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2" r:id="rId1"/>
  </p:sldMasterIdLst>
  <p:notesMasterIdLst>
    <p:notesMasterId r:id="rId54"/>
  </p:notesMasterIdLst>
  <p:handoutMasterIdLst>
    <p:handoutMasterId r:id="rId55"/>
  </p:handoutMasterIdLst>
  <p:sldIdLst>
    <p:sldId id="257" r:id="rId2"/>
    <p:sldId id="266" r:id="rId3"/>
    <p:sldId id="297" r:id="rId4"/>
    <p:sldId id="270" r:id="rId5"/>
    <p:sldId id="272" r:id="rId6"/>
    <p:sldId id="271" r:id="rId7"/>
    <p:sldId id="273" r:id="rId8"/>
    <p:sldId id="274" r:id="rId9"/>
    <p:sldId id="275" r:id="rId10"/>
    <p:sldId id="276"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8" r:id="rId30"/>
    <p:sldId id="319" r:id="rId31"/>
    <p:sldId id="300" r:id="rId32"/>
    <p:sldId id="301" r:id="rId33"/>
    <p:sldId id="302" r:id="rId34"/>
    <p:sldId id="303" r:id="rId35"/>
    <p:sldId id="304" r:id="rId36"/>
    <p:sldId id="305" r:id="rId37"/>
    <p:sldId id="306" r:id="rId38"/>
    <p:sldId id="320" r:id="rId39"/>
    <p:sldId id="321" r:id="rId40"/>
    <p:sldId id="309" r:id="rId41"/>
    <p:sldId id="310" r:id="rId42"/>
    <p:sldId id="311" r:id="rId43"/>
    <p:sldId id="312" r:id="rId44"/>
    <p:sldId id="313" r:id="rId45"/>
    <p:sldId id="314" r:id="rId46"/>
    <p:sldId id="315" r:id="rId47"/>
    <p:sldId id="316" r:id="rId48"/>
    <p:sldId id="317" r:id="rId49"/>
    <p:sldId id="318" r:id="rId50"/>
    <p:sldId id="277" r:id="rId51"/>
    <p:sldId id="267" r:id="rId52"/>
    <p:sldId id="268" r:id="rId53"/>
  </p:sldIdLst>
  <p:sldSz cx="12192000" cy="6858000"/>
  <p:notesSz cx="9144000" cy="6858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5551"/>
    <a:srgbClr val="B72E91"/>
    <a:srgbClr val="293B97"/>
    <a:srgbClr val="1E2785"/>
    <a:srgbClr val="313131"/>
    <a:srgbClr val="1E297F"/>
    <a:srgbClr val="424242"/>
    <a:srgbClr val="F4F4F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26" autoAdjust="0"/>
    <p:restoredTop sz="94840" autoAdjust="0"/>
  </p:normalViewPr>
  <p:slideViewPr>
    <p:cSldViewPr snapToGrid="0" snapToObjects="1">
      <p:cViewPr varScale="1">
        <p:scale>
          <a:sx n="58" d="100"/>
          <a:sy n="58" d="100"/>
        </p:scale>
        <p:origin x="-480"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82"/>
    </p:cViewPr>
  </p:sorterViewPr>
  <p:notesViewPr>
    <p:cSldViewPr snapToGrid="0" snapToObjects="1">
      <p:cViewPr varScale="1">
        <p:scale>
          <a:sx n="85" d="100"/>
          <a:sy n="85" d="100"/>
        </p:scale>
        <p:origin x="-3774" y="-96"/>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9C7F533-3CD1-4D4E-B3F2-A81D7074D768}" type="datetimeFigureOut">
              <a:rPr lang="en-US"/>
              <a:pPr>
                <a:defRPr/>
              </a:pPr>
              <a:t>12/4/2016</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71AB7F0-D521-4228-BCA8-2DDDBCE176C4}"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E73E4E4-76B1-4BDB-B146-DD616692C71D}" type="datetimeFigureOut">
              <a:rPr lang="en-US"/>
              <a:pPr>
                <a:defRPr/>
              </a:pPr>
              <a:t>12/4/2016</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lv-LV" noProof="0" smtClean="0"/>
              <a:t>Click to edit Master text styles</a:t>
            </a:r>
          </a:p>
          <a:p>
            <a:pPr lvl="1"/>
            <a:r>
              <a:rPr lang="lv-LV" noProof="0" smtClean="0"/>
              <a:t>Second level</a:t>
            </a:r>
          </a:p>
          <a:p>
            <a:pPr lvl="2"/>
            <a:r>
              <a:rPr lang="lv-LV" noProof="0" smtClean="0"/>
              <a:t>Third level</a:t>
            </a:r>
          </a:p>
          <a:p>
            <a:pPr lvl="3"/>
            <a:r>
              <a:rPr lang="lv-LV" noProof="0" smtClean="0"/>
              <a:t>Fourth level</a:t>
            </a:r>
          </a:p>
          <a:p>
            <a:pPr lvl="4"/>
            <a:r>
              <a:rPr lang="lv-LV" noProof="0" smtClean="0"/>
              <a:t>Fifth level</a:t>
            </a:r>
            <a:endParaRPr lang="en-US" noProof="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E80D210-C12D-4F85-A32E-7865E30FE884}"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lv-LV" altLang="lv-LV" b="1" smtClean="0"/>
              <a:t>I4S  - </a:t>
            </a:r>
            <a:r>
              <a:rPr lang="lv-LV" altLang="lv-LV" u="sng" smtClean="0"/>
              <a:t>I</a:t>
            </a:r>
            <a:r>
              <a:rPr lang="lv-LV" altLang="lv-LV" smtClean="0"/>
              <a:t>ntelektuāla </a:t>
            </a:r>
            <a:r>
              <a:rPr lang="lv-LV" altLang="lv-LV" u="sng" smtClean="0"/>
              <a:t>s</a:t>
            </a:r>
            <a:r>
              <a:rPr lang="lv-LV" altLang="lv-LV" smtClean="0"/>
              <a:t>istēma </a:t>
            </a:r>
            <a:r>
              <a:rPr lang="lv-LV" altLang="lv-LV" u="sng" smtClean="0"/>
              <a:t>s</a:t>
            </a:r>
            <a:r>
              <a:rPr lang="lv-LV" altLang="lv-LV" smtClean="0"/>
              <a:t>arežģītu </a:t>
            </a:r>
            <a:r>
              <a:rPr lang="lv-LV" altLang="lv-LV" u="sng" smtClean="0"/>
              <a:t>s</a:t>
            </a:r>
            <a:r>
              <a:rPr lang="lv-LV" altLang="lv-LV" smtClean="0"/>
              <a:t>istēmu </a:t>
            </a:r>
            <a:r>
              <a:rPr lang="lv-LV" altLang="lv-LV" u="sng" smtClean="0"/>
              <a:t>s</a:t>
            </a:r>
            <a:r>
              <a:rPr lang="lv-LV" altLang="lv-LV" smtClean="0"/>
              <a:t>truktūrmodelēšanai (arī IFS)</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4E9AB9-0347-4F46-9FD2-FAA6194F9205}" type="slidenum">
              <a:rPr lang="lv-LV"/>
              <a:pPr fontAlgn="base">
                <a:spcBef>
                  <a:spcPct val="0"/>
                </a:spcBef>
                <a:spcAft>
                  <a:spcPct val="0"/>
                </a:spcAft>
              </a:pPr>
              <a:t>13</a:t>
            </a:fld>
            <a:endParaRPr lang="lv-L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lv-LV" altLang="lv-LV" smtClean="0"/>
              <a:t>Strādājot ar sistēmu I4S, eksperta galvenais uzdevums ir izveidot izpētes sistēmas formālu atspoguļojumu, norādot struktūrmodelēšanai būtiskos aspektus: kādu sistēmu apskata, kādi objekti ir sistēmā un kādas ir starp tiem pastāvošās saistības, kādas ir sistēmas un atsevišķu objektu īpašības un uzvedība. </a:t>
            </a: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EB7851-332C-4FF9-9DEF-99B700C07CBD}" type="slidenum">
              <a:rPr lang="lv-LV" altLang="lv-LV"/>
              <a:pPr fontAlgn="base">
                <a:spcBef>
                  <a:spcPct val="0"/>
                </a:spcBef>
                <a:spcAft>
                  <a:spcPct val="0"/>
                </a:spcAft>
              </a:pPr>
              <a:t>14</a:t>
            </a:fld>
            <a:endParaRPr lang="lv-LV" altLang="lv-LV"/>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lv-LV" dirty="0" smtClean="0"/>
              <a:t>Pētot sarežģītas tehniskas sistēmas nepilnīgas informācijas apstākļos, to modeļiem ir jāapmierina šādas prasības:</a:t>
            </a:r>
          </a:p>
          <a:p>
            <a:pPr marL="171450" indent="-171450" fontAlgn="auto">
              <a:spcBef>
                <a:spcPts val="0"/>
              </a:spcBef>
              <a:spcAft>
                <a:spcPts val="0"/>
              </a:spcAft>
              <a:buFont typeface="Arial" panose="020B0604020202020204" pitchFamily="34" charset="0"/>
              <a:buChar char="•"/>
              <a:defRPr/>
            </a:pPr>
            <a:r>
              <a:rPr lang="lv-LV" dirty="0" smtClean="0"/>
              <a:t>modeli jāspēj izveidot, pamatojoties tikai uz pieejamām zināšanām;</a:t>
            </a:r>
          </a:p>
          <a:p>
            <a:pPr marL="171450" indent="-171450" fontAlgn="auto">
              <a:spcBef>
                <a:spcPts val="0"/>
              </a:spcBef>
              <a:spcAft>
                <a:spcPts val="0"/>
              </a:spcAft>
              <a:buFont typeface="Arial" panose="020B0604020202020204" pitchFamily="34" charset="0"/>
              <a:buChar char="•"/>
              <a:defRPr/>
            </a:pPr>
            <a:r>
              <a:rPr lang="lv-LV" dirty="0" smtClean="0"/>
              <a:t>modelim jāaptver visa sistēma kopumā, neskatoties uz elementu fizisko daudzveidību;</a:t>
            </a:r>
          </a:p>
          <a:p>
            <a:pPr marL="171450" indent="-171450" fontAlgn="auto">
              <a:spcBef>
                <a:spcPts val="0"/>
              </a:spcBef>
              <a:spcAft>
                <a:spcPts val="0"/>
              </a:spcAft>
              <a:buFont typeface="Arial" panose="020B0604020202020204" pitchFamily="34" charset="0"/>
              <a:buChar char="•"/>
              <a:defRPr/>
            </a:pPr>
            <a:r>
              <a:rPr lang="lv-LV" dirty="0" smtClean="0"/>
              <a:t>modelim jābūt viegli koriģējamam sistēmas konstruktīvo izmaiņu gadījumā;</a:t>
            </a:r>
          </a:p>
          <a:p>
            <a:pPr marL="171450" indent="-171450" fontAlgn="auto">
              <a:spcBef>
                <a:spcPts val="0"/>
              </a:spcBef>
              <a:spcAft>
                <a:spcPts val="0"/>
              </a:spcAft>
              <a:buFont typeface="Arial" panose="020B0604020202020204" pitchFamily="34" charset="0"/>
              <a:buChar char="•"/>
              <a:defRPr/>
            </a:pPr>
            <a:r>
              <a:rPr lang="lv-LV" dirty="0" smtClean="0"/>
              <a:t>modelim ‘‘jāstrādā’’ nepilnīgas informācijas apstākļos un jādod jaunas zināšanas par pētāmo sistēmu.</a:t>
            </a:r>
          </a:p>
          <a:p>
            <a:pPr fontAlgn="auto">
              <a:spcBef>
                <a:spcPts val="0"/>
              </a:spcBef>
              <a:spcAft>
                <a:spcPts val="0"/>
              </a:spcAft>
              <a:defRPr/>
            </a:pPr>
            <a:r>
              <a:rPr lang="en-GB" dirty="0" smtClean="0"/>
              <a:t>S</a:t>
            </a:r>
            <a:r>
              <a:rPr lang="lv-LV" dirty="0" err="1" smtClean="0"/>
              <a:t>TRuktūrmodelēšanas</a:t>
            </a:r>
            <a:r>
              <a:rPr lang="lv-LV" dirty="0" smtClean="0"/>
              <a:t> pieeja, implementēta intelektuālā datorsistēmā I4S, ļauj konstruēt struktūras modeļus, ievērojot iepriekš uzskaitītos kritērijus. </a:t>
            </a: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B2B30C-25DC-43B1-9EAD-E4727239C292}" type="slidenum">
              <a:rPr lang="lv-LV" altLang="lv-LV"/>
              <a:pPr fontAlgn="base">
                <a:spcBef>
                  <a:spcPct val="0"/>
                </a:spcBef>
                <a:spcAft>
                  <a:spcPct val="0"/>
                </a:spcAft>
              </a:pPr>
              <a:t>15</a:t>
            </a:fld>
            <a:endParaRPr lang="lv-LV" altLang="lv-LV"/>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lv-LV" altLang="lv-LV" smtClean="0"/>
              <a:t>Pamatojoties uz iegūtajām un aprakstītajām zināšanām par sistēmām, programmatūras funkcionalitāte paredz ērtu veidu pārejai starp dažādiem modeļiem, kas, savukārt , ir būtiski modeļu detalizētai izpētei un  dziļas cēloņu – seku analīzes veikšanai.  </a:t>
            </a:r>
          </a:p>
          <a:p>
            <a:pPr>
              <a:spcBef>
                <a:spcPct val="0"/>
              </a:spcBef>
            </a:pPr>
            <a:endParaRPr lang="lv-LV" altLang="lv-LV" smtClean="0"/>
          </a:p>
          <a:p>
            <a:pPr>
              <a:spcBef>
                <a:spcPct val="0"/>
              </a:spcBef>
            </a:pPr>
            <a:r>
              <a:rPr lang="lv-LV" altLang="lv-LV" smtClean="0"/>
              <a:t>Sobrīd repozitorijā modeļi tiek glabāti, klasificējot tos atbilstoši tehnisku vai netehnisku sistēmu piederībai. Taču tāds dalījums nav pietiekošs. Nākotnē ir jāizstrādā detalizētāka dažāda veida analizējamo sistēmu klasifikācija. Repozitorijs jāpapildina ar citām zināšanu struktūrām no dažādām sfērām. Kā arī jāveic esošo modeļu kvalit.  un kvantit.  analīze, atbilstoši papildinot rīka I4S funkcionalitāti.</a:t>
            </a:r>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DB8EAC-AB2A-4A42-9ABE-D9E5E359B7C2}" type="slidenum">
              <a:rPr lang="lv-LV" altLang="lv-LV"/>
              <a:pPr fontAlgn="base">
                <a:spcBef>
                  <a:spcPct val="0"/>
                </a:spcBef>
                <a:spcAft>
                  <a:spcPct val="0"/>
                </a:spcAft>
              </a:pPr>
              <a:t>16</a:t>
            </a:fld>
            <a:endParaRPr lang="lv-LV" altLang="lv-LV"/>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lv-LV" smtClean="0"/>
              <a:t>Attēlā izcelts viens no mācību procesā kontrolējamiem objektiem - “emocijas” </a:t>
            </a:r>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760399-2340-45B4-9811-A2BB4B452D4E}" type="slidenum">
              <a:rPr lang="en-US"/>
              <a:pPr fontAlgn="base">
                <a:spcBef>
                  <a:spcPct val="0"/>
                </a:spcBef>
                <a:spcAft>
                  <a:spcPct val="0"/>
                </a:spcAft>
              </a:pPr>
              <a:t>23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lv-LV" smtClean="0"/>
              <a:t>Katram studenta aģentam tiek izveidota savs atbilstošais pedagoģiskais aģents ar savu personību un emocijām (kuru ietekmē studenta personība un emocijas), kā arī pielāgotu mācīšanas pieeju.</a:t>
            </a:r>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B9A23F-898C-4733-83A7-EF3F0BCC9889}" type="slidenum">
              <a:rPr lang="en-US"/>
              <a:pPr fontAlgn="base">
                <a:spcBef>
                  <a:spcPct val="0"/>
                </a:spcBef>
                <a:spcAft>
                  <a:spcPct val="0"/>
                </a:spcAft>
              </a:pPr>
              <a:t>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For structuring the further discussion, the attributes from theoretical research are grouped in five groups. The grouping is based on attribute semantic similarity and the first author’s years of experience in website development.</a:t>
            </a:r>
            <a:endParaRPr lang="lv-LV" smtClean="0"/>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12959F-04E7-4204-BD35-087AE56B2690}" type="slidenum">
              <a:rPr lang="en-US"/>
              <a:pPr fontAlgn="base">
                <a:spcBef>
                  <a:spcPct val="0"/>
                </a:spcBef>
                <a:spcAft>
                  <a:spcPct val="0"/>
                </a:spcAft>
              </a:pPr>
              <a:t>31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C78168-4B78-4762-AB6E-F087978F95D2}" type="slidenum">
              <a:rPr lang="en-US">
                <a:solidFill>
                  <a:srgbClr val="000000"/>
                </a:solidFill>
              </a:rPr>
              <a:pPr fontAlgn="base">
                <a:spcBef>
                  <a:spcPct val="0"/>
                </a:spcBef>
                <a:spcAft>
                  <a:spcPct val="0"/>
                </a:spcAft>
              </a:pPr>
              <a:t>44</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slaids">
    <p:spTree>
      <p:nvGrpSpPr>
        <p:cNvPr id="1" name=""/>
        <p:cNvGrpSpPr/>
        <p:nvPr/>
      </p:nvGrpSpPr>
      <p:grpSpPr>
        <a:xfrm>
          <a:off x="0" y="0"/>
          <a:ext cx="0" cy="0"/>
          <a:chOff x="0" y="0"/>
          <a:chExt cx="0" cy="0"/>
        </a:xfrm>
      </p:grpSpPr>
      <p:pic>
        <p:nvPicPr>
          <p:cNvPr id="7" name="Picture 5"/>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8" name="Text Placeholder 7"/>
          <p:cNvSpPr>
            <a:spLocks noGrp="1"/>
          </p:cNvSpPr>
          <p:nvPr>
            <p:ph type="body" sz="quarter" idx="13"/>
          </p:nvPr>
        </p:nvSpPr>
        <p:spPr>
          <a:xfrm>
            <a:off x="734485" y="6124578"/>
            <a:ext cx="10803467" cy="295275"/>
          </a:xfr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400">
                <a:solidFill>
                  <a:srgbClr val="005551"/>
                </a:solidFill>
              </a:defRPr>
            </a:lvl1pPr>
          </a:lstStyle>
          <a:p>
            <a:pPr lvl="0"/>
            <a:r>
              <a:rPr lang="en-US" dirty="0" err="1" smtClean="0"/>
              <a:t>Click to edit Master text styles</a:t>
            </a:r>
          </a:p>
        </p:txBody>
      </p:sp>
      <p:sp>
        <p:nvSpPr>
          <p:cNvPr id="11" name="Text Placeholder 10"/>
          <p:cNvSpPr>
            <a:spLocks noGrp="1"/>
          </p:cNvSpPr>
          <p:nvPr>
            <p:ph type="body" sz="quarter" idx="14"/>
          </p:nvPr>
        </p:nvSpPr>
        <p:spPr>
          <a:xfrm>
            <a:off x="734485" y="5372103"/>
            <a:ext cx="10803467" cy="276225"/>
          </a:xfrm>
        </p:spPr>
        <p:txBody>
          <a:bodyPr>
            <a:noAutofit/>
          </a:bodyPr>
          <a:lstStyle>
            <a:lvl1pPr marL="0" indent="0" algn="ctr">
              <a:buNone/>
              <a:defRPr sz="1400" baseline="0">
                <a:solidFill>
                  <a:srgbClr val="005551"/>
                </a:solidFill>
              </a:defRPr>
            </a:lvl1pPr>
          </a:lstStyle>
          <a:p>
            <a:pPr lvl="0"/>
            <a:r>
              <a:rPr lang="en-US" dirty="0" smtClean="0"/>
              <a:t>Click to edit Master text styles</a:t>
            </a:r>
          </a:p>
        </p:txBody>
      </p:sp>
      <p:sp>
        <p:nvSpPr>
          <p:cNvPr id="13" name="Text Placeholder 12"/>
          <p:cNvSpPr>
            <a:spLocks noGrp="1"/>
          </p:cNvSpPr>
          <p:nvPr>
            <p:ph type="body" sz="quarter" idx="15"/>
          </p:nvPr>
        </p:nvSpPr>
        <p:spPr>
          <a:xfrm>
            <a:off x="734485" y="5648325"/>
            <a:ext cx="10803467" cy="285750"/>
          </a:xfrm>
        </p:spPr>
        <p:txBody>
          <a:bodyPr>
            <a:noAutofit/>
          </a:bodyPr>
          <a:lstStyle>
            <a:lvl1pPr marL="0" indent="0" algn="ctr">
              <a:buNone/>
              <a:defRPr sz="1400">
                <a:solidFill>
                  <a:srgbClr val="005551"/>
                </a:solidFill>
              </a:defRPr>
            </a:lvl1pPr>
          </a:lstStyle>
          <a:p>
            <a:pPr lvl="0"/>
            <a:r>
              <a:rPr lang="en-US" dirty="0" smtClean="0"/>
              <a:t>Click to edit Master text styles</a:t>
            </a:r>
          </a:p>
        </p:txBody>
      </p:sp>
      <p:sp>
        <p:nvSpPr>
          <p:cNvPr id="15" name="Text Placeholder 14"/>
          <p:cNvSpPr>
            <a:spLocks noGrp="1"/>
          </p:cNvSpPr>
          <p:nvPr>
            <p:ph type="body" sz="quarter" idx="16"/>
          </p:nvPr>
        </p:nvSpPr>
        <p:spPr>
          <a:xfrm>
            <a:off x="734485" y="2381667"/>
            <a:ext cx="10803467" cy="1809750"/>
          </a:xfrm>
        </p:spPr>
        <p:txBody>
          <a:bodyPr/>
          <a:lstStyle>
            <a:lvl1pPr marL="0" indent="0" algn="ctr">
              <a:buNone/>
              <a:defRPr sz="5500" b="1" baseline="0">
                <a:solidFill>
                  <a:srgbClr val="005551"/>
                </a:solidFill>
              </a:defRPr>
            </a:lvl1pPr>
          </a:lstStyle>
          <a:p>
            <a:pPr lvl="0"/>
            <a:r>
              <a:rPr lang="en-US" dirty="0" smtClean="0"/>
              <a:t>Click to edit Master text styles</a:t>
            </a:r>
          </a:p>
        </p:txBody>
      </p:sp>
      <p:sp>
        <p:nvSpPr>
          <p:cNvPr id="14" name="Text Placeholder 10"/>
          <p:cNvSpPr>
            <a:spLocks noGrp="1"/>
          </p:cNvSpPr>
          <p:nvPr>
            <p:ph type="body" sz="quarter" idx="17"/>
          </p:nvPr>
        </p:nvSpPr>
        <p:spPr>
          <a:xfrm>
            <a:off x="734485" y="4820734"/>
            <a:ext cx="10803467" cy="438150"/>
          </a:xfrm>
        </p:spPr>
        <p:txBody>
          <a:bodyPr>
            <a:noAutofit/>
          </a:bodyPr>
          <a:lstStyle>
            <a:lvl1pPr marL="0" indent="0" algn="ctr">
              <a:buNone/>
              <a:defRPr sz="2700" baseline="0">
                <a:solidFill>
                  <a:srgbClr val="005551"/>
                </a:solidFill>
              </a:defRPr>
            </a:lvl1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130330"/>
            <a:ext cx="6815667" cy="4995835"/>
          </a:xfrm>
        </p:spPr>
        <p:txBody>
          <a:bodyPr/>
          <a:lstStyle>
            <a:lvl1pPr>
              <a:defRPr sz="1800">
                <a:solidFill>
                  <a:srgbClr val="005551"/>
                </a:solidFill>
              </a:defRPr>
            </a:lvl1pPr>
            <a:lvl2pPr>
              <a:defRPr sz="1800">
                <a:solidFill>
                  <a:srgbClr val="005551"/>
                </a:solidFill>
              </a:defRPr>
            </a:lvl2pPr>
            <a:lvl3pPr>
              <a:defRPr sz="1400">
                <a:solidFill>
                  <a:srgbClr val="005551"/>
                </a:solidFill>
              </a:defRPr>
            </a:lvl3pPr>
            <a:lvl4pPr>
              <a:defRPr sz="1400">
                <a:solidFill>
                  <a:srgbClr val="005551"/>
                </a:solidFill>
              </a:defRPr>
            </a:lvl4pPr>
            <a:lvl5pPr>
              <a:defRPr sz="1400">
                <a:solidFill>
                  <a:srgbClr val="005551"/>
                </a:solidFill>
              </a:defRPr>
            </a:lvl5pPr>
            <a:lvl6pPr>
              <a:defRPr sz="2000"/>
            </a:lvl6pPr>
            <a:lvl7pPr>
              <a:defRPr sz="2000"/>
            </a:lvl7pPr>
            <a:lvl8pPr>
              <a:defRPr sz="2000"/>
            </a:lvl8pPr>
            <a:lvl9pPr>
              <a:defRPr sz="2000"/>
            </a:lvl9pPr>
          </a:lstStyle>
          <a:p>
            <a:pPr lvl="0"/>
            <a:r>
              <a:rPr lang="lv-LV" dirty="0" smtClean="0"/>
              <a:t>Click to edit Master text styles</a:t>
            </a:r>
          </a:p>
          <a:p>
            <a:pPr lvl="1"/>
            <a:r>
              <a:rPr lang="lv-LV" dirty="0" smtClean="0"/>
              <a:t>Second level</a:t>
            </a:r>
          </a:p>
          <a:p>
            <a:pPr lvl="2"/>
            <a:r>
              <a:rPr lang="lv-LV" dirty="0" smtClean="0"/>
              <a:t>Third level</a:t>
            </a:r>
          </a:p>
          <a:p>
            <a:pPr lvl="3"/>
            <a:r>
              <a:rPr lang="lv-LV" dirty="0" smtClean="0"/>
              <a:t>Fourth level</a:t>
            </a:r>
          </a:p>
          <a:p>
            <a:pPr lvl="4"/>
            <a:r>
              <a:rPr lang="lv-LV" dirty="0" smtClean="0"/>
              <a:t>Fifth level</a:t>
            </a:r>
            <a:endParaRPr lang="en-US" dirty="0"/>
          </a:p>
        </p:txBody>
      </p:sp>
      <p:sp>
        <p:nvSpPr>
          <p:cNvPr id="4" name="Text Placeholder 3"/>
          <p:cNvSpPr>
            <a:spLocks noGrp="1"/>
          </p:cNvSpPr>
          <p:nvPr>
            <p:ph type="body" sz="half" idx="2"/>
          </p:nvPr>
        </p:nvSpPr>
        <p:spPr>
          <a:xfrm>
            <a:off x="609602" y="2657233"/>
            <a:ext cx="4011084" cy="3468931"/>
          </a:xfrm>
        </p:spPr>
        <p:txBody>
          <a:bodyPr/>
          <a:lstStyle>
            <a:lvl1pPr marL="0" indent="0">
              <a:buNone/>
              <a:defRPr sz="1400">
                <a:solidFill>
                  <a:srgbClr val="00555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dirty="0" smtClean="0"/>
              <a:t>Click to edit Master text styles</a:t>
            </a:r>
          </a:p>
        </p:txBody>
      </p:sp>
      <p:sp>
        <p:nvSpPr>
          <p:cNvPr id="13" name="Text Placeholder 3"/>
          <p:cNvSpPr>
            <a:spLocks noGrp="1"/>
          </p:cNvSpPr>
          <p:nvPr>
            <p:ph type="body" sz="half" idx="13"/>
          </p:nvPr>
        </p:nvSpPr>
        <p:spPr>
          <a:xfrm>
            <a:off x="609602" y="1130328"/>
            <a:ext cx="4011084" cy="1431924"/>
          </a:xfrm>
        </p:spPr>
        <p:txBody>
          <a:bodyPr>
            <a:noAutofit/>
          </a:bodyPr>
          <a:lstStyle>
            <a:lvl1pPr marL="0" indent="0">
              <a:buNone/>
              <a:defRPr sz="3600" baseline="0">
                <a:solidFill>
                  <a:srgbClr val="00555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
          <p:cNvSpPr>
            <a:spLocks noGrp="1"/>
          </p:cNvSpPr>
          <p:nvPr>
            <p:ph type="title"/>
          </p:nvPr>
        </p:nvSpPr>
        <p:spPr>
          <a:xfrm>
            <a:off x="609600" y="156862"/>
            <a:ext cx="10972800" cy="868909"/>
          </a:xfrm>
        </p:spPr>
        <p:txBody>
          <a:bodyPr anchor="t">
            <a:noAutofit/>
          </a:bodyPr>
          <a:lstStyle>
            <a:lvl1pPr algn="l">
              <a:defRPr sz="2800">
                <a:solidFill>
                  <a:srgbClr val="005551"/>
                </a:solidFill>
              </a:defRPr>
            </a:lvl1pPr>
          </a:lstStyle>
          <a:p>
            <a:r>
              <a:rPr lang="lv-LV" dirty="0" smtClean="0"/>
              <a:t>Click to edit Master title style</a:t>
            </a:r>
            <a:endParaRPr lang="en-US" dirty="0"/>
          </a:p>
        </p:txBody>
      </p:sp>
      <p:sp>
        <p:nvSpPr>
          <p:cNvPr id="6" name="Slide Number Placeholder 6"/>
          <p:cNvSpPr>
            <a:spLocks noGrp="1"/>
          </p:cNvSpPr>
          <p:nvPr>
            <p:ph type="sldNum" sz="quarter" idx="14"/>
          </p:nvPr>
        </p:nvSpPr>
        <p:spPr/>
        <p:txBody>
          <a:bodyPr/>
          <a:lstStyle>
            <a:lvl1pPr algn="l">
              <a:defRPr sz="1200" dirty="0" smtClean="0">
                <a:solidFill>
                  <a:srgbClr val="A6A6A6"/>
                </a:solidFill>
                <a:latin typeface="Arial"/>
                <a:cs typeface="Arial"/>
              </a:defRPr>
            </a:lvl1pPr>
          </a:lstStyle>
          <a:p>
            <a:pPr>
              <a:defRPr/>
            </a:pPr>
            <a:r>
              <a:rPr lang="lv-LV"/>
              <a:t>Rīgas Tehniskā universitāte</a:t>
            </a:r>
            <a:endParaRPr lang="en-US"/>
          </a:p>
        </p:txBody>
      </p:sp>
      <p:sp>
        <p:nvSpPr>
          <p:cNvPr id="7" name="Date Placeholder 3"/>
          <p:cNvSpPr>
            <a:spLocks noGrp="1"/>
          </p:cNvSpPr>
          <p:nvPr>
            <p:ph type="dt" sz="half" idx="15"/>
          </p:nvPr>
        </p:nvSpPr>
        <p:spPr/>
        <p:txBody>
          <a:bodyPr/>
          <a:lstStyle>
            <a:lvl1pPr algn="l">
              <a:defRPr sz="1200" dirty="0">
                <a:solidFill>
                  <a:srgbClr val="A6A6A6"/>
                </a:solidFill>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dalu_slaids_3">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6" name="Title 1"/>
          <p:cNvSpPr>
            <a:spLocks noGrp="1"/>
          </p:cNvSpPr>
          <p:nvPr>
            <p:ph type="ctrTitle"/>
          </p:nvPr>
        </p:nvSpPr>
        <p:spPr>
          <a:xfrm>
            <a:off x="914400" y="2371746"/>
            <a:ext cx="10363200" cy="1470025"/>
          </a:xfrm>
        </p:spPr>
        <p:txBody>
          <a:bodyPr>
            <a:noAutofit/>
          </a:bodyPr>
          <a:lstStyle>
            <a:lvl1pPr algn="ctr">
              <a:defRPr sz="5500" b="1" i="0">
                <a:solidFill>
                  <a:schemeClr val="bg1"/>
                </a:solidFill>
                <a:latin typeface="Arial"/>
                <a:cs typeface="Arial"/>
              </a:defRPr>
            </a:lvl1pPr>
          </a:lstStyle>
          <a:p>
            <a:r>
              <a:rPr lang="en-US" dirty="0"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ttēli 1">
    <p:bg>
      <p:bgRef idx="1001">
        <a:schemeClr val="bg2"/>
      </p:bgRef>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43468" y="1182076"/>
            <a:ext cx="10938933" cy="5015523"/>
          </a:xfrm>
        </p:spPr>
        <p:txBody>
          <a:bodyPr/>
          <a:lstStyle>
            <a:lvl1pPr>
              <a:defRPr>
                <a:solidFill>
                  <a:srgbClr val="005551"/>
                </a:solidFill>
              </a:defRPr>
            </a:lvl1pPr>
          </a:lstStyle>
          <a:p>
            <a:pPr lvl="0"/>
            <a:r>
              <a:rPr lang="lv-LV" noProof="0" dirty="0" smtClean="0"/>
              <a:t>Drag picture to placeholder or click icon to add</a:t>
            </a:r>
            <a:endParaRPr lang="en-US" noProof="0" dirty="0"/>
          </a:p>
        </p:txBody>
      </p:sp>
      <p:sp>
        <p:nvSpPr>
          <p:cNvPr id="12" name="Title 1"/>
          <p:cNvSpPr>
            <a:spLocks noGrp="1"/>
          </p:cNvSpPr>
          <p:nvPr>
            <p:ph type="title"/>
          </p:nvPr>
        </p:nvSpPr>
        <p:spPr>
          <a:xfrm>
            <a:off x="609600" y="156862"/>
            <a:ext cx="10972800" cy="868909"/>
          </a:xfrm>
        </p:spPr>
        <p:txBody>
          <a:bodyPr anchor="t">
            <a:noAutofit/>
          </a:bodyPr>
          <a:lstStyle>
            <a:lvl1pPr algn="l">
              <a:defRPr sz="3600">
                <a:solidFill>
                  <a:srgbClr val="005551"/>
                </a:solidFill>
              </a:defRPr>
            </a:lvl1pPr>
          </a:lstStyle>
          <a:p>
            <a:r>
              <a:rPr lang="lv-LV" dirty="0" smtClean="0"/>
              <a:t>Click to edit Master title style</a:t>
            </a:r>
            <a:endParaRPr lang="en-US" dirty="0"/>
          </a:p>
        </p:txBody>
      </p:sp>
      <p:sp>
        <p:nvSpPr>
          <p:cNvPr id="4" name="Slide Number Placeholder 6"/>
          <p:cNvSpPr>
            <a:spLocks noGrp="1"/>
          </p:cNvSpPr>
          <p:nvPr>
            <p:ph type="sldNum" sz="quarter" idx="14"/>
          </p:nvPr>
        </p:nvSpPr>
        <p:spPr/>
        <p:txBody>
          <a:bodyPr/>
          <a:lstStyle>
            <a:lvl1pPr algn="l">
              <a:defRPr sz="1200" dirty="0" smtClean="0">
                <a:solidFill>
                  <a:srgbClr val="A6A6A6"/>
                </a:solidFill>
                <a:latin typeface="Arial"/>
                <a:cs typeface="Arial"/>
              </a:defRPr>
            </a:lvl1pPr>
          </a:lstStyle>
          <a:p>
            <a:pPr>
              <a:defRPr/>
            </a:pPr>
            <a:r>
              <a:rPr lang="lv-LV"/>
              <a:t>Rīgas Tehniskā universitāte</a:t>
            </a:r>
            <a:endParaRPr lang="en-US"/>
          </a:p>
        </p:txBody>
      </p:sp>
      <p:sp>
        <p:nvSpPr>
          <p:cNvPr id="5" name="Date Placeholder 3"/>
          <p:cNvSpPr>
            <a:spLocks noGrp="1"/>
          </p:cNvSpPr>
          <p:nvPr>
            <p:ph type="dt" sz="half" idx="15"/>
          </p:nvPr>
        </p:nvSpPr>
        <p:spPr/>
        <p:txBody>
          <a:bodyPr/>
          <a:lstStyle>
            <a:lvl1pPr algn="l">
              <a:defRPr sz="1200" dirty="0">
                <a:solidFill>
                  <a:srgbClr val="A6A6A6"/>
                </a:solidFill>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ttēli 2">
    <p:bg>
      <p:bgRef idx="1001">
        <a:schemeClr val="bg2"/>
      </p:bgRef>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47004" y="1182080"/>
            <a:ext cx="5471573" cy="2370665"/>
          </a:xfrm>
        </p:spPr>
        <p:txBody>
          <a:bodyPr/>
          <a:lstStyle>
            <a:lvl1pPr>
              <a:defRPr sz="2000">
                <a:solidFill>
                  <a:srgbClr val="989898"/>
                </a:solidFill>
              </a:defRPr>
            </a:lvl1pPr>
          </a:lstStyle>
          <a:p>
            <a:pPr lvl="0"/>
            <a:r>
              <a:rPr lang="lv-LV" noProof="0" dirty="0" smtClean="0"/>
              <a:t>Drag picture to placeholder or click icon to add</a:t>
            </a:r>
            <a:endParaRPr lang="en-US" noProof="0" dirty="0"/>
          </a:p>
        </p:txBody>
      </p:sp>
      <p:sp>
        <p:nvSpPr>
          <p:cNvPr id="10" name="Picture Placeholder 7"/>
          <p:cNvSpPr>
            <a:spLocks noGrp="1"/>
          </p:cNvSpPr>
          <p:nvPr>
            <p:ph type="pic" sz="quarter" idx="14"/>
          </p:nvPr>
        </p:nvSpPr>
        <p:spPr>
          <a:xfrm>
            <a:off x="6242755" y="1182077"/>
            <a:ext cx="5339644" cy="4821320"/>
          </a:xfrm>
        </p:spPr>
        <p:txBody>
          <a:bodyPr/>
          <a:lstStyle>
            <a:lvl1pPr>
              <a:defRPr sz="2000">
                <a:solidFill>
                  <a:srgbClr val="989898"/>
                </a:solidFill>
              </a:defRPr>
            </a:lvl1pPr>
          </a:lstStyle>
          <a:p>
            <a:pPr lvl="0"/>
            <a:r>
              <a:rPr lang="lv-LV" noProof="0" dirty="0" smtClean="0"/>
              <a:t>Drag picture to placeholder or click icon to add</a:t>
            </a:r>
            <a:endParaRPr lang="en-US" noProof="0" dirty="0"/>
          </a:p>
        </p:txBody>
      </p:sp>
      <p:sp>
        <p:nvSpPr>
          <p:cNvPr id="11" name="Picture Placeholder 7"/>
          <p:cNvSpPr>
            <a:spLocks noGrp="1"/>
          </p:cNvSpPr>
          <p:nvPr>
            <p:ph type="pic" sz="quarter" idx="15"/>
          </p:nvPr>
        </p:nvSpPr>
        <p:spPr>
          <a:xfrm>
            <a:off x="647004" y="3632733"/>
            <a:ext cx="5471573" cy="2370665"/>
          </a:xfrm>
        </p:spPr>
        <p:txBody>
          <a:bodyPr/>
          <a:lstStyle>
            <a:lvl1pPr>
              <a:defRPr sz="2000">
                <a:solidFill>
                  <a:srgbClr val="989898"/>
                </a:solidFill>
              </a:defRPr>
            </a:lvl1pPr>
          </a:lstStyle>
          <a:p>
            <a:pPr lvl="0"/>
            <a:r>
              <a:rPr lang="lv-LV" noProof="0" dirty="0" smtClean="0"/>
              <a:t>Drag picture to placeholder or click icon to add</a:t>
            </a:r>
            <a:endParaRPr lang="en-US" noProof="0" dirty="0"/>
          </a:p>
        </p:txBody>
      </p:sp>
      <p:sp>
        <p:nvSpPr>
          <p:cNvPr id="14" name="Title 1"/>
          <p:cNvSpPr>
            <a:spLocks noGrp="1"/>
          </p:cNvSpPr>
          <p:nvPr>
            <p:ph type="title"/>
          </p:nvPr>
        </p:nvSpPr>
        <p:spPr>
          <a:xfrm>
            <a:off x="609600" y="156862"/>
            <a:ext cx="10972800" cy="868909"/>
          </a:xfrm>
        </p:spPr>
        <p:txBody>
          <a:bodyPr anchor="t">
            <a:noAutofit/>
          </a:bodyPr>
          <a:lstStyle>
            <a:lvl1pPr algn="l">
              <a:defRPr sz="3600">
                <a:solidFill>
                  <a:srgbClr val="005551"/>
                </a:solidFill>
              </a:defRPr>
            </a:lvl1pPr>
          </a:lstStyle>
          <a:p>
            <a:r>
              <a:rPr lang="lv-LV" dirty="0" smtClean="0"/>
              <a:t>Click to edit Master title style</a:t>
            </a:r>
            <a:endParaRPr lang="en-US" dirty="0"/>
          </a:p>
        </p:txBody>
      </p:sp>
      <p:sp>
        <p:nvSpPr>
          <p:cNvPr id="6" name="Slide Number Placeholder 6"/>
          <p:cNvSpPr>
            <a:spLocks noGrp="1"/>
          </p:cNvSpPr>
          <p:nvPr>
            <p:ph type="sldNum" sz="quarter" idx="16"/>
          </p:nvPr>
        </p:nvSpPr>
        <p:spPr/>
        <p:txBody>
          <a:bodyPr/>
          <a:lstStyle>
            <a:lvl1pPr algn="l">
              <a:defRPr sz="1200" dirty="0" smtClean="0">
                <a:solidFill>
                  <a:srgbClr val="A6A6A6"/>
                </a:solidFill>
                <a:latin typeface="Arial"/>
                <a:cs typeface="Arial"/>
              </a:defRPr>
            </a:lvl1pPr>
          </a:lstStyle>
          <a:p>
            <a:pPr>
              <a:defRPr/>
            </a:pPr>
            <a:r>
              <a:rPr lang="lv-LV"/>
              <a:t>Rīgas Tehniskā universitāte</a:t>
            </a:r>
            <a:endParaRPr lang="en-US"/>
          </a:p>
        </p:txBody>
      </p:sp>
      <p:sp>
        <p:nvSpPr>
          <p:cNvPr id="7" name="Date Placeholder 3"/>
          <p:cNvSpPr>
            <a:spLocks noGrp="1"/>
          </p:cNvSpPr>
          <p:nvPr>
            <p:ph type="dt" sz="half" idx="17"/>
          </p:nvPr>
        </p:nvSpPr>
        <p:spPr/>
        <p:txBody>
          <a:bodyPr/>
          <a:lstStyle>
            <a:lvl1pPr algn="l">
              <a:defRPr sz="1200" dirty="0">
                <a:solidFill>
                  <a:srgbClr val="A6A6A6"/>
                </a:solidFill>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ttēli 5">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810542" y="3669505"/>
            <a:ext cx="4145439" cy="2001761"/>
          </a:xfrm>
        </p:spPr>
        <p:txBody>
          <a:bodyPr/>
          <a:lstStyle>
            <a:lvl1pPr>
              <a:defRPr sz="1400"/>
            </a:lvl1pPr>
          </a:lstStyle>
          <a:p>
            <a:pPr lvl="0"/>
            <a:r>
              <a:rPr lang="lv-LV" noProof="0" dirty="0" smtClean="0"/>
              <a:t>Drag picture to placeholder or click icon to add</a:t>
            </a:r>
            <a:endParaRPr lang="en-US" noProof="0" dirty="0"/>
          </a:p>
        </p:txBody>
      </p:sp>
      <p:sp>
        <p:nvSpPr>
          <p:cNvPr id="10" name="Picture Placeholder 7"/>
          <p:cNvSpPr>
            <a:spLocks noGrp="1"/>
          </p:cNvSpPr>
          <p:nvPr>
            <p:ph type="pic" sz="quarter" idx="14"/>
          </p:nvPr>
        </p:nvSpPr>
        <p:spPr>
          <a:xfrm>
            <a:off x="8970316" y="1523278"/>
            <a:ext cx="1977913" cy="1995032"/>
          </a:xfrm>
        </p:spPr>
        <p:txBody>
          <a:bodyPr/>
          <a:lstStyle>
            <a:lvl1pPr>
              <a:defRPr sz="1400"/>
            </a:lvl1pPr>
          </a:lstStyle>
          <a:p>
            <a:pPr lvl="0"/>
            <a:r>
              <a:rPr lang="lv-LV" noProof="0" dirty="0" smtClean="0"/>
              <a:t>Drag picture to placeholder or click icon to add</a:t>
            </a:r>
            <a:endParaRPr lang="en-US" noProof="0" dirty="0"/>
          </a:p>
        </p:txBody>
      </p:sp>
      <p:sp>
        <p:nvSpPr>
          <p:cNvPr id="12" name="Picture Placeholder 7"/>
          <p:cNvSpPr>
            <a:spLocks noGrp="1"/>
          </p:cNvSpPr>
          <p:nvPr>
            <p:ph type="pic" sz="quarter" idx="16"/>
          </p:nvPr>
        </p:nvSpPr>
        <p:spPr>
          <a:xfrm>
            <a:off x="6811365" y="1523278"/>
            <a:ext cx="1977913" cy="1995032"/>
          </a:xfrm>
        </p:spPr>
        <p:txBody>
          <a:bodyPr/>
          <a:lstStyle>
            <a:lvl1pPr>
              <a:defRPr sz="1400"/>
            </a:lvl1pPr>
          </a:lstStyle>
          <a:p>
            <a:pPr lvl="0"/>
            <a:r>
              <a:rPr lang="lv-LV" noProof="0" dirty="0" smtClean="0"/>
              <a:t>Drag picture to placeholder or click icon to add</a:t>
            </a:r>
            <a:endParaRPr lang="en-US" noProof="0" dirty="0"/>
          </a:p>
        </p:txBody>
      </p:sp>
      <p:sp>
        <p:nvSpPr>
          <p:cNvPr id="14" name="Content Placeholder 2"/>
          <p:cNvSpPr>
            <a:spLocks noGrp="1"/>
          </p:cNvSpPr>
          <p:nvPr>
            <p:ph idx="1"/>
          </p:nvPr>
        </p:nvSpPr>
        <p:spPr>
          <a:xfrm>
            <a:off x="609602" y="1182080"/>
            <a:ext cx="4712305" cy="4807487"/>
          </a:xfrm>
        </p:spPr>
        <p:txBody>
          <a:bodyPr/>
          <a:lstStyle>
            <a:lvl1pPr marL="342900" indent="-342900">
              <a:buFont typeface="Wingdings" charset="2"/>
              <a:buChar char="§"/>
              <a:defRPr sz="1800">
                <a:solidFill>
                  <a:schemeClr val="tx1"/>
                </a:solidFill>
              </a:defRPr>
            </a:lvl1pPr>
            <a:lvl2pPr>
              <a:defRPr sz="1800">
                <a:solidFill>
                  <a:schemeClr val="tx1"/>
                </a:solidFill>
              </a:defRPr>
            </a:lvl2pPr>
            <a:lvl3pPr marL="1143000" indent="-228600">
              <a:buSzPct val="75000"/>
              <a:buFont typeface="Wingdings" charset="2"/>
              <a:buChar char="§"/>
              <a:defRPr sz="1400">
                <a:solidFill>
                  <a:schemeClr val="tx1"/>
                </a:solidFill>
              </a:defRPr>
            </a:lvl3pPr>
            <a:lvl4pPr>
              <a:buSzPct val="75000"/>
              <a:defRPr sz="1400">
                <a:solidFill>
                  <a:schemeClr val="tx1"/>
                </a:solidFill>
              </a:defRPr>
            </a:lvl4pPr>
            <a:lvl5pPr marL="2114550" indent="-285750">
              <a:buSzPct val="50000"/>
              <a:buFont typeface="Wingdings" charset="2"/>
              <a:buChar char="§"/>
              <a:defRPr sz="1400">
                <a:solidFill>
                  <a:schemeClr val="tx1"/>
                </a:solidFill>
              </a:defRPr>
            </a:lvl5pPr>
          </a:lstStyle>
          <a:p>
            <a:pPr lvl="0"/>
            <a:r>
              <a:rPr lang="lv-LV" dirty="0" smtClean="0"/>
              <a:t>Click to edit Master text styles</a:t>
            </a:r>
          </a:p>
          <a:p>
            <a:pPr lvl="1"/>
            <a:r>
              <a:rPr lang="lv-LV" dirty="0" smtClean="0"/>
              <a:t>Second level</a:t>
            </a:r>
          </a:p>
          <a:p>
            <a:pPr lvl="2"/>
            <a:r>
              <a:rPr lang="lv-LV" dirty="0" smtClean="0"/>
              <a:t>Third level</a:t>
            </a:r>
          </a:p>
          <a:p>
            <a:pPr lvl="3"/>
            <a:r>
              <a:rPr lang="lv-LV" dirty="0" smtClean="0"/>
              <a:t>Fourth level</a:t>
            </a:r>
          </a:p>
          <a:p>
            <a:pPr lvl="4"/>
            <a:r>
              <a:rPr lang="lv-LV" dirty="0" smtClean="0"/>
              <a:t>Fifth level</a:t>
            </a:r>
            <a:endParaRPr lang="en-US" dirty="0"/>
          </a:p>
        </p:txBody>
      </p:sp>
      <p:sp>
        <p:nvSpPr>
          <p:cNvPr id="15" name="Title 1"/>
          <p:cNvSpPr>
            <a:spLocks noGrp="1"/>
          </p:cNvSpPr>
          <p:nvPr>
            <p:ph type="title"/>
          </p:nvPr>
        </p:nvSpPr>
        <p:spPr>
          <a:xfrm>
            <a:off x="609600" y="156862"/>
            <a:ext cx="10972800" cy="868909"/>
          </a:xfrm>
        </p:spPr>
        <p:txBody>
          <a:bodyPr anchor="t">
            <a:noAutofit/>
          </a:bodyPr>
          <a:lstStyle>
            <a:lvl1pPr algn="l">
              <a:defRPr sz="3600">
                <a:solidFill>
                  <a:srgbClr val="005551"/>
                </a:solidFill>
              </a:defRPr>
            </a:lvl1pPr>
          </a:lstStyle>
          <a:p>
            <a:r>
              <a:rPr lang="lv-LV" dirty="0" smtClean="0"/>
              <a:t>Click to edit Master title style</a:t>
            </a:r>
            <a:endParaRPr lang="en-US" dirty="0"/>
          </a:p>
        </p:txBody>
      </p:sp>
      <p:sp>
        <p:nvSpPr>
          <p:cNvPr id="7" name="Slide Number Placeholder 6"/>
          <p:cNvSpPr>
            <a:spLocks noGrp="1"/>
          </p:cNvSpPr>
          <p:nvPr>
            <p:ph type="sldNum" sz="quarter" idx="17"/>
          </p:nvPr>
        </p:nvSpPr>
        <p:spPr/>
        <p:txBody>
          <a:bodyPr/>
          <a:lstStyle>
            <a:lvl1pPr algn="l">
              <a:defRPr sz="1200" dirty="0" smtClean="0">
                <a:solidFill>
                  <a:srgbClr val="A6A6A6"/>
                </a:solidFill>
                <a:latin typeface="Arial"/>
                <a:cs typeface="Arial"/>
              </a:defRPr>
            </a:lvl1pPr>
          </a:lstStyle>
          <a:p>
            <a:pPr>
              <a:defRPr/>
            </a:pPr>
            <a:r>
              <a:rPr lang="lv-LV"/>
              <a:t>Rīgas Tehniskā universitāte</a:t>
            </a:r>
            <a:endParaRPr lang="en-US"/>
          </a:p>
        </p:txBody>
      </p:sp>
      <p:sp>
        <p:nvSpPr>
          <p:cNvPr id="9" name="Date Placeholder 3"/>
          <p:cNvSpPr>
            <a:spLocks noGrp="1"/>
          </p:cNvSpPr>
          <p:nvPr>
            <p:ph type="dt" sz="half" idx="18"/>
          </p:nvPr>
        </p:nvSpPr>
        <p:spPr/>
        <p:txBody>
          <a:bodyPr/>
          <a:lstStyle>
            <a:lvl1pPr algn="l">
              <a:defRPr sz="1200" dirty="0">
                <a:solidFill>
                  <a:schemeClr val="bg1">
                    <a:lumMod val="65000"/>
                  </a:schemeClr>
                </a:solidFill>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igas 2">
    <p:spTree>
      <p:nvGrpSpPr>
        <p:cNvPr id="1" name=""/>
        <p:cNvGrpSpPr/>
        <p:nvPr/>
      </p:nvGrpSpPr>
      <p:grpSpPr>
        <a:xfrm>
          <a:off x="0" y="0"/>
          <a:ext cx="0" cy="0"/>
          <a:chOff x="0" y="0"/>
          <a:chExt cx="0" cy="0"/>
        </a:xfrm>
      </p:grpSpPr>
      <p:sp>
        <p:nvSpPr>
          <p:cNvPr id="4" name="Rectangle 11"/>
          <p:cNvSpPr/>
          <p:nvPr userDrawn="1"/>
        </p:nvSpPr>
        <p:spPr>
          <a:xfrm>
            <a:off x="3241675" y="2741613"/>
            <a:ext cx="5773738" cy="698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itle 1"/>
          <p:cNvSpPr>
            <a:spLocks noGrp="1"/>
          </p:cNvSpPr>
          <p:nvPr>
            <p:ph type="ctrTitle"/>
          </p:nvPr>
        </p:nvSpPr>
        <p:spPr>
          <a:xfrm>
            <a:off x="926327" y="1271079"/>
            <a:ext cx="10363200" cy="1470025"/>
          </a:xfrm>
        </p:spPr>
        <p:txBody>
          <a:bodyPr>
            <a:normAutofit/>
          </a:bodyPr>
          <a:lstStyle>
            <a:lvl1pPr algn="ctr">
              <a:defRPr sz="3600" b="1" i="0">
                <a:solidFill>
                  <a:schemeClr val="accent1"/>
                </a:solidFill>
                <a:latin typeface="Arial"/>
                <a:cs typeface="Arial"/>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1840727" y="2883357"/>
            <a:ext cx="8534400" cy="1345396"/>
          </a:xfrm>
        </p:spPr>
        <p:txBody>
          <a:bodyPr anchor="ctr"/>
          <a:lstStyle>
            <a:lvl1pPr marL="0" indent="0" algn="ctr">
              <a:buNone/>
              <a:defRPr sz="1400">
                <a:solidFill>
                  <a:srgbClr val="0055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dirty="0" smtClean="0"/>
              <a:t>Click to edit Master subtitle style</a:t>
            </a:r>
            <a:endParaRPr lang="en-US" dirty="0"/>
          </a:p>
        </p:txBody>
      </p:sp>
      <p:sp>
        <p:nvSpPr>
          <p:cNvPr id="5" name="Slide Number Placeholder 6"/>
          <p:cNvSpPr>
            <a:spLocks noGrp="1"/>
          </p:cNvSpPr>
          <p:nvPr>
            <p:ph type="sldNum" sz="quarter" idx="10"/>
          </p:nvPr>
        </p:nvSpPr>
        <p:spPr/>
        <p:txBody>
          <a:bodyPr/>
          <a:lstStyle>
            <a:lvl1pPr algn="l">
              <a:defRPr sz="1200" dirty="0" smtClean="0">
                <a:solidFill>
                  <a:srgbClr val="A6A6A6"/>
                </a:solidFill>
                <a:latin typeface="Arial"/>
                <a:cs typeface="Arial"/>
              </a:defRPr>
            </a:lvl1pPr>
          </a:lstStyle>
          <a:p>
            <a:pPr>
              <a:defRPr/>
            </a:pPr>
            <a:r>
              <a:rPr lang="lv-LV"/>
              <a:t>Rīgas Tehniskā universitāte</a:t>
            </a:r>
            <a:endParaRPr lang="en-US"/>
          </a:p>
        </p:txBody>
      </p:sp>
      <p:sp>
        <p:nvSpPr>
          <p:cNvPr id="8" name="Date Placeholder 3"/>
          <p:cNvSpPr>
            <a:spLocks noGrp="1"/>
          </p:cNvSpPr>
          <p:nvPr>
            <p:ph type="dt" sz="half" idx="11"/>
          </p:nvPr>
        </p:nvSpPr>
        <p:spPr/>
        <p:txBody>
          <a:bodyPr/>
          <a:lstStyle>
            <a:lvl1pPr algn="l">
              <a:defRPr sz="1200" dirty="0">
                <a:solidFill>
                  <a:schemeClr val="bg1">
                    <a:lumMod val="65000"/>
                  </a:schemeClr>
                </a:solidFill>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Nodalu_slaids_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7" name="Title 1"/>
          <p:cNvSpPr>
            <a:spLocks noGrp="1"/>
          </p:cNvSpPr>
          <p:nvPr>
            <p:ph type="ctrTitle"/>
          </p:nvPr>
        </p:nvSpPr>
        <p:spPr>
          <a:xfrm>
            <a:off x="914400" y="2617790"/>
            <a:ext cx="10363200" cy="1470025"/>
          </a:xfrm>
        </p:spPr>
        <p:txBody>
          <a:bodyPr>
            <a:noAutofit/>
          </a:bodyPr>
          <a:lstStyle>
            <a:lvl1pPr algn="ctr">
              <a:defRPr sz="5500" b="1" i="0">
                <a:solidFill>
                  <a:srgbClr val="005551"/>
                </a:solidFill>
                <a:latin typeface="Arial"/>
                <a:cs typeface="Arial"/>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saukums">
    <p:spTree>
      <p:nvGrpSpPr>
        <p:cNvPr id="1" name=""/>
        <p:cNvGrpSpPr/>
        <p:nvPr/>
      </p:nvGrpSpPr>
      <p:grpSpPr>
        <a:xfrm>
          <a:off x="0" y="0"/>
          <a:ext cx="0" cy="0"/>
          <a:chOff x="0" y="0"/>
          <a:chExt cx="0" cy="0"/>
        </a:xfrm>
      </p:grpSpPr>
      <p:sp>
        <p:nvSpPr>
          <p:cNvPr id="5" name="Rectangle 16"/>
          <p:cNvSpPr/>
          <p:nvPr userDrawn="1"/>
        </p:nvSpPr>
        <p:spPr>
          <a:xfrm>
            <a:off x="3221038" y="2741613"/>
            <a:ext cx="5773737" cy="349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17"/>
          <p:cNvCxnSpPr/>
          <p:nvPr userDrawn="1"/>
        </p:nvCxnSpPr>
        <p:spPr>
          <a:xfrm>
            <a:off x="3748088" y="4238625"/>
            <a:ext cx="4719637" cy="0"/>
          </a:xfrm>
          <a:prstGeom prst="line">
            <a:avLst/>
          </a:prstGeom>
          <a:ln w="3175" cmpd="sng">
            <a:solidFill>
              <a:schemeClr val="accent1"/>
            </a:solidFill>
          </a:ln>
        </p:spPr>
        <p:style>
          <a:lnRef idx="1">
            <a:schemeClr val="dk1"/>
          </a:lnRef>
          <a:fillRef idx="0">
            <a:schemeClr val="dk1"/>
          </a:fillRef>
          <a:effectRef idx="0">
            <a:schemeClr val="dk1"/>
          </a:effectRef>
          <a:fontRef idx="minor">
            <a:schemeClr val="tx1"/>
          </a:fontRef>
        </p:style>
      </p:cxnSp>
      <p:sp>
        <p:nvSpPr>
          <p:cNvPr id="3" name="Subtitle 2"/>
          <p:cNvSpPr>
            <a:spLocks noGrp="1"/>
          </p:cNvSpPr>
          <p:nvPr>
            <p:ph type="subTitle" idx="1"/>
          </p:nvPr>
        </p:nvSpPr>
        <p:spPr>
          <a:xfrm>
            <a:off x="1840727" y="2883357"/>
            <a:ext cx="8534400" cy="1197576"/>
          </a:xfrm>
        </p:spPr>
        <p:txBody>
          <a:bodyPr anchor="ctr"/>
          <a:lstStyle>
            <a:lvl1pPr marL="0" indent="0" algn="ctr">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dirty="0" smtClean="0"/>
              <a:t>Click to edit Master subtitle style</a:t>
            </a:r>
            <a:endParaRPr lang="en-US" dirty="0"/>
          </a:p>
        </p:txBody>
      </p:sp>
      <p:sp>
        <p:nvSpPr>
          <p:cNvPr id="15" name="Text Placeholder 14"/>
          <p:cNvSpPr>
            <a:spLocks noGrp="1"/>
          </p:cNvSpPr>
          <p:nvPr>
            <p:ph type="body" sz="quarter" idx="10"/>
          </p:nvPr>
        </p:nvSpPr>
        <p:spPr>
          <a:xfrm>
            <a:off x="1840727" y="4354826"/>
            <a:ext cx="8534400" cy="1341437"/>
          </a:xfrm>
        </p:spPr>
        <p:txBody>
          <a:bodyPr anchor="ctr"/>
          <a:lstStyle>
            <a:lvl1pPr marL="0" indent="0" algn="ctr">
              <a:buNone/>
              <a:defRPr sz="1400">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lv-LV" dirty="0" smtClean="0"/>
              <a:t>Click to edit Master text styles</a:t>
            </a:r>
          </a:p>
        </p:txBody>
      </p:sp>
      <p:sp>
        <p:nvSpPr>
          <p:cNvPr id="10" name="Title 9"/>
          <p:cNvSpPr>
            <a:spLocks noGrp="1"/>
          </p:cNvSpPr>
          <p:nvPr>
            <p:ph type="title"/>
          </p:nvPr>
        </p:nvSpPr>
        <p:spPr>
          <a:xfrm>
            <a:off x="598315" y="1420280"/>
            <a:ext cx="10972800" cy="1143000"/>
          </a:xfrm>
        </p:spPr>
        <p:txBody>
          <a:bodyPr/>
          <a:lstStyle>
            <a:lvl1pPr algn="ctr">
              <a:defRPr/>
            </a:lvl1pPr>
          </a:lstStyle>
          <a:p>
            <a:r>
              <a:rPr lang="lv-LV" dirty="0" smtClean="0"/>
              <a:t>Click to edit Master title style</a:t>
            </a:r>
            <a:endParaRPr lang="en-US" dirty="0"/>
          </a:p>
        </p:txBody>
      </p:sp>
      <p:sp>
        <p:nvSpPr>
          <p:cNvPr id="7" name="Slide Number Placeholder 6"/>
          <p:cNvSpPr>
            <a:spLocks noGrp="1"/>
          </p:cNvSpPr>
          <p:nvPr>
            <p:ph type="sldNum" sz="quarter" idx="11"/>
          </p:nvPr>
        </p:nvSpPr>
        <p:spPr/>
        <p:txBody>
          <a:bodyPr/>
          <a:lstStyle>
            <a:lvl1pPr algn="l">
              <a:defRPr sz="1200" dirty="0" smtClean="0">
                <a:solidFill>
                  <a:srgbClr val="A6A6A6"/>
                </a:solidFill>
                <a:latin typeface="Arial"/>
                <a:cs typeface="Arial"/>
              </a:defRPr>
            </a:lvl1pPr>
          </a:lstStyle>
          <a:p>
            <a:pPr>
              <a:defRPr/>
            </a:pPr>
            <a:r>
              <a:rPr lang="lv-LV"/>
              <a:t>Rīgas Tehniskā universitāte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5" name="TextBox 8"/>
          <p:cNvSpPr txBox="1"/>
          <p:nvPr/>
        </p:nvSpPr>
        <p:spPr>
          <a:xfrm>
            <a:off x="13288963" y="1611313"/>
            <a:ext cx="185737" cy="369887"/>
          </a:xfrm>
          <a:prstGeom prst="rect">
            <a:avLst/>
          </a:prstGeom>
          <a:noFill/>
        </p:spPr>
        <p:txBody>
          <a:bodyPr wrap="none">
            <a:spAutoFit/>
          </a:bodyPr>
          <a:lstStyle/>
          <a:p>
            <a:pPr fontAlgn="auto">
              <a:spcBef>
                <a:spcPts val="0"/>
              </a:spcBef>
              <a:spcAft>
                <a:spcPts val="0"/>
              </a:spcAft>
              <a:defRPr/>
            </a:pPr>
            <a:endParaRPr lang="en-US" dirty="0">
              <a:latin typeface="+mn-lt"/>
            </a:endParaRPr>
          </a:p>
        </p:txBody>
      </p:sp>
      <p:sp>
        <p:nvSpPr>
          <p:cNvPr id="6" name="TextBox 11"/>
          <p:cNvSpPr txBox="1"/>
          <p:nvPr/>
        </p:nvSpPr>
        <p:spPr>
          <a:xfrm>
            <a:off x="13288963" y="1611313"/>
            <a:ext cx="185737" cy="369887"/>
          </a:xfrm>
          <a:prstGeom prst="rect">
            <a:avLst/>
          </a:prstGeom>
          <a:noFill/>
        </p:spPr>
        <p:txBody>
          <a:bodyPr wrap="none">
            <a:spAutoFit/>
          </a:bodyPr>
          <a:lstStyle/>
          <a:p>
            <a:pPr fontAlgn="auto">
              <a:spcBef>
                <a:spcPts val="0"/>
              </a:spcBef>
              <a:spcAft>
                <a:spcPts val="0"/>
              </a:spcAft>
              <a:defRPr/>
            </a:pPr>
            <a:endParaRPr lang="en-US" dirty="0">
              <a:latin typeface="+mn-lt"/>
            </a:endParaRPr>
          </a:p>
        </p:txBody>
      </p:sp>
      <p:sp>
        <p:nvSpPr>
          <p:cNvPr id="7" name="TextBox 12"/>
          <p:cNvSpPr txBox="1"/>
          <p:nvPr userDrawn="1"/>
        </p:nvSpPr>
        <p:spPr>
          <a:xfrm>
            <a:off x="13288963" y="1611313"/>
            <a:ext cx="185737" cy="369887"/>
          </a:xfrm>
          <a:prstGeom prst="rect">
            <a:avLst/>
          </a:prstGeom>
          <a:noFill/>
        </p:spPr>
        <p:txBody>
          <a:bodyPr wrap="none">
            <a:spAutoFit/>
          </a:bodyPr>
          <a:lstStyle/>
          <a:p>
            <a:pPr fontAlgn="auto">
              <a:spcBef>
                <a:spcPts val="0"/>
              </a:spcBef>
              <a:spcAft>
                <a:spcPts val="0"/>
              </a:spcAft>
              <a:defRPr/>
            </a:pPr>
            <a:endParaRPr lang="en-US" dirty="0">
              <a:latin typeface="+mn-lt"/>
            </a:endParaRPr>
          </a:p>
        </p:txBody>
      </p:sp>
      <p:sp>
        <p:nvSpPr>
          <p:cNvPr id="8" name="Slide Number Placeholder 6"/>
          <p:cNvSpPr txBox="1">
            <a:spLocks/>
          </p:cNvSpPr>
          <p:nvPr userDrawn="1"/>
        </p:nvSpPr>
        <p:spPr>
          <a:xfrm>
            <a:off x="10939463" y="6272213"/>
            <a:ext cx="642937" cy="365125"/>
          </a:xfrm>
          <a:prstGeom prst="rect">
            <a:avLst/>
          </a:prstGeom>
        </p:spPr>
        <p:txBody>
          <a:bodyPr/>
          <a:lstStyle>
            <a:defPPr>
              <a:defRPr lang="en-US"/>
            </a:defPPr>
            <a:lvl1pPr marL="0" algn="l" defTabSz="457200" rtl="0" eaLnBrk="1" latinLnBrk="0" hangingPunct="1">
              <a:defRPr sz="1200" kern="1200">
                <a:solidFill>
                  <a:srgbClr val="10205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B8357D3-032E-4693-A6F4-045DB7AC7B90}" type="slidenum">
              <a:rPr lang="en-US" smtClean="0">
                <a:solidFill>
                  <a:srgbClr val="A6A6A6"/>
                </a:solidFill>
              </a:rPr>
              <a:pPr fontAlgn="auto">
                <a:spcBef>
                  <a:spcPts val="0"/>
                </a:spcBef>
                <a:spcAft>
                  <a:spcPts val="0"/>
                </a:spcAft>
                <a:defRPr/>
              </a:pPr>
              <a:t>‹#›</a:t>
            </a:fld>
            <a:endParaRPr lang="en-US" dirty="0">
              <a:solidFill>
                <a:srgbClr val="A6A6A6"/>
              </a:solidFill>
            </a:endParaRPr>
          </a:p>
        </p:txBody>
      </p:sp>
      <p:sp>
        <p:nvSpPr>
          <p:cNvPr id="3" name="Content Placeholder 2"/>
          <p:cNvSpPr>
            <a:spLocks noGrp="1"/>
          </p:cNvSpPr>
          <p:nvPr>
            <p:ph idx="1"/>
          </p:nvPr>
        </p:nvSpPr>
        <p:spPr>
          <a:xfrm>
            <a:off x="609600" y="1453934"/>
            <a:ext cx="10972800" cy="2789129"/>
          </a:xfrm>
        </p:spPr>
        <p:txBody>
          <a:bodyPr/>
          <a:lstStyle>
            <a:lvl1pPr marL="342900" indent="-342900">
              <a:buFont typeface="Wingdings" charset="2"/>
              <a:buChar char="§"/>
              <a:defRPr sz="2000">
                <a:solidFill>
                  <a:schemeClr val="accent1"/>
                </a:solidFill>
              </a:defRPr>
            </a:lvl1pPr>
            <a:lvl2pPr>
              <a:defRPr sz="1800">
                <a:solidFill>
                  <a:schemeClr val="accent1"/>
                </a:solidFill>
              </a:defRPr>
            </a:lvl2pPr>
            <a:lvl3pPr marL="1143000" indent="-228600">
              <a:buSzPct val="75000"/>
              <a:buFont typeface="Wingdings" charset="2"/>
              <a:buChar char="§"/>
              <a:defRPr sz="1400">
                <a:solidFill>
                  <a:schemeClr val="accent1"/>
                </a:solidFill>
              </a:defRPr>
            </a:lvl3pPr>
            <a:lvl4pPr>
              <a:buSzPct val="75000"/>
              <a:defRPr sz="1400">
                <a:solidFill>
                  <a:schemeClr val="accent1"/>
                </a:solidFill>
              </a:defRPr>
            </a:lvl4pPr>
            <a:lvl5pPr marL="2114550" indent="-285750">
              <a:buSzPct val="50000"/>
              <a:buFont typeface="Wingdings" charset="2"/>
              <a:buChar char="§"/>
              <a:defRPr sz="1400">
                <a:solidFill>
                  <a:schemeClr val="accent1"/>
                </a:solidFill>
              </a:defRPr>
            </a:lvl5pPr>
          </a:lstStyle>
          <a:p>
            <a:pPr lvl="0"/>
            <a:r>
              <a:rPr lang="lv-LV" dirty="0" smtClean="0"/>
              <a:t>Click to edit Master text styles</a:t>
            </a:r>
          </a:p>
          <a:p>
            <a:pPr lvl="1"/>
            <a:r>
              <a:rPr lang="lv-LV" dirty="0" smtClean="0"/>
              <a:t>Second level</a:t>
            </a:r>
          </a:p>
          <a:p>
            <a:pPr lvl="2"/>
            <a:r>
              <a:rPr lang="lv-LV" dirty="0" smtClean="0"/>
              <a:t>Third level</a:t>
            </a:r>
          </a:p>
          <a:p>
            <a:pPr lvl="3"/>
            <a:r>
              <a:rPr lang="lv-LV" dirty="0" smtClean="0"/>
              <a:t>Fourth level</a:t>
            </a:r>
          </a:p>
          <a:p>
            <a:pPr lvl="4"/>
            <a:r>
              <a:rPr lang="lv-LV" dirty="0" smtClean="0"/>
              <a:t>Fifth level</a:t>
            </a:r>
            <a:endParaRPr lang="en-US" dirty="0"/>
          </a:p>
        </p:txBody>
      </p:sp>
      <p:sp>
        <p:nvSpPr>
          <p:cNvPr id="2" name="Title 1"/>
          <p:cNvSpPr>
            <a:spLocks noGrp="1"/>
          </p:cNvSpPr>
          <p:nvPr>
            <p:ph type="title"/>
          </p:nvPr>
        </p:nvSpPr>
        <p:spPr>
          <a:xfrm>
            <a:off x="609600" y="363967"/>
            <a:ext cx="10972800" cy="770685"/>
          </a:xfrm>
        </p:spPr>
        <p:txBody>
          <a:bodyPr anchor="t">
            <a:noAutofit/>
          </a:bodyPr>
          <a:lstStyle>
            <a:lvl1pPr algn="l">
              <a:defRPr sz="4400" b="1" i="0">
                <a:solidFill>
                  <a:schemeClr val="accent1"/>
                </a:solidFill>
                <a:latin typeface="Arial"/>
                <a:cs typeface="Arial"/>
              </a:defRPr>
            </a:lvl1pPr>
          </a:lstStyle>
          <a:p>
            <a:r>
              <a:rPr lang="lv-LV" dirty="0" smtClean="0"/>
              <a:t>Click to edit Master title style</a:t>
            </a:r>
            <a:endParaRPr lang="en-US" dirty="0"/>
          </a:p>
        </p:txBody>
      </p:sp>
      <p:sp>
        <p:nvSpPr>
          <p:cNvPr id="9" name="Slide Number Placeholder 6"/>
          <p:cNvSpPr>
            <a:spLocks noGrp="1"/>
          </p:cNvSpPr>
          <p:nvPr>
            <p:ph type="sldNum" sz="quarter" idx="10"/>
          </p:nvPr>
        </p:nvSpPr>
        <p:spPr/>
        <p:txBody>
          <a:bodyPr/>
          <a:lstStyle>
            <a:lvl1pPr algn="l">
              <a:defRPr sz="1200" dirty="0" smtClean="0">
                <a:solidFill>
                  <a:srgbClr val="A6A6A6"/>
                </a:solidFill>
                <a:latin typeface="Arial"/>
                <a:cs typeface="Arial"/>
              </a:defRPr>
            </a:lvl1pPr>
          </a:lstStyle>
          <a:p>
            <a:pPr>
              <a:defRPr/>
            </a:pPr>
            <a:r>
              <a:rPr lang="lv-LV"/>
              <a:t>Rīgas Tehniskā universitāte</a:t>
            </a:r>
            <a:endParaRPr lang="en-US"/>
          </a:p>
        </p:txBody>
      </p:sp>
      <p:sp>
        <p:nvSpPr>
          <p:cNvPr id="10" name="Date Placeholder 3"/>
          <p:cNvSpPr>
            <a:spLocks noGrp="1"/>
          </p:cNvSpPr>
          <p:nvPr>
            <p:ph type="dt" sz="half" idx="11"/>
          </p:nvPr>
        </p:nvSpPr>
        <p:spPr/>
        <p:txBody>
          <a:bodyPr/>
          <a:lstStyle>
            <a:lvl1pPr algn="l">
              <a:defRPr sz="1200" dirty="0">
                <a:solidFill>
                  <a:srgbClr val="A6A6A6"/>
                </a:solidFill>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dalu_slaids_1">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7" name="Title 1"/>
          <p:cNvSpPr>
            <a:spLocks noGrp="1"/>
          </p:cNvSpPr>
          <p:nvPr>
            <p:ph type="ctrTitle"/>
          </p:nvPr>
        </p:nvSpPr>
        <p:spPr>
          <a:xfrm>
            <a:off x="914400" y="1271079"/>
            <a:ext cx="10363200" cy="1470025"/>
          </a:xfrm>
        </p:spPr>
        <p:txBody>
          <a:bodyPr>
            <a:noAutofit/>
          </a:bodyPr>
          <a:lstStyle>
            <a:lvl1pPr algn="ctr">
              <a:defRPr sz="5500" b="1" i="0">
                <a:solidFill>
                  <a:srgbClr val="005551"/>
                </a:solidFill>
                <a:latin typeface="Arial"/>
                <a:cs typeface="Aria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1828800" y="3206981"/>
            <a:ext cx="8534400" cy="647243"/>
          </a:xfrm>
        </p:spPr>
        <p:txBody>
          <a:bodyPr anchor="ctr"/>
          <a:lstStyle>
            <a:lvl1pPr marL="0" indent="0" algn="ctr">
              <a:buNone/>
              <a:defRPr sz="2000">
                <a:solidFill>
                  <a:srgbClr val="0055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dirty="0" smtClean="0"/>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61951"/>
            <a:ext cx="10972800" cy="772587"/>
          </a:xfrm>
        </p:spPr>
        <p:txBody>
          <a:bodyPr/>
          <a:lstStyle/>
          <a:p>
            <a:r>
              <a:rPr lang="lv-LV" dirty="0" smtClean="0"/>
              <a:t>Click to edit Master title style</a:t>
            </a:r>
            <a:endParaRPr lang="en-US" dirty="0"/>
          </a:p>
        </p:txBody>
      </p:sp>
      <p:sp>
        <p:nvSpPr>
          <p:cNvPr id="5" name="Content Placeholder 2"/>
          <p:cNvSpPr>
            <a:spLocks noGrp="1"/>
          </p:cNvSpPr>
          <p:nvPr>
            <p:ph idx="1"/>
          </p:nvPr>
        </p:nvSpPr>
        <p:spPr>
          <a:xfrm>
            <a:off x="609600" y="1453934"/>
            <a:ext cx="10972800" cy="2789129"/>
          </a:xfrm>
        </p:spPr>
        <p:txBody>
          <a:bodyPr/>
          <a:lstStyle>
            <a:lvl1pPr marL="342900" indent="-342900">
              <a:buFont typeface="Wingdings" charset="2"/>
              <a:buChar char="§"/>
              <a:defRPr sz="2000">
                <a:solidFill>
                  <a:schemeClr val="accent1"/>
                </a:solidFill>
              </a:defRPr>
            </a:lvl1pPr>
            <a:lvl2pPr>
              <a:defRPr sz="1800">
                <a:solidFill>
                  <a:schemeClr val="accent1"/>
                </a:solidFill>
              </a:defRPr>
            </a:lvl2pPr>
            <a:lvl3pPr marL="1143000" indent="-228600">
              <a:buSzPct val="75000"/>
              <a:buFont typeface="Wingdings" charset="2"/>
              <a:buChar char="§"/>
              <a:defRPr sz="1400">
                <a:solidFill>
                  <a:schemeClr val="accent1"/>
                </a:solidFill>
              </a:defRPr>
            </a:lvl3pPr>
            <a:lvl4pPr>
              <a:buSzPct val="75000"/>
              <a:defRPr sz="1400">
                <a:solidFill>
                  <a:schemeClr val="accent1"/>
                </a:solidFill>
              </a:defRPr>
            </a:lvl4pPr>
            <a:lvl5pPr marL="2114550" indent="-285750">
              <a:buSzPct val="50000"/>
              <a:buFont typeface="Wingdings" charset="2"/>
              <a:buChar char="§"/>
              <a:defRPr sz="1400">
                <a:solidFill>
                  <a:schemeClr val="accent1"/>
                </a:solidFill>
              </a:defRPr>
            </a:lvl5pPr>
          </a:lstStyle>
          <a:p>
            <a:pPr lvl="0"/>
            <a:r>
              <a:rPr lang="lv-LV" dirty="0" smtClean="0"/>
              <a:t>Click to edit Master text styles</a:t>
            </a:r>
          </a:p>
          <a:p>
            <a:pPr lvl="1"/>
            <a:r>
              <a:rPr lang="lv-LV" dirty="0" smtClean="0"/>
              <a:t>Second level</a:t>
            </a:r>
          </a:p>
          <a:p>
            <a:pPr lvl="2"/>
            <a:r>
              <a:rPr lang="lv-LV" dirty="0" smtClean="0"/>
              <a:t>Third level</a:t>
            </a:r>
          </a:p>
          <a:p>
            <a:pPr lvl="3"/>
            <a:r>
              <a:rPr lang="lv-LV" dirty="0" smtClean="0"/>
              <a:t>Fourth level</a:t>
            </a:r>
          </a:p>
          <a:p>
            <a:pPr lvl="4"/>
            <a:r>
              <a:rPr lang="lv-LV" dirty="0" smtClean="0"/>
              <a:t>Fifth level</a:t>
            </a:r>
            <a:endParaRPr lang="en-US" dirty="0"/>
          </a:p>
        </p:txBody>
      </p:sp>
      <p:sp>
        <p:nvSpPr>
          <p:cNvPr id="4" name="Slide Number Placeholder 2"/>
          <p:cNvSpPr>
            <a:spLocks noGrp="1"/>
          </p:cNvSpPr>
          <p:nvPr>
            <p:ph type="sldNum" sz="quarter" idx="10"/>
          </p:nvPr>
        </p:nvSpPr>
        <p:spPr/>
        <p:txBody>
          <a:bodyPr/>
          <a:lstStyle>
            <a:lvl1pPr>
              <a:defRPr/>
            </a:lvl1pPr>
          </a:lstStyle>
          <a:p>
            <a:pPr>
              <a:defRPr/>
            </a:pPr>
            <a:r>
              <a:rPr lang="lv-LV"/>
              <a:t>Rīgas Tehniskā universitāte</a:t>
            </a:r>
            <a:endParaRPr lang="en-US"/>
          </a:p>
        </p:txBody>
      </p:sp>
      <p:sp>
        <p:nvSpPr>
          <p:cNvPr id="6" name="Date Placeholder 3"/>
          <p:cNvSpPr>
            <a:spLocks noGrp="1"/>
          </p:cNvSpPr>
          <p:nvPr>
            <p:ph type="dt" sz="half" idx="11"/>
          </p:nvPr>
        </p:nvSpPr>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3"/>
            <a:ext cx="5384800" cy="4525963"/>
          </a:xfrm>
        </p:spPr>
        <p:txBody>
          <a:bodyPr/>
          <a:lstStyle>
            <a:lvl1pPr marL="342900" indent="-342900">
              <a:buFont typeface="Wingdings" charset="2"/>
              <a:buChar char="§"/>
              <a:defRPr sz="1800">
                <a:solidFill>
                  <a:srgbClr val="005551"/>
                </a:solidFill>
              </a:defRPr>
            </a:lvl1pPr>
            <a:lvl2pPr>
              <a:defRPr sz="1800">
                <a:solidFill>
                  <a:srgbClr val="005551"/>
                </a:solidFill>
              </a:defRPr>
            </a:lvl2pPr>
            <a:lvl3pPr marL="1143000" indent="-228600">
              <a:buSzPct val="75000"/>
              <a:buFont typeface="Wingdings" charset="2"/>
              <a:buChar char="§"/>
              <a:defRPr sz="1400">
                <a:solidFill>
                  <a:srgbClr val="005551"/>
                </a:solidFill>
              </a:defRPr>
            </a:lvl3pPr>
            <a:lvl4pPr>
              <a:buSzPct val="75000"/>
              <a:defRPr sz="1400">
                <a:solidFill>
                  <a:srgbClr val="005551"/>
                </a:solidFill>
              </a:defRPr>
            </a:lvl4pPr>
            <a:lvl5pPr marL="2057400" indent="-228600">
              <a:buSzPct val="50000"/>
              <a:buFont typeface="Wingdings" charset="2"/>
              <a:buChar char="§"/>
              <a:defRPr sz="1400">
                <a:solidFill>
                  <a:srgbClr val="005551"/>
                </a:solidFill>
              </a:defRPr>
            </a:lvl5pPr>
            <a:lvl6pPr>
              <a:defRPr sz="1800"/>
            </a:lvl6pPr>
            <a:lvl7pPr>
              <a:defRPr sz="1800"/>
            </a:lvl7pPr>
            <a:lvl8pPr>
              <a:defRPr sz="1800"/>
            </a:lvl8pPr>
            <a:lvl9pPr>
              <a:defRPr sz="1800"/>
            </a:lvl9pPr>
          </a:lstStyle>
          <a:p>
            <a:pPr lvl="0"/>
            <a:r>
              <a:rPr lang="lv-LV" dirty="0" smtClean="0"/>
              <a:t>Click to edit Master text styles</a:t>
            </a:r>
          </a:p>
          <a:p>
            <a:pPr lvl="1"/>
            <a:r>
              <a:rPr lang="lv-LV" dirty="0" smtClean="0"/>
              <a:t>Second level</a:t>
            </a:r>
          </a:p>
          <a:p>
            <a:pPr lvl="2"/>
            <a:r>
              <a:rPr lang="lv-LV" dirty="0" smtClean="0"/>
              <a:t>Third level</a:t>
            </a:r>
          </a:p>
          <a:p>
            <a:pPr lvl="3"/>
            <a:r>
              <a:rPr lang="lv-LV" dirty="0" smtClean="0"/>
              <a:t>Fourth level</a:t>
            </a:r>
          </a:p>
          <a:p>
            <a:pPr lvl="4"/>
            <a:r>
              <a:rPr lang="lv-LV" dirty="0" smtClean="0"/>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marL="342900" indent="-342900">
              <a:buFont typeface="Wingdings" charset="2"/>
              <a:buChar char="§"/>
              <a:defRPr sz="1800">
                <a:solidFill>
                  <a:srgbClr val="005551"/>
                </a:solidFill>
              </a:defRPr>
            </a:lvl1pPr>
            <a:lvl2pPr>
              <a:defRPr sz="1800">
                <a:solidFill>
                  <a:srgbClr val="005551"/>
                </a:solidFill>
              </a:defRPr>
            </a:lvl2pPr>
            <a:lvl3pPr marL="1143000" indent="-228600">
              <a:buSzPct val="75000"/>
              <a:buFont typeface="Wingdings" charset="2"/>
              <a:buChar char="§"/>
              <a:defRPr sz="1400">
                <a:solidFill>
                  <a:srgbClr val="005551"/>
                </a:solidFill>
              </a:defRPr>
            </a:lvl3pPr>
            <a:lvl4pPr>
              <a:buSzPct val="75000"/>
              <a:defRPr sz="1400">
                <a:solidFill>
                  <a:srgbClr val="005551"/>
                </a:solidFill>
              </a:defRPr>
            </a:lvl4pPr>
            <a:lvl5pPr marL="2057400" indent="-228600">
              <a:buSzPct val="50000"/>
              <a:buFont typeface="Wingdings" charset="2"/>
              <a:buChar char="§"/>
              <a:defRPr sz="1400">
                <a:solidFill>
                  <a:srgbClr val="005551"/>
                </a:solidFill>
              </a:defRPr>
            </a:lvl5pPr>
            <a:lvl6pPr>
              <a:defRPr sz="1800"/>
            </a:lvl6pPr>
            <a:lvl7pPr>
              <a:defRPr sz="1800"/>
            </a:lvl7pPr>
            <a:lvl8pPr>
              <a:defRPr sz="1800"/>
            </a:lvl8pPr>
            <a:lvl9pPr>
              <a:defRPr sz="1800"/>
            </a:lvl9pPr>
          </a:lstStyle>
          <a:p>
            <a:pPr lvl="0"/>
            <a:r>
              <a:rPr lang="lv-LV" dirty="0" smtClean="0"/>
              <a:t>Click to edit Master text styles</a:t>
            </a:r>
          </a:p>
          <a:p>
            <a:pPr lvl="1"/>
            <a:r>
              <a:rPr lang="lv-LV" dirty="0" smtClean="0"/>
              <a:t>Second level</a:t>
            </a:r>
          </a:p>
          <a:p>
            <a:pPr lvl="2"/>
            <a:r>
              <a:rPr lang="lv-LV" dirty="0" smtClean="0"/>
              <a:t>Third level</a:t>
            </a:r>
          </a:p>
          <a:p>
            <a:pPr lvl="3"/>
            <a:r>
              <a:rPr lang="lv-LV" dirty="0" smtClean="0"/>
              <a:t>Fourth level</a:t>
            </a:r>
          </a:p>
          <a:p>
            <a:pPr lvl="4"/>
            <a:r>
              <a:rPr lang="lv-LV" dirty="0" smtClean="0"/>
              <a:t>Fifth level</a:t>
            </a:r>
            <a:endParaRPr lang="en-US" dirty="0"/>
          </a:p>
        </p:txBody>
      </p:sp>
      <p:sp>
        <p:nvSpPr>
          <p:cNvPr id="5" name="Text Placeholder 4"/>
          <p:cNvSpPr>
            <a:spLocks noGrp="1"/>
          </p:cNvSpPr>
          <p:nvPr>
            <p:ph type="body" sz="quarter" idx="11"/>
          </p:nvPr>
        </p:nvSpPr>
        <p:spPr>
          <a:xfrm>
            <a:off x="609600" y="419100"/>
            <a:ext cx="10972800" cy="990600"/>
          </a:xfrm>
        </p:spPr>
        <p:txBody>
          <a:bodyPr/>
          <a:lstStyle>
            <a:lvl1pPr marL="0" indent="0">
              <a:buNone/>
              <a:defRPr sz="4400" b="1">
                <a:solidFill>
                  <a:srgbClr val="005551"/>
                </a:solidFill>
              </a:defRPr>
            </a:lvl1pPr>
          </a:lstStyle>
          <a:p>
            <a:pPr lvl="0"/>
            <a:endParaRPr lang="lv-LV" dirty="0"/>
          </a:p>
        </p:txBody>
      </p:sp>
      <p:sp>
        <p:nvSpPr>
          <p:cNvPr id="6" name="Slide Number Placeholder 6"/>
          <p:cNvSpPr>
            <a:spLocks noGrp="1"/>
          </p:cNvSpPr>
          <p:nvPr>
            <p:ph type="sldNum" sz="quarter" idx="12"/>
          </p:nvPr>
        </p:nvSpPr>
        <p:spPr/>
        <p:txBody>
          <a:bodyPr/>
          <a:lstStyle>
            <a:lvl1pPr algn="l">
              <a:defRPr sz="1200" dirty="0" smtClean="0">
                <a:solidFill>
                  <a:srgbClr val="A6A6A6"/>
                </a:solidFill>
                <a:latin typeface="Arial"/>
                <a:cs typeface="Arial"/>
              </a:defRPr>
            </a:lvl1pPr>
          </a:lstStyle>
          <a:p>
            <a:pPr>
              <a:defRPr/>
            </a:pPr>
            <a:r>
              <a:rPr lang="lv-LV"/>
              <a:t>Rīgas Tehniskā universitāte</a:t>
            </a:r>
            <a:endParaRPr lang="en-US"/>
          </a:p>
        </p:txBody>
      </p:sp>
      <p:sp>
        <p:nvSpPr>
          <p:cNvPr id="7" name="Date Placeholder 3"/>
          <p:cNvSpPr>
            <a:spLocks noGrp="1"/>
          </p:cNvSpPr>
          <p:nvPr>
            <p:ph type="dt" sz="half" idx="13"/>
          </p:nvPr>
        </p:nvSpPr>
        <p:spPr/>
        <p:txBody>
          <a:bodyPr/>
          <a:lstStyle>
            <a:lvl1pPr algn="l">
              <a:defRPr sz="1200" dirty="0">
                <a:solidFill>
                  <a:srgbClr val="A6A6A6"/>
                </a:solidFill>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extBox 1"/>
          <p:cNvSpPr txBox="1"/>
          <p:nvPr userDrawn="1"/>
        </p:nvSpPr>
        <p:spPr>
          <a:xfrm>
            <a:off x="266700" y="6567488"/>
            <a:ext cx="184150" cy="369887"/>
          </a:xfrm>
          <a:prstGeom prst="rect">
            <a:avLst/>
          </a:prstGeom>
          <a:noFill/>
        </p:spPr>
        <p:txBody>
          <a:bodyPr wrap="none">
            <a:spAutoFit/>
          </a:bodyPr>
          <a:lstStyle/>
          <a:p>
            <a:pPr fontAlgn="auto">
              <a:spcBef>
                <a:spcPts val="0"/>
              </a:spcBef>
              <a:spcAft>
                <a:spcPts val="0"/>
              </a:spcAft>
              <a:defRPr/>
            </a:pPr>
            <a:endParaRPr lang="en-US" dirty="0">
              <a:latin typeface="+mn-lt"/>
            </a:endParaRPr>
          </a:p>
        </p:txBody>
      </p:sp>
      <p:sp>
        <p:nvSpPr>
          <p:cNvPr id="4" name="Content Placeholder 3"/>
          <p:cNvSpPr>
            <a:spLocks noGrp="1"/>
          </p:cNvSpPr>
          <p:nvPr>
            <p:ph sz="half" idx="2"/>
          </p:nvPr>
        </p:nvSpPr>
        <p:spPr>
          <a:xfrm>
            <a:off x="609600" y="2540002"/>
            <a:ext cx="5386917" cy="3586163"/>
          </a:xfrm>
        </p:spPr>
        <p:txBody>
          <a:bodyPr/>
          <a:lstStyle>
            <a:lvl1pPr marL="342900" indent="-342900">
              <a:buFont typeface="Wingdings" charset="2"/>
              <a:buChar char="§"/>
              <a:defRPr sz="1800">
                <a:solidFill>
                  <a:srgbClr val="005551"/>
                </a:solidFill>
              </a:defRPr>
            </a:lvl1pPr>
            <a:lvl2pPr>
              <a:defRPr sz="1800">
                <a:solidFill>
                  <a:srgbClr val="005551"/>
                </a:solidFill>
              </a:defRPr>
            </a:lvl2pPr>
            <a:lvl3pPr marL="1143000" indent="-228600">
              <a:buSzPct val="75000"/>
              <a:buFont typeface="Wingdings" charset="2"/>
              <a:buChar char="§"/>
              <a:defRPr sz="1400">
                <a:solidFill>
                  <a:srgbClr val="005551"/>
                </a:solidFill>
              </a:defRPr>
            </a:lvl3pPr>
            <a:lvl4pPr>
              <a:buSzPct val="75000"/>
              <a:defRPr sz="1400">
                <a:solidFill>
                  <a:srgbClr val="005551"/>
                </a:solidFill>
              </a:defRPr>
            </a:lvl4pPr>
            <a:lvl5pPr marL="2057400" indent="-228600">
              <a:buSzPct val="50000"/>
              <a:buFont typeface="Wingdings" charset="2"/>
              <a:buChar char="§"/>
              <a:defRPr sz="1400">
                <a:solidFill>
                  <a:srgbClr val="005551"/>
                </a:solidFill>
              </a:defRPr>
            </a:lvl5pPr>
            <a:lvl6pPr>
              <a:defRPr sz="1600"/>
            </a:lvl6pPr>
            <a:lvl7pPr>
              <a:defRPr sz="1600"/>
            </a:lvl7pPr>
            <a:lvl8pPr>
              <a:defRPr sz="1600"/>
            </a:lvl8pPr>
            <a:lvl9pPr>
              <a:defRPr sz="1600"/>
            </a:lvl9pPr>
          </a:lstStyle>
          <a:p>
            <a:pPr lvl="0"/>
            <a:r>
              <a:rPr lang="lv-LV" dirty="0" err="1" smtClean="0"/>
              <a:t>Click</a:t>
            </a:r>
            <a:r>
              <a:rPr lang="lv-LV" dirty="0" smtClean="0"/>
              <a:t> to </a:t>
            </a:r>
            <a:r>
              <a:rPr lang="lv-LV" dirty="0" err="1" smtClean="0"/>
              <a:t>edit</a:t>
            </a:r>
            <a:r>
              <a:rPr lang="lv-LV" dirty="0" smtClean="0"/>
              <a:t> </a:t>
            </a:r>
            <a:r>
              <a:rPr lang="lv-LV" dirty="0" err="1" smtClean="0"/>
              <a:t>Master</a:t>
            </a:r>
            <a:r>
              <a:rPr lang="lv-LV" dirty="0" smtClean="0"/>
              <a:t> </a:t>
            </a:r>
            <a:r>
              <a:rPr lang="lv-LV" dirty="0" err="1" smtClean="0"/>
              <a:t>text</a:t>
            </a:r>
            <a:r>
              <a:rPr lang="lv-LV" dirty="0" smtClean="0"/>
              <a:t> </a:t>
            </a:r>
            <a:r>
              <a:rPr lang="lv-LV" dirty="0" err="1" smtClean="0"/>
              <a:t>styles</a:t>
            </a:r>
            <a:endParaRPr lang="lv-LV" dirty="0" smtClean="0"/>
          </a:p>
          <a:p>
            <a:pPr lvl="1"/>
            <a:r>
              <a:rPr lang="lv-LV" dirty="0" err="1" smtClean="0"/>
              <a:t>Second</a:t>
            </a:r>
            <a:r>
              <a:rPr lang="lv-LV" dirty="0" smtClean="0"/>
              <a:t> </a:t>
            </a:r>
            <a:r>
              <a:rPr lang="lv-LV" dirty="0" err="1" smtClean="0"/>
              <a:t>level</a:t>
            </a:r>
            <a:endParaRPr lang="lv-LV" dirty="0" smtClean="0"/>
          </a:p>
          <a:p>
            <a:pPr lvl="2"/>
            <a:r>
              <a:rPr lang="lv-LV" dirty="0" err="1" smtClean="0"/>
              <a:t>Third</a:t>
            </a:r>
            <a:r>
              <a:rPr lang="lv-LV" dirty="0" smtClean="0"/>
              <a:t> </a:t>
            </a:r>
            <a:r>
              <a:rPr lang="lv-LV" dirty="0" err="1" smtClean="0"/>
              <a:t>level</a:t>
            </a:r>
            <a:endParaRPr lang="lv-LV" dirty="0" smtClean="0"/>
          </a:p>
          <a:p>
            <a:pPr lvl="3"/>
            <a:r>
              <a:rPr lang="lv-LV" dirty="0" err="1" smtClean="0"/>
              <a:t>Fourth</a:t>
            </a:r>
            <a:r>
              <a:rPr lang="lv-LV" dirty="0" smtClean="0"/>
              <a:t> </a:t>
            </a:r>
            <a:r>
              <a:rPr lang="lv-LV" dirty="0" err="1" smtClean="0"/>
              <a:t>level</a:t>
            </a:r>
            <a:endParaRPr lang="lv-LV" dirty="0" smtClean="0"/>
          </a:p>
          <a:p>
            <a:pPr lvl="4"/>
            <a:r>
              <a:rPr lang="lv-LV" dirty="0" err="1" smtClean="0"/>
              <a:t>Fifth</a:t>
            </a:r>
            <a:r>
              <a:rPr lang="lv-LV" dirty="0" smtClean="0"/>
              <a:t> </a:t>
            </a:r>
            <a:r>
              <a:rPr lang="lv-LV" dirty="0" err="1" smtClean="0"/>
              <a:t>level</a:t>
            </a:r>
            <a:endParaRPr lang="en-US" dirty="0"/>
          </a:p>
        </p:txBody>
      </p:sp>
      <p:sp>
        <p:nvSpPr>
          <p:cNvPr id="6" name="Content Placeholder 5"/>
          <p:cNvSpPr>
            <a:spLocks noGrp="1"/>
          </p:cNvSpPr>
          <p:nvPr>
            <p:ph sz="quarter" idx="4"/>
          </p:nvPr>
        </p:nvSpPr>
        <p:spPr>
          <a:xfrm>
            <a:off x="6193369" y="2539999"/>
            <a:ext cx="5389033" cy="3586164"/>
          </a:xfrm>
        </p:spPr>
        <p:txBody>
          <a:bodyPr/>
          <a:lstStyle>
            <a:lvl1pPr marL="342900" indent="-342900">
              <a:buFont typeface="Wingdings" charset="2"/>
              <a:buChar char="§"/>
              <a:defRPr sz="1800">
                <a:solidFill>
                  <a:srgbClr val="005551"/>
                </a:solidFill>
              </a:defRPr>
            </a:lvl1pPr>
            <a:lvl2pPr>
              <a:defRPr sz="1800">
                <a:solidFill>
                  <a:srgbClr val="005551"/>
                </a:solidFill>
              </a:defRPr>
            </a:lvl2pPr>
            <a:lvl3pPr marL="1143000" indent="-228600">
              <a:buSzPct val="75000"/>
              <a:buFont typeface="Wingdings" charset="2"/>
              <a:buChar char="§"/>
              <a:defRPr sz="1400">
                <a:solidFill>
                  <a:srgbClr val="005551"/>
                </a:solidFill>
              </a:defRPr>
            </a:lvl3pPr>
            <a:lvl4pPr>
              <a:buSzPct val="75000"/>
              <a:defRPr sz="1400">
                <a:solidFill>
                  <a:srgbClr val="005551"/>
                </a:solidFill>
              </a:defRPr>
            </a:lvl4pPr>
            <a:lvl5pPr marL="2057400" indent="-228600">
              <a:buSzPct val="50000"/>
              <a:buFont typeface="Wingdings" charset="2"/>
              <a:buChar char="§"/>
              <a:defRPr sz="1400">
                <a:solidFill>
                  <a:srgbClr val="005551"/>
                </a:solidFill>
              </a:defRPr>
            </a:lvl5pPr>
            <a:lvl6pPr>
              <a:defRPr sz="1600"/>
            </a:lvl6pPr>
            <a:lvl7pPr>
              <a:defRPr sz="1600"/>
            </a:lvl7pPr>
            <a:lvl8pPr>
              <a:defRPr sz="1600"/>
            </a:lvl8pPr>
            <a:lvl9pPr>
              <a:defRPr sz="1600"/>
            </a:lvl9pPr>
          </a:lstStyle>
          <a:p>
            <a:pPr lvl="0"/>
            <a:r>
              <a:rPr lang="lv-LV" dirty="0" err="1" smtClean="0"/>
              <a:t>Click</a:t>
            </a:r>
            <a:r>
              <a:rPr lang="lv-LV" dirty="0" smtClean="0"/>
              <a:t> to </a:t>
            </a:r>
            <a:r>
              <a:rPr lang="lv-LV" dirty="0" err="1" smtClean="0"/>
              <a:t>edit</a:t>
            </a:r>
            <a:r>
              <a:rPr lang="lv-LV" dirty="0" smtClean="0"/>
              <a:t> </a:t>
            </a:r>
            <a:r>
              <a:rPr lang="lv-LV" dirty="0" err="1" smtClean="0"/>
              <a:t>Master</a:t>
            </a:r>
            <a:r>
              <a:rPr lang="lv-LV" dirty="0" smtClean="0"/>
              <a:t> </a:t>
            </a:r>
            <a:r>
              <a:rPr lang="lv-LV" dirty="0" err="1" smtClean="0"/>
              <a:t>text</a:t>
            </a:r>
            <a:r>
              <a:rPr lang="lv-LV" dirty="0" smtClean="0"/>
              <a:t> </a:t>
            </a:r>
            <a:r>
              <a:rPr lang="lv-LV" dirty="0" err="1" smtClean="0"/>
              <a:t>styles</a:t>
            </a:r>
            <a:endParaRPr lang="lv-LV" dirty="0" smtClean="0"/>
          </a:p>
          <a:p>
            <a:pPr lvl="1"/>
            <a:r>
              <a:rPr lang="lv-LV" dirty="0" err="1" smtClean="0"/>
              <a:t>Second</a:t>
            </a:r>
            <a:r>
              <a:rPr lang="lv-LV" dirty="0" smtClean="0"/>
              <a:t> </a:t>
            </a:r>
            <a:r>
              <a:rPr lang="lv-LV" dirty="0" err="1" smtClean="0"/>
              <a:t>level</a:t>
            </a:r>
            <a:endParaRPr lang="lv-LV" dirty="0" smtClean="0"/>
          </a:p>
          <a:p>
            <a:pPr lvl="2"/>
            <a:r>
              <a:rPr lang="lv-LV" dirty="0" err="1" smtClean="0"/>
              <a:t>Third</a:t>
            </a:r>
            <a:r>
              <a:rPr lang="lv-LV" dirty="0" smtClean="0"/>
              <a:t> </a:t>
            </a:r>
            <a:r>
              <a:rPr lang="lv-LV" dirty="0" err="1" smtClean="0"/>
              <a:t>level</a:t>
            </a:r>
            <a:endParaRPr lang="lv-LV" dirty="0" smtClean="0"/>
          </a:p>
          <a:p>
            <a:pPr lvl="3"/>
            <a:r>
              <a:rPr lang="lv-LV" dirty="0" err="1" smtClean="0"/>
              <a:t>Fourth</a:t>
            </a:r>
            <a:r>
              <a:rPr lang="lv-LV" dirty="0" smtClean="0"/>
              <a:t> </a:t>
            </a:r>
            <a:r>
              <a:rPr lang="lv-LV" dirty="0" err="1" smtClean="0"/>
              <a:t>level</a:t>
            </a:r>
            <a:endParaRPr lang="lv-LV" dirty="0" smtClean="0"/>
          </a:p>
          <a:p>
            <a:pPr lvl="4"/>
            <a:r>
              <a:rPr lang="lv-LV" dirty="0" err="1" smtClean="0"/>
              <a:t>Fifth</a:t>
            </a:r>
            <a:r>
              <a:rPr lang="lv-LV" dirty="0" smtClean="0"/>
              <a:t> </a:t>
            </a:r>
            <a:r>
              <a:rPr lang="lv-LV" dirty="0" err="1" smtClean="0"/>
              <a:t>level</a:t>
            </a:r>
            <a:endParaRPr lang="en-US" dirty="0"/>
          </a:p>
        </p:txBody>
      </p:sp>
      <p:sp>
        <p:nvSpPr>
          <p:cNvPr id="14" name="Text Placeholder 3"/>
          <p:cNvSpPr>
            <a:spLocks noGrp="1"/>
          </p:cNvSpPr>
          <p:nvPr>
            <p:ph type="body" sz="half" idx="14"/>
          </p:nvPr>
        </p:nvSpPr>
        <p:spPr>
          <a:xfrm>
            <a:off x="620657" y="1146908"/>
            <a:ext cx="5375863" cy="1184275"/>
          </a:xfrm>
        </p:spPr>
        <p:txBody>
          <a:bodyPr>
            <a:noAutofit/>
          </a:bodyPr>
          <a:lstStyle>
            <a:lvl1pPr marL="0" indent="0">
              <a:buNone/>
              <a:defRPr sz="3600" b="1" i="0" baseline="0">
                <a:solidFill>
                  <a:schemeClr val="accent1"/>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5" name="Text Placeholder 3"/>
          <p:cNvSpPr>
            <a:spLocks noGrp="1"/>
          </p:cNvSpPr>
          <p:nvPr>
            <p:ph type="body" sz="half" idx="15"/>
          </p:nvPr>
        </p:nvSpPr>
        <p:spPr>
          <a:xfrm>
            <a:off x="6193369" y="1146908"/>
            <a:ext cx="5375863" cy="1184275"/>
          </a:xfrm>
        </p:spPr>
        <p:txBody>
          <a:bodyPr>
            <a:noAutofit/>
          </a:bodyPr>
          <a:lstStyle>
            <a:lvl1pPr marL="0" indent="0">
              <a:buNone/>
              <a:defRPr sz="3600" b="1" i="0" baseline="0">
                <a:solidFill>
                  <a:schemeClr val="accent1"/>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
          <p:cNvSpPr>
            <a:spLocks noGrp="1"/>
          </p:cNvSpPr>
          <p:nvPr>
            <p:ph type="title"/>
          </p:nvPr>
        </p:nvSpPr>
        <p:spPr>
          <a:xfrm>
            <a:off x="609600" y="363967"/>
            <a:ext cx="10972800" cy="770685"/>
          </a:xfrm>
        </p:spPr>
        <p:txBody>
          <a:bodyPr anchor="t">
            <a:noAutofit/>
          </a:bodyPr>
          <a:lstStyle>
            <a:lvl1pPr algn="l">
              <a:defRPr sz="2600">
                <a:solidFill>
                  <a:schemeClr val="accent1"/>
                </a:solidFill>
              </a:defRPr>
            </a:lvl1pPr>
          </a:lstStyle>
          <a:p>
            <a:r>
              <a:rPr lang="lv-LV" smtClean="0"/>
              <a:t>Click to edit Master title style</a:t>
            </a:r>
            <a:endParaRPr lang="en-US" dirty="0"/>
          </a:p>
        </p:txBody>
      </p:sp>
      <p:sp>
        <p:nvSpPr>
          <p:cNvPr id="8" name="Slide Number Placeholder 6"/>
          <p:cNvSpPr>
            <a:spLocks noGrp="1"/>
          </p:cNvSpPr>
          <p:nvPr>
            <p:ph type="sldNum" sz="quarter" idx="16"/>
          </p:nvPr>
        </p:nvSpPr>
        <p:spPr/>
        <p:txBody>
          <a:bodyPr/>
          <a:lstStyle>
            <a:lvl1pPr algn="l">
              <a:defRPr sz="1200" dirty="0" smtClean="0">
                <a:solidFill>
                  <a:srgbClr val="A6A6A6"/>
                </a:solidFill>
                <a:latin typeface="Arial"/>
                <a:cs typeface="Arial"/>
              </a:defRPr>
            </a:lvl1pPr>
          </a:lstStyle>
          <a:p>
            <a:pPr>
              <a:defRPr/>
            </a:pPr>
            <a:r>
              <a:rPr lang="lv-LV"/>
              <a:t>Rīgas Tehniskā universitāte</a:t>
            </a:r>
            <a:endParaRPr lang="en-US"/>
          </a:p>
        </p:txBody>
      </p:sp>
      <p:sp>
        <p:nvSpPr>
          <p:cNvPr id="10" name="Date Placeholder 3"/>
          <p:cNvSpPr>
            <a:spLocks noGrp="1"/>
          </p:cNvSpPr>
          <p:nvPr>
            <p:ph type="dt" sz="half" idx="17"/>
          </p:nvPr>
        </p:nvSpPr>
        <p:spPr/>
        <p:txBody>
          <a:bodyPr/>
          <a:lstStyle>
            <a:lvl1pPr algn="l">
              <a:defRPr sz="1200" dirty="0">
                <a:solidFill>
                  <a:srgbClr val="A6A6A6"/>
                </a:solidFill>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dalu_slaids_2">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2" name="Title 1"/>
          <p:cNvSpPr>
            <a:spLocks noGrp="1"/>
          </p:cNvSpPr>
          <p:nvPr>
            <p:ph type="ctrTitle"/>
          </p:nvPr>
        </p:nvSpPr>
        <p:spPr>
          <a:xfrm>
            <a:off x="914400" y="1271079"/>
            <a:ext cx="10363200" cy="1470025"/>
          </a:xfrm>
        </p:spPr>
        <p:txBody>
          <a:bodyPr>
            <a:noAutofit/>
          </a:bodyPr>
          <a:lstStyle>
            <a:lvl1pPr algn="ctr">
              <a:defRPr sz="5500" b="1" i="0">
                <a:solidFill>
                  <a:schemeClr val="bg1"/>
                </a:solidFill>
                <a:latin typeface="Arial"/>
                <a:cs typeface="Arial"/>
              </a:defRPr>
            </a:lvl1pPr>
          </a:lstStyle>
          <a:p>
            <a:r>
              <a:rPr lang="en-US" dirty="0" smtClean="0"/>
              <a:t>Click to edit Master title style</a:t>
            </a:r>
            <a:endParaRPr lang="en-US" dirty="0"/>
          </a:p>
        </p:txBody>
      </p:sp>
      <p:sp>
        <p:nvSpPr>
          <p:cNvPr id="13" name="Subtitle 2"/>
          <p:cNvSpPr>
            <a:spLocks noGrp="1"/>
          </p:cNvSpPr>
          <p:nvPr>
            <p:ph type="subTitle" idx="1"/>
          </p:nvPr>
        </p:nvSpPr>
        <p:spPr>
          <a:xfrm>
            <a:off x="1828800" y="3179691"/>
            <a:ext cx="8534400" cy="714976"/>
          </a:xfrm>
        </p:spPr>
        <p:txBody>
          <a:bodyPr anchor="ct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dirty="0" smtClean="0"/>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ākums 1">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31908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v-LV" smtClean="0"/>
              <a:t>Click to edit Master title style</a:t>
            </a:r>
            <a:endParaRPr lang="en-US" smtClean="0"/>
          </a:p>
        </p:txBody>
      </p:sp>
      <p:sp>
        <p:nvSpPr>
          <p:cNvPr id="3" name="Text Placeholder 2"/>
          <p:cNvSpPr>
            <a:spLocks noGrp="1"/>
          </p:cNvSpPr>
          <p:nvPr>
            <p:ph type="body" idx="1"/>
          </p:nvPr>
        </p:nvSpPr>
        <p:spPr>
          <a:xfrm>
            <a:off x="609600" y="1644650"/>
            <a:ext cx="10972800" cy="4525963"/>
          </a:xfrm>
          <a:prstGeom prst="rect">
            <a:avLst/>
          </a:prstGeom>
        </p:spPr>
        <p:txBody>
          <a:bodyPr vert="horz" lIns="91440" tIns="45720" rIns="91440" bIns="45720" rtlCol="0">
            <a:normAutofit/>
          </a:bodyPr>
          <a:lstStyle/>
          <a:p>
            <a:pPr lvl="4"/>
            <a:r>
              <a:rPr lang="lv-LV" dirty="0" smtClean="0"/>
              <a:t>Click to edit Master text styles</a:t>
            </a:r>
          </a:p>
          <a:p>
            <a:pPr lvl="5"/>
            <a:r>
              <a:rPr lang="lv-LV" dirty="0" smtClean="0"/>
              <a:t>Second level</a:t>
            </a:r>
          </a:p>
          <a:p>
            <a:pPr lvl="6"/>
            <a:r>
              <a:rPr lang="lv-LV" dirty="0" smtClean="0"/>
              <a:t>Third level</a:t>
            </a:r>
          </a:p>
          <a:p>
            <a:pPr lvl="7"/>
            <a:r>
              <a:rPr lang="lv-LV" dirty="0" smtClean="0"/>
              <a:t>Fourth level</a:t>
            </a:r>
          </a:p>
          <a:p>
            <a:pPr lvl="8"/>
            <a:r>
              <a:rPr lang="lv-LV" dirty="0" smtClean="0"/>
              <a:t>Fifth level</a:t>
            </a:r>
            <a:endParaRPr lang="en-US" dirty="0"/>
          </a:p>
        </p:txBody>
      </p:sp>
      <p:sp>
        <p:nvSpPr>
          <p:cNvPr id="8" name="Slide Number Placeholder 6"/>
          <p:cNvSpPr>
            <a:spLocks noGrp="1"/>
          </p:cNvSpPr>
          <p:nvPr>
            <p:ph type="sldNum" sz="quarter" idx="4"/>
          </p:nvPr>
        </p:nvSpPr>
        <p:spPr>
          <a:xfrm>
            <a:off x="609600" y="6272213"/>
            <a:ext cx="3295650" cy="365125"/>
          </a:xfrm>
          <a:prstGeom prst="rect">
            <a:avLst/>
          </a:prstGeom>
        </p:spPr>
        <p:txBody>
          <a:bodyPr/>
          <a:lstStyle>
            <a:lvl1pPr algn="l" fontAlgn="auto">
              <a:spcBef>
                <a:spcPts val="0"/>
              </a:spcBef>
              <a:spcAft>
                <a:spcPts val="0"/>
              </a:spcAft>
              <a:defRPr sz="1200" dirty="0" err="1" smtClean="0">
                <a:solidFill>
                  <a:schemeClr val="bg1">
                    <a:lumMod val="65000"/>
                  </a:schemeClr>
                </a:solidFill>
                <a:latin typeface="Arial"/>
                <a:cs typeface="Arial"/>
              </a:defRPr>
            </a:lvl1pPr>
          </a:lstStyle>
          <a:p>
            <a:pPr>
              <a:defRPr/>
            </a:pPr>
            <a:r>
              <a:rPr lang="lv-LV"/>
              <a:t>Riga</a:t>
            </a:r>
            <a:r>
              <a:rPr lang="lv-LV"/>
              <a:t> </a:t>
            </a:r>
            <a:r>
              <a:rPr lang="lv-LV"/>
              <a:t>Technical</a:t>
            </a:r>
            <a:r>
              <a:rPr lang="lv-LV"/>
              <a:t> </a:t>
            </a:r>
            <a:r>
              <a:rPr lang="lv-LV"/>
              <a:t>University</a:t>
            </a:r>
            <a:endParaRPr lang="en-US"/>
          </a:p>
        </p:txBody>
      </p:sp>
      <p:sp>
        <p:nvSpPr>
          <p:cNvPr id="10" name="TextBox 9"/>
          <p:cNvSpPr txBox="1"/>
          <p:nvPr/>
        </p:nvSpPr>
        <p:spPr>
          <a:xfrm>
            <a:off x="-4552950" y="2794000"/>
            <a:ext cx="184150" cy="369888"/>
          </a:xfrm>
          <a:prstGeom prst="rect">
            <a:avLst/>
          </a:prstGeom>
          <a:noFill/>
        </p:spPr>
        <p:txBody>
          <a:bodyPr wrap="none">
            <a:spAutoFit/>
          </a:bodyPr>
          <a:lstStyle/>
          <a:p>
            <a:pPr fontAlgn="auto">
              <a:spcBef>
                <a:spcPts val="0"/>
              </a:spcBef>
              <a:spcAft>
                <a:spcPts val="0"/>
              </a:spcAft>
              <a:defRPr/>
            </a:pPr>
            <a:endParaRPr lang="en-US" dirty="0">
              <a:latin typeface="+mn-lt"/>
            </a:endParaRPr>
          </a:p>
        </p:txBody>
      </p:sp>
      <p:sp>
        <p:nvSpPr>
          <p:cNvPr id="12" name="TextBox 11"/>
          <p:cNvSpPr txBox="1"/>
          <p:nvPr/>
        </p:nvSpPr>
        <p:spPr>
          <a:xfrm>
            <a:off x="15165388" y="6886575"/>
            <a:ext cx="184150" cy="368300"/>
          </a:xfrm>
          <a:prstGeom prst="rect">
            <a:avLst/>
          </a:prstGeom>
          <a:noFill/>
        </p:spPr>
        <p:txBody>
          <a:bodyPr wrap="none">
            <a:spAutoFit/>
          </a:bodyPr>
          <a:lstStyle/>
          <a:p>
            <a:pPr fontAlgn="auto">
              <a:spcBef>
                <a:spcPts val="0"/>
              </a:spcBef>
              <a:spcAft>
                <a:spcPts val="0"/>
              </a:spcAft>
              <a:defRPr/>
            </a:pPr>
            <a:endParaRPr lang="en-US" dirty="0">
              <a:latin typeface="+mn-lt"/>
            </a:endParaRPr>
          </a:p>
        </p:txBody>
      </p:sp>
      <p:sp>
        <p:nvSpPr>
          <p:cNvPr id="11" name="Slide Number Placeholder 6"/>
          <p:cNvSpPr txBox="1">
            <a:spLocks/>
          </p:cNvSpPr>
          <p:nvPr userDrawn="1"/>
        </p:nvSpPr>
        <p:spPr>
          <a:xfrm>
            <a:off x="10939463" y="6272213"/>
            <a:ext cx="642937" cy="365125"/>
          </a:xfrm>
          <a:prstGeom prst="rect">
            <a:avLst/>
          </a:prstGeom>
        </p:spPr>
        <p:txBody>
          <a:bodyPr/>
          <a:lstStyle>
            <a:defPPr>
              <a:defRPr lang="en-US"/>
            </a:defPPr>
            <a:lvl1pPr marL="0" algn="l" defTabSz="457200" rtl="0" eaLnBrk="1" latinLnBrk="0" hangingPunct="1">
              <a:defRPr sz="1200" kern="1200">
                <a:solidFill>
                  <a:srgbClr val="10205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E42B7B2-4DCC-4F95-A83D-C1CD3FF2A990}" type="slidenum">
              <a:rPr lang="en-US" smtClean="0">
                <a:solidFill>
                  <a:srgbClr val="A6A6A6"/>
                </a:solidFill>
              </a:rPr>
              <a:pPr fontAlgn="auto">
                <a:spcBef>
                  <a:spcPts val="0"/>
                </a:spcBef>
                <a:spcAft>
                  <a:spcPts val="0"/>
                </a:spcAft>
                <a:defRPr/>
              </a:pPr>
              <a:t>‹#›</a:t>
            </a:fld>
            <a:endParaRPr lang="en-US" dirty="0">
              <a:solidFill>
                <a:srgbClr val="A6A6A6"/>
              </a:solidFill>
            </a:endParaRPr>
          </a:p>
        </p:txBody>
      </p:sp>
      <p:sp>
        <p:nvSpPr>
          <p:cNvPr id="4" name="Date Placeholder 3"/>
          <p:cNvSpPr>
            <a:spLocks noGrp="1"/>
          </p:cNvSpPr>
          <p:nvPr>
            <p:ph type="dt" sz="half" idx="2"/>
          </p:nvPr>
        </p:nvSpPr>
        <p:spPr>
          <a:xfrm>
            <a:off x="7969250" y="6272213"/>
            <a:ext cx="2844800" cy="365125"/>
          </a:xfrm>
          <a:prstGeom prst="rect">
            <a:avLst/>
          </a:prstGeom>
        </p:spPr>
        <p:txBody>
          <a:bodyPr vert="horz" lIns="91440" tIns="45720" rIns="91440" bIns="45720" rtlCol="0" anchor="ctr"/>
          <a:lstStyle>
            <a:lvl1pPr algn="l" fontAlgn="auto">
              <a:spcBef>
                <a:spcPts val="0"/>
              </a:spcBef>
              <a:spcAft>
                <a:spcPts val="0"/>
              </a:spcAft>
              <a:defRPr sz="1200" dirty="0">
                <a:solidFill>
                  <a:srgbClr val="A6A6A6"/>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Lst>
  <p:timing>
    <p:tnLst>
      <p:par>
        <p:cTn id="1" dur="indefinite" restart="never" nodeType="tmRoot"/>
      </p:par>
    </p:tnLst>
  </p:timing>
  <p:hf hdr="0" ftr="0" dt="0"/>
  <p:txStyles>
    <p:titleStyle>
      <a:lvl1pPr algn="l" defTabSz="457200" rtl="0" fontAlgn="base">
        <a:spcBef>
          <a:spcPct val="0"/>
        </a:spcBef>
        <a:spcAft>
          <a:spcPct val="0"/>
        </a:spcAft>
        <a:defRPr sz="4400" b="1" kern="1200">
          <a:solidFill>
            <a:schemeClr val="accent1"/>
          </a:solidFill>
          <a:latin typeface="Arial"/>
          <a:ea typeface="+mj-ea"/>
          <a:cs typeface="Arial"/>
        </a:defRPr>
      </a:lvl1pPr>
      <a:lvl2pPr algn="l" defTabSz="457200" rtl="0" fontAlgn="base">
        <a:spcBef>
          <a:spcPct val="0"/>
        </a:spcBef>
        <a:spcAft>
          <a:spcPct val="0"/>
        </a:spcAft>
        <a:defRPr sz="4400" b="1">
          <a:solidFill>
            <a:schemeClr val="accent1"/>
          </a:solidFill>
          <a:latin typeface="Arial" charset="0"/>
          <a:cs typeface="Arial" charset="0"/>
        </a:defRPr>
      </a:lvl2pPr>
      <a:lvl3pPr algn="l" defTabSz="457200" rtl="0" fontAlgn="base">
        <a:spcBef>
          <a:spcPct val="0"/>
        </a:spcBef>
        <a:spcAft>
          <a:spcPct val="0"/>
        </a:spcAft>
        <a:defRPr sz="4400" b="1">
          <a:solidFill>
            <a:schemeClr val="accent1"/>
          </a:solidFill>
          <a:latin typeface="Arial" charset="0"/>
          <a:cs typeface="Arial" charset="0"/>
        </a:defRPr>
      </a:lvl3pPr>
      <a:lvl4pPr algn="l" defTabSz="457200" rtl="0" fontAlgn="base">
        <a:spcBef>
          <a:spcPct val="0"/>
        </a:spcBef>
        <a:spcAft>
          <a:spcPct val="0"/>
        </a:spcAft>
        <a:defRPr sz="4400" b="1">
          <a:solidFill>
            <a:schemeClr val="accent1"/>
          </a:solidFill>
          <a:latin typeface="Arial" charset="0"/>
          <a:cs typeface="Arial" charset="0"/>
        </a:defRPr>
      </a:lvl4pPr>
      <a:lvl5pPr algn="l" defTabSz="457200" rtl="0" fontAlgn="base">
        <a:spcBef>
          <a:spcPct val="0"/>
        </a:spcBef>
        <a:spcAft>
          <a:spcPct val="0"/>
        </a:spcAft>
        <a:defRPr sz="4400" b="1">
          <a:solidFill>
            <a:schemeClr val="accent1"/>
          </a:solidFill>
          <a:latin typeface="Arial" charset="0"/>
          <a:cs typeface="Arial" charset="0"/>
        </a:defRPr>
      </a:lvl5pPr>
      <a:lvl6pPr marL="457200" algn="l" defTabSz="457200" rtl="0" fontAlgn="base">
        <a:spcBef>
          <a:spcPct val="0"/>
        </a:spcBef>
        <a:spcAft>
          <a:spcPct val="0"/>
        </a:spcAft>
        <a:defRPr sz="4400" b="1">
          <a:solidFill>
            <a:schemeClr val="accent1"/>
          </a:solidFill>
          <a:latin typeface="Arial" charset="0"/>
          <a:cs typeface="Arial" charset="0"/>
        </a:defRPr>
      </a:lvl6pPr>
      <a:lvl7pPr marL="914400" algn="l" defTabSz="457200" rtl="0" fontAlgn="base">
        <a:spcBef>
          <a:spcPct val="0"/>
        </a:spcBef>
        <a:spcAft>
          <a:spcPct val="0"/>
        </a:spcAft>
        <a:defRPr sz="4400" b="1">
          <a:solidFill>
            <a:schemeClr val="accent1"/>
          </a:solidFill>
          <a:latin typeface="Arial" charset="0"/>
          <a:cs typeface="Arial" charset="0"/>
        </a:defRPr>
      </a:lvl7pPr>
      <a:lvl8pPr marL="1371600" algn="l" defTabSz="457200" rtl="0" fontAlgn="base">
        <a:spcBef>
          <a:spcPct val="0"/>
        </a:spcBef>
        <a:spcAft>
          <a:spcPct val="0"/>
        </a:spcAft>
        <a:defRPr sz="4400" b="1">
          <a:solidFill>
            <a:schemeClr val="accent1"/>
          </a:solidFill>
          <a:latin typeface="Arial" charset="0"/>
          <a:cs typeface="Arial" charset="0"/>
        </a:defRPr>
      </a:lvl8pPr>
      <a:lvl9pPr marL="1828800" algn="l" defTabSz="457200" rtl="0" fontAlgn="base">
        <a:spcBef>
          <a:spcPct val="0"/>
        </a:spcBef>
        <a:spcAft>
          <a:spcPct val="0"/>
        </a:spcAft>
        <a:defRPr sz="4400" b="1">
          <a:solidFill>
            <a:schemeClr val="accent1"/>
          </a:solidFill>
          <a:latin typeface="Arial" charset="0"/>
          <a:cs typeface="Arial" charset="0"/>
        </a:defRPr>
      </a:lvl9pPr>
    </p:titleStyle>
    <p:bodyStyle>
      <a:lvl1pPr marL="342900" indent="-342900" algn="l" defTabSz="457200" rtl="0" fontAlgn="base">
        <a:spcBef>
          <a:spcPct val="20000"/>
        </a:spcBef>
        <a:spcAft>
          <a:spcPct val="0"/>
        </a:spcAft>
        <a:buFont typeface="Arial" charset="0"/>
        <a:buChar char="•"/>
        <a:defRPr sz="3200" kern="1200">
          <a:solidFill>
            <a:srgbClr val="323232"/>
          </a:solidFill>
          <a:latin typeface="Arial"/>
          <a:ea typeface="+mn-ea"/>
          <a:cs typeface="Arial"/>
        </a:defRPr>
      </a:lvl1pPr>
      <a:lvl2pPr marL="742950" indent="-285750" algn="l" defTabSz="457200" rtl="0" fontAlgn="base">
        <a:spcBef>
          <a:spcPct val="20000"/>
        </a:spcBef>
        <a:spcAft>
          <a:spcPct val="0"/>
        </a:spcAft>
        <a:buFont typeface="Arial" charset="0"/>
        <a:buChar char="–"/>
        <a:defRPr sz="2800" kern="1200">
          <a:solidFill>
            <a:srgbClr val="323232"/>
          </a:solidFill>
          <a:latin typeface="Arial"/>
          <a:ea typeface="+mn-ea"/>
          <a:cs typeface="Arial"/>
        </a:defRPr>
      </a:lvl2pPr>
      <a:lvl3pPr marL="1143000" indent="-228600" algn="l" defTabSz="457200" rtl="0" fontAlgn="base">
        <a:spcBef>
          <a:spcPct val="20000"/>
        </a:spcBef>
        <a:spcAft>
          <a:spcPct val="0"/>
        </a:spcAft>
        <a:buFont typeface="Arial" charset="0"/>
        <a:buChar char="•"/>
        <a:defRPr sz="2400" kern="1200">
          <a:solidFill>
            <a:srgbClr val="323232"/>
          </a:solidFill>
          <a:latin typeface="Arial"/>
          <a:ea typeface="+mn-ea"/>
          <a:cs typeface="Arial"/>
        </a:defRPr>
      </a:lvl3pPr>
      <a:lvl4pPr marL="1600200" indent="-228600" algn="l" defTabSz="457200" rtl="0" fontAlgn="base">
        <a:spcBef>
          <a:spcPct val="20000"/>
        </a:spcBef>
        <a:spcAft>
          <a:spcPct val="0"/>
        </a:spcAft>
        <a:buFont typeface="Arial" charset="0"/>
        <a:buChar char="–"/>
        <a:defRPr sz="2000" kern="1200">
          <a:solidFill>
            <a:srgbClr val="323232"/>
          </a:solidFill>
          <a:latin typeface="Arial"/>
          <a:ea typeface="+mn-ea"/>
          <a:cs typeface="Arial"/>
        </a:defRPr>
      </a:lvl4pPr>
      <a:lvl5pPr marL="2057400" indent="-228600" algn="l" defTabSz="457200" rtl="0" fontAlgn="base">
        <a:spcBef>
          <a:spcPct val="20000"/>
        </a:spcBef>
        <a:spcAft>
          <a:spcPct val="0"/>
        </a:spcAft>
        <a:buFont typeface="Arial" charset="0"/>
        <a:buChar char="»"/>
        <a:defRPr sz="2000" kern="1200">
          <a:solidFill>
            <a:schemeClr val="accent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accen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accen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accen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accent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oleObject" Target="../embeddings/oleObject4.bin"/><Relationship Id="rId2" Type="http://schemas.openxmlformats.org/officeDocument/2006/relationships/slideLayout" Target="../slideLayouts/slideLayout9.xml"/><Relationship Id="rId1" Type="http://schemas.openxmlformats.org/officeDocument/2006/relationships/vmlDrawing" Target="../drawings/vmlDrawing3.vml"/><Relationship Id="rId6" Type="http://schemas.openxmlformats.org/officeDocument/2006/relationships/image" Target="../media/image37.tiff"/><Relationship Id="rId5" Type="http://schemas.openxmlformats.org/officeDocument/2006/relationships/image" Target="../media/image36.emf"/><Relationship Id="rId10"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9.png"/></Relationships>
</file>

<file path=ppt/slides/_rels/slide42.xml.rels><?xml version="1.0" encoding="UTF-8" standalone="yes"?>
<Relationships xmlns="http://schemas.openxmlformats.org/package/2006/relationships"><Relationship Id="rId8" Type="http://schemas.openxmlformats.org/officeDocument/2006/relationships/hyperlink" Target="https://doi.org/10.3233/978-1-61499-714-6-129" TargetMode="External"/><Relationship Id="rId3" Type="http://schemas.openxmlformats.org/officeDocument/2006/relationships/hyperlink" Target="https://doi.org/10.1007/978-3-319-48393-1_22" TargetMode="External"/><Relationship Id="rId7" Type="http://schemas.openxmlformats.org/officeDocument/2006/relationships/hyperlink" Target="http://dx.doi.org/10.1007/978-3-319-40180-5_16" TargetMode="External"/><Relationship Id="rId2" Type="http://schemas.openxmlformats.org/officeDocument/2006/relationships/hyperlink" Target="https://pasts.rtu.lv/owa/redir.aspx?C=t0S5XIEAZmWZpj9kiPKObVh-wmdbOf6KEyB7ozDwxVDozXMXKg7UCA..&amp;URL=http://link.springer.com/bookseries/7911" TargetMode="External"/><Relationship Id="rId1" Type="http://schemas.openxmlformats.org/officeDocument/2006/relationships/slideLayout" Target="../slideLayouts/slideLayout5.xml"/><Relationship Id="rId6" Type="http://schemas.openxmlformats.org/officeDocument/2006/relationships/hyperlink" Target="https://pasts.rtu.lv/owa/redir.aspx?C=2GWHKk0nhN0oRtHDd1v_QlhnOBrU1LR-GuDlE4RjcJnozXMXKg7UCA..&amp;URL=http://dx.doi.org/10.1007/978-3-319-40180-5_16" TargetMode="External"/><Relationship Id="rId5" Type="http://schemas.openxmlformats.org/officeDocument/2006/relationships/hyperlink" Target="http://ceur-ws.org/Vol-1684/paper18.pdf" TargetMode="External"/><Relationship Id="rId4" Type="http://schemas.openxmlformats.org/officeDocument/2006/relationships/hyperlink" Target="https://pasts.rtu.lv/owa/redir.aspx?C=HYL3HglbRu90u4rCKtp0pZ73wnz1iDvKxIXHOyFoGZTozXMXKg7UCA..&amp;URL=http://ceur-ws.org/Vol-1684/paper18.pdf" TargetMode="External"/><Relationship Id="rId9" Type="http://schemas.openxmlformats.org/officeDocument/2006/relationships/hyperlink" Target="http://dx.doi.org/10.1007/978-3-319-45321-7_15"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35013" y="6124575"/>
            <a:ext cx="10802937" cy="295275"/>
          </a:xfrm>
        </p:spPr>
        <p:txBody>
          <a:bodyPr>
            <a:normAutofit lnSpcReduction="10000"/>
          </a:bodyPr>
          <a:lstStyle/>
          <a:p>
            <a:pPr>
              <a:defRPr/>
            </a:pPr>
            <a:r>
              <a:rPr lang="lv-LV" dirty="0" smtClean="0"/>
              <a:t>02.12.2016.</a:t>
            </a:r>
            <a:endParaRPr lang="lv-LV" dirty="0"/>
          </a:p>
        </p:txBody>
      </p:sp>
      <p:sp>
        <p:nvSpPr>
          <p:cNvPr id="5" name="Text Placeholder 4"/>
          <p:cNvSpPr>
            <a:spLocks noGrp="1"/>
          </p:cNvSpPr>
          <p:nvPr>
            <p:ph type="body" sz="quarter" idx="16"/>
          </p:nvPr>
        </p:nvSpPr>
        <p:spPr>
          <a:xfrm>
            <a:off x="735013" y="2381250"/>
            <a:ext cx="10802937" cy="1809750"/>
          </a:xfrm>
        </p:spPr>
        <p:txBody>
          <a:bodyPr>
            <a:normAutofit fontScale="77500" lnSpcReduction="20000"/>
          </a:bodyPr>
          <a:lstStyle/>
          <a:p>
            <a:pPr fontAlgn="auto">
              <a:spcAft>
                <a:spcPts val="0"/>
              </a:spcAft>
              <a:buFont typeface="Arial"/>
              <a:buNone/>
              <a:defRPr/>
            </a:pPr>
            <a:r>
              <a:rPr lang="lv-LV" dirty="0" smtClean="0"/>
              <a:t>RTU DITF</a:t>
            </a:r>
          </a:p>
          <a:p>
            <a:pPr fontAlgn="auto">
              <a:spcAft>
                <a:spcPts val="0"/>
              </a:spcAft>
              <a:buFont typeface="Arial"/>
              <a:buNone/>
              <a:defRPr/>
            </a:pPr>
            <a:r>
              <a:rPr lang="lv-LV" dirty="0" smtClean="0"/>
              <a:t>Valsts pētījumu programmas SOPHIS īstenošana</a:t>
            </a:r>
            <a:endParaRPr lang="lv-LV" dirty="0"/>
          </a:p>
        </p:txBody>
      </p:sp>
      <p:sp>
        <p:nvSpPr>
          <p:cNvPr id="20483" name="Text Placeholder 5"/>
          <p:cNvSpPr>
            <a:spLocks noGrp="1"/>
          </p:cNvSpPr>
          <p:nvPr>
            <p:ph type="body" sz="quarter" idx="17"/>
          </p:nvPr>
        </p:nvSpPr>
        <p:spPr bwMode="auto">
          <a:xfrm>
            <a:off x="735013" y="4821238"/>
            <a:ext cx="10802937" cy="438150"/>
          </a:xfrm>
        </p:spPr>
        <p:txBody>
          <a:bodyPr wrap="square" numCol="1" anchor="t" anchorCtr="0" compatLnSpc="1">
            <a:prstTxWarp prst="textNoShape">
              <a:avLst/>
            </a:prstTxWarp>
          </a:bodyPr>
          <a:lstStyle/>
          <a:p>
            <a:r>
              <a:rPr lang="lv-LV" smtClean="0">
                <a:latin typeface="Arial" charset="0"/>
                <a:cs typeface="Arial" charset="0"/>
              </a:rPr>
              <a:t>3. posma rezultāti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1"/>
          <p:cNvSpPr>
            <a:spLocks noGrp="1"/>
          </p:cNvSpPr>
          <p:nvPr>
            <p:ph idx="1"/>
          </p:nvPr>
        </p:nvSpPr>
        <p:spPr bwMode="auto">
          <a:xfrm>
            <a:off x="609600" y="1454150"/>
            <a:ext cx="10972800" cy="4818063"/>
          </a:xfrm>
        </p:spPr>
        <p:txBody>
          <a:bodyPr wrap="square" numCol="1" anchor="t" anchorCtr="0" compatLnSpc="1">
            <a:prstTxWarp prst="textNoShape">
              <a:avLst/>
            </a:prstTxWarp>
          </a:bodyPr>
          <a:lstStyle/>
          <a:p>
            <a:pPr>
              <a:buFont typeface="Wingdings" pitchFamily="2" charset="2"/>
              <a:buChar char="§"/>
            </a:pPr>
            <a:r>
              <a:rPr lang="lv-LV" sz="2400" b="1" smtClean="0">
                <a:latin typeface="Arial" charset="0"/>
                <a:cs typeface="Arial" charset="0"/>
              </a:rPr>
              <a:t>Pētījuma mērķis:</a:t>
            </a:r>
            <a:r>
              <a:rPr lang="lv-LV" sz="2400" smtClean="0">
                <a:latin typeface="Arial" charset="0"/>
                <a:cs typeface="Arial" charset="0"/>
              </a:rPr>
              <a:t> vairāku pētnieku izvirzītās </a:t>
            </a:r>
            <a:r>
              <a:rPr lang="lv-LV" sz="2400" b="1" smtClean="0">
                <a:latin typeface="Arial" charset="0"/>
                <a:cs typeface="Arial" charset="0"/>
              </a:rPr>
              <a:t>hipotēzes</a:t>
            </a:r>
            <a:r>
              <a:rPr lang="lv-LV" sz="2400" smtClean="0">
                <a:latin typeface="Arial" charset="0"/>
                <a:cs typeface="Arial" charset="0"/>
              </a:rPr>
              <a:t>, ka struktūras elementu rangi būtiski nemainās atkarībā no izejošo ceļu garuma, </a:t>
            </a:r>
            <a:r>
              <a:rPr lang="lv-LV" sz="2400" b="1" smtClean="0">
                <a:latin typeface="Arial" charset="0"/>
                <a:cs typeface="Arial" charset="0"/>
              </a:rPr>
              <a:t>pārbaude</a:t>
            </a:r>
          </a:p>
          <a:p>
            <a:pPr>
              <a:buFont typeface="Wingdings" pitchFamily="2" charset="2"/>
              <a:buChar char="§"/>
            </a:pPr>
            <a:r>
              <a:rPr lang="lv-LV" sz="2400" b="1" smtClean="0">
                <a:latin typeface="Arial" charset="0"/>
                <a:cs typeface="Arial" charset="0"/>
              </a:rPr>
              <a:t>Pirmie rezultāti:</a:t>
            </a:r>
            <a:r>
              <a:rPr lang="lv-LV" sz="2400" smtClean="0">
                <a:latin typeface="Arial" charset="0"/>
                <a:cs typeface="Arial" charset="0"/>
              </a:rPr>
              <a:t> lietojot izstrādāto zināšanu struktūru repozitoriju, hipotēze pārbaudīta 10 dažādām struktūrām, kas liek to </a:t>
            </a:r>
            <a:r>
              <a:rPr lang="lv-LV" sz="2400" b="1" smtClean="0">
                <a:latin typeface="Arial" charset="0"/>
                <a:cs typeface="Arial" charset="0"/>
              </a:rPr>
              <a:t>noraidīt</a:t>
            </a:r>
          </a:p>
          <a:p>
            <a:pPr>
              <a:buFont typeface="Wingdings" pitchFamily="2" charset="2"/>
              <a:buChar char="§"/>
            </a:pPr>
            <a:endParaRPr lang="lv-LV" sz="2400" smtClean="0">
              <a:latin typeface="Arial" charset="0"/>
              <a:cs typeface="Arial" charset="0"/>
            </a:endParaRPr>
          </a:p>
          <a:p>
            <a:pPr>
              <a:buFont typeface="Wingdings" pitchFamily="2" charset="2"/>
              <a:buChar char="§"/>
            </a:pPr>
            <a:r>
              <a:rPr lang="lv-LV" sz="2400" b="1" smtClean="0">
                <a:latin typeface="Arial" charset="0"/>
                <a:cs typeface="Arial" charset="0"/>
              </a:rPr>
              <a:t>Pētījuma mērķis:</a:t>
            </a:r>
            <a:r>
              <a:rPr lang="lv-LV" sz="2400" smtClean="0">
                <a:latin typeface="Arial" charset="0"/>
                <a:cs typeface="Arial" charset="0"/>
              </a:rPr>
              <a:t> izstrādāt efektīvus algoritmus dažādu zināšanu atspoguļošanas shēmu savstarpējai transformācijai izkliedētās mākslīgā intelekta sistēmās</a:t>
            </a:r>
          </a:p>
          <a:p>
            <a:pPr>
              <a:buFont typeface="Wingdings" pitchFamily="2" charset="2"/>
              <a:buChar char="§"/>
            </a:pPr>
            <a:r>
              <a:rPr lang="lv-LV" sz="2400" b="1" smtClean="0">
                <a:latin typeface="Arial" charset="0"/>
                <a:cs typeface="Arial" charset="0"/>
              </a:rPr>
              <a:t>Pirmie rezultāti:</a:t>
            </a:r>
            <a:r>
              <a:rPr lang="lv-LV" sz="2400" smtClean="0">
                <a:latin typeface="Arial" charset="0"/>
                <a:cs typeface="Arial" charset="0"/>
              </a:rPr>
              <a:t> izanalizētas tīklveida shēmas (semantiskie tīkli un konceptuālie grafi) un strukturizētās shēmas (freimi)</a:t>
            </a:r>
          </a:p>
        </p:txBody>
      </p:sp>
      <p:sp>
        <p:nvSpPr>
          <p:cNvPr id="38914" name="Title 2"/>
          <p:cNvSpPr>
            <a:spLocks noGrp="1"/>
          </p:cNvSpPr>
          <p:nvPr>
            <p:ph type="title"/>
          </p:nvPr>
        </p:nvSpPr>
        <p:spPr>
          <a:xfrm>
            <a:off x="609600" y="363538"/>
            <a:ext cx="10972800" cy="771525"/>
          </a:xfrm>
        </p:spPr>
        <p:txBody>
          <a:bodyPr/>
          <a:lstStyle/>
          <a:p>
            <a:r>
              <a:rPr lang="lv-LV" smtClean="0">
                <a:latin typeface="Arial" charset="0"/>
                <a:cs typeface="Arial" charset="0"/>
              </a:rPr>
              <a:t>Uzsāktie pētījumi</a:t>
            </a:r>
          </a:p>
        </p:txBody>
      </p:sp>
      <p:sp>
        <p:nvSpPr>
          <p:cNvPr id="38915"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735013" y="2381250"/>
            <a:ext cx="10802937" cy="1809750"/>
          </a:xfrm>
        </p:spPr>
        <p:txBody>
          <a:bodyPr>
            <a:normAutofit fontScale="77500" lnSpcReduction="20000"/>
          </a:bodyPr>
          <a:lstStyle/>
          <a:p>
            <a:pPr fontAlgn="auto">
              <a:spcAft>
                <a:spcPts val="0"/>
              </a:spcAft>
              <a:buFont typeface="Arial"/>
              <a:buNone/>
              <a:defRPr/>
            </a:pPr>
            <a:r>
              <a:rPr lang="lv-LV" dirty="0"/>
              <a:t>Zināšanu struktūru modeļu izstrāde, apvienošana un pielietošana ontoloģijās un likumos balstītā lēmumu pieņemšanā</a:t>
            </a:r>
          </a:p>
        </p:txBody>
      </p:sp>
      <p:sp>
        <p:nvSpPr>
          <p:cNvPr id="39938" name="Text Placeholder 5"/>
          <p:cNvSpPr>
            <a:spLocks noGrp="1"/>
          </p:cNvSpPr>
          <p:nvPr>
            <p:ph type="body" sz="quarter" idx="17"/>
          </p:nvPr>
        </p:nvSpPr>
        <p:spPr bwMode="auto">
          <a:xfrm>
            <a:off x="735013" y="4381500"/>
            <a:ext cx="10802937" cy="877888"/>
          </a:xfrm>
        </p:spPr>
        <p:txBody>
          <a:bodyPr wrap="square" numCol="1" anchor="t" anchorCtr="0" compatLnSpc="1">
            <a:prstTxWarp prst="textNoShape">
              <a:avLst/>
            </a:prstTxWarp>
          </a:bodyPr>
          <a:lstStyle/>
          <a:p>
            <a:r>
              <a:rPr lang="lv-LV" smtClean="0">
                <a:latin typeface="Arial" charset="0"/>
                <a:cs typeface="Arial" charset="0"/>
              </a:rPr>
              <a:t>Egons Lavendelis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841500" y="4354513"/>
            <a:ext cx="8534400" cy="1341437"/>
          </a:xfrm>
        </p:spPr>
        <p:txBody>
          <a:bodyPr/>
          <a:lstStyle/>
          <a:p>
            <a:pPr algn="r" fontAlgn="auto">
              <a:spcAft>
                <a:spcPts val="0"/>
              </a:spcAft>
              <a:buFont typeface="Arial"/>
              <a:buNone/>
              <a:defRPr/>
            </a:pPr>
            <a:endParaRPr lang="lv-LV" dirty="0" smtClean="0"/>
          </a:p>
          <a:p>
            <a:pPr algn="r" fontAlgn="auto">
              <a:spcAft>
                <a:spcPts val="0"/>
              </a:spcAft>
              <a:buFont typeface="Arial"/>
              <a:buNone/>
              <a:defRPr/>
            </a:pPr>
            <a:endParaRPr lang="lv-LV" dirty="0"/>
          </a:p>
        </p:txBody>
      </p:sp>
      <p:sp>
        <p:nvSpPr>
          <p:cNvPr id="40962" name="Slide Number Placeholder 3"/>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
        <p:nvSpPr>
          <p:cNvPr id="40963" name="Title 4"/>
          <p:cNvSpPr>
            <a:spLocks noGrp="1"/>
          </p:cNvSpPr>
          <p:nvPr>
            <p:ph type="title"/>
          </p:nvPr>
        </p:nvSpPr>
        <p:spPr>
          <a:xfrm>
            <a:off x="254000" y="2924175"/>
            <a:ext cx="11726863" cy="1143000"/>
          </a:xfrm>
        </p:spPr>
        <p:txBody>
          <a:bodyPr/>
          <a:lstStyle/>
          <a:p>
            <a:r>
              <a:rPr lang="lv-LV" sz="3200" smtClean="0">
                <a:latin typeface="Arial" charset="0"/>
                <a:cs typeface="Arial" charset="0"/>
              </a:rPr>
              <a:t>Zināšanu struktūru modeļu repozitorija izveidošana, iekļaujot struktūrmodeļus un izstrādātās zināšanu struktūras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838200" y="66675"/>
            <a:ext cx="8642350" cy="1325563"/>
          </a:xfrm>
        </p:spPr>
        <p:txBody>
          <a:bodyPr/>
          <a:lstStyle/>
          <a:p>
            <a:pPr algn="ctr"/>
            <a:r>
              <a:rPr lang="lv-LV" altLang="lv-LV" smtClean="0">
                <a:latin typeface="Arial" charset="0"/>
                <a:cs typeface="Arial" charset="0"/>
              </a:rPr>
              <a:t>Zināšanu struktūru (modeļu) repozitorijs, izmantojot I4S </a:t>
            </a:r>
          </a:p>
        </p:txBody>
      </p:sp>
      <p:sp>
        <p:nvSpPr>
          <p:cNvPr id="41986" name="Content Placeholder 2"/>
          <p:cNvSpPr>
            <a:spLocks noGrp="1"/>
          </p:cNvSpPr>
          <p:nvPr>
            <p:ph idx="1"/>
          </p:nvPr>
        </p:nvSpPr>
        <p:spPr bwMode="auto">
          <a:xfrm>
            <a:off x="420688" y="1655763"/>
            <a:ext cx="7818437" cy="4899025"/>
          </a:xfrm>
        </p:spPr>
        <p:txBody>
          <a:bodyPr wrap="square" numCol="1" anchor="t" anchorCtr="0" compatLnSpc="1">
            <a:prstTxWarp prst="textNoShape">
              <a:avLst/>
            </a:prstTxWarp>
          </a:bodyPr>
          <a:lstStyle/>
          <a:p>
            <a:pPr>
              <a:buFont typeface="Wingdings" pitchFamily="2" charset="2"/>
              <a:buChar char="§"/>
            </a:pPr>
            <a:r>
              <a:rPr lang="lv-LV" smtClean="0">
                <a:latin typeface="Arial" charset="0"/>
                <a:cs typeface="Arial" charset="0"/>
              </a:rPr>
              <a:t>Sistēmas </a:t>
            </a:r>
            <a:r>
              <a:rPr lang="lv-LV" b="1" smtClean="0">
                <a:latin typeface="Arial" charset="0"/>
                <a:cs typeface="Arial" charset="0"/>
              </a:rPr>
              <a:t>modelis</a:t>
            </a:r>
            <a:r>
              <a:rPr lang="lv-LV" smtClean="0">
                <a:latin typeface="Arial" charset="0"/>
                <a:cs typeface="Arial" charset="0"/>
              </a:rPr>
              <a:t> ir kvalitatīvi aprakstītas un atspoguļotas </a:t>
            </a:r>
            <a:r>
              <a:rPr lang="lv-LV" b="1" smtClean="0">
                <a:latin typeface="Arial" charset="0"/>
                <a:cs typeface="Arial" charset="0"/>
              </a:rPr>
              <a:t>zināšanu struktūras</a:t>
            </a:r>
            <a:endParaRPr lang="lv-LV" smtClean="0">
              <a:latin typeface="Arial" charset="0"/>
              <a:cs typeface="Arial" charset="0"/>
            </a:endParaRPr>
          </a:p>
          <a:p>
            <a:pPr>
              <a:buFont typeface="Wingdings" pitchFamily="2" charset="2"/>
              <a:buChar char="§"/>
            </a:pPr>
            <a:r>
              <a:rPr lang="lv-LV" b="1" smtClean="0">
                <a:latin typeface="Arial" charset="0"/>
                <a:cs typeface="Arial" charset="0"/>
              </a:rPr>
              <a:t>Modelis</a:t>
            </a:r>
            <a:r>
              <a:rPr lang="lv-LV" smtClean="0">
                <a:latin typeface="Arial" charset="0"/>
                <a:cs typeface="Arial" charset="0"/>
              </a:rPr>
              <a:t> </a:t>
            </a:r>
            <a:r>
              <a:rPr lang="lv-LV" b="1" smtClean="0">
                <a:latin typeface="Arial" charset="0"/>
                <a:cs typeface="Arial" charset="0"/>
              </a:rPr>
              <a:t>apraksta</a:t>
            </a:r>
            <a:r>
              <a:rPr lang="lv-LV" smtClean="0">
                <a:latin typeface="Arial" charset="0"/>
                <a:cs typeface="Arial" charset="0"/>
              </a:rPr>
              <a:t> un </a:t>
            </a:r>
            <a:r>
              <a:rPr lang="lv-LV" b="1" smtClean="0">
                <a:latin typeface="Arial" charset="0"/>
                <a:cs typeface="Arial" charset="0"/>
              </a:rPr>
              <a:t>atspoguļo</a:t>
            </a:r>
            <a:r>
              <a:rPr lang="lv-LV" smtClean="0">
                <a:latin typeface="Arial" charset="0"/>
                <a:cs typeface="Arial" charset="0"/>
              </a:rPr>
              <a:t> sistēmu no dažādiem skatu punktiem, ļauj </a:t>
            </a:r>
            <a:r>
              <a:rPr lang="lv-LV" b="1" smtClean="0">
                <a:latin typeface="Arial" charset="0"/>
                <a:cs typeface="Arial" charset="0"/>
              </a:rPr>
              <a:t>izprast</a:t>
            </a:r>
            <a:r>
              <a:rPr lang="lv-LV" smtClean="0">
                <a:latin typeface="Arial" charset="0"/>
                <a:cs typeface="Arial" charset="0"/>
              </a:rPr>
              <a:t> un </a:t>
            </a:r>
            <a:r>
              <a:rPr lang="lv-LV" b="1" smtClean="0">
                <a:latin typeface="Arial" charset="0"/>
                <a:cs typeface="Arial" charset="0"/>
              </a:rPr>
              <a:t>analizēt</a:t>
            </a:r>
            <a:r>
              <a:rPr lang="lv-LV" smtClean="0">
                <a:latin typeface="Arial" charset="0"/>
                <a:cs typeface="Arial" charset="0"/>
              </a:rPr>
              <a:t> tās </a:t>
            </a:r>
            <a:r>
              <a:rPr lang="lv-LV" b="1" smtClean="0">
                <a:latin typeface="Arial" charset="0"/>
                <a:cs typeface="Arial" charset="0"/>
              </a:rPr>
              <a:t>uzbūvi</a:t>
            </a:r>
            <a:r>
              <a:rPr lang="lv-LV" smtClean="0">
                <a:latin typeface="Arial" charset="0"/>
                <a:cs typeface="Arial" charset="0"/>
              </a:rPr>
              <a:t>, </a:t>
            </a:r>
            <a:r>
              <a:rPr lang="lv-LV" b="1" smtClean="0">
                <a:latin typeface="Arial" charset="0"/>
                <a:cs typeface="Arial" charset="0"/>
              </a:rPr>
              <a:t>funkcionēšanu</a:t>
            </a:r>
            <a:r>
              <a:rPr lang="lv-LV" smtClean="0">
                <a:latin typeface="Arial" charset="0"/>
                <a:cs typeface="Arial" charset="0"/>
              </a:rPr>
              <a:t> un </a:t>
            </a:r>
            <a:r>
              <a:rPr lang="lv-LV" b="1" smtClean="0">
                <a:latin typeface="Arial" charset="0"/>
                <a:cs typeface="Arial" charset="0"/>
              </a:rPr>
              <a:t>uzvedību</a:t>
            </a:r>
            <a:r>
              <a:rPr lang="lv-LV" smtClean="0">
                <a:latin typeface="Arial" charset="0"/>
                <a:cs typeface="Arial" charset="0"/>
              </a:rPr>
              <a:t>, kā arī izvērtēt un pieņemt piemērotus risinājumus attiecībā uz reālās pasaules sistēmu un tās darbību: </a:t>
            </a:r>
          </a:p>
          <a:p>
            <a:pPr lvl="1"/>
            <a:r>
              <a:rPr lang="lv-LV" smtClean="0">
                <a:latin typeface="Arial" charset="0"/>
                <a:cs typeface="Arial" charset="0"/>
              </a:rPr>
              <a:t>Tehnisku sistēmu modeļi</a:t>
            </a:r>
            <a:r>
              <a:rPr lang="lv-LV" b="1" smtClean="0">
                <a:latin typeface="Arial" charset="0"/>
                <a:cs typeface="Arial" charset="0"/>
              </a:rPr>
              <a:t> </a:t>
            </a:r>
            <a:r>
              <a:rPr lang="lv-LV" smtClean="0">
                <a:latin typeface="Arial" charset="0"/>
                <a:cs typeface="Arial" charset="0"/>
              </a:rPr>
              <a:t>(Vinčas pārvietošanas vadības sistēma, Bremžu sistēma u.c.)</a:t>
            </a:r>
          </a:p>
          <a:p>
            <a:pPr lvl="1"/>
            <a:r>
              <a:rPr lang="lv-LV" smtClean="0">
                <a:latin typeface="Arial" charset="0"/>
                <a:cs typeface="Arial" charset="0"/>
              </a:rPr>
              <a:t>Ne-tehnisku sistēmu modeļi</a:t>
            </a:r>
            <a:r>
              <a:rPr lang="lv-LV" b="1" smtClean="0">
                <a:latin typeface="Arial" charset="0"/>
                <a:cs typeface="Arial" charset="0"/>
              </a:rPr>
              <a:t> </a:t>
            </a:r>
            <a:r>
              <a:rPr lang="lv-LV" smtClean="0">
                <a:latin typeface="Arial" charset="0"/>
                <a:cs typeface="Arial" charset="0"/>
              </a:rPr>
              <a:t>(Apmācību process, Emociju modeļi, FET projektu izvērtēšana, Dzīvotspējīgu sistēmu modelis u.c.)</a:t>
            </a:r>
          </a:p>
          <a:p>
            <a:pPr>
              <a:buFont typeface="Wingdings" pitchFamily="2" charset="2"/>
              <a:buChar char="§"/>
            </a:pPr>
            <a:r>
              <a:rPr lang="lv-LV" smtClean="0">
                <a:latin typeface="Arial" charset="0"/>
                <a:cs typeface="Arial" charset="0"/>
              </a:rPr>
              <a:t>Ievadītas </a:t>
            </a:r>
            <a:r>
              <a:rPr lang="lv-LV" b="1" smtClean="0">
                <a:latin typeface="Arial" charset="0"/>
                <a:cs typeface="Arial" charset="0"/>
              </a:rPr>
              <a:t>divdesmit </a:t>
            </a:r>
            <a:r>
              <a:rPr lang="lv-LV" smtClean="0">
                <a:latin typeface="Arial" charset="0"/>
                <a:cs typeface="Arial" charset="0"/>
              </a:rPr>
              <a:t> zināšanu struktūras (modeļi)</a:t>
            </a:r>
          </a:p>
          <a:p>
            <a:pPr lvl="1"/>
            <a:endParaRPr lang="lv-LV" smtClean="0">
              <a:latin typeface="Arial" charset="0"/>
              <a:cs typeface="Arial" charset="0"/>
            </a:endParaRPr>
          </a:p>
        </p:txBody>
      </p:sp>
      <p:pic>
        <p:nvPicPr>
          <p:cNvPr id="41987" name="Picture 3"/>
          <p:cNvPicPr>
            <a:picLocks noChangeAspect="1" noChangeArrowheads="1"/>
          </p:cNvPicPr>
          <p:nvPr/>
        </p:nvPicPr>
        <p:blipFill>
          <a:blip r:embed="rId3"/>
          <a:srcRect/>
          <a:stretch>
            <a:fillRect/>
          </a:stretch>
        </p:blipFill>
        <p:spPr bwMode="auto">
          <a:xfrm>
            <a:off x="7988300" y="1684338"/>
            <a:ext cx="4083050" cy="4086225"/>
          </a:xfrm>
          <a:prstGeom prst="rect">
            <a:avLst/>
          </a:prstGeom>
          <a:noFill/>
          <a:ln w="9525">
            <a:noFill/>
            <a:miter lim="800000"/>
            <a:headEnd/>
            <a:tailEnd/>
          </a:ln>
        </p:spPr>
      </p:pic>
      <p:sp>
        <p:nvSpPr>
          <p:cNvPr id="41988"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609600" y="363538"/>
            <a:ext cx="10972800" cy="771525"/>
          </a:xfrm>
        </p:spPr>
        <p:txBody>
          <a:bodyPr/>
          <a:lstStyle/>
          <a:p>
            <a:r>
              <a:rPr lang="lv-LV" altLang="lv-LV" smtClean="0">
                <a:latin typeface="Arial" charset="0"/>
                <a:cs typeface="Arial" charset="0"/>
              </a:rPr>
              <a:t>Zināšanu iegūšana un atspoguļošana</a:t>
            </a:r>
          </a:p>
        </p:txBody>
      </p:sp>
      <p:sp>
        <p:nvSpPr>
          <p:cNvPr id="3" name="Content Placeholder 2"/>
          <p:cNvSpPr>
            <a:spLocks noGrp="1"/>
          </p:cNvSpPr>
          <p:nvPr>
            <p:ph idx="1"/>
          </p:nvPr>
        </p:nvSpPr>
        <p:spPr>
          <a:xfrm>
            <a:off x="838200" y="1474788"/>
            <a:ext cx="10515600" cy="4702175"/>
          </a:xfrm>
        </p:spPr>
        <p:txBody>
          <a:bodyPr/>
          <a:lstStyle/>
          <a:p>
            <a:pPr marL="0" indent="0" fontAlgn="auto">
              <a:spcAft>
                <a:spcPts val="0"/>
              </a:spcAft>
              <a:buFont typeface="Arial" panose="020B0604020202020204" pitchFamily="34" charset="0"/>
              <a:buNone/>
              <a:defRPr/>
            </a:pPr>
            <a:r>
              <a:rPr lang="lv-LV" b="1" dirty="0"/>
              <a:t>Sistēma I4S </a:t>
            </a:r>
            <a:r>
              <a:rPr lang="lv-LV" dirty="0"/>
              <a:t>var iegūt un atspoguļot eksperta zināšanas attiecībā uz izvēlēto izpētes sistēmu dažādos veidos:</a:t>
            </a:r>
          </a:p>
          <a:p>
            <a:pPr fontAlgn="auto">
              <a:spcAft>
                <a:spcPts val="0"/>
              </a:spcAft>
              <a:defRPr/>
            </a:pPr>
            <a:r>
              <a:rPr lang="x-none" dirty="0"/>
              <a:t>aprakstot sistēmas </a:t>
            </a:r>
            <a:r>
              <a:rPr lang="x-none" b="1" dirty="0"/>
              <a:t>objektus</a:t>
            </a:r>
            <a:r>
              <a:rPr lang="x-none" dirty="0"/>
              <a:t>, </a:t>
            </a:r>
            <a:r>
              <a:rPr lang="x-none" b="1" dirty="0"/>
              <a:t>saites ar citiem objektiem</a:t>
            </a:r>
            <a:r>
              <a:rPr lang="x-none" dirty="0"/>
              <a:t>, </a:t>
            </a:r>
            <a:r>
              <a:rPr lang="x-none" b="1" dirty="0" smtClean="0"/>
              <a:t>īpašības</a:t>
            </a:r>
            <a:r>
              <a:rPr lang="x-none" dirty="0" smtClean="0"/>
              <a:t>, </a:t>
            </a:r>
            <a:r>
              <a:rPr lang="x-none" b="1" dirty="0"/>
              <a:t>alternatīvas</a:t>
            </a:r>
            <a:r>
              <a:rPr lang="x-none" dirty="0"/>
              <a:t>, ko var izmantot apskatītā objekta vietā;</a:t>
            </a:r>
            <a:endParaRPr lang="lv-LV" dirty="0"/>
          </a:p>
          <a:p>
            <a:pPr fontAlgn="auto">
              <a:spcAft>
                <a:spcPts val="0"/>
              </a:spcAft>
              <a:defRPr/>
            </a:pPr>
            <a:r>
              <a:rPr lang="x-none" b="1" dirty="0"/>
              <a:t>detalizējot saistības</a:t>
            </a:r>
            <a:r>
              <a:rPr lang="x-none" dirty="0"/>
              <a:t>, plūsmas nosaukumu un tipu, funkcijas nosaukumu un realizēto uzvedību, norādot iespējamās plūsmu kombinācijas, kā arī plūsmas </a:t>
            </a:r>
            <a:r>
              <a:rPr lang="x-none" dirty="0" smtClean="0"/>
              <a:t>īpašības;</a:t>
            </a:r>
            <a:endParaRPr lang="lv-LV" dirty="0"/>
          </a:p>
          <a:p>
            <a:pPr fontAlgn="auto">
              <a:spcAft>
                <a:spcPts val="0"/>
              </a:spcAft>
              <a:defRPr/>
            </a:pPr>
            <a:r>
              <a:rPr lang="x-none" dirty="0"/>
              <a:t>specificējot </a:t>
            </a:r>
            <a:r>
              <a:rPr lang="x-none" b="1" dirty="0"/>
              <a:t>parametrus</a:t>
            </a:r>
            <a:r>
              <a:rPr lang="x-none" dirty="0"/>
              <a:t> katram uzvedības stāvoklim un to savstarpējās saites;</a:t>
            </a:r>
            <a:endParaRPr lang="lv-LV" dirty="0"/>
          </a:p>
          <a:p>
            <a:pPr fontAlgn="auto">
              <a:spcAft>
                <a:spcPts val="0"/>
              </a:spcAft>
              <a:defRPr/>
            </a:pPr>
            <a:r>
              <a:rPr lang="x-none" dirty="0"/>
              <a:t>izveidojot un attēlojot sistēmas daļu, funkciju un īpašību hierarhijas;</a:t>
            </a:r>
            <a:endParaRPr lang="lv-LV" dirty="0"/>
          </a:p>
          <a:p>
            <a:pPr fontAlgn="auto">
              <a:spcAft>
                <a:spcPts val="0"/>
              </a:spcAft>
              <a:defRPr/>
            </a:pPr>
            <a:r>
              <a:rPr lang="x-none" b="1" dirty="0"/>
              <a:t>transformējot no eksperta iegūtās </a:t>
            </a:r>
            <a:r>
              <a:rPr lang="x-none" dirty="0"/>
              <a:t>zināšanas struktūras modeļos.</a:t>
            </a:r>
            <a:endParaRPr lang="lv-LV" dirty="0"/>
          </a:p>
          <a:p>
            <a:pPr fontAlgn="auto">
              <a:spcAft>
                <a:spcPts val="0"/>
              </a:spcAft>
              <a:defRPr/>
            </a:pPr>
            <a:endParaRPr lang="lv-LV" dirty="0" smtClean="0"/>
          </a:p>
        </p:txBody>
      </p:sp>
      <p:sp>
        <p:nvSpPr>
          <p:cNvPr id="44035"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198438" y="17463"/>
            <a:ext cx="11368087" cy="1000125"/>
          </a:xfrm>
        </p:spPr>
        <p:txBody>
          <a:bodyPr/>
          <a:lstStyle/>
          <a:p>
            <a:r>
              <a:rPr lang="lv-LV" altLang="lv-LV" smtClean="0">
                <a:latin typeface="Arial" charset="0"/>
                <a:cs typeface="Arial" charset="0"/>
              </a:rPr>
              <a:t>Zināšanu struktūru (modeļu) ievade I4S</a:t>
            </a:r>
          </a:p>
        </p:txBody>
      </p:sp>
      <p:sp>
        <p:nvSpPr>
          <p:cNvPr id="46082" name="Content Placeholder 4"/>
          <p:cNvSpPr>
            <a:spLocks noGrp="1"/>
          </p:cNvSpPr>
          <p:nvPr>
            <p:ph idx="1"/>
          </p:nvPr>
        </p:nvSpPr>
        <p:spPr bwMode="auto">
          <a:xfrm>
            <a:off x="666750" y="1138238"/>
            <a:ext cx="10899775" cy="4908550"/>
          </a:xfrm>
        </p:spPr>
        <p:txBody>
          <a:bodyPr wrap="square" numCol="1" anchor="t" anchorCtr="0" compatLnSpc="1">
            <a:prstTxWarp prst="textNoShape">
              <a:avLst/>
            </a:prstTxWarp>
          </a:bodyPr>
          <a:lstStyle/>
          <a:p>
            <a:pPr>
              <a:buFont typeface="Wingdings" pitchFamily="2" charset="2"/>
              <a:buChar char="§"/>
            </a:pPr>
            <a:r>
              <a:rPr lang="lv-LV" altLang="lv-LV" b="1" smtClean="0">
                <a:latin typeface="Arial" charset="0"/>
                <a:cs typeface="Arial" charset="0"/>
              </a:rPr>
              <a:t>Virsotņu koks:</a:t>
            </a:r>
            <a:r>
              <a:rPr lang="lv-LV" altLang="lv-LV" smtClean="0">
                <a:latin typeface="Arial" charset="0"/>
                <a:cs typeface="Arial" charset="0"/>
              </a:rPr>
              <a:t> nodrošina detalizētas informācijas par virsotnēm ievadi (nosaukums, apraksts, ieejas/izejas plūsmas, IO loģika, īpašības u.c.)</a:t>
            </a:r>
          </a:p>
          <a:p>
            <a:pPr>
              <a:buFont typeface="Wingdings" pitchFamily="2" charset="2"/>
              <a:buChar char="§"/>
            </a:pPr>
            <a:r>
              <a:rPr lang="lv-LV" altLang="lv-LV" b="1" smtClean="0">
                <a:latin typeface="Arial" charset="0"/>
                <a:cs typeface="Arial" charset="0"/>
              </a:rPr>
              <a:t>Savienojumu koks: </a:t>
            </a:r>
            <a:r>
              <a:rPr lang="lv-LV" altLang="lv-LV" smtClean="0">
                <a:latin typeface="Arial" charset="0"/>
                <a:cs typeface="Arial" charset="0"/>
              </a:rPr>
              <a:t>nodrošina detalizētas informācijas par plūsmām starp virsotnēm ievadi (nosaukums, apraksts, plūsmas tips, īpašības u.c.)</a:t>
            </a:r>
          </a:p>
        </p:txBody>
      </p:sp>
      <p:pic>
        <p:nvPicPr>
          <p:cNvPr id="46083" name="Picture 6"/>
          <p:cNvPicPr>
            <a:picLocks noChangeAspect="1"/>
          </p:cNvPicPr>
          <p:nvPr/>
        </p:nvPicPr>
        <p:blipFill>
          <a:blip r:embed="rId3"/>
          <a:srcRect/>
          <a:stretch>
            <a:fillRect/>
          </a:stretch>
        </p:blipFill>
        <p:spPr bwMode="auto">
          <a:xfrm>
            <a:off x="120650" y="2811463"/>
            <a:ext cx="6437313" cy="3962400"/>
          </a:xfrm>
          <a:prstGeom prst="rect">
            <a:avLst/>
          </a:prstGeom>
          <a:noFill/>
          <a:ln w="9525">
            <a:noFill/>
            <a:miter lim="800000"/>
            <a:headEnd/>
            <a:tailEnd/>
          </a:ln>
        </p:spPr>
      </p:pic>
      <p:pic>
        <p:nvPicPr>
          <p:cNvPr id="46084" name="Picture 7"/>
          <p:cNvPicPr>
            <a:picLocks noChangeAspect="1"/>
          </p:cNvPicPr>
          <p:nvPr/>
        </p:nvPicPr>
        <p:blipFill>
          <a:blip r:embed="rId4"/>
          <a:srcRect/>
          <a:stretch>
            <a:fillRect/>
          </a:stretch>
        </p:blipFill>
        <p:spPr bwMode="auto">
          <a:xfrm>
            <a:off x="5778500" y="2811463"/>
            <a:ext cx="6294438"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85738" y="874713"/>
            <a:ext cx="3860800" cy="5440362"/>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sp>
        <p:nvSpPr>
          <p:cNvPr id="48130" name="Title 1"/>
          <p:cNvSpPr>
            <a:spLocks noGrp="1"/>
          </p:cNvSpPr>
          <p:nvPr>
            <p:ph type="title"/>
          </p:nvPr>
        </p:nvSpPr>
        <p:spPr>
          <a:xfrm>
            <a:off x="652463" y="-26988"/>
            <a:ext cx="10701337" cy="1325563"/>
          </a:xfrm>
        </p:spPr>
        <p:txBody>
          <a:bodyPr/>
          <a:lstStyle/>
          <a:p>
            <a:r>
              <a:rPr lang="lv-LV" altLang="lv-LV" smtClean="0">
                <a:latin typeface="Arial" charset="0"/>
                <a:cs typeface="Arial" charset="0"/>
              </a:rPr>
              <a:t>Pētāmie modeļi</a:t>
            </a:r>
            <a:r>
              <a:rPr lang="en-GB" altLang="lv-LV" smtClean="0">
                <a:latin typeface="Arial" charset="0"/>
                <a:cs typeface="Arial" charset="0"/>
              </a:rPr>
              <a:t> </a:t>
            </a:r>
            <a:r>
              <a:rPr lang="lv-LV" altLang="lv-LV" smtClean="0">
                <a:latin typeface="Arial" charset="0"/>
                <a:cs typeface="Arial" charset="0"/>
              </a:rPr>
              <a:t>un</a:t>
            </a:r>
            <a:r>
              <a:rPr lang="en-GB" altLang="lv-LV" smtClean="0">
                <a:latin typeface="Arial" charset="0"/>
                <a:cs typeface="Arial" charset="0"/>
              </a:rPr>
              <a:t> </a:t>
            </a:r>
            <a:r>
              <a:rPr lang="lv-LV" altLang="lv-LV" smtClean="0">
                <a:latin typeface="Arial" charset="0"/>
                <a:cs typeface="Arial" charset="0"/>
              </a:rPr>
              <a:t>cēloņu-seku</a:t>
            </a:r>
            <a:r>
              <a:rPr lang="en-GB" altLang="lv-LV" smtClean="0">
                <a:latin typeface="Arial" charset="0"/>
                <a:cs typeface="Arial" charset="0"/>
              </a:rPr>
              <a:t> </a:t>
            </a:r>
            <a:r>
              <a:rPr lang="lv-LV" altLang="lv-LV" smtClean="0">
                <a:latin typeface="Arial" charset="0"/>
                <a:cs typeface="Arial" charset="0"/>
              </a:rPr>
              <a:t>analīze</a:t>
            </a:r>
          </a:p>
        </p:txBody>
      </p:sp>
      <p:sp>
        <p:nvSpPr>
          <p:cNvPr id="48131" name="Content Placeholder 2"/>
          <p:cNvSpPr>
            <a:spLocks noGrp="1"/>
          </p:cNvSpPr>
          <p:nvPr>
            <p:ph idx="1"/>
          </p:nvPr>
        </p:nvSpPr>
        <p:spPr bwMode="auto">
          <a:xfrm>
            <a:off x="280988" y="874713"/>
            <a:ext cx="4102100" cy="4351337"/>
          </a:xfrm>
        </p:spPr>
        <p:txBody>
          <a:bodyPr wrap="square" numCol="1" anchor="t" anchorCtr="0" compatLnSpc="1">
            <a:prstTxWarp prst="textNoShape">
              <a:avLst/>
            </a:prstTxWarp>
          </a:bodyPr>
          <a:lstStyle/>
          <a:p>
            <a:pPr>
              <a:buFont typeface="Wingdings" pitchFamily="2" charset="2"/>
              <a:buChar char="§"/>
            </a:pPr>
            <a:r>
              <a:rPr lang="lv-LV" altLang="lv-LV" smtClean="0">
                <a:latin typeface="Arial" charset="0"/>
                <a:cs typeface="Arial" charset="0"/>
              </a:rPr>
              <a:t>zināšanu iegūšana un atspoguļošana</a:t>
            </a:r>
          </a:p>
        </p:txBody>
      </p:sp>
      <p:pic>
        <p:nvPicPr>
          <p:cNvPr id="48132" name="Picture 3"/>
          <p:cNvPicPr>
            <a:picLocks noChangeAspect="1"/>
          </p:cNvPicPr>
          <p:nvPr/>
        </p:nvPicPr>
        <p:blipFill>
          <a:blip r:embed="rId3"/>
          <a:srcRect/>
          <a:stretch>
            <a:fillRect/>
          </a:stretch>
        </p:blipFill>
        <p:spPr bwMode="auto">
          <a:xfrm>
            <a:off x="471488" y="1757363"/>
            <a:ext cx="3394075" cy="2087562"/>
          </a:xfrm>
          <a:prstGeom prst="rect">
            <a:avLst/>
          </a:prstGeom>
          <a:noFill/>
          <a:ln w="9525">
            <a:noFill/>
            <a:miter lim="800000"/>
            <a:headEnd/>
            <a:tailEnd/>
          </a:ln>
        </p:spPr>
      </p:pic>
      <p:pic>
        <p:nvPicPr>
          <p:cNvPr id="48133" name="Picture 4"/>
          <p:cNvPicPr>
            <a:picLocks noChangeAspect="1"/>
          </p:cNvPicPr>
          <p:nvPr/>
        </p:nvPicPr>
        <p:blipFill>
          <a:blip r:embed="rId4"/>
          <a:srcRect/>
          <a:stretch>
            <a:fillRect/>
          </a:stretch>
        </p:blipFill>
        <p:spPr bwMode="auto">
          <a:xfrm>
            <a:off x="455613" y="3951288"/>
            <a:ext cx="3425825" cy="2157412"/>
          </a:xfrm>
          <a:prstGeom prst="rect">
            <a:avLst/>
          </a:prstGeom>
          <a:noFill/>
          <a:ln w="9525">
            <a:noFill/>
            <a:miter lim="800000"/>
            <a:headEnd/>
            <a:tailEnd/>
          </a:ln>
        </p:spPr>
      </p:pic>
      <p:pic>
        <p:nvPicPr>
          <p:cNvPr id="48134" name="Picture 7"/>
          <p:cNvPicPr>
            <a:picLocks noChangeAspect="1"/>
          </p:cNvPicPr>
          <p:nvPr/>
        </p:nvPicPr>
        <p:blipFill>
          <a:blip r:embed="rId5"/>
          <a:srcRect/>
          <a:stretch>
            <a:fillRect/>
          </a:stretch>
        </p:blipFill>
        <p:spPr bwMode="auto">
          <a:xfrm>
            <a:off x="4535488" y="1382713"/>
            <a:ext cx="3368675" cy="2484437"/>
          </a:xfrm>
          <a:prstGeom prst="rect">
            <a:avLst/>
          </a:prstGeom>
          <a:noFill/>
          <a:ln w="9525">
            <a:noFill/>
            <a:miter lim="800000"/>
            <a:headEnd/>
            <a:tailEnd/>
          </a:ln>
        </p:spPr>
      </p:pic>
      <p:pic>
        <p:nvPicPr>
          <p:cNvPr id="48135" name="Picture 9"/>
          <p:cNvPicPr>
            <a:picLocks noChangeAspect="1"/>
          </p:cNvPicPr>
          <p:nvPr/>
        </p:nvPicPr>
        <p:blipFill>
          <a:blip r:embed="rId6"/>
          <a:srcRect/>
          <a:stretch>
            <a:fillRect/>
          </a:stretch>
        </p:blipFill>
        <p:spPr bwMode="auto">
          <a:xfrm>
            <a:off x="4506913" y="3938588"/>
            <a:ext cx="3743325" cy="2211387"/>
          </a:xfrm>
          <a:prstGeom prst="rect">
            <a:avLst/>
          </a:prstGeom>
          <a:noFill/>
          <a:ln w="9525">
            <a:noFill/>
            <a:miter lim="800000"/>
            <a:headEnd/>
            <a:tailEnd/>
          </a:ln>
        </p:spPr>
      </p:pic>
      <p:sp>
        <p:nvSpPr>
          <p:cNvPr id="13" name="Rectangle 12"/>
          <p:cNvSpPr/>
          <p:nvPr/>
        </p:nvSpPr>
        <p:spPr>
          <a:xfrm>
            <a:off x="4384675" y="879475"/>
            <a:ext cx="3940175" cy="5435600"/>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sp>
        <p:nvSpPr>
          <p:cNvPr id="48137" name="Content Placeholder 2"/>
          <p:cNvSpPr txBox="1">
            <a:spLocks/>
          </p:cNvSpPr>
          <p:nvPr/>
        </p:nvSpPr>
        <p:spPr bwMode="auto">
          <a:xfrm>
            <a:off x="4459288" y="892175"/>
            <a:ext cx="4102100" cy="4351338"/>
          </a:xfrm>
          <a:prstGeom prst="rect">
            <a:avLst/>
          </a:prstGeom>
          <a:noFill/>
          <a:ln w="9525">
            <a:noFill/>
            <a:miter lim="800000"/>
            <a:headEnd/>
            <a:tailEnd/>
          </a:ln>
        </p:spPr>
        <p:txBody>
          <a:bodyPr/>
          <a:lstStyle/>
          <a:p>
            <a:pPr marL="228600" indent="-228600">
              <a:lnSpc>
                <a:spcPct val="90000"/>
              </a:lnSpc>
              <a:spcBef>
                <a:spcPts val="1000"/>
              </a:spcBef>
              <a:buFont typeface="Arial" charset="0"/>
              <a:buChar char="•"/>
            </a:pPr>
            <a:r>
              <a:rPr lang="lv-LV" altLang="lv-LV" sz="2800">
                <a:latin typeface="Calibri" pitchFamily="34" charset="0"/>
              </a:rPr>
              <a:t>dažādi struktūrmodeļi</a:t>
            </a:r>
          </a:p>
        </p:txBody>
      </p:sp>
      <p:sp>
        <p:nvSpPr>
          <p:cNvPr id="15" name="Rectangle 14"/>
          <p:cNvSpPr/>
          <p:nvPr/>
        </p:nvSpPr>
        <p:spPr>
          <a:xfrm>
            <a:off x="8561388" y="892175"/>
            <a:ext cx="3444875" cy="5422900"/>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sp>
        <p:nvSpPr>
          <p:cNvPr id="48139" name="Content Placeholder 2"/>
          <p:cNvSpPr txBox="1">
            <a:spLocks/>
          </p:cNvSpPr>
          <p:nvPr/>
        </p:nvSpPr>
        <p:spPr bwMode="auto">
          <a:xfrm>
            <a:off x="8561388" y="874713"/>
            <a:ext cx="3444875" cy="4351337"/>
          </a:xfrm>
          <a:prstGeom prst="rect">
            <a:avLst/>
          </a:prstGeom>
          <a:noFill/>
          <a:ln w="9525">
            <a:noFill/>
            <a:miter lim="800000"/>
            <a:headEnd/>
            <a:tailEnd/>
          </a:ln>
        </p:spPr>
        <p:txBody>
          <a:bodyPr/>
          <a:lstStyle/>
          <a:p>
            <a:pPr marL="228600" indent="-228600">
              <a:lnSpc>
                <a:spcPct val="90000"/>
              </a:lnSpc>
              <a:spcBef>
                <a:spcPts val="1000"/>
              </a:spcBef>
              <a:buFont typeface="Arial" charset="0"/>
              <a:buChar char="•"/>
            </a:pPr>
            <a:r>
              <a:rPr lang="lv-LV" altLang="lv-LV" sz="2800">
                <a:latin typeface="Calibri" pitchFamily="34" charset="0"/>
              </a:rPr>
              <a:t>kvalitatīvā un kvantitatīvā analīze</a:t>
            </a:r>
          </a:p>
        </p:txBody>
      </p:sp>
      <p:pic>
        <p:nvPicPr>
          <p:cNvPr id="48140" name="Picture 16"/>
          <p:cNvPicPr>
            <a:picLocks noChangeAspect="1"/>
          </p:cNvPicPr>
          <p:nvPr/>
        </p:nvPicPr>
        <p:blipFill>
          <a:blip r:embed="rId7"/>
          <a:srcRect/>
          <a:stretch>
            <a:fillRect/>
          </a:stretch>
        </p:blipFill>
        <p:spPr bwMode="auto">
          <a:xfrm>
            <a:off x="8675688" y="1885950"/>
            <a:ext cx="3201987" cy="1920875"/>
          </a:xfrm>
          <a:prstGeom prst="rect">
            <a:avLst/>
          </a:prstGeom>
          <a:noFill/>
          <a:ln w="9525">
            <a:noFill/>
            <a:miter lim="800000"/>
            <a:headEnd/>
            <a:tailEnd/>
          </a:ln>
        </p:spPr>
      </p:pic>
      <p:pic>
        <p:nvPicPr>
          <p:cNvPr id="48141" name="Picture 17"/>
          <p:cNvPicPr>
            <a:picLocks noChangeAspect="1"/>
          </p:cNvPicPr>
          <p:nvPr/>
        </p:nvPicPr>
        <p:blipFill>
          <a:blip r:embed="rId8"/>
          <a:srcRect/>
          <a:stretch>
            <a:fillRect/>
          </a:stretch>
        </p:blipFill>
        <p:spPr bwMode="auto">
          <a:xfrm>
            <a:off x="8675688" y="3938588"/>
            <a:ext cx="3201987" cy="1920875"/>
          </a:xfrm>
          <a:prstGeom prst="rect">
            <a:avLst/>
          </a:prstGeom>
          <a:noFill/>
          <a:ln w="9525">
            <a:noFill/>
            <a:miter lim="800000"/>
            <a:headEnd/>
            <a:tailEnd/>
          </a:ln>
        </p:spPr>
      </p:pic>
      <p:sp>
        <p:nvSpPr>
          <p:cNvPr id="19" name="Right Arrow 18"/>
          <p:cNvSpPr/>
          <p:nvPr/>
        </p:nvSpPr>
        <p:spPr>
          <a:xfrm>
            <a:off x="4056063" y="3484563"/>
            <a:ext cx="365125" cy="454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sp>
        <p:nvSpPr>
          <p:cNvPr id="20" name="Right Arrow 19"/>
          <p:cNvSpPr/>
          <p:nvPr/>
        </p:nvSpPr>
        <p:spPr>
          <a:xfrm>
            <a:off x="8362950" y="3484563"/>
            <a:ext cx="198438" cy="322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841500" y="4354513"/>
            <a:ext cx="8534400" cy="1341437"/>
          </a:xfrm>
        </p:spPr>
        <p:txBody>
          <a:bodyPr/>
          <a:lstStyle/>
          <a:p>
            <a:pPr algn="r" fontAlgn="auto">
              <a:spcAft>
                <a:spcPts val="0"/>
              </a:spcAft>
              <a:buFont typeface="Arial"/>
              <a:buNone/>
              <a:defRPr/>
            </a:pPr>
            <a:endParaRPr lang="lv-LV" dirty="0" smtClean="0"/>
          </a:p>
          <a:p>
            <a:pPr algn="r" fontAlgn="auto">
              <a:spcAft>
                <a:spcPts val="0"/>
              </a:spcAft>
              <a:buFont typeface="Arial"/>
              <a:buNone/>
              <a:defRPr/>
            </a:pPr>
            <a:endParaRPr lang="lv-LV" dirty="0"/>
          </a:p>
        </p:txBody>
      </p:sp>
      <p:sp>
        <p:nvSpPr>
          <p:cNvPr id="50178" name="Slide Number Placeholder 3"/>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
        <p:nvSpPr>
          <p:cNvPr id="5" name="Title 4"/>
          <p:cNvSpPr>
            <a:spLocks noGrp="1"/>
          </p:cNvSpPr>
          <p:nvPr>
            <p:ph type="title"/>
          </p:nvPr>
        </p:nvSpPr>
        <p:spPr>
          <a:xfrm>
            <a:off x="484188" y="2924175"/>
            <a:ext cx="10972800" cy="1143000"/>
          </a:xfrm>
        </p:spPr>
        <p:txBody>
          <a:bodyPr rtlCol="0">
            <a:normAutofit fontScale="90000"/>
          </a:bodyPr>
          <a:lstStyle/>
          <a:p>
            <a:pPr fontAlgn="auto">
              <a:spcAft>
                <a:spcPts val="0"/>
              </a:spcAft>
              <a:defRPr/>
            </a:pPr>
            <a:r>
              <a:rPr lang="lv-LV" dirty="0" smtClean="0"/>
              <a:t>Zināšanu struktūru atjaunināšana heterogēnās </a:t>
            </a:r>
            <a:r>
              <a:rPr lang="lv-LV" dirty="0" err="1" smtClean="0"/>
              <a:t>daudzaģentu</a:t>
            </a:r>
            <a:r>
              <a:rPr lang="lv-LV" dirty="0" smtClean="0"/>
              <a:t> sistēmās</a:t>
            </a:r>
            <a:endParaRPr lang="lv-LV"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54150"/>
            <a:ext cx="6543675" cy="4818063"/>
          </a:xfrm>
        </p:spPr>
        <p:txBody>
          <a:bodyPr>
            <a:normAutofit lnSpcReduction="10000"/>
          </a:bodyPr>
          <a:lstStyle/>
          <a:p>
            <a:pPr marL="0" indent="0" fontAlgn="auto">
              <a:spcAft>
                <a:spcPts val="0"/>
              </a:spcAft>
              <a:buFont typeface="Wingdings" charset="2"/>
              <a:buNone/>
              <a:defRPr/>
            </a:pPr>
            <a:r>
              <a:rPr lang="lv-LV" b="1" dirty="0" smtClean="0"/>
              <a:t>Kā atrast piemērotu veicēju katram uzdevumam?</a:t>
            </a:r>
          </a:p>
          <a:p>
            <a:pPr fontAlgn="auto">
              <a:spcAft>
                <a:spcPts val="0"/>
              </a:spcAft>
              <a:defRPr/>
            </a:pPr>
            <a:endParaRPr lang="lv-LV" dirty="0"/>
          </a:p>
          <a:p>
            <a:pPr fontAlgn="auto">
              <a:spcAft>
                <a:spcPts val="0"/>
              </a:spcAft>
              <a:defRPr/>
            </a:pPr>
            <a:endParaRPr lang="lv-LV" dirty="0" smtClean="0"/>
          </a:p>
          <a:p>
            <a:pPr fontAlgn="auto">
              <a:spcAft>
                <a:spcPts val="0"/>
              </a:spcAft>
              <a:defRPr/>
            </a:pPr>
            <a:r>
              <a:rPr lang="lv-LV" dirty="0" smtClean="0"/>
              <a:t>Projektēšanas laikā nav zināmi visi uzdevumi, tie var mainīties sistēmas darbības laikā</a:t>
            </a:r>
          </a:p>
          <a:p>
            <a:pPr fontAlgn="auto">
              <a:spcAft>
                <a:spcPts val="0"/>
              </a:spcAft>
              <a:defRPr/>
            </a:pPr>
            <a:r>
              <a:rPr lang="lv-LV" dirty="0" smtClean="0"/>
              <a:t>Arī aģenti un to spējas var mainīties sistēmas darbības laikā</a:t>
            </a:r>
          </a:p>
          <a:p>
            <a:pPr fontAlgn="auto">
              <a:spcAft>
                <a:spcPts val="0"/>
              </a:spcAft>
              <a:defRPr/>
            </a:pPr>
            <a:endParaRPr lang="lv-LV" dirty="0"/>
          </a:p>
          <a:p>
            <a:pPr fontAlgn="auto">
              <a:spcAft>
                <a:spcPts val="0"/>
              </a:spcAft>
              <a:defRPr/>
            </a:pPr>
            <a:r>
              <a:rPr lang="lv-LV" dirty="0" smtClean="0"/>
              <a:t>Piemērs:</a:t>
            </a:r>
          </a:p>
          <a:p>
            <a:pPr lvl="1" fontAlgn="auto">
              <a:spcAft>
                <a:spcPts val="0"/>
              </a:spcAft>
              <a:buFont typeface="Arial"/>
              <a:buChar char="–"/>
              <a:defRPr/>
            </a:pPr>
            <a:r>
              <a:rPr lang="lv-LV" dirty="0" smtClean="0"/>
              <a:t>Tīrīšanas robotiem jāizvēlas, kā tīrīt katru telpu, mēbeles, utt.</a:t>
            </a:r>
          </a:p>
          <a:p>
            <a:pPr lvl="1" fontAlgn="auto">
              <a:spcAft>
                <a:spcPts val="0"/>
              </a:spcAft>
              <a:buFont typeface="Arial"/>
              <a:buChar char="–"/>
              <a:defRPr/>
            </a:pPr>
            <a:r>
              <a:rPr lang="lv-LV" dirty="0" smtClean="0"/>
              <a:t>Robotiem pieejamas dažādas tīrīšanas metodes</a:t>
            </a:r>
          </a:p>
          <a:p>
            <a:pPr lvl="1" fontAlgn="auto">
              <a:spcAft>
                <a:spcPts val="0"/>
              </a:spcAft>
              <a:buFont typeface="Arial"/>
              <a:buChar char="–"/>
              <a:defRPr/>
            </a:pPr>
            <a:r>
              <a:rPr lang="lv-LV" dirty="0" smtClean="0"/>
              <a:t>Telpu grīdas segumiem un mēbelēm dažādi veidi</a:t>
            </a:r>
          </a:p>
          <a:p>
            <a:pPr lvl="1" fontAlgn="auto">
              <a:spcAft>
                <a:spcPts val="0"/>
              </a:spcAft>
              <a:buFont typeface="Arial"/>
              <a:buChar char="–"/>
              <a:defRPr/>
            </a:pPr>
            <a:r>
              <a:rPr lang="lv-LV" dirty="0" smtClean="0"/>
              <a:t>Kā sistēmai pielāgoties jauniem segumiem, mēbelēm, robotiem?</a:t>
            </a:r>
          </a:p>
          <a:p>
            <a:pPr fontAlgn="auto">
              <a:spcAft>
                <a:spcPts val="0"/>
              </a:spcAft>
              <a:defRPr/>
            </a:pPr>
            <a:endParaRPr lang="lv-LV" dirty="0"/>
          </a:p>
        </p:txBody>
      </p:sp>
      <p:sp>
        <p:nvSpPr>
          <p:cNvPr id="51202" name="Title 2"/>
          <p:cNvSpPr>
            <a:spLocks noGrp="1"/>
          </p:cNvSpPr>
          <p:nvPr>
            <p:ph type="title"/>
          </p:nvPr>
        </p:nvSpPr>
        <p:spPr>
          <a:xfrm>
            <a:off x="609600" y="363538"/>
            <a:ext cx="10972800" cy="771525"/>
          </a:xfrm>
        </p:spPr>
        <p:txBody>
          <a:bodyPr/>
          <a:lstStyle/>
          <a:p>
            <a:r>
              <a:rPr lang="lv-LV" smtClean="0">
                <a:latin typeface="Arial" charset="0"/>
                <a:cs typeface="Arial" charset="0"/>
              </a:rPr>
              <a:t>Risināmā problēma</a:t>
            </a:r>
          </a:p>
        </p:txBody>
      </p:sp>
      <p:sp>
        <p:nvSpPr>
          <p:cNvPr id="51203"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pic>
        <p:nvPicPr>
          <p:cNvPr id="51204" name="Picture 5"/>
          <p:cNvPicPr>
            <a:picLocks noChangeAspect="1"/>
          </p:cNvPicPr>
          <p:nvPr/>
        </p:nvPicPr>
        <p:blipFill>
          <a:blip r:embed="rId2"/>
          <a:srcRect/>
          <a:stretch>
            <a:fillRect/>
          </a:stretch>
        </p:blipFill>
        <p:spPr bwMode="auto">
          <a:xfrm>
            <a:off x="7243763" y="1135063"/>
            <a:ext cx="4500562" cy="513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Content Placeholder 4"/>
          <p:cNvPicPr>
            <a:picLocks noGrp="1" noChangeAspect="1"/>
          </p:cNvPicPr>
          <p:nvPr>
            <p:ph idx="1"/>
          </p:nvPr>
        </p:nvPicPr>
        <p:blipFill>
          <a:blip r:embed="rId2"/>
          <a:srcRect/>
          <a:stretch>
            <a:fillRect/>
          </a:stretch>
        </p:blipFill>
        <p:spPr bwMode="auto">
          <a:xfrm>
            <a:off x="738188" y="1454150"/>
            <a:ext cx="10715625" cy="4818063"/>
          </a:xfrm>
        </p:spPr>
      </p:pic>
      <p:sp>
        <p:nvSpPr>
          <p:cNvPr id="52226" name="Title 2"/>
          <p:cNvSpPr>
            <a:spLocks noGrp="1"/>
          </p:cNvSpPr>
          <p:nvPr>
            <p:ph type="title"/>
          </p:nvPr>
        </p:nvSpPr>
        <p:spPr>
          <a:xfrm>
            <a:off x="609600" y="363538"/>
            <a:ext cx="10972800" cy="771525"/>
          </a:xfrm>
        </p:spPr>
        <p:txBody>
          <a:bodyPr/>
          <a:lstStyle/>
          <a:p>
            <a:r>
              <a:rPr lang="lv-LV" smtClean="0">
                <a:latin typeface="Arial" charset="0"/>
                <a:cs typeface="Arial" charset="0"/>
              </a:rPr>
              <a:t>Sistēmas arhitektūra</a:t>
            </a:r>
          </a:p>
        </p:txBody>
      </p:sp>
      <p:sp>
        <p:nvSpPr>
          <p:cNvPr id="52227"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609600" y="1454150"/>
          <a:ext cx="10972800" cy="4851400"/>
        </p:xfrm>
        <a:graphic>
          <a:graphicData uri="http://schemas.openxmlformats.org/drawingml/2006/table">
            <a:tbl>
              <a:tblPr/>
              <a:tblGrid>
                <a:gridCol w="5486400"/>
                <a:gridCol w="54864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1" i="0" u="none" strike="noStrike" cap="none" normalizeH="0" baseline="0" smtClean="0">
                          <a:ln>
                            <a:noFill/>
                          </a:ln>
                          <a:solidFill>
                            <a:srgbClr val="FFFFFF"/>
                          </a:solidFill>
                          <a:effectLst/>
                          <a:latin typeface="Arial" charset="0"/>
                          <a:cs typeface="Arial" charset="0"/>
                        </a:rPr>
                        <a:t>Veicamie uzdevumi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1" i="0" u="none" strike="noStrike" cap="none" normalizeH="0" baseline="0" smtClean="0">
                          <a:ln>
                            <a:noFill/>
                          </a:ln>
                          <a:solidFill>
                            <a:srgbClr val="FFFFFF"/>
                          </a:solidFill>
                          <a:effectLst/>
                          <a:latin typeface="Arial" charset="0"/>
                          <a:cs typeface="Arial" charset="0"/>
                        </a:rPr>
                        <a:t>Rezultatīvie rādītāji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Intelektuālā struktūrmodelēšanas rīka I4S funkcionalitātes tālāka pilnveidošana dažāda tipa un granularitātes zināšanu struktūru elementu nozīmības daudzkriteriālai novērtēšanai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Metode un algoritms zināšanu struktūru elementu nozīmības daudzkriteriālai novērtēšanai sagatavotas publikācijas vai zinātniskā pārskata veidā</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Zināšanu struktūru modeļu izstrāde, apvienošana un pielietošana ontoloģijās un likumos balstītā lēmumu pieņemšanā</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Izveidots repozitorijs ar zināšanu struktūru modeļiem un implementēts ontoloģijās un likumos balstīts mehānisms lēmumu pieņemšanai daudzaģentu sistēmās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Prasību/sistēmu inženierijā sakņotu zināšanu/informācijas artefaktu savietojamības pieejas detalizēta izstrāde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Sagatavota zinātniska publikācija vai zinātnisks pārskats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Dažādu servisu, kas izmanto atvērtos semantiskā tīmekļa resursus, izstrāde un integrēšana tīmekļa portālā un programmatūras konfigurācijas pārvaldības metodes pilnveidošana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Metodes un algoritma apraksts sagatavotas publikācijas vai zinātniskā pārskata veidā</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9"/>
                    </a:solidFill>
                  </a:tcPr>
                </a:tc>
              </a:tr>
            </a:tbl>
          </a:graphicData>
        </a:graphic>
      </p:graphicFrame>
      <p:sp>
        <p:nvSpPr>
          <p:cNvPr id="21525" name="Title 5"/>
          <p:cNvSpPr>
            <a:spLocks noGrp="1"/>
          </p:cNvSpPr>
          <p:nvPr>
            <p:ph type="title"/>
          </p:nvPr>
        </p:nvSpPr>
        <p:spPr>
          <a:xfrm>
            <a:off x="609600" y="363538"/>
            <a:ext cx="10972800" cy="771525"/>
          </a:xfrm>
        </p:spPr>
        <p:txBody>
          <a:bodyPr/>
          <a:lstStyle/>
          <a:p>
            <a:r>
              <a:rPr lang="lv-LV" smtClean="0">
                <a:latin typeface="Arial" charset="0"/>
                <a:cs typeface="Arial" charset="0"/>
              </a:rPr>
              <a:t>Plānotie uzdevumi 3. posmā</a:t>
            </a:r>
          </a:p>
        </p:txBody>
      </p:sp>
      <p:sp>
        <p:nvSpPr>
          <p:cNvPr id="21526"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54150"/>
            <a:ext cx="3989388" cy="4818063"/>
          </a:xfrm>
        </p:spPr>
        <p:txBody>
          <a:bodyPr/>
          <a:lstStyle/>
          <a:p>
            <a:pPr fontAlgn="auto">
              <a:spcAft>
                <a:spcPts val="0"/>
              </a:spcAft>
              <a:defRPr/>
            </a:pPr>
            <a:r>
              <a:rPr lang="lv-LV" dirty="0" smtClean="0"/>
              <a:t>Definē</a:t>
            </a:r>
          </a:p>
          <a:p>
            <a:pPr lvl="1" fontAlgn="auto">
              <a:spcAft>
                <a:spcPts val="0"/>
              </a:spcAft>
              <a:buFont typeface="Arial"/>
              <a:buChar char="–"/>
              <a:defRPr/>
            </a:pPr>
            <a:r>
              <a:rPr lang="lv-LV" dirty="0" smtClean="0"/>
              <a:t>Ontoloģiju (klases)</a:t>
            </a:r>
          </a:p>
          <a:p>
            <a:pPr lvl="2" fontAlgn="auto">
              <a:spcAft>
                <a:spcPts val="0"/>
              </a:spcAft>
              <a:defRPr/>
            </a:pPr>
            <a:r>
              <a:rPr lang="lv-LV" dirty="0" smtClean="0"/>
              <a:t>Uzdevumiem</a:t>
            </a:r>
          </a:p>
          <a:p>
            <a:pPr lvl="2" fontAlgn="auto">
              <a:spcAft>
                <a:spcPts val="0"/>
              </a:spcAft>
              <a:defRPr/>
            </a:pPr>
            <a:r>
              <a:rPr lang="lv-LV" dirty="0" smtClean="0"/>
              <a:t>Spējām</a:t>
            </a:r>
          </a:p>
          <a:p>
            <a:pPr lvl="1" fontAlgn="auto">
              <a:spcAft>
                <a:spcPts val="0"/>
              </a:spcAft>
              <a:buFont typeface="Arial"/>
              <a:buChar char="–"/>
              <a:defRPr/>
            </a:pPr>
            <a:endParaRPr lang="lv-LV" dirty="0" smtClean="0"/>
          </a:p>
          <a:p>
            <a:pPr lvl="1" fontAlgn="auto">
              <a:spcAft>
                <a:spcPts val="0"/>
              </a:spcAft>
              <a:buFont typeface="Arial"/>
              <a:buChar char="–"/>
              <a:defRPr/>
            </a:pPr>
            <a:r>
              <a:rPr lang="lv-LV" dirty="0" smtClean="0"/>
              <a:t>Zināšanu bāzi</a:t>
            </a:r>
          </a:p>
          <a:p>
            <a:pPr lvl="2" fontAlgn="auto">
              <a:spcAft>
                <a:spcPts val="0"/>
              </a:spcAft>
              <a:defRPr/>
            </a:pPr>
            <a:r>
              <a:rPr lang="lv-LV" dirty="0" smtClean="0"/>
              <a:t>Likumi</a:t>
            </a:r>
          </a:p>
          <a:p>
            <a:pPr marL="914400" lvl="2" indent="0" fontAlgn="auto">
              <a:spcAft>
                <a:spcPts val="0"/>
              </a:spcAft>
              <a:buFont typeface="Wingdings" charset="2"/>
              <a:buNone/>
              <a:defRPr/>
            </a:pPr>
            <a:endParaRPr lang="lv-LV" dirty="0" smtClean="0"/>
          </a:p>
          <a:p>
            <a:pPr lvl="1" fontAlgn="auto">
              <a:spcAft>
                <a:spcPts val="0"/>
              </a:spcAft>
              <a:buFont typeface="Arial"/>
              <a:buChar char="–"/>
              <a:defRPr/>
            </a:pPr>
            <a:r>
              <a:rPr lang="lv-LV" dirty="0" smtClean="0"/>
              <a:t>Vidē esošos objektus</a:t>
            </a:r>
          </a:p>
          <a:p>
            <a:pPr lvl="2" fontAlgn="auto">
              <a:spcAft>
                <a:spcPts val="0"/>
              </a:spcAft>
              <a:defRPr/>
            </a:pPr>
            <a:r>
              <a:rPr lang="lv-LV" dirty="0" smtClean="0"/>
              <a:t>Definē uzdevumus</a:t>
            </a:r>
            <a:endParaRPr lang="lv-LV" dirty="0"/>
          </a:p>
        </p:txBody>
      </p:sp>
      <p:sp>
        <p:nvSpPr>
          <p:cNvPr id="53250" name="Title 2"/>
          <p:cNvSpPr>
            <a:spLocks noGrp="1"/>
          </p:cNvSpPr>
          <p:nvPr>
            <p:ph type="title"/>
          </p:nvPr>
        </p:nvSpPr>
        <p:spPr>
          <a:xfrm>
            <a:off x="609600" y="363538"/>
            <a:ext cx="10972800" cy="771525"/>
          </a:xfrm>
        </p:spPr>
        <p:txBody>
          <a:bodyPr/>
          <a:lstStyle/>
          <a:p>
            <a:r>
              <a:rPr lang="lv-LV" smtClean="0">
                <a:latin typeface="Arial" charset="0"/>
                <a:cs typeface="Arial" charset="0"/>
              </a:rPr>
              <a:t>Ontoloģiju rīks</a:t>
            </a:r>
          </a:p>
        </p:txBody>
      </p:sp>
      <p:sp>
        <p:nvSpPr>
          <p:cNvPr id="53251"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pic>
        <p:nvPicPr>
          <p:cNvPr id="53252" name="Picture 4" descr="E:\Dropbox\VPP\3. posma atskaite\OntoTool.png"/>
          <p:cNvPicPr>
            <a:picLocks noChangeAspect="1" noChangeArrowheads="1"/>
          </p:cNvPicPr>
          <p:nvPr/>
        </p:nvPicPr>
        <p:blipFill>
          <a:blip r:embed="rId2"/>
          <a:srcRect/>
          <a:stretch>
            <a:fillRect/>
          </a:stretch>
        </p:blipFill>
        <p:spPr bwMode="auto">
          <a:xfrm>
            <a:off x="4333875" y="1046163"/>
            <a:ext cx="7539038" cy="522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Content Placeholder 4"/>
          <p:cNvPicPr>
            <a:picLocks noGrp="1" noChangeAspect="1"/>
          </p:cNvPicPr>
          <p:nvPr>
            <p:ph idx="1"/>
          </p:nvPr>
        </p:nvPicPr>
        <p:blipFill>
          <a:blip r:embed="rId2"/>
          <a:srcRect/>
          <a:stretch>
            <a:fillRect/>
          </a:stretch>
        </p:blipFill>
        <p:spPr bwMode="auto">
          <a:xfrm>
            <a:off x="4114800" y="960438"/>
            <a:ext cx="8002588" cy="4446587"/>
          </a:xfrm>
        </p:spPr>
      </p:pic>
      <p:sp>
        <p:nvSpPr>
          <p:cNvPr id="54274" name="Title 2"/>
          <p:cNvSpPr>
            <a:spLocks noGrp="1"/>
          </p:cNvSpPr>
          <p:nvPr>
            <p:ph type="title"/>
          </p:nvPr>
        </p:nvSpPr>
        <p:spPr>
          <a:xfrm>
            <a:off x="609600" y="173038"/>
            <a:ext cx="10972800" cy="769937"/>
          </a:xfrm>
        </p:spPr>
        <p:txBody>
          <a:bodyPr/>
          <a:lstStyle/>
          <a:p>
            <a:r>
              <a:rPr lang="lv-LV" smtClean="0">
                <a:latin typeface="Arial" charset="0"/>
                <a:cs typeface="Arial" charset="0"/>
              </a:rPr>
              <a:t>Daudzaģentu sistēmu vadības rīks &amp; Imitators</a:t>
            </a:r>
          </a:p>
        </p:txBody>
      </p:sp>
      <p:sp>
        <p:nvSpPr>
          <p:cNvPr id="54275"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
        <p:nvSpPr>
          <p:cNvPr id="6" name="Content Placeholder 1"/>
          <p:cNvSpPr txBox="1">
            <a:spLocks/>
          </p:cNvSpPr>
          <p:nvPr/>
        </p:nvSpPr>
        <p:spPr>
          <a:xfrm>
            <a:off x="161925" y="1509713"/>
            <a:ext cx="10972800" cy="4945062"/>
          </a:xfrm>
          <a:prstGeom prst="rect">
            <a:avLst/>
          </a:prstGeom>
        </p:spPr>
        <p:txBody>
          <a:bodyPr>
            <a:normAutofit lnSpcReduction="10000"/>
          </a:bodyPr>
          <a:lstStyle>
            <a:lvl1pPr marL="342900" indent="-342900" algn="l" defTabSz="457200" rtl="0" eaLnBrk="1" latinLnBrk="0" hangingPunct="1">
              <a:spcBef>
                <a:spcPct val="20000"/>
              </a:spcBef>
              <a:buFont typeface="Wingdings" charset="2"/>
              <a:buChar char="§"/>
              <a:defRPr sz="2000" kern="1200">
                <a:solidFill>
                  <a:schemeClr val="accent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accent1"/>
                </a:solidFill>
                <a:latin typeface="Arial"/>
                <a:ea typeface="+mn-ea"/>
                <a:cs typeface="Arial"/>
              </a:defRPr>
            </a:lvl2pPr>
            <a:lvl3pPr marL="1143000" indent="-228600" algn="l" defTabSz="457200" rtl="0" eaLnBrk="1" latinLnBrk="0" hangingPunct="1">
              <a:spcBef>
                <a:spcPct val="20000"/>
              </a:spcBef>
              <a:buSzPct val="75000"/>
              <a:buFont typeface="Wingdings" charset="2"/>
              <a:buChar char="§"/>
              <a:defRPr sz="1400" kern="1200">
                <a:solidFill>
                  <a:schemeClr val="accent1"/>
                </a:solidFill>
                <a:latin typeface="Arial"/>
                <a:ea typeface="+mn-ea"/>
                <a:cs typeface="Arial"/>
              </a:defRPr>
            </a:lvl3pPr>
            <a:lvl4pPr marL="1600200" indent="-228600" algn="l" defTabSz="457200" rtl="0" eaLnBrk="1" latinLnBrk="0" hangingPunct="1">
              <a:spcBef>
                <a:spcPct val="20000"/>
              </a:spcBef>
              <a:buSzPct val="75000"/>
              <a:buFont typeface="Arial"/>
              <a:buChar char="–"/>
              <a:defRPr sz="1400" kern="1200">
                <a:solidFill>
                  <a:schemeClr val="accent1"/>
                </a:solidFill>
                <a:latin typeface="Arial"/>
                <a:ea typeface="+mn-ea"/>
                <a:cs typeface="Arial"/>
              </a:defRPr>
            </a:lvl4pPr>
            <a:lvl5pPr marL="2114550" indent="-285750" algn="l" defTabSz="457200" rtl="0" eaLnBrk="1" latinLnBrk="0" hangingPunct="1">
              <a:spcBef>
                <a:spcPct val="20000"/>
              </a:spcBef>
              <a:buSzPct val="50000"/>
              <a:buFont typeface="Wingdings" charset="2"/>
              <a:buChar char="§"/>
              <a:defRPr sz="1400" kern="1200">
                <a:solidFill>
                  <a:schemeClr val="accent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accen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accen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accen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accent1"/>
                </a:solidFill>
                <a:latin typeface="+mn-lt"/>
                <a:ea typeface="+mn-ea"/>
                <a:cs typeface="+mn-cs"/>
              </a:defRPr>
            </a:lvl9pPr>
          </a:lstStyle>
          <a:p>
            <a:pPr marL="0" indent="0" fontAlgn="auto">
              <a:spcAft>
                <a:spcPts val="0"/>
              </a:spcAft>
              <a:buFont typeface="Wingdings" charset="2"/>
              <a:buNone/>
              <a:defRPr/>
            </a:pPr>
            <a:r>
              <a:rPr lang="lv-LV" dirty="0" smtClean="0"/>
              <a:t>Implementē:</a:t>
            </a:r>
          </a:p>
          <a:p>
            <a:pPr fontAlgn="auto">
              <a:spcAft>
                <a:spcPts val="0"/>
              </a:spcAft>
              <a:defRPr/>
            </a:pPr>
            <a:r>
              <a:rPr lang="lv-LV" dirty="0" err="1" smtClean="0"/>
              <a:t>Daudzaģentu</a:t>
            </a:r>
            <a:r>
              <a:rPr lang="lv-LV" dirty="0" smtClean="0"/>
              <a:t> sistēmas vadību</a:t>
            </a:r>
          </a:p>
          <a:p>
            <a:pPr fontAlgn="auto">
              <a:spcAft>
                <a:spcPts val="0"/>
              </a:spcAft>
              <a:defRPr/>
            </a:pPr>
            <a:r>
              <a:rPr lang="lv-LV" dirty="0" smtClean="0"/>
              <a:t>Vides imitatoru</a:t>
            </a:r>
          </a:p>
          <a:p>
            <a:pPr fontAlgn="auto">
              <a:spcAft>
                <a:spcPts val="0"/>
              </a:spcAft>
              <a:defRPr/>
            </a:pPr>
            <a:r>
              <a:rPr lang="lv-LV" dirty="0" smtClean="0"/>
              <a:t>Lēmumu pieņemšanas</a:t>
            </a:r>
            <a:br>
              <a:rPr lang="lv-LV" dirty="0" smtClean="0"/>
            </a:br>
            <a:r>
              <a:rPr lang="lv-LV" dirty="0" smtClean="0"/>
              <a:t>mehānismu, kas balstās</a:t>
            </a:r>
          </a:p>
          <a:p>
            <a:pPr lvl="1" fontAlgn="auto">
              <a:spcAft>
                <a:spcPts val="0"/>
              </a:spcAft>
              <a:defRPr/>
            </a:pPr>
            <a:r>
              <a:rPr lang="lv-LV" dirty="0" smtClean="0"/>
              <a:t>Piemērotības jēdzienā</a:t>
            </a:r>
          </a:p>
          <a:p>
            <a:pPr lvl="1" fontAlgn="auto">
              <a:spcAft>
                <a:spcPts val="0"/>
              </a:spcAft>
              <a:defRPr/>
            </a:pPr>
            <a:r>
              <a:rPr lang="lv-LV" dirty="0" smtClean="0"/>
              <a:t>Likumos</a:t>
            </a:r>
          </a:p>
          <a:p>
            <a:pPr lvl="1" fontAlgn="auto">
              <a:spcAft>
                <a:spcPts val="0"/>
              </a:spcAft>
              <a:defRPr/>
            </a:pPr>
            <a:r>
              <a:rPr lang="lv-LV" dirty="0" smtClean="0"/>
              <a:t>Klašu atribūtos</a:t>
            </a:r>
          </a:p>
          <a:p>
            <a:pPr lvl="1" fontAlgn="auto">
              <a:spcAft>
                <a:spcPts val="0"/>
              </a:spcAft>
              <a:defRPr/>
            </a:pPr>
            <a:r>
              <a:rPr lang="lv-LV" dirty="0" smtClean="0"/>
              <a:t>Apmācības mehānismā</a:t>
            </a:r>
          </a:p>
          <a:p>
            <a:pPr lvl="1" fontAlgn="auto">
              <a:spcAft>
                <a:spcPts val="0"/>
              </a:spcAft>
              <a:defRPr/>
            </a:pPr>
            <a:r>
              <a:rPr lang="lv-LV" dirty="0" smtClean="0"/>
              <a:t>Gaidīšanas laika novērtējumā</a:t>
            </a:r>
          </a:p>
          <a:p>
            <a:pPr fontAlgn="auto">
              <a:spcAft>
                <a:spcPts val="0"/>
              </a:spcAft>
              <a:defRPr/>
            </a:pPr>
            <a:r>
              <a:rPr lang="lv-LV" dirty="0" smtClean="0"/>
              <a:t>Apmācības mehānisms</a:t>
            </a:r>
            <a:br>
              <a:rPr lang="lv-LV" dirty="0" smtClean="0"/>
            </a:br>
            <a:r>
              <a:rPr lang="lv-LV" dirty="0" smtClean="0"/>
              <a:t>jāimplementē  un jāvalidē</a:t>
            </a:r>
            <a:br>
              <a:rPr lang="lv-LV" dirty="0" smtClean="0"/>
            </a:br>
            <a:r>
              <a:rPr lang="lv-LV" dirty="0" smtClean="0"/>
              <a:t>4. posmā</a:t>
            </a:r>
          </a:p>
          <a:p>
            <a:pPr fontAlgn="auto">
              <a:spcAft>
                <a:spcPts val="0"/>
              </a:spcAft>
              <a:defRPr/>
            </a:pPr>
            <a:r>
              <a:rPr lang="lv-LV" dirty="0" smtClean="0"/>
              <a:t>Ideja: zināšanu inženieris dod sākotnējās zināšanas, kādas spējas ir piemērotas kādiem darbiem, apmācības mehānisms ļauj tās papildināt un koriģēt, lai adaptētos jaunām situācijām</a:t>
            </a:r>
            <a:endParaRPr lang="lv-LV"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841500" y="4354513"/>
            <a:ext cx="8534400" cy="1341437"/>
          </a:xfrm>
        </p:spPr>
        <p:txBody>
          <a:bodyPr/>
          <a:lstStyle/>
          <a:p>
            <a:pPr algn="r" fontAlgn="auto">
              <a:spcAft>
                <a:spcPts val="0"/>
              </a:spcAft>
              <a:buFont typeface="Arial"/>
              <a:buNone/>
              <a:defRPr/>
            </a:pPr>
            <a:endParaRPr lang="lv-LV" dirty="0" smtClean="0"/>
          </a:p>
          <a:p>
            <a:pPr algn="r" fontAlgn="auto">
              <a:spcAft>
                <a:spcPts val="0"/>
              </a:spcAft>
              <a:buFont typeface="Arial"/>
              <a:buNone/>
              <a:defRPr/>
            </a:pPr>
            <a:endParaRPr lang="lv-LV" dirty="0"/>
          </a:p>
        </p:txBody>
      </p:sp>
      <p:sp>
        <p:nvSpPr>
          <p:cNvPr id="55298" name="Slide Number Placeholder 3"/>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
        <p:nvSpPr>
          <p:cNvPr id="5" name="Title 4"/>
          <p:cNvSpPr>
            <a:spLocks noGrp="1"/>
          </p:cNvSpPr>
          <p:nvPr>
            <p:ph type="title"/>
          </p:nvPr>
        </p:nvSpPr>
        <p:spPr>
          <a:xfrm>
            <a:off x="484188" y="2924175"/>
            <a:ext cx="10972800" cy="1143000"/>
          </a:xfrm>
        </p:spPr>
        <p:txBody>
          <a:bodyPr rtlCol="0">
            <a:normAutofit fontScale="90000"/>
          </a:bodyPr>
          <a:lstStyle/>
          <a:p>
            <a:pPr fontAlgn="auto">
              <a:spcAft>
                <a:spcPts val="0"/>
              </a:spcAft>
              <a:defRPr/>
            </a:pPr>
            <a:r>
              <a:rPr lang="lv-LV" dirty="0" smtClean="0"/>
              <a:t>Zināšanu struktūras izstrāde emocijās balstīta mācību procesa pielāgošanai</a:t>
            </a:r>
            <a:endParaRPr lang="lv-LV"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1" name="Group 6"/>
          <p:cNvGrpSpPr>
            <a:grpSpLocks/>
          </p:cNvGrpSpPr>
          <p:nvPr/>
        </p:nvGrpSpPr>
        <p:grpSpPr bwMode="auto">
          <a:xfrm>
            <a:off x="6007100" y="1914525"/>
            <a:ext cx="6037263" cy="3994150"/>
            <a:chOff x="1116013" y="2636838"/>
            <a:chExt cx="6948487" cy="3994150"/>
          </a:xfrm>
        </p:grpSpPr>
        <p:pic>
          <p:nvPicPr>
            <p:cNvPr id="56325" name="Picture 7" descr="C:\Users\Sinchuks\Dropbox\VPP\tutoring.jpg"/>
            <p:cNvPicPr>
              <a:picLocks noChangeAspect="1" noChangeArrowheads="1"/>
            </p:cNvPicPr>
            <p:nvPr/>
          </p:nvPicPr>
          <p:blipFill>
            <a:blip r:embed="rId3"/>
            <a:srcRect/>
            <a:stretch>
              <a:fillRect/>
            </a:stretch>
          </p:blipFill>
          <p:spPr bwMode="auto">
            <a:xfrm>
              <a:off x="1116013" y="2636838"/>
              <a:ext cx="6948487" cy="3994150"/>
            </a:xfrm>
            <a:prstGeom prst="rect">
              <a:avLst/>
            </a:prstGeom>
            <a:noFill/>
            <a:ln w="9525">
              <a:noFill/>
              <a:miter lim="800000"/>
              <a:headEnd/>
              <a:tailEnd/>
            </a:ln>
          </p:spPr>
        </p:pic>
        <p:sp>
          <p:nvSpPr>
            <p:cNvPr id="9" name="Rounded Rectangle 8"/>
            <p:cNvSpPr/>
            <p:nvPr/>
          </p:nvSpPr>
          <p:spPr>
            <a:xfrm>
              <a:off x="2700115" y="5516563"/>
              <a:ext cx="3383801" cy="144463"/>
            </a:xfrm>
            <a:prstGeom prst="roundRect">
              <a:avLst/>
            </a:prstGeom>
            <a:no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lv-LV"/>
            </a:p>
          </p:txBody>
        </p:sp>
      </p:grpSp>
      <p:sp>
        <p:nvSpPr>
          <p:cNvPr id="56322" name="Content Placeholder 1"/>
          <p:cNvSpPr>
            <a:spLocks noGrp="1"/>
          </p:cNvSpPr>
          <p:nvPr>
            <p:ph idx="1"/>
          </p:nvPr>
        </p:nvSpPr>
        <p:spPr bwMode="auto">
          <a:xfrm>
            <a:off x="122238" y="2074863"/>
            <a:ext cx="5884862" cy="3648075"/>
          </a:xfrm>
        </p:spPr>
        <p:txBody>
          <a:bodyPr wrap="square" numCol="1" anchor="t" anchorCtr="0" compatLnSpc="1">
            <a:prstTxWarp prst="textNoShape">
              <a:avLst/>
            </a:prstTxWarp>
          </a:bodyPr>
          <a:lstStyle/>
          <a:p>
            <a:pPr>
              <a:buFont typeface="Wingdings" pitchFamily="2" charset="2"/>
              <a:buChar char="§"/>
            </a:pPr>
            <a:r>
              <a:rPr lang="lv-LV" altLang="lv-LV" sz="2200" smtClean="0">
                <a:latin typeface="Arial" charset="0"/>
                <a:cs typeface="Arial" charset="0"/>
              </a:rPr>
              <a:t>Turpināts iesāktais darbs pie </a:t>
            </a:r>
            <a:r>
              <a:rPr lang="lv-LV" sz="2200" smtClean="0">
                <a:latin typeface="Arial" charset="0"/>
                <a:cs typeface="Arial" charset="0"/>
              </a:rPr>
              <a:t>emocijās balstīta mācību procesa dinamiskas pielāgošanas</a:t>
            </a:r>
            <a:endParaRPr lang="lv-LV" altLang="lv-LV" sz="2200" smtClean="0">
              <a:latin typeface="Arial" charset="0"/>
              <a:cs typeface="Arial" charset="0"/>
            </a:endParaRPr>
          </a:p>
          <a:p>
            <a:pPr>
              <a:buFont typeface="Wingdings" pitchFamily="2" charset="2"/>
              <a:buChar char="§"/>
            </a:pPr>
            <a:r>
              <a:rPr lang="lv-LV" altLang="lv-LV" sz="2200" smtClean="0">
                <a:latin typeface="Arial" charset="0"/>
                <a:cs typeface="Arial" charset="0"/>
              </a:rPr>
              <a:t>Izstrādāta </a:t>
            </a:r>
            <a:r>
              <a:rPr lang="lv-LV" sz="2200" smtClean="0">
                <a:latin typeface="Arial" charset="0"/>
                <a:cs typeface="Arial" charset="0"/>
              </a:rPr>
              <a:t>zināšanu struktūra mācību procesa atspoguļošanai, iekļaujot emocijas kā vienu no parametriem</a:t>
            </a:r>
          </a:p>
          <a:p>
            <a:pPr>
              <a:buFont typeface="Wingdings" pitchFamily="2" charset="2"/>
              <a:buChar char="§"/>
            </a:pPr>
            <a:r>
              <a:rPr lang="lv-LV" sz="2200" smtClean="0">
                <a:latin typeface="Arial" charset="0"/>
                <a:cs typeface="Arial" charset="0"/>
              </a:rPr>
              <a:t>Izstrādātā zināšanu struktūra iekļauta kā daļa no izveidotā repozitorija</a:t>
            </a:r>
          </a:p>
        </p:txBody>
      </p:sp>
      <p:sp>
        <p:nvSpPr>
          <p:cNvPr id="56323" name="Title 2"/>
          <p:cNvSpPr>
            <a:spLocks noGrp="1"/>
          </p:cNvSpPr>
          <p:nvPr>
            <p:ph type="title"/>
          </p:nvPr>
        </p:nvSpPr>
        <p:spPr>
          <a:xfrm>
            <a:off x="609600" y="363538"/>
            <a:ext cx="10972800" cy="771525"/>
          </a:xfrm>
        </p:spPr>
        <p:txBody>
          <a:bodyPr/>
          <a:lstStyle/>
          <a:p>
            <a:r>
              <a:rPr lang="lv-LV" smtClean="0">
                <a:latin typeface="Arial" charset="0"/>
                <a:cs typeface="Arial" charset="0"/>
              </a:rPr>
              <a:t>Emocijās balstīta mācību procesa atspoguļošana</a:t>
            </a:r>
          </a:p>
        </p:txBody>
      </p:sp>
      <p:sp>
        <p:nvSpPr>
          <p:cNvPr id="56324"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5588" y="1308100"/>
            <a:ext cx="11922125" cy="1695450"/>
          </a:xfrm>
        </p:spPr>
        <p:txBody>
          <a:bodyPr>
            <a:normAutofit lnSpcReduction="10000"/>
          </a:bodyPr>
          <a:lstStyle/>
          <a:p>
            <a:pPr fontAlgn="auto">
              <a:spcAft>
                <a:spcPts val="0"/>
              </a:spcAft>
              <a:defRPr/>
            </a:pPr>
            <a:r>
              <a:rPr lang="lv-LV" b="1" u="sng" dirty="0" smtClean="0">
                <a:latin typeface="Arial" charset="0"/>
              </a:rPr>
              <a:t>Problēma:</a:t>
            </a:r>
            <a:r>
              <a:rPr lang="lv-LV" dirty="0" smtClean="0">
                <a:latin typeface="Arial" charset="0"/>
              </a:rPr>
              <a:t> Studentiem ir dažādas personības, īpašības, vajadzības, zināšanas, mācīšanās stili, emocijas, kā arī skolotājam ir sava personība, emocijas un mācīšana pieeja, kas var ietekmēt mācību procesa efektivitāti</a:t>
            </a:r>
          </a:p>
          <a:p>
            <a:pPr fontAlgn="auto">
              <a:spcAft>
                <a:spcPts val="0"/>
              </a:spcAft>
              <a:defRPr/>
            </a:pPr>
            <a:r>
              <a:rPr lang="lv-LV" dirty="0" smtClean="0">
                <a:latin typeface="Arial" charset="0"/>
              </a:rPr>
              <a:t>Kā atrast atbilstību starp abām iesaistītajām pusēm, lai uzlabotu mācīšanās efektivitāti?</a:t>
            </a:r>
          </a:p>
          <a:p>
            <a:pPr fontAlgn="auto">
              <a:spcAft>
                <a:spcPts val="0"/>
              </a:spcAft>
              <a:defRPr/>
            </a:pPr>
            <a:r>
              <a:rPr lang="lv-LV" dirty="0" smtClean="0">
                <a:latin typeface="Arial" charset="0"/>
              </a:rPr>
              <a:t>Piedāvātais risinājums: aģentos balstīta (emocionāla) studenta-skolotāja mijiedarbības imitācija</a:t>
            </a:r>
          </a:p>
          <a:p>
            <a:pPr fontAlgn="auto">
              <a:spcAft>
                <a:spcPts val="0"/>
              </a:spcAft>
              <a:defRPr/>
            </a:pPr>
            <a:endParaRPr lang="lv-LV" dirty="0" smtClean="0">
              <a:latin typeface="Arial" charset="0"/>
            </a:endParaRPr>
          </a:p>
        </p:txBody>
      </p:sp>
      <p:sp>
        <p:nvSpPr>
          <p:cNvPr id="58370" name="Title 2"/>
          <p:cNvSpPr>
            <a:spLocks noGrp="1"/>
          </p:cNvSpPr>
          <p:nvPr>
            <p:ph type="title"/>
          </p:nvPr>
        </p:nvSpPr>
        <p:spPr>
          <a:xfrm>
            <a:off x="255588" y="363538"/>
            <a:ext cx="11623675" cy="771525"/>
          </a:xfrm>
        </p:spPr>
        <p:txBody>
          <a:bodyPr/>
          <a:lstStyle/>
          <a:p>
            <a:r>
              <a:rPr lang="lv-LV" smtClean="0">
                <a:latin typeface="Arial" charset="0"/>
                <a:cs typeface="Arial" charset="0"/>
              </a:rPr>
              <a:t>Studenta-skolotāja mijiedarbības imitācija</a:t>
            </a:r>
          </a:p>
        </p:txBody>
      </p:sp>
      <p:sp>
        <p:nvSpPr>
          <p:cNvPr id="58371"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grpSp>
        <p:nvGrpSpPr>
          <p:cNvPr id="58372" name="Group 9"/>
          <p:cNvGrpSpPr>
            <a:grpSpLocks/>
          </p:cNvGrpSpPr>
          <p:nvPr/>
        </p:nvGrpSpPr>
        <p:grpSpPr bwMode="auto">
          <a:xfrm>
            <a:off x="5940425" y="2890838"/>
            <a:ext cx="6135688" cy="3854450"/>
            <a:chOff x="1258888" y="2182813"/>
            <a:chExt cx="7273552" cy="4414837"/>
          </a:xfrm>
        </p:grpSpPr>
        <p:pic>
          <p:nvPicPr>
            <p:cNvPr id="58374" name="Picture 10" descr="C:\Users\Sinchuks\Dropbox\VPP\architecture.png"/>
            <p:cNvPicPr>
              <a:picLocks noChangeAspect="1" noChangeArrowheads="1"/>
            </p:cNvPicPr>
            <p:nvPr/>
          </p:nvPicPr>
          <p:blipFill>
            <a:blip r:embed="rId3"/>
            <a:srcRect/>
            <a:stretch>
              <a:fillRect/>
            </a:stretch>
          </p:blipFill>
          <p:spPr bwMode="auto">
            <a:xfrm>
              <a:off x="1258888" y="2182813"/>
              <a:ext cx="6985000" cy="4414837"/>
            </a:xfrm>
            <a:prstGeom prst="rect">
              <a:avLst/>
            </a:prstGeom>
            <a:noFill/>
            <a:ln w="9525">
              <a:noFill/>
              <a:miter lim="800000"/>
              <a:headEnd/>
              <a:tailEnd/>
            </a:ln>
          </p:spPr>
        </p:pic>
        <p:sp>
          <p:nvSpPr>
            <p:cNvPr id="12" name="Rounded Rectangle 11"/>
            <p:cNvSpPr/>
            <p:nvPr/>
          </p:nvSpPr>
          <p:spPr>
            <a:xfrm>
              <a:off x="2051169" y="4868444"/>
              <a:ext cx="6481271" cy="1656474"/>
            </a:xfrm>
            <a:prstGeom prst="roundRect">
              <a:avLst/>
            </a:prstGeom>
            <a:noFill/>
            <a:ln w="28575"/>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lv-LV"/>
            </a:p>
          </p:txBody>
        </p:sp>
      </p:grpSp>
      <p:sp>
        <p:nvSpPr>
          <p:cNvPr id="58373" name="Content Placeholder 1"/>
          <p:cNvSpPr txBox="1">
            <a:spLocks/>
          </p:cNvSpPr>
          <p:nvPr/>
        </p:nvSpPr>
        <p:spPr bwMode="auto">
          <a:xfrm>
            <a:off x="249238" y="3176588"/>
            <a:ext cx="6604000" cy="3362325"/>
          </a:xfrm>
          <a:prstGeom prst="rect">
            <a:avLst/>
          </a:prstGeom>
          <a:noFill/>
          <a:ln w="9525">
            <a:noFill/>
            <a:miter lim="800000"/>
            <a:headEnd/>
            <a:tailEnd/>
          </a:ln>
        </p:spPr>
        <p:txBody>
          <a:bodyPr/>
          <a:lstStyle/>
          <a:p>
            <a:pPr marL="342900" indent="-342900">
              <a:spcBef>
                <a:spcPct val="20000"/>
              </a:spcBef>
              <a:buFont typeface="Wingdings" pitchFamily="2" charset="2"/>
              <a:buChar char="§"/>
            </a:pPr>
            <a:r>
              <a:rPr lang="lv-LV" sz="2000">
                <a:solidFill>
                  <a:schemeClr val="accent1"/>
                </a:solidFill>
                <a:cs typeface="Arial" charset="0"/>
              </a:rPr>
              <a:t>Izstrādāta pedagoģiskā aģenta arhitektūra, kas ietver ne tikai pedagoģiskās zināšanas, bet arī emociju ontoloģiju</a:t>
            </a:r>
          </a:p>
          <a:p>
            <a:pPr marL="342900" indent="-342900">
              <a:spcBef>
                <a:spcPct val="20000"/>
              </a:spcBef>
              <a:buFont typeface="Wingdings" pitchFamily="2" charset="2"/>
              <a:buChar char="§"/>
            </a:pPr>
            <a:r>
              <a:rPr lang="lv-LV" sz="2000">
                <a:solidFill>
                  <a:schemeClr val="accent1"/>
                </a:solidFill>
                <a:cs typeface="Arial" charset="0"/>
              </a:rPr>
              <a:t>Aģenta spriešanas mehānisms izmanto</a:t>
            </a:r>
            <a:br>
              <a:rPr lang="lv-LV" sz="2000">
                <a:solidFill>
                  <a:schemeClr val="accent1"/>
                </a:solidFill>
                <a:cs typeface="Arial" charset="0"/>
              </a:rPr>
            </a:br>
            <a:r>
              <a:rPr lang="lv-LV" sz="2000">
                <a:solidFill>
                  <a:schemeClr val="accent1"/>
                </a:solidFill>
                <a:cs typeface="Arial" charset="0"/>
              </a:rPr>
              <a:t>zināšanas par studenta personību, lai:</a:t>
            </a:r>
          </a:p>
          <a:p>
            <a:pPr marL="742950" lvl="1" indent="-285750">
              <a:spcBef>
                <a:spcPct val="20000"/>
              </a:spcBef>
              <a:buFont typeface="Arial" charset="0"/>
              <a:buChar char="–"/>
            </a:pPr>
            <a:r>
              <a:rPr lang="lv-LV" sz="2000">
                <a:solidFill>
                  <a:schemeClr val="accent1"/>
                </a:solidFill>
                <a:cs typeface="Arial" charset="0"/>
              </a:rPr>
              <a:t>prognozētu studenta emocijas un uzvedību </a:t>
            </a:r>
          </a:p>
          <a:p>
            <a:pPr marL="742950" lvl="1" indent="-285750">
              <a:spcBef>
                <a:spcPct val="20000"/>
              </a:spcBef>
              <a:buFont typeface="Arial" charset="0"/>
              <a:buChar char="–"/>
            </a:pPr>
            <a:r>
              <a:rPr lang="lv-LV" sz="2000">
                <a:solidFill>
                  <a:schemeClr val="accent1"/>
                </a:solidFill>
                <a:cs typeface="Arial" charset="0"/>
              </a:rPr>
              <a:t>ģenerētu savu personību un atbilstošas</a:t>
            </a:r>
            <a:br>
              <a:rPr lang="lv-LV" sz="2000">
                <a:solidFill>
                  <a:schemeClr val="accent1"/>
                </a:solidFill>
                <a:cs typeface="Arial" charset="0"/>
              </a:rPr>
            </a:br>
            <a:r>
              <a:rPr lang="lv-LV" sz="2000">
                <a:solidFill>
                  <a:schemeClr val="accent1"/>
                </a:solidFill>
                <a:cs typeface="Arial" charset="0"/>
              </a:rPr>
              <a:t>mācību darbības</a:t>
            </a:r>
          </a:p>
          <a:p>
            <a:pPr marL="742950" lvl="1" indent="-285750">
              <a:spcBef>
                <a:spcPct val="20000"/>
              </a:spcBef>
              <a:buFont typeface="Arial" charset="0"/>
              <a:buChar char="–"/>
            </a:pPr>
            <a:r>
              <a:rPr lang="lv-LV" sz="2000">
                <a:solidFill>
                  <a:schemeClr val="accent1"/>
                </a:solidFill>
                <a:cs typeface="Arial" charset="0"/>
              </a:rPr>
              <a:t>izvēlētos piemērotas mācību metodes</a:t>
            </a:r>
            <a:endParaRPr lang="lv-LV">
              <a:solidFill>
                <a:schemeClr val="accent1"/>
              </a:solidFill>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ubtitle 5"/>
          <p:cNvSpPr>
            <a:spLocks noGrp="1"/>
          </p:cNvSpPr>
          <p:nvPr>
            <p:ph type="subTitle" idx="1"/>
          </p:nvPr>
        </p:nvSpPr>
        <p:spPr bwMode="auto">
          <a:xfrm>
            <a:off x="1841500" y="2882900"/>
            <a:ext cx="8534400" cy="1198563"/>
          </a:xfrm>
        </p:spPr>
        <p:txBody>
          <a:bodyPr wrap="square" numCol="1" anchorCtr="0" compatLnSpc="1">
            <a:prstTxWarp prst="textNoShape">
              <a:avLst/>
            </a:prstTxWarp>
          </a:bodyPr>
          <a:lstStyle/>
          <a:p>
            <a:r>
              <a:rPr lang="lv-LV" sz="3600" b="1" smtClean="0">
                <a:latin typeface="Arial" charset="0"/>
                <a:cs typeface="Arial" charset="0"/>
              </a:rPr>
              <a:t>Zināšanu struktūras izstrāde aģenta emocionālo zināšanu komunikācijai</a:t>
            </a:r>
          </a:p>
        </p:txBody>
      </p:sp>
      <p:sp>
        <p:nvSpPr>
          <p:cNvPr id="78850" name="Slide Number Placeholder 3"/>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5"/>
          <p:cNvSpPr>
            <a:spLocks noGrp="1"/>
          </p:cNvSpPr>
          <p:nvPr>
            <p:ph type="title"/>
          </p:nvPr>
        </p:nvSpPr>
        <p:spPr>
          <a:xfrm>
            <a:off x="609600" y="361950"/>
            <a:ext cx="10972800" cy="773113"/>
          </a:xfrm>
        </p:spPr>
        <p:txBody>
          <a:bodyPr/>
          <a:lstStyle/>
          <a:p>
            <a:r>
              <a:rPr lang="lv-LV" sz="3200" smtClean="0">
                <a:latin typeface="Arial" charset="0"/>
                <a:cs typeface="Arial" charset="0"/>
              </a:rPr>
              <a:t>Zināšanu struktūra emocionālā stāvokļa aprakstam </a:t>
            </a:r>
          </a:p>
        </p:txBody>
      </p:sp>
      <p:sp>
        <p:nvSpPr>
          <p:cNvPr id="4" name="Slide Number Placeholder 3"/>
          <p:cNvSpPr>
            <a:spLocks noGrp="1"/>
          </p:cNvSpPr>
          <p:nvPr>
            <p:ph type="sldNum" sz="quarter" idx="10"/>
          </p:nvPr>
        </p:nvSpPr>
        <p:spPr/>
        <p:txBody>
          <a:bodyPr/>
          <a:lstStyle/>
          <a:p>
            <a:pPr>
              <a:defRPr/>
            </a:pPr>
            <a:r>
              <a:rPr lang="lv-LV"/>
              <a:t>Rīgas Tehniskā universitāte</a:t>
            </a:r>
            <a:endParaRPr lang="en-US"/>
          </a:p>
        </p:txBody>
      </p:sp>
      <p:sp>
        <p:nvSpPr>
          <p:cNvPr id="61443" name="Content Placeholder 6"/>
          <p:cNvSpPr>
            <a:spLocks noGrp="1"/>
          </p:cNvSpPr>
          <p:nvPr>
            <p:ph idx="1"/>
          </p:nvPr>
        </p:nvSpPr>
        <p:spPr bwMode="auto">
          <a:xfrm>
            <a:off x="609600" y="1350963"/>
            <a:ext cx="10972800" cy="2100262"/>
          </a:xfrm>
        </p:spPr>
        <p:txBody>
          <a:bodyPr wrap="square" numCol="1" anchor="t" anchorCtr="0" compatLnSpc="1">
            <a:prstTxWarp prst="textNoShape">
              <a:avLst/>
            </a:prstTxWarp>
          </a:bodyPr>
          <a:lstStyle/>
          <a:p>
            <a:pPr>
              <a:buFont typeface="Wingdings" pitchFamily="2" charset="2"/>
              <a:buChar char="§"/>
            </a:pPr>
            <a:r>
              <a:rPr lang="lv-LV" smtClean="0">
                <a:latin typeface="Arial" charset="0"/>
                <a:cs typeface="Arial" charset="0"/>
              </a:rPr>
              <a:t>Izstrādātā zināšanu struktūra ir pamatā emociju mehānismu definēšanai aģentā (personība, pamata un pašreizējais noskaņojums, pašreizējā emocija)</a:t>
            </a:r>
          </a:p>
          <a:p>
            <a:pPr>
              <a:buFont typeface="Wingdings" pitchFamily="2" charset="2"/>
              <a:buChar char="§"/>
            </a:pPr>
            <a:r>
              <a:rPr lang="lv-LV" smtClean="0">
                <a:latin typeface="Arial" charset="0"/>
                <a:cs typeface="Arial" charset="0"/>
              </a:rPr>
              <a:t>Zināšanu struktūra ir balstīta emociju teorijās:</a:t>
            </a:r>
          </a:p>
          <a:p>
            <a:pPr lvl="1"/>
            <a:r>
              <a:rPr lang="lv-LV" smtClean="0">
                <a:latin typeface="Arial" charset="0"/>
                <a:cs typeface="Arial" charset="0"/>
              </a:rPr>
              <a:t>Kategoriju emociju teorijās, kas apraksta emocionālo stāvokli kā piederošu vienai kategorijai</a:t>
            </a:r>
          </a:p>
          <a:p>
            <a:pPr lvl="1"/>
            <a:r>
              <a:rPr lang="lv-LV" smtClean="0">
                <a:latin typeface="Arial" charset="0"/>
                <a:cs typeface="Arial" charset="0"/>
              </a:rPr>
              <a:t>Dimensiju emociju teorijās, kas emocionālo stāvokli apraksta kā punktu daudzdimensiju telpā</a:t>
            </a:r>
          </a:p>
          <a:p>
            <a:pPr lvl="1">
              <a:buFont typeface="Arial" charset="0"/>
              <a:buNone/>
            </a:pPr>
            <a:endParaRPr lang="lv-LV" smtClean="0">
              <a:latin typeface="Arial" charset="0"/>
              <a:cs typeface="Arial" charset="0"/>
            </a:endParaRPr>
          </a:p>
        </p:txBody>
      </p:sp>
      <p:pic>
        <p:nvPicPr>
          <p:cNvPr id="2050" name="Picture 2"/>
          <p:cNvPicPr>
            <a:picLocks noChangeAspect="1" noChangeArrowheads="1"/>
          </p:cNvPicPr>
          <p:nvPr/>
        </p:nvPicPr>
        <p:blipFill>
          <a:blip r:embed="rId2"/>
          <a:srcRect/>
          <a:stretch>
            <a:fillRect/>
          </a:stretch>
        </p:blipFill>
        <p:spPr bwMode="auto">
          <a:xfrm>
            <a:off x="2693988" y="3086100"/>
            <a:ext cx="7826375" cy="3551238"/>
          </a:xfrm>
          <a:prstGeom prst="rect">
            <a:avLst/>
          </a:prstGeom>
          <a:noFill/>
          <a:ln w="9525">
            <a:noFill/>
            <a:miter lim="800000"/>
            <a:headEnd/>
            <a:tailEnd/>
          </a:ln>
          <a:effectLst>
            <a:outerShdw blurRad="50800" dist="50800" dir="5400000" algn="ctr" rotWithShape="0">
              <a:schemeClr val="bg1">
                <a:alpha val="0"/>
              </a:scheme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609600" y="361950"/>
            <a:ext cx="10972800" cy="773113"/>
          </a:xfrm>
        </p:spPr>
        <p:txBody>
          <a:bodyPr/>
          <a:lstStyle/>
          <a:p>
            <a:r>
              <a:rPr lang="lv-LV" smtClean="0">
                <a:latin typeface="Arial" charset="0"/>
                <a:cs typeface="Arial" charset="0"/>
              </a:rPr>
              <a:t>Emocionālā stāvokļa apstrāde</a:t>
            </a:r>
          </a:p>
        </p:txBody>
      </p:sp>
      <p:sp>
        <p:nvSpPr>
          <p:cNvPr id="3" name="Slide Number Placeholder 2"/>
          <p:cNvSpPr>
            <a:spLocks noGrp="1"/>
          </p:cNvSpPr>
          <p:nvPr>
            <p:ph type="sldNum" sz="quarter" idx="10"/>
          </p:nvPr>
        </p:nvSpPr>
        <p:spPr/>
        <p:txBody>
          <a:bodyPr/>
          <a:lstStyle/>
          <a:p>
            <a:pPr>
              <a:defRPr/>
            </a:pPr>
            <a:r>
              <a:rPr lang="lv-LV"/>
              <a:t>Rīgas Tehniskā universitāte</a:t>
            </a:r>
            <a:endParaRPr lang="en-US"/>
          </a:p>
        </p:txBody>
      </p:sp>
      <p:sp>
        <p:nvSpPr>
          <p:cNvPr id="62467" name="Content Placeholder 3"/>
          <p:cNvSpPr>
            <a:spLocks noGrp="1"/>
          </p:cNvSpPr>
          <p:nvPr>
            <p:ph idx="1"/>
          </p:nvPr>
        </p:nvSpPr>
        <p:spPr bwMode="auto">
          <a:xfrm>
            <a:off x="609600" y="1454150"/>
            <a:ext cx="10972800" cy="2789238"/>
          </a:xfrm>
        </p:spPr>
        <p:txBody>
          <a:bodyPr wrap="square" numCol="1" anchor="t" anchorCtr="0" compatLnSpc="1">
            <a:prstTxWarp prst="textNoShape">
              <a:avLst/>
            </a:prstTxWarp>
          </a:bodyPr>
          <a:lstStyle/>
          <a:p>
            <a:pPr>
              <a:buFont typeface="Wingdings" pitchFamily="2" charset="2"/>
              <a:buChar char="§"/>
            </a:pPr>
            <a:r>
              <a:rPr lang="lv-LV" smtClean="0">
                <a:latin typeface="Arial" charset="0"/>
                <a:cs typeface="Arial" charset="0"/>
              </a:rPr>
              <a:t>Izmantojot zināšanu struktūrā saistītās un saskaņā ar to glabātās zināšanas, aģents spēj</a:t>
            </a:r>
          </a:p>
          <a:p>
            <a:pPr lvl="1"/>
            <a:r>
              <a:rPr lang="lv-LV" smtClean="0">
                <a:latin typeface="Arial" charset="0"/>
                <a:cs typeface="Arial" charset="0"/>
              </a:rPr>
              <a:t>Aprēķināt savu šībrīža emocionālo stāvokli</a:t>
            </a:r>
          </a:p>
          <a:p>
            <a:pPr lvl="1"/>
            <a:r>
              <a:rPr lang="lv-LV" smtClean="0">
                <a:latin typeface="Arial" charset="0"/>
                <a:cs typeface="Arial" charset="0"/>
              </a:rPr>
              <a:t>To komunicēt gan tieši, gan netieši</a:t>
            </a:r>
          </a:p>
          <a:p>
            <a:pPr>
              <a:buFont typeface="Wingdings" pitchFamily="2" charset="2"/>
              <a:buChar char="§"/>
            </a:pPr>
            <a:endParaRPr lang="lv-LV" smtClean="0">
              <a:latin typeface="Arial" charset="0"/>
              <a:cs typeface="Arial" charset="0"/>
            </a:endParaRPr>
          </a:p>
        </p:txBody>
      </p:sp>
      <p:pic>
        <p:nvPicPr>
          <p:cNvPr id="62468" name="Picture 3"/>
          <p:cNvPicPr>
            <a:picLocks noChangeAspect="1" noChangeArrowheads="1"/>
          </p:cNvPicPr>
          <p:nvPr/>
        </p:nvPicPr>
        <p:blipFill>
          <a:blip r:embed="rId2"/>
          <a:srcRect/>
          <a:stretch>
            <a:fillRect/>
          </a:stretch>
        </p:blipFill>
        <p:spPr bwMode="auto">
          <a:xfrm>
            <a:off x="3562350" y="2716213"/>
            <a:ext cx="5440363" cy="334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54150"/>
            <a:ext cx="10972800" cy="4818063"/>
          </a:xfrm>
        </p:spPr>
        <p:txBody>
          <a:bodyPr>
            <a:normAutofit fontScale="92500" lnSpcReduction="10000"/>
          </a:bodyPr>
          <a:lstStyle/>
          <a:p>
            <a:pPr marL="457200" indent="-457200" fontAlgn="auto">
              <a:spcAft>
                <a:spcPts val="0"/>
              </a:spcAft>
              <a:buFont typeface="+mj-lt"/>
              <a:buAutoNum type="arabicPeriod"/>
              <a:defRPr/>
            </a:pPr>
            <a:r>
              <a:rPr lang="lv-LV" dirty="0" err="1" smtClean="0"/>
              <a:t>Lavendelis</a:t>
            </a:r>
            <a:r>
              <a:rPr lang="lv-LV" dirty="0" smtClean="0"/>
              <a:t> </a:t>
            </a:r>
            <a:r>
              <a:rPr lang="lv-LV" dirty="0"/>
              <a:t>E. </a:t>
            </a:r>
            <a:r>
              <a:rPr lang="lv-LV" b="1" dirty="0"/>
              <a:t>A </a:t>
            </a:r>
            <a:r>
              <a:rPr lang="lv-LV" b="1" dirty="0" err="1"/>
              <a:t>Cloud</a:t>
            </a:r>
            <a:r>
              <a:rPr lang="lv-LV" b="1" dirty="0"/>
              <a:t> </a:t>
            </a:r>
            <a:r>
              <a:rPr lang="lv-LV" b="1" dirty="0" err="1"/>
              <a:t>Based</a:t>
            </a:r>
            <a:r>
              <a:rPr lang="lv-LV" b="1" dirty="0"/>
              <a:t> </a:t>
            </a:r>
            <a:r>
              <a:rPr lang="lv-LV" b="1" dirty="0" err="1"/>
              <a:t>Knowledge</a:t>
            </a:r>
            <a:r>
              <a:rPr lang="lv-LV" b="1" dirty="0"/>
              <a:t> </a:t>
            </a:r>
            <a:r>
              <a:rPr lang="lv-LV" b="1" dirty="0" err="1"/>
              <a:t>Structure</a:t>
            </a:r>
            <a:r>
              <a:rPr lang="lv-LV" b="1" dirty="0"/>
              <a:t> </a:t>
            </a:r>
            <a:r>
              <a:rPr lang="lv-LV" b="1" dirty="0" err="1"/>
              <a:t>Update</a:t>
            </a:r>
            <a:r>
              <a:rPr lang="lv-LV" b="1" dirty="0"/>
              <a:t> </a:t>
            </a:r>
            <a:r>
              <a:rPr lang="lv-LV" b="1" dirty="0" err="1"/>
              <a:t>and</a:t>
            </a:r>
            <a:r>
              <a:rPr lang="lv-LV" b="1" dirty="0"/>
              <a:t> </a:t>
            </a:r>
            <a:r>
              <a:rPr lang="lv-LV" b="1" dirty="0" err="1"/>
              <a:t>Machine</a:t>
            </a:r>
            <a:r>
              <a:rPr lang="lv-LV" b="1" dirty="0"/>
              <a:t> </a:t>
            </a:r>
            <a:r>
              <a:rPr lang="lv-LV" b="1" dirty="0" err="1"/>
              <a:t>Learning</a:t>
            </a:r>
            <a:r>
              <a:rPr lang="lv-LV" b="1" dirty="0"/>
              <a:t> </a:t>
            </a:r>
            <a:r>
              <a:rPr lang="lv-LV" b="1" dirty="0" err="1"/>
              <a:t>Framework</a:t>
            </a:r>
            <a:r>
              <a:rPr lang="lv-LV" b="1" dirty="0"/>
              <a:t> </a:t>
            </a:r>
            <a:r>
              <a:rPr lang="lv-LV" b="1" dirty="0" err="1"/>
              <a:t>for</a:t>
            </a:r>
            <a:r>
              <a:rPr lang="lv-LV" b="1" dirty="0"/>
              <a:t> </a:t>
            </a:r>
            <a:r>
              <a:rPr lang="lv-LV" b="1" dirty="0" err="1"/>
              <a:t>Heterogeneous</a:t>
            </a:r>
            <a:r>
              <a:rPr lang="lv-LV" b="1" dirty="0"/>
              <a:t> </a:t>
            </a:r>
            <a:r>
              <a:rPr lang="lv-LV" b="1" dirty="0" err="1"/>
              <a:t>Multi-Agent</a:t>
            </a:r>
            <a:r>
              <a:rPr lang="lv-LV" b="1" dirty="0"/>
              <a:t> </a:t>
            </a:r>
            <a:r>
              <a:rPr lang="lv-LV" b="1" dirty="0" err="1"/>
              <a:t>Systems</a:t>
            </a:r>
            <a:r>
              <a:rPr lang="lv-LV" dirty="0"/>
              <a:t>. </a:t>
            </a:r>
            <a:r>
              <a:rPr lang="lv-LV" dirty="0" err="1"/>
              <a:t>In</a:t>
            </a:r>
            <a:r>
              <a:rPr lang="lv-LV" dirty="0"/>
              <a:t>: </a:t>
            </a:r>
            <a:r>
              <a:rPr lang="lv-LV" dirty="0" err="1"/>
              <a:t>International</a:t>
            </a:r>
            <a:r>
              <a:rPr lang="lv-LV" dirty="0"/>
              <a:t> </a:t>
            </a:r>
            <a:r>
              <a:rPr lang="lv-LV" dirty="0" err="1"/>
              <a:t>Journal</a:t>
            </a:r>
            <a:r>
              <a:rPr lang="lv-LV" dirty="0"/>
              <a:t> </a:t>
            </a:r>
            <a:r>
              <a:rPr lang="lv-LV" dirty="0" err="1"/>
              <a:t>of</a:t>
            </a:r>
            <a:r>
              <a:rPr lang="lv-LV" dirty="0"/>
              <a:t> </a:t>
            </a:r>
            <a:r>
              <a:rPr lang="lv-LV" dirty="0" err="1"/>
              <a:t>Artificial</a:t>
            </a:r>
            <a:r>
              <a:rPr lang="lv-LV" dirty="0"/>
              <a:t> </a:t>
            </a:r>
            <a:r>
              <a:rPr lang="lv-LV" dirty="0" err="1"/>
              <a:t>Intelligence</a:t>
            </a:r>
            <a:r>
              <a:rPr lang="lv-LV" dirty="0"/>
              <a:t> </a:t>
            </a:r>
            <a:r>
              <a:rPr lang="lv-LV" dirty="0" err="1"/>
              <a:t>Vol</a:t>
            </a:r>
            <a:r>
              <a:rPr lang="lv-LV" dirty="0"/>
              <a:t> 14 (2), </a:t>
            </a:r>
            <a:r>
              <a:rPr lang="lv-LV" dirty="0" err="1"/>
              <a:t>October</a:t>
            </a:r>
            <a:r>
              <a:rPr lang="lv-LV" dirty="0"/>
              <a:t>, 2016 CESER </a:t>
            </a:r>
            <a:r>
              <a:rPr lang="lv-LV" dirty="0" err="1"/>
              <a:t>Publishing</a:t>
            </a:r>
            <a:r>
              <a:rPr lang="lv-LV" dirty="0"/>
              <a:t>, </a:t>
            </a:r>
            <a:r>
              <a:rPr lang="lv-LV" dirty="0" err="1"/>
              <a:t>pp</a:t>
            </a:r>
            <a:r>
              <a:rPr lang="lv-LV" dirty="0"/>
              <a:t>. 157-170. </a:t>
            </a:r>
            <a:r>
              <a:rPr lang="lv-LV" b="1" dirty="0"/>
              <a:t>(</a:t>
            </a:r>
            <a:r>
              <a:rPr lang="lv-LV" b="1" dirty="0" smtClean="0"/>
              <a:t>Indeksēts </a:t>
            </a:r>
            <a:r>
              <a:rPr lang="lv-LV" b="1" dirty="0"/>
              <a:t>SCOPUS, SNIP: 1,159)</a:t>
            </a:r>
          </a:p>
          <a:p>
            <a:pPr marL="457200" indent="-457200" fontAlgn="auto">
              <a:spcAft>
                <a:spcPts val="0"/>
              </a:spcAft>
              <a:buFont typeface="+mj-lt"/>
              <a:buAutoNum type="arabicPeriod"/>
              <a:defRPr/>
            </a:pPr>
            <a:endParaRPr lang="lv-LV" dirty="0"/>
          </a:p>
          <a:p>
            <a:pPr marL="457200" indent="-457200" fontAlgn="auto">
              <a:spcAft>
                <a:spcPts val="0"/>
              </a:spcAft>
              <a:buFont typeface="+mj-lt"/>
              <a:buAutoNum type="arabicPeriod"/>
              <a:defRPr/>
            </a:pPr>
            <a:r>
              <a:rPr lang="lv-LV" dirty="0" err="1" smtClean="0"/>
              <a:t>Lavendelis</a:t>
            </a:r>
            <a:r>
              <a:rPr lang="lv-LV" dirty="0" smtClean="0"/>
              <a:t> </a:t>
            </a:r>
            <a:r>
              <a:rPr lang="lv-LV" dirty="0"/>
              <a:t>E. </a:t>
            </a:r>
            <a:r>
              <a:rPr lang="lv-LV" b="1" dirty="0"/>
              <a:t>A </a:t>
            </a:r>
            <a:r>
              <a:rPr lang="lv-LV" b="1" dirty="0" err="1"/>
              <a:t>Conceptual</a:t>
            </a:r>
            <a:r>
              <a:rPr lang="lv-LV" b="1" dirty="0"/>
              <a:t> </a:t>
            </a:r>
            <a:r>
              <a:rPr lang="lv-LV" b="1" dirty="0" err="1"/>
              <a:t>Approach</a:t>
            </a:r>
            <a:r>
              <a:rPr lang="lv-LV" b="1" dirty="0"/>
              <a:t> </a:t>
            </a:r>
            <a:r>
              <a:rPr lang="lv-LV" b="1" dirty="0" err="1"/>
              <a:t>for</a:t>
            </a:r>
            <a:r>
              <a:rPr lang="lv-LV" b="1" dirty="0"/>
              <a:t> </a:t>
            </a:r>
            <a:r>
              <a:rPr lang="lv-LV" b="1" dirty="0" err="1"/>
              <a:t>Knowledge</a:t>
            </a:r>
            <a:r>
              <a:rPr lang="lv-LV" b="1" dirty="0"/>
              <a:t> </a:t>
            </a:r>
            <a:r>
              <a:rPr lang="lv-LV" b="1" dirty="0" err="1"/>
              <a:t>Structure</a:t>
            </a:r>
            <a:r>
              <a:rPr lang="lv-LV" b="1" dirty="0"/>
              <a:t> </a:t>
            </a:r>
            <a:r>
              <a:rPr lang="lv-LV" b="1" dirty="0" err="1"/>
              <a:t>Update</a:t>
            </a:r>
            <a:r>
              <a:rPr lang="lv-LV" b="1" dirty="0"/>
              <a:t> </a:t>
            </a:r>
            <a:r>
              <a:rPr lang="lv-LV" b="1" dirty="0" err="1"/>
              <a:t>and</a:t>
            </a:r>
            <a:r>
              <a:rPr lang="lv-LV" b="1" dirty="0"/>
              <a:t> </a:t>
            </a:r>
            <a:r>
              <a:rPr lang="lv-LV" b="1" dirty="0" err="1"/>
              <a:t>Learning</a:t>
            </a:r>
            <a:r>
              <a:rPr lang="lv-LV" b="1" dirty="0"/>
              <a:t> </a:t>
            </a:r>
            <a:r>
              <a:rPr lang="lv-LV" b="1" dirty="0" err="1"/>
              <a:t>in</a:t>
            </a:r>
            <a:r>
              <a:rPr lang="lv-LV" b="1" dirty="0"/>
              <a:t> </a:t>
            </a:r>
            <a:r>
              <a:rPr lang="lv-LV" b="1" dirty="0" err="1"/>
              <a:t>Multi-Agent</a:t>
            </a:r>
            <a:r>
              <a:rPr lang="lv-LV" b="1" dirty="0"/>
              <a:t> </a:t>
            </a:r>
            <a:r>
              <a:rPr lang="lv-LV" b="1" dirty="0" err="1"/>
              <a:t>Systems</a:t>
            </a:r>
            <a:r>
              <a:rPr lang="lv-LV" dirty="0"/>
              <a:t>. </a:t>
            </a:r>
            <a:r>
              <a:rPr lang="lv-LV" dirty="0" err="1"/>
              <a:t>In</a:t>
            </a:r>
            <a:r>
              <a:rPr lang="lv-LV" dirty="0"/>
              <a:t>: </a:t>
            </a:r>
            <a:r>
              <a:rPr lang="lv-LV" dirty="0" err="1"/>
              <a:t>International</a:t>
            </a:r>
            <a:r>
              <a:rPr lang="lv-LV" dirty="0"/>
              <a:t> </a:t>
            </a:r>
            <a:r>
              <a:rPr lang="lv-LV" dirty="0" err="1"/>
              <a:t>Journal</a:t>
            </a:r>
            <a:r>
              <a:rPr lang="lv-LV" dirty="0"/>
              <a:t> </a:t>
            </a:r>
            <a:r>
              <a:rPr lang="lv-LV" dirty="0" err="1"/>
              <a:t>of</a:t>
            </a:r>
            <a:r>
              <a:rPr lang="lv-LV" dirty="0"/>
              <a:t> Computers. </a:t>
            </a:r>
            <a:r>
              <a:rPr lang="lv-LV" dirty="0" err="1"/>
              <a:t>Vol</a:t>
            </a:r>
            <a:r>
              <a:rPr lang="lv-LV" dirty="0"/>
              <a:t>. 1, </a:t>
            </a:r>
            <a:r>
              <a:rPr lang="lv-LV" dirty="0" err="1"/>
              <a:t>pp</a:t>
            </a:r>
            <a:r>
              <a:rPr lang="lv-LV" dirty="0"/>
              <a:t>. 141-147. IARAS </a:t>
            </a:r>
            <a:r>
              <a:rPr lang="lv-LV" dirty="0" err="1"/>
              <a:t>Publishing</a:t>
            </a:r>
            <a:r>
              <a:rPr lang="lv-LV" dirty="0"/>
              <a:t>, 2016</a:t>
            </a:r>
            <a:r>
              <a:rPr lang="lv-LV" dirty="0" smtClean="0"/>
              <a:t>.</a:t>
            </a:r>
          </a:p>
          <a:p>
            <a:pPr marL="457200" indent="-457200" fontAlgn="auto">
              <a:spcBef>
                <a:spcPts val="0"/>
              </a:spcBef>
              <a:spcAft>
                <a:spcPts val="600"/>
              </a:spcAft>
              <a:buFont typeface="+mj-lt"/>
              <a:buAutoNum type="arabicPeriod"/>
              <a:defRPr/>
            </a:pPr>
            <a:endParaRPr lang="lv-LV" dirty="0" smtClean="0"/>
          </a:p>
          <a:p>
            <a:pPr marL="457200" indent="-457200" fontAlgn="auto">
              <a:spcBef>
                <a:spcPts val="0"/>
              </a:spcBef>
              <a:spcAft>
                <a:spcPts val="600"/>
              </a:spcAft>
              <a:buFont typeface="+mj-lt"/>
              <a:buAutoNum type="arabicPeriod"/>
              <a:defRPr/>
            </a:pPr>
            <a:r>
              <a:rPr lang="lv-LV" dirty="0" err="1" smtClean="0"/>
              <a:t>Petrovica</a:t>
            </a:r>
            <a:r>
              <a:rPr lang="lv-LV" dirty="0" smtClean="0"/>
              <a:t> </a:t>
            </a:r>
            <a:r>
              <a:rPr lang="lv-LV" dirty="0"/>
              <a:t>S., </a:t>
            </a:r>
            <a:r>
              <a:rPr lang="lv-LV" dirty="0" err="1"/>
              <a:t>Pudane</a:t>
            </a:r>
            <a:r>
              <a:rPr lang="lv-LV" dirty="0"/>
              <a:t> M. </a:t>
            </a:r>
            <a:r>
              <a:rPr lang="lv-LV" b="1" dirty="0" err="1"/>
              <a:t>Simulation</a:t>
            </a:r>
            <a:r>
              <a:rPr lang="lv-LV" b="1" dirty="0"/>
              <a:t> </a:t>
            </a:r>
            <a:r>
              <a:rPr lang="lv-LV" b="1" dirty="0" err="1"/>
              <a:t>of</a:t>
            </a:r>
            <a:r>
              <a:rPr lang="lv-LV" b="1" dirty="0"/>
              <a:t> </a:t>
            </a:r>
            <a:r>
              <a:rPr lang="lv-LV" b="1" dirty="0" err="1"/>
              <a:t>Affective</a:t>
            </a:r>
            <a:r>
              <a:rPr lang="lv-LV" b="1" dirty="0"/>
              <a:t> Student-</a:t>
            </a:r>
            <a:r>
              <a:rPr lang="lv-LV" b="1" dirty="0" err="1"/>
              <a:t>Tutor</a:t>
            </a:r>
            <a:r>
              <a:rPr lang="lv-LV" b="1" dirty="0"/>
              <a:t> </a:t>
            </a:r>
            <a:r>
              <a:rPr lang="lv-LV" b="1" dirty="0" err="1"/>
              <a:t>Interaction</a:t>
            </a:r>
            <a:r>
              <a:rPr lang="lv-LV" b="1" dirty="0"/>
              <a:t> </a:t>
            </a:r>
            <a:r>
              <a:rPr lang="lv-LV" b="1" dirty="0" err="1"/>
              <a:t>for</a:t>
            </a:r>
            <a:r>
              <a:rPr lang="lv-LV" b="1" dirty="0"/>
              <a:t> </a:t>
            </a:r>
            <a:r>
              <a:rPr lang="lv-LV" b="1" dirty="0" err="1"/>
              <a:t>Affective</a:t>
            </a:r>
            <a:r>
              <a:rPr lang="lv-LV" b="1" dirty="0"/>
              <a:t> </a:t>
            </a:r>
            <a:r>
              <a:rPr lang="lv-LV" b="1" dirty="0" err="1"/>
              <a:t>Tutoring</a:t>
            </a:r>
            <a:r>
              <a:rPr lang="lv-LV" b="1" dirty="0"/>
              <a:t> </a:t>
            </a:r>
            <a:r>
              <a:rPr lang="lv-LV" b="1" dirty="0" err="1"/>
              <a:t>Systems</a:t>
            </a:r>
            <a:r>
              <a:rPr lang="lv-LV" b="1" dirty="0"/>
              <a:t>: </a:t>
            </a:r>
            <a:r>
              <a:rPr lang="lv-LV" b="1" dirty="0" err="1"/>
              <a:t>Design</a:t>
            </a:r>
            <a:r>
              <a:rPr lang="lv-LV" b="1" dirty="0"/>
              <a:t> </a:t>
            </a:r>
            <a:r>
              <a:rPr lang="lv-LV" b="1" dirty="0" err="1"/>
              <a:t>of</a:t>
            </a:r>
            <a:r>
              <a:rPr lang="lv-LV" b="1" dirty="0"/>
              <a:t> </a:t>
            </a:r>
            <a:r>
              <a:rPr lang="lv-LV" b="1" dirty="0" err="1"/>
              <a:t>Knowledge</a:t>
            </a:r>
            <a:r>
              <a:rPr lang="lv-LV" b="1" dirty="0"/>
              <a:t> </a:t>
            </a:r>
            <a:r>
              <a:rPr lang="lv-LV" b="1" dirty="0" err="1"/>
              <a:t>Structure</a:t>
            </a:r>
            <a:r>
              <a:rPr lang="lv-LV" b="1" dirty="0"/>
              <a:t>.</a:t>
            </a:r>
            <a:r>
              <a:rPr lang="lv-LV" dirty="0"/>
              <a:t> </a:t>
            </a:r>
            <a:r>
              <a:rPr lang="lv-LV" dirty="0" err="1"/>
              <a:t>International</a:t>
            </a:r>
            <a:r>
              <a:rPr lang="lv-LV" dirty="0"/>
              <a:t> </a:t>
            </a:r>
            <a:r>
              <a:rPr lang="lv-LV" dirty="0" err="1"/>
              <a:t>Journal</a:t>
            </a:r>
            <a:r>
              <a:rPr lang="lv-LV" dirty="0"/>
              <a:t> </a:t>
            </a:r>
            <a:r>
              <a:rPr lang="lv-LV" dirty="0" err="1"/>
              <a:t>of</a:t>
            </a:r>
            <a:r>
              <a:rPr lang="lv-LV" dirty="0"/>
              <a:t> </a:t>
            </a:r>
            <a:r>
              <a:rPr lang="lv-LV" dirty="0" err="1"/>
              <a:t>Education</a:t>
            </a:r>
            <a:r>
              <a:rPr lang="lv-LV" dirty="0"/>
              <a:t> </a:t>
            </a:r>
            <a:r>
              <a:rPr lang="lv-LV" dirty="0" err="1"/>
              <a:t>and</a:t>
            </a:r>
            <a:r>
              <a:rPr lang="lv-LV" dirty="0"/>
              <a:t> </a:t>
            </a:r>
            <a:r>
              <a:rPr lang="lv-LV" dirty="0" err="1"/>
              <a:t>Learning</a:t>
            </a:r>
            <a:r>
              <a:rPr lang="lv-LV" dirty="0"/>
              <a:t> </a:t>
            </a:r>
            <a:r>
              <a:rPr lang="lv-LV" dirty="0" err="1"/>
              <a:t>Systems</a:t>
            </a:r>
            <a:r>
              <a:rPr lang="lv-LV" dirty="0"/>
              <a:t>, 2016, No.1, </a:t>
            </a:r>
            <a:r>
              <a:rPr lang="lv-LV" dirty="0" err="1"/>
              <a:t>pp</a:t>
            </a:r>
            <a:r>
              <a:rPr lang="lv-LV" dirty="0"/>
              <a:t>. 99.-108.</a:t>
            </a:r>
          </a:p>
          <a:p>
            <a:pPr marL="457200" indent="-457200" fontAlgn="auto">
              <a:spcBef>
                <a:spcPts val="0"/>
              </a:spcBef>
              <a:spcAft>
                <a:spcPts val="600"/>
              </a:spcAft>
              <a:buFont typeface="+mj-lt"/>
              <a:buAutoNum type="arabicPeriod"/>
              <a:defRPr/>
            </a:pPr>
            <a:endParaRPr lang="lv-LV" dirty="0" smtClean="0"/>
          </a:p>
          <a:p>
            <a:pPr marL="457200" indent="-457200" fontAlgn="auto">
              <a:spcBef>
                <a:spcPts val="0"/>
              </a:spcBef>
              <a:spcAft>
                <a:spcPts val="600"/>
              </a:spcAft>
              <a:buFont typeface="+mj-lt"/>
              <a:buAutoNum type="arabicPeriod"/>
              <a:defRPr/>
            </a:pPr>
            <a:r>
              <a:rPr lang="lv-LV" dirty="0" err="1" smtClean="0"/>
              <a:t>Petrovica</a:t>
            </a:r>
            <a:r>
              <a:rPr lang="lv-LV" dirty="0" smtClean="0"/>
              <a:t> </a:t>
            </a:r>
            <a:r>
              <a:rPr lang="lv-LV" dirty="0"/>
              <a:t>S., </a:t>
            </a:r>
            <a:r>
              <a:rPr lang="lv-LV" dirty="0" err="1"/>
              <a:t>Pudane</a:t>
            </a:r>
            <a:r>
              <a:rPr lang="lv-LV" dirty="0"/>
              <a:t> M. </a:t>
            </a:r>
            <a:r>
              <a:rPr lang="lv-LV" b="1" dirty="0" err="1"/>
              <a:t>Emotion</a:t>
            </a:r>
            <a:r>
              <a:rPr lang="lv-LV" b="1" dirty="0"/>
              <a:t> </a:t>
            </a:r>
            <a:r>
              <a:rPr lang="lv-LV" b="1" dirty="0" err="1"/>
              <a:t>Modeling</a:t>
            </a:r>
            <a:r>
              <a:rPr lang="lv-LV" b="1" dirty="0"/>
              <a:t> </a:t>
            </a:r>
            <a:r>
              <a:rPr lang="lv-LV" b="1" dirty="0" err="1"/>
              <a:t>for</a:t>
            </a:r>
            <a:r>
              <a:rPr lang="lv-LV" b="1" dirty="0"/>
              <a:t> </a:t>
            </a:r>
            <a:r>
              <a:rPr lang="lv-LV" b="1" dirty="0" err="1"/>
              <a:t>Simulation</a:t>
            </a:r>
            <a:r>
              <a:rPr lang="lv-LV" b="1" dirty="0"/>
              <a:t> </a:t>
            </a:r>
            <a:r>
              <a:rPr lang="lv-LV" b="1" dirty="0" err="1"/>
              <a:t>of</a:t>
            </a:r>
            <a:r>
              <a:rPr lang="lv-LV" b="1" dirty="0"/>
              <a:t> </a:t>
            </a:r>
            <a:r>
              <a:rPr lang="lv-LV" b="1" dirty="0" err="1"/>
              <a:t>Affective</a:t>
            </a:r>
            <a:r>
              <a:rPr lang="lv-LV" b="1" dirty="0"/>
              <a:t> Student-</a:t>
            </a:r>
            <a:r>
              <a:rPr lang="lv-LV" b="1" dirty="0" err="1"/>
              <a:t>Tutor</a:t>
            </a:r>
            <a:r>
              <a:rPr lang="lv-LV" b="1" dirty="0"/>
              <a:t> </a:t>
            </a:r>
            <a:r>
              <a:rPr lang="lv-LV" b="1" dirty="0" err="1"/>
              <a:t>Interaction</a:t>
            </a:r>
            <a:r>
              <a:rPr lang="lv-LV" b="1" dirty="0"/>
              <a:t>: </a:t>
            </a:r>
            <a:r>
              <a:rPr lang="lv-LV" b="1" dirty="0" err="1"/>
              <a:t>Personality</a:t>
            </a:r>
            <a:r>
              <a:rPr lang="lv-LV" b="1" dirty="0"/>
              <a:t> </a:t>
            </a:r>
            <a:r>
              <a:rPr lang="lv-LV" b="1" dirty="0" err="1"/>
              <a:t>Matching</a:t>
            </a:r>
            <a:r>
              <a:rPr lang="lv-LV" b="1" dirty="0"/>
              <a:t>. </a:t>
            </a:r>
            <a:r>
              <a:rPr lang="lv-LV" dirty="0" err="1"/>
              <a:t>International</a:t>
            </a:r>
            <a:r>
              <a:rPr lang="lv-LV" dirty="0"/>
              <a:t> </a:t>
            </a:r>
            <a:r>
              <a:rPr lang="lv-LV" dirty="0" err="1"/>
              <a:t>Journal</a:t>
            </a:r>
            <a:r>
              <a:rPr lang="lv-LV" dirty="0"/>
              <a:t> </a:t>
            </a:r>
            <a:r>
              <a:rPr lang="lv-LV" dirty="0" err="1"/>
              <a:t>of</a:t>
            </a:r>
            <a:r>
              <a:rPr lang="lv-LV" dirty="0"/>
              <a:t> </a:t>
            </a:r>
            <a:r>
              <a:rPr lang="lv-LV" dirty="0" err="1"/>
              <a:t>Education</a:t>
            </a:r>
            <a:r>
              <a:rPr lang="lv-LV" dirty="0"/>
              <a:t> </a:t>
            </a:r>
            <a:r>
              <a:rPr lang="lv-LV" dirty="0" err="1"/>
              <a:t>and</a:t>
            </a:r>
            <a:r>
              <a:rPr lang="lv-LV" dirty="0"/>
              <a:t> </a:t>
            </a:r>
            <a:r>
              <a:rPr lang="lv-LV" dirty="0" err="1"/>
              <a:t>Information</a:t>
            </a:r>
            <a:r>
              <a:rPr lang="lv-LV" dirty="0"/>
              <a:t> Technologies, </a:t>
            </a:r>
            <a:r>
              <a:rPr lang="lv-LV" dirty="0" err="1"/>
              <a:t>Vol</a:t>
            </a:r>
            <a:r>
              <a:rPr lang="lv-LV" dirty="0"/>
              <a:t>. 10, 2016, </a:t>
            </a:r>
            <a:r>
              <a:rPr lang="lv-LV" dirty="0" err="1"/>
              <a:t>pp</a:t>
            </a:r>
            <a:r>
              <a:rPr lang="lv-LV" dirty="0"/>
              <a:t>. 159-167. (</a:t>
            </a:r>
            <a:r>
              <a:rPr lang="lv-LV" i="1" dirty="0"/>
              <a:t>būs </a:t>
            </a:r>
            <a:r>
              <a:rPr lang="lv-LV" b="1" i="1" dirty="0" err="1"/>
              <a:t>Web</a:t>
            </a:r>
            <a:r>
              <a:rPr lang="lv-LV" b="1" i="1" dirty="0"/>
              <a:t> </a:t>
            </a:r>
            <a:r>
              <a:rPr lang="lv-LV" b="1" i="1" dirty="0" err="1"/>
              <a:t>of</a:t>
            </a:r>
            <a:r>
              <a:rPr lang="lv-LV" b="1" i="1" dirty="0"/>
              <a:t> </a:t>
            </a:r>
            <a:r>
              <a:rPr lang="lv-LV" b="1" i="1" dirty="0" err="1"/>
              <a:t>Science</a:t>
            </a:r>
            <a:r>
              <a:rPr lang="lv-LV" dirty="0"/>
              <a:t>) </a:t>
            </a:r>
          </a:p>
          <a:p>
            <a:pPr marL="457200" indent="-457200" fontAlgn="auto">
              <a:spcAft>
                <a:spcPts val="0"/>
              </a:spcAft>
              <a:buFont typeface="+mj-lt"/>
              <a:buAutoNum type="arabicPeriod"/>
              <a:defRPr/>
            </a:pPr>
            <a:endParaRPr lang="lv-LV" dirty="0"/>
          </a:p>
        </p:txBody>
      </p:sp>
      <p:sp>
        <p:nvSpPr>
          <p:cNvPr id="63490" name="Title 2"/>
          <p:cNvSpPr>
            <a:spLocks noGrp="1"/>
          </p:cNvSpPr>
          <p:nvPr>
            <p:ph type="title"/>
          </p:nvPr>
        </p:nvSpPr>
        <p:spPr>
          <a:xfrm>
            <a:off x="609600" y="363538"/>
            <a:ext cx="10972800" cy="771525"/>
          </a:xfrm>
        </p:spPr>
        <p:txBody>
          <a:bodyPr/>
          <a:lstStyle/>
          <a:p>
            <a:r>
              <a:rPr lang="lv-LV" smtClean="0">
                <a:latin typeface="Arial" charset="0"/>
                <a:cs typeface="Arial" charset="0"/>
              </a:rPr>
              <a:t>Publikācijas</a:t>
            </a:r>
          </a:p>
        </p:txBody>
      </p:sp>
      <p:sp>
        <p:nvSpPr>
          <p:cNvPr id="63491"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735013" y="2381250"/>
            <a:ext cx="10802937" cy="1809750"/>
          </a:xfrm>
        </p:spPr>
        <p:txBody>
          <a:bodyPr>
            <a:normAutofit fontScale="70000" lnSpcReduction="20000"/>
          </a:bodyPr>
          <a:lstStyle/>
          <a:p>
            <a:pPr fontAlgn="auto">
              <a:spcAft>
                <a:spcPts val="0"/>
              </a:spcAft>
              <a:buFont typeface="Arial"/>
              <a:buNone/>
              <a:defRPr/>
            </a:pPr>
            <a:r>
              <a:rPr lang="lv-LV" dirty="0" smtClean="0"/>
              <a:t>Prasību inženierijā sakņotu zināšanu plūsmu (struktūru)/informācijas artefaktu savietojamības pieejas detalizēta izstrāde</a:t>
            </a:r>
            <a:endParaRPr lang="lv-LV" dirty="0"/>
          </a:p>
        </p:txBody>
      </p:sp>
      <p:sp>
        <p:nvSpPr>
          <p:cNvPr id="64514" name="Text Placeholder 10"/>
          <p:cNvSpPr>
            <a:spLocks noGrp="1"/>
          </p:cNvSpPr>
          <p:nvPr>
            <p:ph type="body" sz="quarter" idx="17"/>
          </p:nvPr>
        </p:nvSpPr>
        <p:spPr bwMode="auto">
          <a:xfrm>
            <a:off x="735013" y="4821238"/>
            <a:ext cx="10802937" cy="438150"/>
          </a:xfrm>
        </p:spPr>
        <p:txBody>
          <a:bodyPr wrap="square" numCol="1" anchor="t" anchorCtr="0" compatLnSpc="1">
            <a:prstTxWarp prst="textNoShape">
              <a:avLst/>
            </a:prstTxWarp>
          </a:bodyPr>
          <a:lstStyle/>
          <a:p>
            <a:r>
              <a:rPr lang="lv-LV" smtClean="0">
                <a:latin typeface="Arial" charset="0"/>
                <a:cs typeface="Arial" charset="0"/>
              </a:rPr>
              <a:t>Mārīte Kirikova</a:t>
            </a:r>
          </a:p>
          <a:p>
            <a:endParaRPr lang="lv-LV" smtClean="0">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a:xfrm>
            <a:off x="735013" y="2381250"/>
            <a:ext cx="10802937" cy="1809750"/>
          </a:xfrm>
        </p:spPr>
        <p:txBody>
          <a:bodyPr>
            <a:normAutofit fontScale="62500" lnSpcReduction="20000"/>
          </a:bodyPr>
          <a:lstStyle/>
          <a:p>
            <a:pPr fontAlgn="auto">
              <a:spcAft>
                <a:spcPts val="0"/>
              </a:spcAft>
              <a:buFont typeface="Arial"/>
              <a:buNone/>
              <a:defRPr/>
            </a:pPr>
            <a:r>
              <a:rPr lang="lv-LV" dirty="0" smtClean="0"/>
              <a:t>Intelektuālā struktūrmodelēšanas rīka I4S funkcionalitātes tālāka pilnveidošana dažāda tipa un granularitātes zināšanu struktūru elementu nozīmības daudzkriteriālai novērtēšanai</a:t>
            </a:r>
          </a:p>
          <a:p>
            <a:pPr fontAlgn="auto">
              <a:spcAft>
                <a:spcPts val="0"/>
              </a:spcAft>
              <a:buFont typeface="Arial"/>
              <a:buNone/>
              <a:defRPr/>
            </a:pPr>
            <a:endParaRPr lang="lv-LV" dirty="0"/>
          </a:p>
        </p:txBody>
      </p:sp>
      <p:sp>
        <p:nvSpPr>
          <p:cNvPr id="22530" name="Text Placeholder 8"/>
          <p:cNvSpPr>
            <a:spLocks noGrp="1"/>
          </p:cNvSpPr>
          <p:nvPr>
            <p:ph type="body" sz="quarter" idx="17"/>
          </p:nvPr>
        </p:nvSpPr>
        <p:spPr bwMode="auto">
          <a:xfrm>
            <a:off x="735013" y="4821238"/>
            <a:ext cx="10802937" cy="438150"/>
          </a:xfrm>
        </p:spPr>
        <p:txBody>
          <a:bodyPr wrap="square" numCol="1" anchor="t" anchorCtr="0" compatLnSpc="1">
            <a:prstTxWarp prst="textNoShape">
              <a:avLst/>
            </a:prstTxWarp>
          </a:bodyPr>
          <a:lstStyle/>
          <a:p>
            <a:r>
              <a:rPr lang="lv-LV" smtClean="0">
                <a:latin typeface="Arial" charset="0"/>
                <a:cs typeface="Arial" charset="0"/>
              </a:rPr>
              <a:t>Jānis Grundspeņķis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09600" y="1454150"/>
            <a:ext cx="10972800" cy="2789238"/>
          </a:xfrm>
        </p:spPr>
        <p:txBody>
          <a:bodyPr>
            <a:noAutofit/>
          </a:bodyPr>
          <a:lstStyle/>
          <a:p>
            <a:pPr marL="457200" indent="-457200" fontAlgn="auto">
              <a:spcAft>
                <a:spcPts val="0"/>
              </a:spcAft>
              <a:buFont typeface="+mj-lt"/>
              <a:buAutoNum type="arabicPeriod"/>
              <a:defRPr/>
            </a:pPr>
            <a:r>
              <a:rPr lang="lv-LV" dirty="0" smtClean="0"/>
              <a:t>Savietojamības konceptuālās kopnes FREEDOM salīdzinājums ar konkurējošiem sistēmu inženierijas konceptiem</a:t>
            </a:r>
          </a:p>
          <a:p>
            <a:pPr marL="457200" indent="-457200" fontAlgn="auto">
              <a:spcAft>
                <a:spcPts val="0"/>
              </a:spcAft>
              <a:buFont typeface="+mj-lt"/>
              <a:buAutoNum type="arabicPeriod"/>
              <a:defRPr/>
            </a:pPr>
            <a:r>
              <a:rPr lang="lv-LV" dirty="0" smtClean="0"/>
              <a:t>Procesu objektu stāvokļu izmaiņu identifikācijas un zināšanu par šīm izmaiņām izplatīšanas paņēmienu izstrāde</a:t>
            </a:r>
          </a:p>
          <a:p>
            <a:pPr marL="457200" indent="-457200" fontAlgn="auto">
              <a:spcAft>
                <a:spcPts val="0"/>
              </a:spcAft>
              <a:buFont typeface="Wingdings" charset="2"/>
              <a:buNone/>
              <a:defRPr/>
            </a:pPr>
            <a:endParaRPr lang="lv-LV" dirty="0" smtClean="0"/>
          </a:p>
          <a:p>
            <a:pPr marL="457200" indent="-457200" fontAlgn="auto">
              <a:spcAft>
                <a:spcPts val="0"/>
              </a:spcAft>
              <a:buFont typeface="+mj-lt"/>
              <a:buAutoNum type="arabicPeriod" startAt="3"/>
              <a:defRPr/>
            </a:pPr>
            <a:r>
              <a:rPr lang="lv-LV" sz="1800" dirty="0" smtClean="0">
                <a:solidFill>
                  <a:schemeClr val="accent4"/>
                </a:solidFill>
              </a:rPr>
              <a:t>Laika aspektu iestrāde zināšanu plūsmu (struktūru)/informācijas artefaktu savietojamības pieejā</a:t>
            </a:r>
          </a:p>
          <a:p>
            <a:pPr marL="457200" indent="-457200" fontAlgn="auto">
              <a:spcAft>
                <a:spcPts val="0"/>
              </a:spcAft>
              <a:buFont typeface="+mj-lt"/>
              <a:buAutoNum type="arabicPeriod" startAt="3"/>
              <a:defRPr/>
            </a:pPr>
            <a:r>
              <a:rPr lang="lv-LV" sz="1800" dirty="0" smtClean="0">
                <a:solidFill>
                  <a:schemeClr val="accent4"/>
                </a:solidFill>
              </a:rPr>
              <a:t>Sistēmas ārējo zināšanu struktūru/informācijas artefaktu un to stāvokļu izmaiņu identificēšanas pieejas izstrāde</a:t>
            </a:r>
          </a:p>
          <a:p>
            <a:pPr marL="457200" indent="-457200" fontAlgn="auto">
              <a:spcAft>
                <a:spcPts val="0"/>
              </a:spcAft>
              <a:buFont typeface="+mj-lt"/>
              <a:buAutoNum type="arabicPeriod" startAt="3"/>
              <a:defRPr/>
            </a:pPr>
            <a:r>
              <a:rPr lang="lv-LV" sz="1800" dirty="0" smtClean="0">
                <a:solidFill>
                  <a:schemeClr val="accent4"/>
                </a:solidFill>
              </a:rPr>
              <a:t>Prasību un citu zināšanu/informācijas artefaktu savietojamības iespēju noteikšanas un prasību izplatīšanas pieejas izstrāde</a:t>
            </a:r>
          </a:p>
          <a:p>
            <a:pPr marL="457200" indent="-457200" fontAlgn="auto">
              <a:spcAft>
                <a:spcPts val="0"/>
              </a:spcAft>
              <a:buFont typeface="+mj-lt"/>
              <a:buAutoNum type="arabicPeriod" startAt="3"/>
              <a:defRPr/>
            </a:pPr>
            <a:r>
              <a:rPr lang="lv-LV" sz="1800" dirty="0" smtClean="0">
                <a:solidFill>
                  <a:schemeClr val="accent4"/>
                </a:solidFill>
              </a:rPr>
              <a:t>Grafu algoritmu izmantošana informācijas artefaktu plūsmu analīzē</a:t>
            </a:r>
          </a:p>
          <a:p>
            <a:pPr marL="457200" indent="-457200" fontAlgn="auto">
              <a:spcAft>
                <a:spcPts val="0"/>
              </a:spcAft>
              <a:buFont typeface="+mj-lt"/>
              <a:buAutoNum type="arabicPeriod" startAt="3"/>
              <a:defRPr/>
            </a:pPr>
            <a:r>
              <a:rPr lang="lv-LV" sz="1800" dirty="0" smtClean="0">
                <a:solidFill>
                  <a:schemeClr val="accent4"/>
                </a:solidFill>
              </a:rPr>
              <a:t>Zinātniskās literatūras par zināšanu plūsmu (struktūru)/informācijas artefaktu savietojamību sistēmu inženierijas kontekstā iegūšana un apkopošana, un par šo tematiku izstrādāto zinātnisko publikāciju un atskaišu kvalitātes kontrole</a:t>
            </a:r>
            <a:endParaRPr lang="lv-LV" dirty="0">
              <a:solidFill>
                <a:schemeClr val="accent4"/>
              </a:solidFill>
            </a:endParaRPr>
          </a:p>
        </p:txBody>
      </p:sp>
      <p:sp>
        <p:nvSpPr>
          <p:cNvPr id="65538" name="Title 5"/>
          <p:cNvSpPr>
            <a:spLocks noGrp="1"/>
          </p:cNvSpPr>
          <p:nvPr>
            <p:ph type="title"/>
          </p:nvPr>
        </p:nvSpPr>
        <p:spPr>
          <a:xfrm>
            <a:off x="609600" y="363538"/>
            <a:ext cx="10972800" cy="771525"/>
          </a:xfrm>
        </p:spPr>
        <p:txBody>
          <a:bodyPr/>
          <a:lstStyle/>
          <a:p>
            <a:r>
              <a:rPr lang="lv-LV" smtClean="0">
                <a:latin typeface="Arial" charset="0"/>
                <a:cs typeface="Arial" charset="0"/>
              </a:rPr>
              <a:t>Uzdevumi</a:t>
            </a:r>
          </a:p>
        </p:txBody>
      </p:sp>
      <p:sp>
        <p:nvSpPr>
          <p:cNvPr id="65539"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Content Placeholder 1"/>
          <p:cNvSpPr>
            <a:spLocks noGrp="1"/>
          </p:cNvSpPr>
          <p:nvPr>
            <p:ph idx="1"/>
          </p:nvPr>
        </p:nvSpPr>
        <p:spPr bwMode="auto">
          <a:xfrm>
            <a:off x="609600" y="1311275"/>
            <a:ext cx="4229100" cy="4518025"/>
          </a:xfrm>
        </p:spPr>
        <p:txBody>
          <a:bodyPr wrap="square" numCol="1" anchor="t" anchorCtr="0" compatLnSpc="1">
            <a:prstTxWarp prst="textNoShape">
              <a:avLst/>
            </a:prstTxWarp>
          </a:bodyPr>
          <a:lstStyle/>
          <a:p>
            <a:pPr marL="0" indent="12700">
              <a:buFont typeface="Wingdings" pitchFamily="2" charset="2"/>
              <a:buNone/>
            </a:pPr>
            <a:r>
              <a:rPr lang="en-US" sz="2400" smtClean="0">
                <a:latin typeface="Arial" charset="0"/>
                <a:cs typeface="Arial" charset="0"/>
              </a:rPr>
              <a:t>The FREEDOM framework was proposed for the purpose of continuous requirements engineering</a:t>
            </a:r>
            <a:endParaRPr lang="lv-LV" sz="2400" smtClean="0">
              <a:latin typeface="Arial" charset="0"/>
              <a:cs typeface="Arial" charset="0"/>
            </a:endParaRPr>
          </a:p>
          <a:p>
            <a:pPr marL="0" indent="12700">
              <a:buFont typeface="Wingdings" pitchFamily="2" charset="2"/>
              <a:buNone/>
            </a:pPr>
            <a:endParaRPr lang="lv-LV" sz="2400" smtClean="0">
              <a:latin typeface="Arial" charset="0"/>
              <a:cs typeface="Arial" charset="0"/>
            </a:endParaRPr>
          </a:p>
          <a:p>
            <a:pPr marL="0" indent="12700">
              <a:buFont typeface="Wingdings" pitchFamily="2" charset="2"/>
              <a:buNone/>
            </a:pPr>
            <a:r>
              <a:rPr lang="en-US" smtClean="0">
                <a:latin typeface="Arial" charset="0"/>
                <a:cs typeface="Arial" charset="0"/>
              </a:rPr>
              <a:t>F - Future representation </a:t>
            </a:r>
            <a:endParaRPr lang="lv-LV" smtClean="0">
              <a:latin typeface="Arial" charset="0"/>
              <a:cs typeface="Arial" charset="0"/>
            </a:endParaRPr>
          </a:p>
          <a:p>
            <a:pPr marL="0" indent="12700">
              <a:buFont typeface="Wingdings" pitchFamily="2" charset="2"/>
              <a:buNone/>
            </a:pPr>
            <a:r>
              <a:rPr lang="en-US" smtClean="0">
                <a:latin typeface="Arial" charset="0"/>
                <a:cs typeface="Arial" charset="0"/>
              </a:rPr>
              <a:t>R - Reality representation</a:t>
            </a:r>
            <a:endParaRPr lang="lv-LV" smtClean="0">
              <a:latin typeface="Arial" charset="0"/>
              <a:cs typeface="Arial" charset="0"/>
            </a:endParaRPr>
          </a:p>
          <a:p>
            <a:pPr marL="0" indent="12700">
              <a:buFont typeface="Wingdings" pitchFamily="2" charset="2"/>
              <a:buNone/>
            </a:pPr>
            <a:r>
              <a:rPr lang="en-US" smtClean="0">
                <a:latin typeface="Arial" charset="0"/>
                <a:cs typeface="Arial" charset="0"/>
              </a:rPr>
              <a:t>E</a:t>
            </a:r>
            <a:r>
              <a:rPr lang="en-US" baseline="-25000" smtClean="0">
                <a:latin typeface="Arial" charset="0"/>
                <a:cs typeface="Arial" charset="0"/>
              </a:rPr>
              <a:t>1</a:t>
            </a:r>
            <a:r>
              <a:rPr lang="en-US" smtClean="0">
                <a:latin typeface="Arial" charset="0"/>
                <a:cs typeface="Arial" charset="0"/>
              </a:rPr>
              <a:t> - </a:t>
            </a:r>
            <a:r>
              <a:rPr lang="lv-LV" smtClean="0">
                <a:latin typeface="Arial" charset="0"/>
                <a:cs typeface="Arial" charset="0"/>
              </a:rPr>
              <a:t>R</a:t>
            </a:r>
            <a:r>
              <a:rPr lang="en-US" smtClean="0">
                <a:latin typeface="Arial" charset="0"/>
                <a:cs typeface="Arial" charset="0"/>
              </a:rPr>
              <a:t>equirements Engineering </a:t>
            </a:r>
            <a:endParaRPr lang="lv-LV" smtClean="0">
              <a:latin typeface="Arial" charset="0"/>
              <a:cs typeface="Arial" charset="0"/>
            </a:endParaRPr>
          </a:p>
          <a:p>
            <a:pPr marL="0" indent="12700">
              <a:buFont typeface="Wingdings" pitchFamily="2" charset="2"/>
              <a:buNone/>
            </a:pPr>
            <a:r>
              <a:rPr lang="en-US" smtClean="0">
                <a:latin typeface="Arial" charset="0"/>
                <a:cs typeface="Arial" charset="0"/>
              </a:rPr>
              <a:t>E</a:t>
            </a:r>
            <a:r>
              <a:rPr lang="en-US" baseline="-25000" smtClean="0">
                <a:latin typeface="Arial" charset="0"/>
                <a:cs typeface="Arial" charset="0"/>
              </a:rPr>
              <a:t>2</a:t>
            </a:r>
            <a:r>
              <a:rPr lang="en-US" smtClean="0">
                <a:latin typeface="Arial" charset="0"/>
                <a:cs typeface="Arial" charset="0"/>
              </a:rPr>
              <a:t> - </a:t>
            </a:r>
            <a:r>
              <a:rPr lang="lv-LV" smtClean="0">
                <a:latin typeface="Arial" charset="0"/>
                <a:cs typeface="Arial" charset="0"/>
              </a:rPr>
              <a:t>F</a:t>
            </a:r>
            <a:r>
              <a:rPr lang="en-US" smtClean="0">
                <a:latin typeface="Arial" charset="0"/>
                <a:cs typeface="Arial" charset="0"/>
              </a:rPr>
              <a:t>ulfillment Engineering, </a:t>
            </a:r>
            <a:endParaRPr lang="lv-LV" smtClean="0">
              <a:latin typeface="Arial" charset="0"/>
              <a:cs typeface="Arial" charset="0"/>
            </a:endParaRPr>
          </a:p>
          <a:p>
            <a:pPr marL="0" indent="12700">
              <a:buFont typeface="Wingdings" pitchFamily="2" charset="2"/>
              <a:buNone/>
            </a:pPr>
            <a:r>
              <a:rPr lang="en-US" smtClean="0">
                <a:latin typeface="Arial" charset="0"/>
                <a:cs typeface="Arial" charset="0"/>
              </a:rPr>
              <a:t>D - Design and implementation </a:t>
            </a:r>
            <a:endParaRPr lang="lv-LV" smtClean="0">
              <a:latin typeface="Arial" charset="0"/>
              <a:cs typeface="Arial" charset="0"/>
            </a:endParaRPr>
          </a:p>
          <a:p>
            <a:pPr marL="0" indent="12700">
              <a:buFont typeface="Wingdings" pitchFamily="2" charset="2"/>
              <a:buNone/>
            </a:pPr>
            <a:r>
              <a:rPr lang="en-US" smtClean="0">
                <a:latin typeface="Arial" charset="0"/>
                <a:cs typeface="Arial" charset="0"/>
              </a:rPr>
              <a:t>O - Operations</a:t>
            </a:r>
            <a:endParaRPr lang="lv-LV" smtClean="0">
              <a:latin typeface="Arial" charset="0"/>
              <a:cs typeface="Arial" charset="0"/>
            </a:endParaRPr>
          </a:p>
          <a:p>
            <a:pPr marL="0" indent="12700">
              <a:buFont typeface="Wingdings" pitchFamily="2" charset="2"/>
              <a:buNone/>
            </a:pPr>
            <a:r>
              <a:rPr lang="en-US" smtClean="0">
                <a:latin typeface="Arial" charset="0"/>
                <a:cs typeface="Arial" charset="0"/>
              </a:rPr>
              <a:t>M - Management</a:t>
            </a:r>
            <a:endParaRPr lang="lv-LV" smtClean="0">
              <a:latin typeface="Arial" charset="0"/>
              <a:cs typeface="Arial" charset="0"/>
            </a:endParaRPr>
          </a:p>
        </p:txBody>
      </p:sp>
      <p:sp>
        <p:nvSpPr>
          <p:cNvPr id="66562" name="Title 2"/>
          <p:cNvSpPr>
            <a:spLocks noGrp="1"/>
          </p:cNvSpPr>
          <p:nvPr>
            <p:ph type="title"/>
          </p:nvPr>
        </p:nvSpPr>
        <p:spPr>
          <a:xfrm>
            <a:off x="609600" y="363538"/>
            <a:ext cx="10972800" cy="771525"/>
          </a:xfrm>
        </p:spPr>
        <p:txBody>
          <a:bodyPr/>
          <a:lstStyle/>
          <a:p>
            <a:r>
              <a:rPr lang="en-US" smtClean="0">
                <a:latin typeface="Arial" charset="0"/>
                <a:cs typeface="Arial" charset="0"/>
              </a:rPr>
              <a:t>The FREEDOM framework constituents</a:t>
            </a:r>
          </a:p>
        </p:txBody>
      </p:sp>
      <p:pic>
        <p:nvPicPr>
          <p:cNvPr id="66563" name="Picture Placeholder 6" descr="bilde.PNG"/>
          <p:cNvPicPr>
            <a:picLocks noChangeAspect="1"/>
          </p:cNvPicPr>
          <p:nvPr/>
        </p:nvPicPr>
        <p:blipFill>
          <a:blip r:embed="rId3"/>
          <a:srcRect t="2885" b="2885"/>
          <a:stretch>
            <a:fillRect/>
          </a:stretch>
        </p:blipFill>
        <p:spPr bwMode="auto">
          <a:xfrm>
            <a:off x="4603750" y="1574800"/>
            <a:ext cx="6978650" cy="3948113"/>
          </a:xfrm>
          <a:prstGeom prst="rect">
            <a:avLst/>
          </a:prstGeom>
          <a:noFill/>
          <a:ln w="9525">
            <a:noFill/>
            <a:miter lim="800000"/>
            <a:headEnd/>
            <a:tailEnd/>
          </a:ln>
        </p:spPr>
      </p:pic>
      <p:sp>
        <p:nvSpPr>
          <p:cNvPr id="66564"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2"/>
          <p:cNvSpPr>
            <a:spLocks noGrp="1"/>
          </p:cNvSpPr>
          <p:nvPr>
            <p:ph type="title"/>
          </p:nvPr>
        </p:nvSpPr>
        <p:spPr>
          <a:xfrm>
            <a:off x="609600" y="363538"/>
            <a:ext cx="10972800" cy="771525"/>
          </a:xfrm>
        </p:spPr>
        <p:txBody>
          <a:bodyPr/>
          <a:lstStyle/>
          <a:p>
            <a:r>
              <a:rPr lang="lv-LV" smtClean="0">
                <a:latin typeface="Arial" charset="0"/>
                <a:cs typeface="Arial" charset="0"/>
              </a:rPr>
              <a:t>Elastīgums</a:t>
            </a:r>
            <a:r>
              <a:rPr lang="lv-LV" sz="4000" smtClean="0">
                <a:latin typeface="Arial" charset="0"/>
                <a:cs typeface="Arial" charset="0"/>
              </a:rPr>
              <a:t/>
            </a:r>
            <a:br>
              <a:rPr lang="lv-LV" sz="4000" smtClean="0">
                <a:latin typeface="Arial" charset="0"/>
                <a:cs typeface="Arial" charset="0"/>
              </a:rPr>
            </a:br>
            <a:endParaRPr lang="lv-LV" sz="4000" smtClean="0">
              <a:latin typeface="Arial" charset="0"/>
              <a:cs typeface="Arial" charset="0"/>
            </a:endParaRPr>
          </a:p>
        </p:txBody>
      </p:sp>
      <p:pic>
        <p:nvPicPr>
          <p:cNvPr id="68610" name="Content Placeholder 7" descr="Freedom 01.png"/>
          <p:cNvPicPr>
            <a:picLocks noGrp="1"/>
          </p:cNvPicPr>
          <p:nvPr>
            <p:ph idx="1"/>
          </p:nvPr>
        </p:nvPicPr>
        <p:blipFill>
          <a:blip r:embed="rId2"/>
          <a:srcRect t="24800" r="16541" b="23399"/>
          <a:stretch>
            <a:fillRect/>
          </a:stretch>
        </p:blipFill>
        <p:spPr bwMode="auto">
          <a:xfrm>
            <a:off x="230188" y="1135063"/>
            <a:ext cx="10707687" cy="4737100"/>
          </a:xfrm>
        </p:spPr>
      </p:pic>
      <p:sp>
        <p:nvSpPr>
          <p:cNvPr id="68611"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5"/>
          <p:cNvSpPr>
            <a:spLocks noGrp="1"/>
          </p:cNvSpPr>
          <p:nvPr>
            <p:ph idx="1"/>
          </p:nvPr>
        </p:nvSpPr>
        <p:spPr bwMode="auto">
          <a:xfrm>
            <a:off x="609600" y="1454150"/>
            <a:ext cx="10972800" cy="2789238"/>
          </a:xfrm>
        </p:spPr>
        <p:txBody>
          <a:bodyPr wrap="square" numCol="1" anchor="t" anchorCtr="0" compatLnSpc="1">
            <a:prstTxWarp prst="textNoShape">
              <a:avLst/>
            </a:prstTxWarp>
          </a:bodyPr>
          <a:lstStyle/>
          <a:p>
            <a:pPr>
              <a:buFont typeface="Wingdings" pitchFamily="2" charset="2"/>
              <a:buChar char="§"/>
            </a:pPr>
            <a:endParaRPr lang="lv-LV" smtClean="0">
              <a:latin typeface="Arial" charset="0"/>
              <a:cs typeface="Arial" charset="0"/>
            </a:endParaRPr>
          </a:p>
        </p:txBody>
      </p:sp>
      <p:pic>
        <p:nvPicPr>
          <p:cNvPr id="69634" name="Content Placeholder 4" descr="Freedom 3.png"/>
          <p:cNvPicPr>
            <a:picLocks/>
          </p:cNvPicPr>
          <p:nvPr/>
        </p:nvPicPr>
        <p:blipFill>
          <a:blip r:embed="rId2"/>
          <a:srcRect t="25562" r="8945" b="21400"/>
          <a:stretch>
            <a:fillRect/>
          </a:stretch>
        </p:blipFill>
        <p:spPr bwMode="auto">
          <a:xfrm>
            <a:off x="230188" y="1276350"/>
            <a:ext cx="11633200" cy="4746625"/>
          </a:xfrm>
          <a:prstGeom prst="rect">
            <a:avLst/>
          </a:prstGeom>
          <a:noFill/>
          <a:ln w="9525">
            <a:noFill/>
            <a:miter lim="800000"/>
            <a:headEnd/>
            <a:tailEnd/>
          </a:ln>
        </p:spPr>
      </p:pic>
      <p:sp>
        <p:nvSpPr>
          <p:cNvPr id="69635"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2"/>
          <p:cNvSpPr>
            <a:spLocks noGrp="1"/>
          </p:cNvSpPr>
          <p:nvPr>
            <p:ph type="title"/>
          </p:nvPr>
        </p:nvSpPr>
        <p:spPr>
          <a:xfrm>
            <a:off x="609600" y="363538"/>
            <a:ext cx="10972800" cy="771525"/>
          </a:xfrm>
        </p:spPr>
        <p:txBody>
          <a:bodyPr/>
          <a:lstStyle/>
          <a:p>
            <a:r>
              <a:rPr lang="lv-LV" smtClean="0">
                <a:latin typeface="Arial" charset="0"/>
                <a:cs typeface="Arial" charset="0"/>
              </a:rPr>
              <a:t/>
            </a:r>
            <a:br>
              <a:rPr lang="lv-LV" smtClean="0">
                <a:latin typeface="Arial" charset="0"/>
                <a:cs typeface="Arial" charset="0"/>
              </a:rPr>
            </a:br>
            <a:endParaRPr lang="lv-LV" smtClean="0">
              <a:latin typeface="Arial" charset="0"/>
              <a:cs typeface="Arial" charset="0"/>
            </a:endParaRPr>
          </a:p>
        </p:txBody>
      </p:sp>
      <p:pic>
        <p:nvPicPr>
          <p:cNvPr id="70658" name="Content Placeholder 5" descr="Freedom 5.png"/>
          <p:cNvPicPr>
            <a:picLocks/>
          </p:cNvPicPr>
          <p:nvPr/>
        </p:nvPicPr>
        <p:blipFill>
          <a:blip r:embed="rId2"/>
          <a:srcRect r="2991" b="10622"/>
          <a:stretch>
            <a:fillRect/>
          </a:stretch>
        </p:blipFill>
        <p:spPr bwMode="auto">
          <a:xfrm>
            <a:off x="192088" y="1454150"/>
            <a:ext cx="11390312" cy="5030788"/>
          </a:xfrm>
          <a:prstGeom prst="rect">
            <a:avLst/>
          </a:prstGeom>
          <a:noFill/>
          <a:ln w="9525">
            <a:noFill/>
            <a:miter lim="800000"/>
            <a:headEnd/>
            <a:tailEnd/>
          </a:ln>
        </p:spPr>
      </p:pic>
      <p:sp>
        <p:nvSpPr>
          <p:cNvPr id="70659"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Content Placeholder 4" descr="Freedom 6.png"/>
          <p:cNvPicPr>
            <a:picLocks/>
          </p:cNvPicPr>
          <p:nvPr/>
        </p:nvPicPr>
        <p:blipFill>
          <a:blip r:embed="rId2"/>
          <a:srcRect r="14" b="2153"/>
          <a:stretch>
            <a:fillRect/>
          </a:stretch>
        </p:blipFill>
        <p:spPr bwMode="auto">
          <a:xfrm>
            <a:off x="192088" y="1454150"/>
            <a:ext cx="11390312" cy="5183188"/>
          </a:xfrm>
          <a:prstGeom prst="rect">
            <a:avLst/>
          </a:prstGeom>
          <a:noFill/>
          <a:ln w="9525">
            <a:noFill/>
            <a:miter lim="800000"/>
            <a:headEnd/>
            <a:tailEnd/>
          </a:ln>
        </p:spPr>
      </p:pic>
      <p:sp>
        <p:nvSpPr>
          <p:cNvPr id="71682"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Content Placeholder 4" descr="Freedom 7.png"/>
          <p:cNvPicPr>
            <a:picLocks/>
          </p:cNvPicPr>
          <p:nvPr/>
        </p:nvPicPr>
        <p:blipFill>
          <a:blip r:embed="rId2"/>
          <a:srcRect l="346" t="25775" r="3929" b="18605"/>
          <a:stretch>
            <a:fillRect/>
          </a:stretch>
        </p:blipFill>
        <p:spPr bwMode="auto">
          <a:xfrm>
            <a:off x="196850" y="1454150"/>
            <a:ext cx="11666538" cy="4818063"/>
          </a:xfrm>
          <a:prstGeom prst="rect">
            <a:avLst/>
          </a:prstGeom>
          <a:noFill/>
          <a:ln w="9525">
            <a:noFill/>
            <a:miter lim="800000"/>
            <a:headEnd/>
            <a:tailEnd/>
          </a:ln>
        </p:spPr>
      </p:pic>
      <p:sp>
        <p:nvSpPr>
          <p:cNvPr id="72706"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2"/>
          <p:cNvSpPr>
            <a:spLocks noGrp="1"/>
          </p:cNvSpPr>
          <p:nvPr>
            <p:ph type="title"/>
          </p:nvPr>
        </p:nvSpPr>
        <p:spPr>
          <a:xfrm>
            <a:off x="609600" y="363538"/>
            <a:ext cx="10972800" cy="771525"/>
          </a:xfrm>
        </p:spPr>
        <p:txBody>
          <a:bodyPr/>
          <a:lstStyle/>
          <a:p>
            <a:r>
              <a:rPr lang="lv-LV" smtClean="0">
                <a:latin typeface="Arial" charset="0"/>
                <a:cs typeface="Arial" charset="0"/>
              </a:rPr>
              <a:t>Izmaiņu amplitūda</a:t>
            </a:r>
            <a:endParaRPr lang="en-US" smtClean="0">
              <a:latin typeface="Arial" charset="0"/>
              <a:cs typeface="Arial" charset="0"/>
            </a:endParaRPr>
          </a:p>
        </p:txBody>
      </p:sp>
      <p:pic>
        <p:nvPicPr>
          <p:cNvPr id="73730" name="Picture Placeholder 6" descr="bilde.PNG"/>
          <p:cNvPicPr>
            <a:picLocks noChangeAspect="1"/>
          </p:cNvPicPr>
          <p:nvPr/>
        </p:nvPicPr>
        <p:blipFill>
          <a:blip r:embed="rId2"/>
          <a:srcRect t="2885" b="2885"/>
          <a:stretch>
            <a:fillRect/>
          </a:stretch>
        </p:blipFill>
        <p:spPr bwMode="auto">
          <a:xfrm>
            <a:off x="1619250" y="1395413"/>
            <a:ext cx="8618538" cy="4876800"/>
          </a:xfrm>
          <a:prstGeom prst="rect">
            <a:avLst/>
          </a:prstGeom>
          <a:noFill/>
          <a:ln w="9525">
            <a:noFill/>
            <a:miter lim="800000"/>
            <a:headEnd/>
            <a:tailEnd/>
          </a:ln>
        </p:spPr>
      </p:pic>
      <p:sp>
        <p:nvSpPr>
          <p:cNvPr id="73731"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2"/>
          <p:cNvSpPr>
            <a:spLocks noGrp="1"/>
          </p:cNvSpPr>
          <p:nvPr>
            <p:ph type="title"/>
          </p:nvPr>
        </p:nvSpPr>
        <p:spPr>
          <a:xfrm>
            <a:off x="609600" y="363538"/>
            <a:ext cx="10972800" cy="771525"/>
          </a:xfrm>
        </p:spPr>
        <p:txBody>
          <a:bodyPr/>
          <a:lstStyle/>
          <a:p>
            <a:r>
              <a:rPr lang="en-US" smtClean="0">
                <a:latin typeface="Arial" charset="0"/>
                <a:cs typeface="Arial" charset="0"/>
              </a:rPr>
              <a:t>The FREEDOM framework vs. SoS V-Model</a:t>
            </a:r>
            <a:endParaRPr lang="lv-LV" smtClean="0">
              <a:latin typeface="Arial" charset="0"/>
              <a:cs typeface="Arial" charset="0"/>
            </a:endParaRPr>
          </a:p>
        </p:txBody>
      </p:sp>
      <p:sp>
        <p:nvSpPr>
          <p:cNvPr id="74754"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pic>
        <p:nvPicPr>
          <p:cNvPr id="74755" name="Picture 4"/>
          <p:cNvPicPr>
            <a:picLocks noChangeAspect="1" noChangeArrowheads="1"/>
          </p:cNvPicPr>
          <p:nvPr/>
        </p:nvPicPr>
        <p:blipFill>
          <a:blip r:embed="rId2"/>
          <a:srcRect/>
          <a:stretch>
            <a:fillRect/>
          </a:stretch>
        </p:blipFill>
        <p:spPr bwMode="auto">
          <a:xfrm>
            <a:off x="8201025" y="5146675"/>
            <a:ext cx="1847850" cy="1335088"/>
          </a:xfrm>
          <a:prstGeom prst="rect">
            <a:avLst/>
          </a:prstGeom>
          <a:noFill/>
          <a:ln w="9525">
            <a:noFill/>
            <a:miter lim="800000"/>
            <a:headEnd/>
            <a:tailEnd/>
          </a:ln>
        </p:spPr>
      </p:pic>
      <p:pic>
        <p:nvPicPr>
          <p:cNvPr id="74756" name="Picture 2"/>
          <p:cNvPicPr>
            <a:picLocks noChangeAspect="1" noChangeArrowheads="1"/>
          </p:cNvPicPr>
          <p:nvPr/>
        </p:nvPicPr>
        <p:blipFill>
          <a:blip r:embed="rId3"/>
          <a:srcRect/>
          <a:stretch>
            <a:fillRect/>
          </a:stretch>
        </p:blipFill>
        <p:spPr bwMode="auto">
          <a:xfrm>
            <a:off x="6918325" y="2193925"/>
            <a:ext cx="4359275" cy="2952750"/>
          </a:xfrm>
          <a:prstGeom prst="rect">
            <a:avLst/>
          </a:prstGeom>
          <a:noFill/>
          <a:ln w="9525">
            <a:noFill/>
            <a:miter lim="800000"/>
            <a:headEnd/>
            <a:tailEnd/>
          </a:ln>
        </p:spPr>
      </p:pic>
      <p:pic>
        <p:nvPicPr>
          <p:cNvPr id="74757" name="Picture Placeholder 6" descr="bilde.PNG"/>
          <p:cNvPicPr>
            <a:picLocks noChangeAspect="1"/>
          </p:cNvPicPr>
          <p:nvPr/>
        </p:nvPicPr>
        <p:blipFill>
          <a:blip r:embed="rId4"/>
          <a:srcRect t="2885" b="2885"/>
          <a:stretch>
            <a:fillRect/>
          </a:stretch>
        </p:blipFill>
        <p:spPr bwMode="auto">
          <a:xfrm>
            <a:off x="700088" y="3149600"/>
            <a:ext cx="4914900"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2"/>
          <p:cNvSpPr>
            <a:spLocks noGrp="1"/>
          </p:cNvSpPr>
          <p:nvPr>
            <p:ph type="title"/>
          </p:nvPr>
        </p:nvSpPr>
        <p:spPr>
          <a:xfrm>
            <a:off x="609600" y="363538"/>
            <a:ext cx="10972800" cy="771525"/>
          </a:xfrm>
        </p:spPr>
        <p:txBody>
          <a:bodyPr/>
          <a:lstStyle/>
          <a:p>
            <a:r>
              <a:rPr lang="en-US" sz="4000" smtClean="0">
                <a:latin typeface="Arial" charset="0"/>
                <a:cs typeface="Arial" charset="0"/>
              </a:rPr>
              <a:t>The FREEDOM Framework vs. Continuous Software Engineering Roadmap and Agenda</a:t>
            </a:r>
            <a:endParaRPr lang="lv-LV" sz="4000" smtClean="0">
              <a:latin typeface="Arial" charset="0"/>
              <a:cs typeface="Arial" charset="0"/>
            </a:endParaRPr>
          </a:p>
        </p:txBody>
      </p:sp>
      <p:sp>
        <p:nvSpPr>
          <p:cNvPr id="75778"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pic>
        <p:nvPicPr>
          <p:cNvPr id="75779" name="Picture Placeholder 6" descr="bilde.PNG"/>
          <p:cNvPicPr>
            <a:picLocks noChangeAspect="1"/>
          </p:cNvPicPr>
          <p:nvPr/>
        </p:nvPicPr>
        <p:blipFill>
          <a:blip r:embed="rId2"/>
          <a:srcRect t="2885" b="2885"/>
          <a:stretch>
            <a:fillRect/>
          </a:stretch>
        </p:blipFill>
        <p:spPr bwMode="auto">
          <a:xfrm>
            <a:off x="914400" y="3017838"/>
            <a:ext cx="4554538" cy="2578100"/>
          </a:xfrm>
          <a:prstGeom prst="rect">
            <a:avLst/>
          </a:prstGeom>
          <a:noFill/>
          <a:ln w="9525">
            <a:noFill/>
            <a:miter lim="800000"/>
            <a:headEnd/>
            <a:tailEnd/>
          </a:ln>
        </p:spPr>
      </p:pic>
      <p:pic>
        <p:nvPicPr>
          <p:cNvPr id="75780" name="Picture 2"/>
          <p:cNvPicPr>
            <a:picLocks noChangeAspect="1" noChangeArrowheads="1"/>
          </p:cNvPicPr>
          <p:nvPr/>
        </p:nvPicPr>
        <p:blipFill>
          <a:blip r:embed="rId3"/>
          <a:srcRect/>
          <a:stretch>
            <a:fillRect/>
          </a:stretch>
        </p:blipFill>
        <p:spPr bwMode="auto">
          <a:xfrm>
            <a:off x="5634038" y="2327275"/>
            <a:ext cx="5380037" cy="3922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6"/>
          <p:cNvSpPr>
            <a:spLocks noGrp="1"/>
          </p:cNvSpPr>
          <p:nvPr>
            <p:ph idx="1"/>
          </p:nvPr>
        </p:nvSpPr>
        <p:spPr bwMode="auto">
          <a:xfrm>
            <a:off x="609600" y="1454150"/>
            <a:ext cx="10972800" cy="2789238"/>
          </a:xfrm>
        </p:spPr>
        <p:txBody>
          <a:bodyPr wrap="square" numCol="1" anchor="t" anchorCtr="0" compatLnSpc="1">
            <a:prstTxWarp prst="textNoShape">
              <a:avLst/>
            </a:prstTxWarp>
          </a:bodyPr>
          <a:lstStyle/>
          <a:p>
            <a:pPr>
              <a:buFont typeface="Wingdings" pitchFamily="2" charset="2"/>
              <a:buChar char="§"/>
            </a:pPr>
            <a:endParaRPr lang="lv-LV" sz="2800" smtClean="0">
              <a:latin typeface="Arial" charset="0"/>
              <a:cs typeface="Arial" charset="0"/>
            </a:endParaRPr>
          </a:p>
          <a:p>
            <a:pPr>
              <a:buFont typeface="Wingdings" pitchFamily="2" charset="2"/>
              <a:buChar char="§"/>
            </a:pPr>
            <a:r>
              <a:rPr lang="lv-LV" sz="2800" smtClean="0">
                <a:latin typeface="Arial" charset="0"/>
                <a:cs typeface="Arial" charset="0"/>
              </a:rPr>
              <a:t>Metode un algoritms dažādas granularitātes (apraksta detalizācijas pakāpes) zināšanu struktūru elementu nozīmības noteikšanai</a:t>
            </a:r>
          </a:p>
          <a:p>
            <a:pPr>
              <a:buFont typeface="Wingdings" pitchFamily="2" charset="2"/>
              <a:buChar char="§"/>
            </a:pPr>
            <a:endParaRPr lang="lv-LV" sz="2800" smtClean="0">
              <a:latin typeface="Arial" charset="0"/>
              <a:cs typeface="Arial" charset="0"/>
            </a:endParaRPr>
          </a:p>
          <a:p>
            <a:pPr>
              <a:buFont typeface="Wingdings" pitchFamily="2" charset="2"/>
              <a:buChar char="§"/>
            </a:pPr>
            <a:r>
              <a:rPr lang="lv-LV" sz="2800" b="1" smtClean="0">
                <a:latin typeface="Arial" charset="0"/>
                <a:cs typeface="Arial" charset="0"/>
              </a:rPr>
              <a:t>Pētījuma mērķis:</a:t>
            </a:r>
            <a:r>
              <a:rPr lang="lv-LV" sz="2800" smtClean="0">
                <a:latin typeface="Arial" charset="0"/>
                <a:cs typeface="Arial" charset="0"/>
              </a:rPr>
              <a:t> noteikt, vai struktūras </a:t>
            </a:r>
            <a:r>
              <a:rPr lang="lv-LV" sz="2800" b="1" smtClean="0">
                <a:latin typeface="Arial" charset="0"/>
                <a:cs typeface="Arial" charset="0"/>
              </a:rPr>
              <a:t>elementu nozīmība ir invarianta </a:t>
            </a:r>
            <a:r>
              <a:rPr lang="lv-LV" sz="2800" smtClean="0">
                <a:latin typeface="Arial" charset="0"/>
                <a:cs typeface="Arial" charset="0"/>
              </a:rPr>
              <a:t>attiecībā pret apraksta detalizācijas līmeņa izmaiņām</a:t>
            </a:r>
          </a:p>
        </p:txBody>
      </p:sp>
      <p:sp>
        <p:nvSpPr>
          <p:cNvPr id="23554" name="Title 5"/>
          <p:cNvSpPr>
            <a:spLocks noGrp="1"/>
          </p:cNvSpPr>
          <p:nvPr>
            <p:ph type="title"/>
          </p:nvPr>
        </p:nvSpPr>
        <p:spPr>
          <a:xfrm>
            <a:off x="609600" y="363538"/>
            <a:ext cx="10972800" cy="771525"/>
          </a:xfrm>
        </p:spPr>
        <p:txBody>
          <a:bodyPr/>
          <a:lstStyle/>
          <a:p>
            <a:r>
              <a:rPr lang="lv-LV" smtClean="0">
                <a:latin typeface="Arial" charset="0"/>
                <a:cs typeface="Arial" charset="0"/>
              </a:rPr>
              <a:t>Intelektuālā struktūrmodelēšanas rīka I4S pilnveidošana (1)</a:t>
            </a:r>
          </a:p>
        </p:txBody>
      </p:sp>
      <p:sp>
        <p:nvSpPr>
          <p:cNvPr id="23555"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
        <p:nvSpPr>
          <p:cNvPr id="23556" name="Rectangle 49"/>
          <p:cNvSpPr>
            <a:spLocks noChangeArrowheads="1"/>
          </p:cNvSpPr>
          <p:nvPr/>
        </p:nvSpPr>
        <p:spPr bwMode="auto">
          <a:xfrm>
            <a:off x="0" y="-184150"/>
            <a:ext cx="184150" cy="368300"/>
          </a:xfrm>
          <a:prstGeom prst="rect">
            <a:avLst/>
          </a:prstGeom>
          <a:noFill/>
          <a:ln w="9525">
            <a:noFill/>
            <a:miter lim="800000"/>
            <a:headEnd/>
            <a:tailEnd/>
          </a:ln>
        </p:spPr>
        <p:txBody>
          <a:bodyPr wrap="none" anchor="ctr">
            <a:spAutoFit/>
          </a:bodyPr>
          <a:lstStyle/>
          <a:p>
            <a:endParaRPr lang="lv-LV"/>
          </a:p>
        </p:txBody>
      </p:sp>
      <p:sp>
        <p:nvSpPr>
          <p:cNvPr id="23557" name="Content Placeholder 6"/>
          <p:cNvSpPr txBox="1">
            <a:spLocks/>
          </p:cNvSpPr>
          <p:nvPr/>
        </p:nvSpPr>
        <p:spPr bwMode="auto">
          <a:xfrm>
            <a:off x="609600" y="5118100"/>
            <a:ext cx="3670300" cy="1158875"/>
          </a:xfrm>
          <a:prstGeom prst="rect">
            <a:avLst/>
          </a:prstGeom>
          <a:noFill/>
          <a:ln w="9525">
            <a:noFill/>
            <a:miter lim="800000"/>
            <a:headEnd/>
            <a:tailEnd/>
          </a:ln>
        </p:spPr>
        <p:txBody>
          <a:bodyPr/>
          <a:lstStyle/>
          <a:p>
            <a:pPr marL="342900" indent="-342900">
              <a:spcBef>
                <a:spcPct val="20000"/>
              </a:spcBef>
              <a:buFont typeface="Wingdings" pitchFamily="2" charset="2"/>
              <a:buChar char="§"/>
            </a:pPr>
            <a:endParaRPr lang="lv-LV" sz="2000">
              <a:solidFill>
                <a:schemeClr val="accent1"/>
              </a:solidFill>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Placeholder 6"/>
          <p:cNvSpPr>
            <a:spLocks noGrp="1"/>
          </p:cNvSpPr>
          <p:nvPr>
            <p:ph type="body" sz="half" idx="13"/>
          </p:nvPr>
        </p:nvSpPr>
        <p:spPr bwMode="auto">
          <a:xfrm>
            <a:off x="609600" y="1130300"/>
            <a:ext cx="4754563" cy="4995863"/>
          </a:xfrm>
        </p:spPr>
        <p:txBody>
          <a:bodyPr wrap="square" numCol="1" anchor="t" anchorCtr="0" compatLnSpc="1">
            <a:prstTxWarp prst="textNoShape">
              <a:avLst/>
            </a:prstTxWarp>
          </a:bodyPr>
          <a:lstStyle/>
          <a:p>
            <a:r>
              <a:rPr lang="lv-LV" smtClean="0">
                <a:latin typeface="Arial" charset="0"/>
                <a:cs typeface="Arial" charset="0"/>
              </a:rPr>
              <a:t>Kā veikt auditu?</a:t>
            </a:r>
          </a:p>
          <a:p>
            <a:r>
              <a:rPr lang="lv-LV" smtClean="0">
                <a:latin typeface="Arial" charset="0"/>
                <a:cs typeface="Arial" charset="0"/>
              </a:rPr>
              <a:t>Kā atspoguļot informācijas plūsmas?</a:t>
            </a:r>
          </a:p>
          <a:p>
            <a:r>
              <a:rPr lang="lv-LV" smtClean="0">
                <a:latin typeface="Arial" charset="0"/>
                <a:cs typeface="Arial" charset="0"/>
              </a:rPr>
              <a:t>Vai izvēlētā atspoguļojuma forma ir savienojama ar audita metodi?</a:t>
            </a:r>
          </a:p>
        </p:txBody>
      </p:sp>
      <p:sp>
        <p:nvSpPr>
          <p:cNvPr id="76802" name="Title 2"/>
          <p:cNvSpPr>
            <a:spLocks noGrp="1"/>
          </p:cNvSpPr>
          <p:nvPr>
            <p:ph type="title"/>
          </p:nvPr>
        </p:nvSpPr>
        <p:spPr>
          <a:xfrm>
            <a:off x="609600" y="157163"/>
            <a:ext cx="10972800" cy="868362"/>
          </a:xfrm>
        </p:spPr>
        <p:txBody>
          <a:bodyPr/>
          <a:lstStyle/>
          <a:p>
            <a:r>
              <a:rPr lang="lv-LV" sz="4400" smtClean="0">
                <a:latin typeface="Arial" charset="0"/>
                <a:cs typeface="Arial" charset="0"/>
              </a:rPr>
              <a:t>Citu ietvara elementu izpēte</a:t>
            </a:r>
            <a:endParaRPr lang="en-US" sz="4400" smtClean="0">
              <a:latin typeface="Arial" charset="0"/>
              <a:cs typeface="Arial" charset="0"/>
            </a:endParaRPr>
          </a:p>
        </p:txBody>
      </p:sp>
      <p:pic>
        <p:nvPicPr>
          <p:cNvPr id="76803" name="Picture Placeholder 6" descr="bilde.PNG"/>
          <p:cNvPicPr>
            <a:picLocks noChangeAspect="1"/>
          </p:cNvPicPr>
          <p:nvPr/>
        </p:nvPicPr>
        <p:blipFill>
          <a:blip r:embed="rId2"/>
          <a:srcRect t="2885" b="2885"/>
          <a:stretch>
            <a:fillRect/>
          </a:stretch>
        </p:blipFill>
        <p:spPr bwMode="auto">
          <a:xfrm>
            <a:off x="5867400" y="1784350"/>
            <a:ext cx="5918200" cy="3351213"/>
          </a:xfrm>
          <a:prstGeom prst="rect">
            <a:avLst/>
          </a:prstGeom>
          <a:noFill/>
          <a:ln w="9525">
            <a:noFill/>
            <a:miter lim="800000"/>
            <a:headEnd/>
            <a:tailEnd/>
          </a:ln>
        </p:spPr>
      </p:pic>
      <p:sp>
        <p:nvSpPr>
          <p:cNvPr id="76804" name="Slide Number Placeholder 3"/>
          <p:cNvSpPr>
            <a:spLocks noGrp="1"/>
          </p:cNvSpPr>
          <p:nvPr>
            <p:ph type="sldNum"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table"/>
          <p:cNvPicPr>
            <a:picLocks noChangeAspect="1" noChangeArrowheads="1"/>
          </p:cNvPicPr>
          <p:nvPr/>
        </p:nvPicPr>
        <p:blipFill>
          <a:blip r:embed="rId3"/>
          <a:srcRect/>
          <a:stretch>
            <a:fillRect/>
          </a:stretch>
        </p:blipFill>
        <p:spPr bwMode="auto">
          <a:xfrm>
            <a:off x="1257300" y="844550"/>
            <a:ext cx="2452688" cy="1460500"/>
          </a:xfrm>
          <a:prstGeom prst="rect">
            <a:avLst/>
          </a:prstGeom>
          <a:noFill/>
          <a:ln w="9525">
            <a:noFill/>
            <a:miter lim="800000"/>
            <a:headEnd/>
            <a:tailEnd/>
          </a:ln>
        </p:spPr>
      </p:pic>
      <p:pic>
        <p:nvPicPr>
          <p:cNvPr id="60420" name="Picture Placeholder 6" descr="bilde.PNG"/>
          <p:cNvPicPr>
            <a:picLocks noChangeAspect="1"/>
          </p:cNvPicPr>
          <p:nvPr/>
        </p:nvPicPr>
        <p:blipFill>
          <a:blip r:embed="rId4"/>
          <a:srcRect t="2885" b="2885"/>
          <a:stretch>
            <a:fillRect/>
          </a:stretch>
        </p:blipFill>
        <p:spPr bwMode="auto">
          <a:xfrm>
            <a:off x="2482850" y="2570163"/>
            <a:ext cx="4710113" cy="2667000"/>
          </a:xfrm>
          <a:prstGeom prst="rect">
            <a:avLst/>
          </a:prstGeom>
          <a:noFill/>
          <a:ln w="9525">
            <a:noFill/>
            <a:miter lim="800000"/>
            <a:headEnd/>
            <a:tailEnd/>
          </a:ln>
        </p:spPr>
      </p:pic>
      <p:pic>
        <p:nvPicPr>
          <p:cNvPr id="60421" name="Picture 8"/>
          <p:cNvPicPr>
            <a:picLocks noChangeAspect="1" noChangeArrowheads="1"/>
          </p:cNvPicPr>
          <p:nvPr/>
        </p:nvPicPr>
        <p:blipFill>
          <a:blip r:embed="rId5"/>
          <a:srcRect/>
          <a:stretch>
            <a:fillRect/>
          </a:stretch>
        </p:blipFill>
        <p:spPr bwMode="auto">
          <a:xfrm>
            <a:off x="3970338" y="1055688"/>
            <a:ext cx="3070225" cy="1249362"/>
          </a:xfrm>
          <a:prstGeom prst="rect">
            <a:avLst/>
          </a:prstGeom>
          <a:noFill/>
          <a:ln w="9525">
            <a:noFill/>
            <a:miter lim="800000"/>
            <a:headEnd/>
            <a:tailEnd/>
          </a:ln>
        </p:spPr>
      </p:pic>
      <p:sp>
        <p:nvSpPr>
          <p:cNvPr id="10" name="Oval 9"/>
          <p:cNvSpPr/>
          <p:nvPr/>
        </p:nvSpPr>
        <p:spPr>
          <a:xfrm>
            <a:off x="1858963" y="284163"/>
            <a:ext cx="623887" cy="56038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lv-LV" sz="2400" b="1" dirty="0"/>
              <a:t>2</a:t>
            </a:r>
            <a:endParaRPr lang="lv-LV" sz="2400" b="1" dirty="0"/>
          </a:p>
        </p:txBody>
      </p:sp>
      <p:sp>
        <p:nvSpPr>
          <p:cNvPr id="11" name="Oval 10"/>
          <p:cNvSpPr/>
          <p:nvPr/>
        </p:nvSpPr>
        <p:spPr>
          <a:xfrm>
            <a:off x="5227638" y="436563"/>
            <a:ext cx="623887" cy="56038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lv-LV" sz="2400" b="1" dirty="0"/>
              <a:t>3</a:t>
            </a:r>
            <a:endParaRPr lang="lv-LV" sz="2400" b="1" dirty="0"/>
          </a:p>
        </p:txBody>
      </p:sp>
      <p:pic>
        <p:nvPicPr>
          <p:cNvPr id="60424" name="Picture 11"/>
          <p:cNvPicPr>
            <a:picLocks noChangeAspect="1" noChangeArrowheads="1"/>
          </p:cNvPicPr>
          <p:nvPr/>
        </p:nvPicPr>
        <p:blipFill>
          <a:blip r:embed="rId6"/>
          <a:srcRect/>
          <a:stretch>
            <a:fillRect/>
          </a:stretch>
        </p:blipFill>
        <p:spPr bwMode="auto">
          <a:xfrm>
            <a:off x="812800" y="3311525"/>
            <a:ext cx="1670050" cy="2416175"/>
          </a:xfrm>
          <a:prstGeom prst="rect">
            <a:avLst/>
          </a:prstGeom>
          <a:noFill/>
          <a:ln w="9525">
            <a:noFill/>
            <a:miter lim="800000"/>
            <a:headEnd/>
            <a:tailEnd/>
          </a:ln>
        </p:spPr>
      </p:pic>
      <p:sp>
        <p:nvSpPr>
          <p:cNvPr id="13" name="Oval 12"/>
          <p:cNvSpPr/>
          <p:nvPr/>
        </p:nvSpPr>
        <p:spPr>
          <a:xfrm>
            <a:off x="1387475" y="2570163"/>
            <a:ext cx="623888" cy="56038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lv-LV" sz="2400" b="1" dirty="0"/>
              <a:t>4</a:t>
            </a:r>
            <a:endParaRPr lang="lv-LV" sz="2400" b="1" dirty="0"/>
          </a:p>
        </p:txBody>
      </p:sp>
      <p:sp>
        <p:nvSpPr>
          <p:cNvPr id="60426" name="Rectangle 2"/>
          <p:cNvSpPr>
            <a:spLocks noChangeArrowheads="1"/>
          </p:cNvSpPr>
          <p:nvPr/>
        </p:nvSpPr>
        <p:spPr bwMode="auto">
          <a:xfrm>
            <a:off x="0" y="-184150"/>
            <a:ext cx="184150" cy="368300"/>
          </a:xfrm>
          <a:prstGeom prst="rect">
            <a:avLst/>
          </a:prstGeom>
          <a:noFill/>
          <a:ln w="9525">
            <a:noFill/>
            <a:miter lim="800000"/>
            <a:headEnd/>
            <a:tailEnd/>
          </a:ln>
        </p:spPr>
        <p:txBody>
          <a:bodyPr wrap="none" anchor="ctr">
            <a:spAutoFit/>
          </a:bodyPr>
          <a:lstStyle/>
          <a:p>
            <a:endParaRPr lang="lv-LV"/>
          </a:p>
        </p:txBody>
      </p:sp>
      <p:graphicFrame>
        <p:nvGraphicFramePr>
          <p:cNvPr id="60418" name="Object 2"/>
          <p:cNvGraphicFramePr>
            <a:graphicFrameLocks noChangeAspect="1"/>
          </p:cNvGraphicFramePr>
          <p:nvPr/>
        </p:nvGraphicFramePr>
        <p:xfrm>
          <a:off x="7477125" y="436563"/>
          <a:ext cx="3916363" cy="2384425"/>
        </p:xfrm>
        <a:graphic>
          <a:graphicData uri="http://schemas.openxmlformats.org/presentationml/2006/ole">
            <p:oleObj spid="_x0000_s60418" r:id="rId7" imgW="6839175" imgH="4137236" progId="">
              <p:embed/>
            </p:oleObj>
          </a:graphicData>
        </a:graphic>
      </p:graphicFrame>
      <p:sp>
        <p:nvSpPr>
          <p:cNvPr id="16" name="Oval 15"/>
          <p:cNvSpPr/>
          <p:nvPr/>
        </p:nvSpPr>
        <p:spPr>
          <a:xfrm>
            <a:off x="7707313" y="496888"/>
            <a:ext cx="623887" cy="558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lv-LV" sz="2400" b="1" dirty="0"/>
              <a:t>5</a:t>
            </a:r>
            <a:endParaRPr lang="lv-LV" sz="2400" b="1" dirty="0"/>
          </a:p>
        </p:txBody>
      </p:sp>
      <p:pic>
        <p:nvPicPr>
          <p:cNvPr id="60428" name="Рисунок 7" descr="D_L_SH1"/>
          <p:cNvPicPr>
            <a:picLocks noChangeAspect="1" noChangeArrowheads="1"/>
          </p:cNvPicPr>
          <p:nvPr/>
        </p:nvPicPr>
        <p:blipFill>
          <a:blip r:embed="rId8"/>
          <a:srcRect/>
          <a:stretch>
            <a:fillRect/>
          </a:stretch>
        </p:blipFill>
        <p:spPr bwMode="auto">
          <a:xfrm>
            <a:off x="9915525" y="3311525"/>
            <a:ext cx="1477963" cy="1516063"/>
          </a:xfrm>
          <a:prstGeom prst="rect">
            <a:avLst/>
          </a:prstGeom>
          <a:noFill/>
          <a:ln w="9525">
            <a:noFill/>
            <a:miter lim="800000"/>
            <a:headEnd/>
            <a:tailEnd/>
          </a:ln>
        </p:spPr>
      </p:pic>
      <p:pic>
        <p:nvPicPr>
          <p:cNvPr id="60429" name="Рисунок 7"/>
          <p:cNvPicPr>
            <a:picLocks noChangeAspect="1" noChangeArrowheads="1"/>
          </p:cNvPicPr>
          <p:nvPr/>
        </p:nvPicPr>
        <p:blipFill>
          <a:blip r:embed="rId9"/>
          <a:srcRect/>
          <a:stretch>
            <a:fillRect/>
          </a:stretch>
        </p:blipFill>
        <p:spPr bwMode="auto">
          <a:xfrm>
            <a:off x="7970838" y="3429000"/>
            <a:ext cx="1717675" cy="1108075"/>
          </a:xfrm>
          <a:prstGeom prst="rect">
            <a:avLst/>
          </a:prstGeom>
          <a:noFill/>
          <a:ln w="9525">
            <a:noFill/>
            <a:miter lim="800000"/>
            <a:headEnd/>
            <a:tailEnd/>
          </a:ln>
        </p:spPr>
      </p:pic>
      <p:pic>
        <p:nvPicPr>
          <p:cNvPr id="60430" name="Рисунок 15"/>
          <p:cNvPicPr>
            <a:picLocks noChangeAspect="1" noChangeArrowheads="1"/>
          </p:cNvPicPr>
          <p:nvPr/>
        </p:nvPicPr>
        <p:blipFill>
          <a:blip r:embed="rId10"/>
          <a:srcRect/>
          <a:stretch>
            <a:fillRect/>
          </a:stretch>
        </p:blipFill>
        <p:spPr bwMode="auto">
          <a:xfrm>
            <a:off x="8331200" y="4970463"/>
            <a:ext cx="2844800" cy="1030287"/>
          </a:xfrm>
          <a:prstGeom prst="rect">
            <a:avLst/>
          </a:prstGeom>
          <a:noFill/>
          <a:ln w="9525">
            <a:noFill/>
            <a:miter lim="800000"/>
            <a:headEnd/>
            <a:tailEnd/>
          </a:ln>
        </p:spPr>
      </p:pic>
      <p:sp>
        <p:nvSpPr>
          <p:cNvPr id="23" name="Oval 22"/>
          <p:cNvSpPr/>
          <p:nvPr/>
        </p:nvSpPr>
        <p:spPr>
          <a:xfrm>
            <a:off x="7192963" y="3311525"/>
            <a:ext cx="623887" cy="56038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lv-LV" sz="2400" b="1" dirty="0"/>
              <a:t>6</a:t>
            </a:r>
            <a:endParaRPr lang="lv-LV" sz="2400" b="1" dirty="0"/>
          </a:p>
        </p:txBody>
      </p:sp>
      <p:sp>
        <p:nvSpPr>
          <p:cNvPr id="18" name="Slide Number Placeholder 3"/>
          <p:cNvSpPr txBox="1">
            <a:spLocks/>
          </p:cNvSpPr>
          <p:nvPr/>
        </p:nvSpPr>
        <p:spPr>
          <a:xfrm>
            <a:off x="609600" y="6272213"/>
            <a:ext cx="3295650" cy="365125"/>
          </a:xfrm>
          <a:prstGeom prst="rect">
            <a:avLst/>
          </a:prstGeom>
        </p:spPr>
        <p:txBody>
          <a:bodyPr/>
          <a:lstStyle/>
          <a:p>
            <a:pPr fontAlgn="auto">
              <a:spcBef>
                <a:spcPts val="0"/>
              </a:spcBef>
              <a:spcAft>
                <a:spcPts val="0"/>
              </a:spcAft>
              <a:defRPr/>
            </a:pPr>
            <a:r>
              <a:rPr lang="lv-LV" sz="1200" dirty="0">
                <a:solidFill>
                  <a:schemeClr val="bg1">
                    <a:lumMod val="65000"/>
                  </a:schemeClr>
                </a:solidFill>
                <a:latin typeface="+mn-lt"/>
              </a:rPr>
              <a:t>Rīgas Tehniskā universitāte</a:t>
            </a:r>
            <a:endParaRPr lang="en-US" sz="1200" dirty="0">
              <a:solidFill>
                <a:schemeClr val="bg1">
                  <a:lumMod val="65000"/>
                </a:schemeClr>
              </a:solidFill>
              <a:latin typeface="+mn-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609600" y="361950"/>
            <a:ext cx="10972800" cy="773113"/>
          </a:xfrm>
        </p:spPr>
        <p:txBody>
          <a:bodyPr/>
          <a:lstStyle/>
          <a:p>
            <a:r>
              <a:rPr lang="lv-LV" smtClean="0">
                <a:latin typeface="Arial" charset="0"/>
                <a:cs typeface="Arial" charset="0"/>
              </a:rPr>
              <a:t>Publikācijas</a:t>
            </a:r>
          </a:p>
        </p:txBody>
      </p:sp>
      <p:sp>
        <p:nvSpPr>
          <p:cNvPr id="3" name="Content Placeholder 2"/>
          <p:cNvSpPr>
            <a:spLocks noGrp="1"/>
          </p:cNvSpPr>
          <p:nvPr>
            <p:ph idx="1"/>
          </p:nvPr>
        </p:nvSpPr>
        <p:spPr>
          <a:xfrm>
            <a:off x="609600" y="1454150"/>
            <a:ext cx="10972800" cy="4773613"/>
          </a:xfrm>
        </p:spPr>
        <p:txBody>
          <a:bodyPr>
            <a:normAutofit fontScale="70000" lnSpcReduction="20000"/>
          </a:bodyPr>
          <a:lstStyle/>
          <a:p>
            <a:pPr>
              <a:spcAft>
                <a:spcPts val="0"/>
              </a:spcAft>
              <a:defRPr/>
            </a:pPr>
            <a:r>
              <a:rPr lang="lv-LV" dirty="0" err="1" smtClean="0"/>
              <a:t>Businska</a:t>
            </a:r>
            <a:r>
              <a:rPr lang="lv-LV" dirty="0" smtClean="0"/>
              <a:t> L., </a:t>
            </a:r>
            <a:r>
              <a:rPr lang="lv-LV" dirty="0" err="1" smtClean="0"/>
              <a:t>Kirikova</a:t>
            </a:r>
            <a:r>
              <a:rPr lang="lv-LV" dirty="0" smtClean="0"/>
              <a:t> M., </a:t>
            </a:r>
            <a:r>
              <a:rPr lang="lv-LV" dirty="0" err="1" smtClean="0"/>
              <a:t>The</a:t>
            </a:r>
            <a:r>
              <a:rPr lang="lv-LV" dirty="0" smtClean="0"/>
              <a:t> </a:t>
            </a:r>
            <a:r>
              <a:rPr lang="lv-LV" dirty="0" err="1" smtClean="0"/>
              <a:t>Goal-Based</a:t>
            </a:r>
            <a:r>
              <a:rPr lang="lv-LV" dirty="0" smtClean="0"/>
              <a:t> </a:t>
            </a:r>
            <a:r>
              <a:rPr lang="lv-LV" dirty="0" err="1" smtClean="0"/>
              <a:t>Selection</a:t>
            </a:r>
            <a:r>
              <a:rPr lang="lv-LV" dirty="0" smtClean="0"/>
              <a:t> </a:t>
            </a:r>
            <a:r>
              <a:rPr lang="lv-LV" dirty="0" err="1" smtClean="0"/>
              <a:t>of</a:t>
            </a:r>
            <a:r>
              <a:rPr lang="lv-LV" dirty="0" smtClean="0"/>
              <a:t> </a:t>
            </a:r>
            <a:r>
              <a:rPr lang="lv-LV" dirty="0" err="1" smtClean="0"/>
              <a:t>the</a:t>
            </a:r>
            <a:r>
              <a:rPr lang="lv-LV" dirty="0" smtClean="0"/>
              <a:t> </a:t>
            </a:r>
            <a:r>
              <a:rPr lang="lv-LV" dirty="0" err="1" smtClean="0"/>
              <a:t>Business</a:t>
            </a:r>
            <a:r>
              <a:rPr lang="lv-LV" dirty="0" smtClean="0"/>
              <a:t> Process </a:t>
            </a:r>
            <a:r>
              <a:rPr lang="lv-LV" dirty="0" err="1" smtClean="0"/>
              <a:t>Modeling</a:t>
            </a:r>
            <a:r>
              <a:rPr lang="lv-LV" dirty="0" smtClean="0"/>
              <a:t> </a:t>
            </a:r>
            <a:r>
              <a:rPr lang="lv-LV" dirty="0" err="1" smtClean="0"/>
              <a:t>Language</a:t>
            </a:r>
            <a:r>
              <a:rPr lang="lv-LV" dirty="0" smtClean="0"/>
              <a:t>. 9th IFIP WG 8.1. </a:t>
            </a:r>
            <a:r>
              <a:rPr lang="lv-LV" dirty="0" err="1" smtClean="0"/>
              <a:t>Working</a:t>
            </a:r>
            <a:r>
              <a:rPr lang="lv-LV" dirty="0" smtClean="0"/>
              <a:t> </a:t>
            </a:r>
            <a:r>
              <a:rPr lang="lv-LV" dirty="0" err="1" smtClean="0"/>
              <a:t>Conference</a:t>
            </a:r>
            <a:r>
              <a:rPr lang="lv-LV" dirty="0" smtClean="0"/>
              <a:t>, </a:t>
            </a:r>
            <a:r>
              <a:rPr lang="lv-LV" dirty="0" err="1" smtClean="0"/>
              <a:t>PoEM</a:t>
            </a:r>
            <a:r>
              <a:rPr lang="lv-LV" dirty="0" smtClean="0"/>
              <a:t> 2016, </a:t>
            </a:r>
            <a:r>
              <a:rPr lang="lv-LV" dirty="0" err="1" smtClean="0"/>
              <a:t>Skövde</a:t>
            </a:r>
            <a:r>
              <a:rPr lang="lv-LV" dirty="0" smtClean="0"/>
              <a:t>, </a:t>
            </a:r>
            <a:r>
              <a:rPr lang="lv-LV" dirty="0" err="1" smtClean="0"/>
              <a:t>Sweden</a:t>
            </a:r>
            <a:r>
              <a:rPr lang="lv-LV" dirty="0" smtClean="0"/>
              <a:t>, </a:t>
            </a:r>
            <a:r>
              <a:rPr lang="lv-LV" dirty="0" err="1" smtClean="0"/>
              <a:t>November</a:t>
            </a:r>
            <a:r>
              <a:rPr lang="lv-LV" dirty="0" smtClean="0"/>
              <a:t> 8-10, 2016. </a:t>
            </a:r>
            <a:r>
              <a:rPr lang="lv-LV" dirty="0" err="1" smtClean="0"/>
              <a:t>Vol</a:t>
            </a:r>
            <a:r>
              <a:rPr lang="lv-LV" dirty="0" smtClean="0"/>
              <a:t>. 267 </a:t>
            </a:r>
            <a:r>
              <a:rPr lang="lv-LV" dirty="0" err="1" smtClean="0"/>
              <a:t>of</a:t>
            </a:r>
            <a:r>
              <a:rPr lang="lv-LV" dirty="0" smtClean="0"/>
              <a:t> </a:t>
            </a:r>
            <a:r>
              <a:rPr lang="lv-LV" dirty="0" err="1" smtClean="0"/>
              <a:t>the</a:t>
            </a:r>
            <a:r>
              <a:rPr lang="lv-LV" dirty="0" smtClean="0"/>
              <a:t> </a:t>
            </a:r>
            <a:r>
              <a:rPr lang="lv-LV" dirty="0" err="1" smtClean="0"/>
              <a:t>series</a:t>
            </a:r>
            <a:r>
              <a:rPr lang="lv-LV" u="sng" dirty="0" err="1" smtClean="0">
                <a:hlinkClick r:id="rId2"/>
              </a:rPr>
              <a:t>Lecture</a:t>
            </a:r>
            <a:r>
              <a:rPr lang="lv-LV" u="sng" dirty="0" smtClean="0">
                <a:hlinkClick r:id="rId2"/>
              </a:rPr>
              <a:t> </a:t>
            </a:r>
            <a:r>
              <a:rPr lang="lv-LV" u="sng" dirty="0" err="1" smtClean="0">
                <a:hlinkClick r:id="rId2"/>
              </a:rPr>
              <a:t>Notes</a:t>
            </a:r>
            <a:r>
              <a:rPr lang="lv-LV" u="sng" dirty="0" smtClean="0">
                <a:hlinkClick r:id="rId2"/>
              </a:rPr>
              <a:t> </a:t>
            </a:r>
            <a:r>
              <a:rPr lang="lv-LV" u="sng" dirty="0" err="1" smtClean="0">
                <a:hlinkClick r:id="rId2"/>
              </a:rPr>
              <a:t>in</a:t>
            </a:r>
            <a:r>
              <a:rPr lang="lv-LV" u="sng" dirty="0" smtClean="0">
                <a:hlinkClick r:id="rId2"/>
              </a:rPr>
              <a:t> </a:t>
            </a:r>
            <a:r>
              <a:rPr lang="lv-LV" u="sng" dirty="0" err="1" smtClean="0">
                <a:hlinkClick r:id="rId2"/>
              </a:rPr>
              <a:t>Business</a:t>
            </a:r>
            <a:r>
              <a:rPr lang="lv-LV" u="sng" dirty="0" smtClean="0">
                <a:hlinkClick r:id="rId2"/>
              </a:rPr>
              <a:t> </a:t>
            </a:r>
            <a:r>
              <a:rPr lang="lv-LV" u="sng" dirty="0" err="1" smtClean="0">
                <a:hlinkClick r:id="rId2"/>
              </a:rPr>
              <a:t>Information</a:t>
            </a:r>
            <a:r>
              <a:rPr lang="lv-LV" u="sng" dirty="0" smtClean="0">
                <a:hlinkClick r:id="rId2"/>
              </a:rPr>
              <a:t> </a:t>
            </a:r>
            <a:r>
              <a:rPr lang="lv-LV" u="sng" dirty="0" err="1" smtClean="0">
                <a:hlinkClick r:id="rId2"/>
              </a:rPr>
              <a:t>Processing</a:t>
            </a:r>
            <a:r>
              <a:rPr lang="lv-LV" dirty="0" smtClean="0"/>
              <a:t>, </a:t>
            </a:r>
            <a:r>
              <a:rPr lang="lv-LV" dirty="0" err="1" smtClean="0"/>
              <a:t>pp</a:t>
            </a:r>
            <a:r>
              <a:rPr lang="lv-LV" dirty="0" smtClean="0"/>
              <a:t> 307-316. </a:t>
            </a:r>
            <a:r>
              <a:rPr lang="lv-LV" dirty="0" err="1" smtClean="0"/>
              <a:t>In</a:t>
            </a:r>
            <a:r>
              <a:rPr lang="lv-LV" dirty="0" smtClean="0"/>
              <a:t> </a:t>
            </a:r>
            <a:r>
              <a:rPr lang="lv-LV" dirty="0" err="1" smtClean="0"/>
              <a:t>database</a:t>
            </a:r>
            <a:r>
              <a:rPr lang="lv-LV" dirty="0" smtClean="0"/>
              <a:t>: </a:t>
            </a:r>
            <a:r>
              <a:rPr lang="lv-LV" dirty="0" err="1" smtClean="0"/>
              <a:t>SpringerLink</a:t>
            </a:r>
            <a:r>
              <a:rPr lang="lv-LV" dirty="0" smtClean="0"/>
              <a:t>. DOI: </a:t>
            </a:r>
            <a:r>
              <a:rPr lang="lv-LV" u="sng" dirty="0" smtClean="0">
                <a:hlinkClick r:id="rId3"/>
              </a:rPr>
              <a:t>https:/doi.org/10.1007/978-3-319-48393-1_22</a:t>
            </a:r>
            <a:r>
              <a:rPr lang="lv-LV" dirty="0" smtClean="0"/>
              <a:t> </a:t>
            </a:r>
          </a:p>
          <a:p>
            <a:pPr>
              <a:spcAft>
                <a:spcPts val="0"/>
              </a:spcAft>
              <a:defRPr/>
            </a:pPr>
            <a:r>
              <a:rPr lang="lv-LV" dirty="0" err="1" smtClean="0"/>
              <a:t>Kirikova</a:t>
            </a:r>
            <a:r>
              <a:rPr lang="lv-LV" dirty="0" smtClean="0"/>
              <a:t>, M. </a:t>
            </a:r>
            <a:r>
              <a:rPr lang="lv-LV" dirty="0" err="1" smtClean="0"/>
              <a:t>Towards</a:t>
            </a:r>
            <a:r>
              <a:rPr lang="lv-LV" dirty="0" smtClean="0"/>
              <a:t> </a:t>
            </a:r>
            <a:r>
              <a:rPr lang="lv-LV" dirty="0" err="1" smtClean="0"/>
              <a:t>Framing</a:t>
            </a:r>
            <a:r>
              <a:rPr lang="lv-LV" dirty="0" smtClean="0"/>
              <a:t> </a:t>
            </a:r>
            <a:r>
              <a:rPr lang="lv-LV" dirty="0" err="1" smtClean="0"/>
              <a:t>the</a:t>
            </a:r>
            <a:r>
              <a:rPr lang="lv-LV" dirty="0" smtClean="0"/>
              <a:t> </a:t>
            </a:r>
            <a:r>
              <a:rPr lang="lv-LV" dirty="0" err="1" smtClean="0"/>
              <a:t>Continuous</a:t>
            </a:r>
            <a:r>
              <a:rPr lang="lv-LV" dirty="0" smtClean="0"/>
              <a:t> </a:t>
            </a:r>
            <a:r>
              <a:rPr lang="lv-LV" dirty="0" err="1" smtClean="0"/>
              <a:t>Information</a:t>
            </a:r>
            <a:r>
              <a:rPr lang="lv-LV" dirty="0" smtClean="0"/>
              <a:t> </a:t>
            </a:r>
            <a:r>
              <a:rPr lang="lv-LV" dirty="0" err="1" smtClean="0"/>
              <a:t>Systems</a:t>
            </a:r>
            <a:r>
              <a:rPr lang="lv-LV" dirty="0" smtClean="0"/>
              <a:t> </a:t>
            </a:r>
            <a:r>
              <a:rPr lang="lv-LV" dirty="0" err="1" smtClean="0"/>
              <a:t>Engineering</a:t>
            </a:r>
            <a:r>
              <a:rPr lang="lv-LV" dirty="0" smtClean="0"/>
              <a:t>. </a:t>
            </a:r>
            <a:r>
              <a:rPr lang="lv-LV" dirty="0" err="1" smtClean="0"/>
              <a:t>Joint</a:t>
            </a:r>
            <a:r>
              <a:rPr lang="lv-LV" dirty="0" smtClean="0"/>
              <a:t> </a:t>
            </a:r>
            <a:r>
              <a:rPr lang="lv-LV" dirty="0" err="1" smtClean="0"/>
              <a:t>Proceedings</a:t>
            </a:r>
            <a:r>
              <a:rPr lang="lv-LV" dirty="0" smtClean="0"/>
              <a:t> </a:t>
            </a:r>
            <a:r>
              <a:rPr lang="lv-LV" dirty="0" err="1" smtClean="0"/>
              <a:t>of</a:t>
            </a:r>
            <a:r>
              <a:rPr lang="lv-LV" dirty="0" smtClean="0"/>
              <a:t> </a:t>
            </a:r>
            <a:r>
              <a:rPr lang="lv-LV" dirty="0" err="1" smtClean="0"/>
              <a:t>the</a:t>
            </a:r>
            <a:r>
              <a:rPr lang="lv-LV" dirty="0" smtClean="0"/>
              <a:t> BIR 2016 </a:t>
            </a:r>
            <a:r>
              <a:rPr lang="lv-LV" dirty="0" err="1" smtClean="0"/>
              <a:t>Workshops</a:t>
            </a:r>
            <a:r>
              <a:rPr lang="lv-LV" dirty="0" smtClean="0"/>
              <a:t> </a:t>
            </a:r>
            <a:r>
              <a:rPr lang="lv-LV" dirty="0" err="1" smtClean="0"/>
              <a:t>and</a:t>
            </a:r>
            <a:r>
              <a:rPr lang="lv-LV" dirty="0" smtClean="0"/>
              <a:t> </a:t>
            </a:r>
            <a:r>
              <a:rPr lang="lv-LV" dirty="0" err="1" smtClean="0"/>
              <a:t>Doctoral</a:t>
            </a:r>
            <a:r>
              <a:rPr lang="lv-LV" dirty="0" smtClean="0"/>
              <a:t> </a:t>
            </a:r>
            <a:r>
              <a:rPr lang="lv-LV" dirty="0" err="1" smtClean="0"/>
              <a:t>Consortium</a:t>
            </a:r>
            <a:r>
              <a:rPr lang="lv-LV" dirty="0" smtClean="0"/>
              <a:t>, </a:t>
            </a:r>
            <a:r>
              <a:rPr lang="lv-LV" dirty="0" err="1" smtClean="0"/>
              <a:t>co-located</a:t>
            </a:r>
            <a:r>
              <a:rPr lang="lv-LV" dirty="0" smtClean="0"/>
              <a:t> </a:t>
            </a:r>
            <a:r>
              <a:rPr lang="lv-LV" dirty="0" err="1" smtClean="0"/>
              <a:t>with</a:t>
            </a:r>
            <a:r>
              <a:rPr lang="lv-LV" dirty="0" smtClean="0"/>
              <a:t> 15th </a:t>
            </a:r>
            <a:r>
              <a:rPr lang="lv-LV" dirty="0" err="1" smtClean="0"/>
              <a:t>International</a:t>
            </a:r>
            <a:r>
              <a:rPr lang="lv-LV" dirty="0" smtClean="0"/>
              <a:t> </a:t>
            </a:r>
            <a:r>
              <a:rPr lang="lv-LV" dirty="0" err="1" smtClean="0"/>
              <a:t>Conference</a:t>
            </a:r>
            <a:r>
              <a:rPr lang="lv-LV" dirty="0" smtClean="0"/>
              <a:t> </a:t>
            </a:r>
            <a:r>
              <a:rPr lang="lv-LV" dirty="0" err="1" smtClean="0"/>
              <a:t>on</a:t>
            </a:r>
            <a:r>
              <a:rPr lang="lv-LV" dirty="0" smtClean="0"/>
              <a:t> </a:t>
            </a:r>
            <a:r>
              <a:rPr lang="lv-LV" dirty="0" err="1" smtClean="0"/>
              <a:t>Perspectives</a:t>
            </a:r>
            <a:r>
              <a:rPr lang="lv-LV" dirty="0" smtClean="0"/>
              <a:t> </a:t>
            </a:r>
            <a:r>
              <a:rPr lang="lv-LV" dirty="0" err="1" smtClean="0"/>
              <a:t>in</a:t>
            </a:r>
            <a:r>
              <a:rPr lang="lv-LV" dirty="0" smtClean="0"/>
              <a:t> </a:t>
            </a:r>
            <a:r>
              <a:rPr lang="lv-LV" dirty="0" err="1" smtClean="0"/>
              <a:t>Business</a:t>
            </a:r>
            <a:r>
              <a:rPr lang="lv-LV" dirty="0" smtClean="0"/>
              <a:t> </a:t>
            </a:r>
            <a:r>
              <a:rPr lang="lv-LV" dirty="0" err="1" smtClean="0"/>
              <a:t>Informatics</a:t>
            </a:r>
            <a:r>
              <a:rPr lang="lv-LV" dirty="0" smtClean="0"/>
              <a:t> </a:t>
            </a:r>
            <a:r>
              <a:rPr lang="lv-LV" dirty="0" err="1" smtClean="0"/>
              <a:t>Research</a:t>
            </a:r>
            <a:r>
              <a:rPr lang="lv-LV" dirty="0" smtClean="0"/>
              <a:t> (BIR 2016), </a:t>
            </a:r>
            <a:r>
              <a:rPr lang="lv-LV" dirty="0" err="1" smtClean="0"/>
              <a:t>September</a:t>
            </a:r>
            <a:r>
              <a:rPr lang="lv-LV" dirty="0" smtClean="0"/>
              <a:t> 14–16, 2016. </a:t>
            </a:r>
            <a:r>
              <a:rPr lang="lv-LV" dirty="0" err="1" smtClean="0"/>
              <a:t>Prague</a:t>
            </a:r>
            <a:r>
              <a:rPr lang="lv-LV" dirty="0" smtClean="0"/>
              <a:t>, </a:t>
            </a:r>
            <a:r>
              <a:rPr lang="lv-LV" dirty="0" err="1" smtClean="0"/>
              <a:t>Czech</a:t>
            </a:r>
            <a:r>
              <a:rPr lang="lv-LV" dirty="0" smtClean="0"/>
              <a:t> </a:t>
            </a:r>
            <a:r>
              <a:rPr lang="lv-LV" dirty="0" err="1" smtClean="0"/>
              <a:t>Republic</a:t>
            </a:r>
            <a:r>
              <a:rPr lang="lv-LV" dirty="0" smtClean="0"/>
              <a:t>. B. </a:t>
            </a:r>
            <a:r>
              <a:rPr lang="lv-LV" dirty="0" err="1" smtClean="0"/>
              <a:t>Johansson</a:t>
            </a:r>
            <a:r>
              <a:rPr lang="lv-LV" dirty="0" smtClean="0"/>
              <a:t> </a:t>
            </a:r>
            <a:r>
              <a:rPr lang="lv-LV" dirty="0" err="1" smtClean="0"/>
              <a:t>and</a:t>
            </a:r>
            <a:r>
              <a:rPr lang="lv-LV" dirty="0" smtClean="0"/>
              <a:t>  F. </a:t>
            </a:r>
            <a:r>
              <a:rPr lang="lv-LV" dirty="0" err="1" smtClean="0"/>
              <a:t>Vencovský</a:t>
            </a:r>
            <a:r>
              <a:rPr lang="lv-LV" dirty="0" smtClean="0"/>
              <a:t> (</a:t>
            </a:r>
            <a:r>
              <a:rPr lang="lv-LV" dirty="0" err="1" smtClean="0"/>
              <a:t>Eds</a:t>
            </a:r>
            <a:r>
              <a:rPr lang="lv-LV" dirty="0" smtClean="0"/>
              <a:t>.). </a:t>
            </a:r>
            <a:r>
              <a:rPr lang="lv-LV" dirty="0" err="1" smtClean="0"/>
              <a:t>Managed</a:t>
            </a:r>
            <a:r>
              <a:rPr lang="lv-LV" dirty="0" smtClean="0"/>
              <a:t> </a:t>
            </a:r>
            <a:r>
              <a:rPr lang="lv-LV" dirty="0" err="1" smtClean="0"/>
              <a:t>Complexity</a:t>
            </a:r>
            <a:r>
              <a:rPr lang="lv-LV" dirty="0" smtClean="0"/>
              <a:t>. CEUR-</a:t>
            </a:r>
            <a:r>
              <a:rPr lang="lv-LV" dirty="0" err="1" smtClean="0"/>
              <a:t>WS.org</a:t>
            </a:r>
            <a:r>
              <a:rPr lang="lv-LV" dirty="0" smtClean="0"/>
              <a:t>,  </a:t>
            </a:r>
            <a:r>
              <a:rPr lang="lv-LV" dirty="0" err="1" smtClean="0"/>
              <a:t>Vol</a:t>
            </a:r>
            <a:r>
              <a:rPr lang="lv-LV" dirty="0" smtClean="0"/>
              <a:t>. 1684. </a:t>
            </a:r>
            <a:r>
              <a:rPr lang="lv-LV" dirty="0" err="1" smtClean="0"/>
              <a:t>In</a:t>
            </a:r>
            <a:r>
              <a:rPr lang="lv-LV" dirty="0" smtClean="0"/>
              <a:t> </a:t>
            </a:r>
            <a:r>
              <a:rPr lang="lv-LV" dirty="0" err="1" smtClean="0"/>
              <a:t>database</a:t>
            </a:r>
            <a:r>
              <a:rPr lang="lv-LV" dirty="0" smtClean="0"/>
              <a:t>: </a:t>
            </a:r>
            <a:r>
              <a:rPr lang="lv-LV" b="1" dirty="0" smtClean="0"/>
              <a:t>SCOPUS</a:t>
            </a:r>
            <a:r>
              <a:rPr lang="lv-LV" dirty="0" smtClean="0"/>
              <a:t>.</a:t>
            </a:r>
            <a:r>
              <a:rPr lang="lv-LV" dirty="0" smtClean="0">
                <a:hlinkClick r:id="rId4"/>
              </a:rPr>
              <a:t> </a:t>
            </a:r>
            <a:r>
              <a:rPr lang="lv-LV" u="sng" dirty="0" smtClean="0">
                <a:hlinkClick r:id="rId5"/>
              </a:rPr>
              <a:t>http://ceur-ws.org/Vol-1684/paper18.pdf</a:t>
            </a:r>
            <a:r>
              <a:rPr lang="lv-LV" dirty="0" smtClean="0"/>
              <a:t> </a:t>
            </a:r>
          </a:p>
          <a:p>
            <a:pPr>
              <a:spcAft>
                <a:spcPts val="0"/>
              </a:spcAft>
              <a:defRPr/>
            </a:pPr>
            <a:r>
              <a:rPr lang="lv-LV" dirty="0" err="1" smtClean="0"/>
              <a:t>Kirikova</a:t>
            </a:r>
            <a:r>
              <a:rPr lang="lv-LV" dirty="0" smtClean="0"/>
              <a:t>, M., </a:t>
            </a:r>
            <a:r>
              <a:rPr lang="lv-LV" dirty="0" err="1" smtClean="0"/>
              <a:t>Matulevičius</a:t>
            </a:r>
            <a:r>
              <a:rPr lang="lv-LV" dirty="0" smtClean="0"/>
              <a:t>, R., </a:t>
            </a:r>
            <a:r>
              <a:rPr lang="lv-LV" dirty="0" err="1" smtClean="0"/>
              <a:t>Sandkuhl</a:t>
            </a:r>
            <a:r>
              <a:rPr lang="lv-LV" dirty="0" smtClean="0"/>
              <a:t>, K. </a:t>
            </a:r>
            <a:r>
              <a:rPr lang="lv-LV" dirty="0" err="1" smtClean="0"/>
              <a:t>The</a:t>
            </a:r>
            <a:r>
              <a:rPr lang="lv-LV" dirty="0" smtClean="0"/>
              <a:t> </a:t>
            </a:r>
            <a:r>
              <a:rPr lang="lv-LV" dirty="0" err="1" smtClean="0"/>
              <a:t>enterprise</a:t>
            </a:r>
            <a:r>
              <a:rPr lang="lv-LV" dirty="0" smtClean="0"/>
              <a:t> </a:t>
            </a:r>
            <a:r>
              <a:rPr lang="lv-LV" dirty="0" err="1" smtClean="0"/>
              <a:t>model</a:t>
            </a:r>
            <a:r>
              <a:rPr lang="lv-LV" dirty="0" smtClean="0"/>
              <a:t> </a:t>
            </a:r>
            <a:r>
              <a:rPr lang="lv-LV" dirty="0" err="1" smtClean="0"/>
              <a:t>frame</a:t>
            </a:r>
            <a:r>
              <a:rPr lang="lv-LV" dirty="0" smtClean="0"/>
              <a:t> </a:t>
            </a:r>
            <a:r>
              <a:rPr lang="lv-LV" dirty="0" err="1" smtClean="0"/>
              <a:t>for</a:t>
            </a:r>
            <a:r>
              <a:rPr lang="lv-LV" dirty="0" smtClean="0"/>
              <a:t> </a:t>
            </a:r>
            <a:r>
              <a:rPr lang="lv-LV" dirty="0" err="1" smtClean="0"/>
              <a:t>supporting</a:t>
            </a:r>
            <a:r>
              <a:rPr lang="lv-LV" dirty="0" smtClean="0"/>
              <a:t> </a:t>
            </a:r>
            <a:r>
              <a:rPr lang="lv-LV" dirty="0" err="1" smtClean="0"/>
              <a:t>security</a:t>
            </a:r>
            <a:r>
              <a:rPr lang="lv-LV" dirty="0" smtClean="0"/>
              <a:t> </a:t>
            </a:r>
            <a:r>
              <a:rPr lang="lv-LV" dirty="0" err="1" smtClean="0"/>
              <a:t>requirement</a:t>
            </a:r>
            <a:r>
              <a:rPr lang="lv-LV" dirty="0" smtClean="0"/>
              <a:t> </a:t>
            </a:r>
            <a:r>
              <a:rPr lang="lv-LV" dirty="0" err="1" smtClean="0"/>
              <a:t>elicitation</a:t>
            </a:r>
            <a:r>
              <a:rPr lang="lv-LV" dirty="0" smtClean="0"/>
              <a:t> </a:t>
            </a:r>
            <a:r>
              <a:rPr lang="lv-LV" dirty="0" err="1" smtClean="0"/>
              <a:t>from</a:t>
            </a:r>
            <a:r>
              <a:rPr lang="lv-LV" dirty="0" smtClean="0"/>
              <a:t> </a:t>
            </a:r>
            <a:r>
              <a:rPr lang="lv-LV" dirty="0" err="1" smtClean="0"/>
              <a:t>business</a:t>
            </a:r>
            <a:r>
              <a:rPr lang="lv-LV" dirty="0" smtClean="0"/>
              <a:t> </a:t>
            </a:r>
            <a:r>
              <a:rPr lang="lv-LV" dirty="0" err="1" smtClean="0"/>
              <a:t>processes</a:t>
            </a:r>
            <a:r>
              <a:rPr lang="lv-LV" dirty="0" smtClean="0"/>
              <a:t>. </a:t>
            </a:r>
            <a:r>
              <a:rPr lang="lv-LV" dirty="0" err="1" smtClean="0"/>
              <a:t>Proceedings</a:t>
            </a:r>
            <a:r>
              <a:rPr lang="lv-LV" dirty="0" smtClean="0"/>
              <a:t> </a:t>
            </a:r>
            <a:r>
              <a:rPr lang="lv-LV" dirty="0" err="1" smtClean="0"/>
              <a:t>of</a:t>
            </a:r>
            <a:r>
              <a:rPr lang="lv-LV" dirty="0" smtClean="0"/>
              <a:t> 12th </a:t>
            </a:r>
            <a:r>
              <a:rPr lang="lv-LV" dirty="0" err="1" smtClean="0"/>
              <a:t>International</a:t>
            </a:r>
            <a:r>
              <a:rPr lang="lv-LV" dirty="0" smtClean="0"/>
              <a:t> </a:t>
            </a:r>
            <a:r>
              <a:rPr lang="lv-LV" dirty="0" err="1" smtClean="0"/>
              <a:t>Baltic</a:t>
            </a:r>
            <a:r>
              <a:rPr lang="lv-LV" dirty="0" smtClean="0"/>
              <a:t> </a:t>
            </a:r>
            <a:r>
              <a:rPr lang="lv-LV" dirty="0" err="1" smtClean="0"/>
              <a:t>Conference</a:t>
            </a:r>
            <a:r>
              <a:rPr lang="lv-LV" dirty="0" smtClean="0"/>
              <a:t>, DB&amp;IS 2016, </a:t>
            </a:r>
            <a:r>
              <a:rPr lang="lv-LV" dirty="0" err="1" smtClean="0"/>
              <a:t>Riga</a:t>
            </a:r>
            <a:r>
              <a:rPr lang="lv-LV" dirty="0" smtClean="0"/>
              <a:t>, </a:t>
            </a:r>
            <a:r>
              <a:rPr lang="lv-LV" dirty="0" err="1" smtClean="0"/>
              <a:t>Latvia</a:t>
            </a:r>
            <a:r>
              <a:rPr lang="lv-LV" dirty="0" smtClean="0"/>
              <a:t>, </a:t>
            </a:r>
            <a:r>
              <a:rPr lang="lv-LV" dirty="0" err="1" smtClean="0"/>
              <a:t>July</a:t>
            </a:r>
            <a:r>
              <a:rPr lang="lv-LV" dirty="0" smtClean="0"/>
              <a:t> 4-6, 2016. </a:t>
            </a:r>
            <a:r>
              <a:rPr lang="lv-LV" dirty="0" err="1" smtClean="0"/>
              <a:t>Communications</a:t>
            </a:r>
            <a:r>
              <a:rPr lang="lv-LV" dirty="0" smtClean="0"/>
              <a:t> </a:t>
            </a:r>
            <a:r>
              <a:rPr lang="lv-LV" dirty="0" err="1" smtClean="0"/>
              <a:t>in</a:t>
            </a:r>
            <a:r>
              <a:rPr lang="lv-LV" dirty="0" smtClean="0"/>
              <a:t> </a:t>
            </a:r>
            <a:r>
              <a:rPr lang="lv-LV" dirty="0" err="1" smtClean="0"/>
              <a:t>Computer</a:t>
            </a:r>
            <a:r>
              <a:rPr lang="lv-LV" dirty="0" smtClean="0"/>
              <a:t> </a:t>
            </a:r>
            <a:r>
              <a:rPr lang="lv-LV" dirty="0" err="1" smtClean="0"/>
              <a:t>and</a:t>
            </a:r>
            <a:r>
              <a:rPr lang="lv-LV" dirty="0" smtClean="0"/>
              <a:t> </a:t>
            </a:r>
            <a:r>
              <a:rPr lang="lv-LV" dirty="0" err="1" smtClean="0"/>
              <a:t>Information</a:t>
            </a:r>
            <a:r>
              <a:rPr lang="lv-LV" dirty="0" smtClean="0"/>
              <a:t> </a:t>
            </a:r>
            <a:r>
              <a:rPr lang="lv-LV" dirty="0" err="1" smtClean="0"/>
              <a:t>Science</a:t>
            </a:r>
            <a:r>
              <a:rPr lang="lv-LV" dirty="0" smtClean="0"/>
              <a:t>, </a:t>
            </a:r>
            <a:r>
              <a:rPr lang="lv-LV" dirty="0" err="1" smtClean="0"/>
              <a:t>vol</a:t>
            </a:r>
            <a:r>
              <a:rPr lang="lv-LV" dirty="0" smtClean="0"/>
              <a:t>. 615, </a:t>
            </a:r>
            <a:r>
              <a:rPr lang="lv-LV" dirty="0" err="1" smtClean="0"/>
              <a:t>pp</a:t>
            </a:r>
            <a:r>
              <a:rPr lang="lv-LV" dirty="0" smtClean="0"/>
              <a:t>. 229-241. </a:t>
            </a:r>
            <a:r>
              <a:rPr lang="lv-LV" dirty="0" err="1" smtClean="0"/>
              <a:t>In</a:t>
            </a:r>
            <a:r>
              <a:rPr lang="lv-LV" dirty="0" smtClean="0"/>
              <a:t> </a:t>
            </a:r>
            <a:r>
              <a:rPr lang="lv-LV" dirty="0" err="1" smtClean="0"/>
              <a:t>database</a:t>
            </a:r>
            <a:r>
              <a:rPr lang="lv-LV" dirty="0" smtClean="0"/>
              <a:t>: </a:t>
            </a:r>
            <a:r>
              <a:rPr lang="lv-LV" dirty="0" err="1" smtClean="0"/>
              <a:t>SpringerLink</a:t>
            </a:r>
            <a:r>
              <a:rPr lang="lv-LV" dirty="0" smtClean="0"/>
              <a:t>, </a:t>
            </a:r>
            <a:r>
              <a:rPr lang="lv-LV" b="1" dirty="0" smtClean="0"/>
              <a:t>SCOPUS</a:t>
            </a:r>
            <a:r>
              <a:rPr lang="lv-LV" dirty="0" smtClean="0"/>
              <a:t>. DOI:</a:t>
            </a:r>
            <a:r>
              <a:rPr lang="lv-LV" dirty="0" smtClean="0">
                <a:hlinkClick r:id="rId6"/>
              </a:rPr>
              <a:t> </a:t>
            </a:r>
            <a:r>
              <a:rPr lang="lv-LV" u="sng" dirty="0" smtClean="0">
                <a:hlinkClick r:id="rId7"/>
              </a:rPr>
              <a:t>http://dx.doi.org/10.1007/978-3-319-40180-5_16</a:t>
            </a:r>
            <a:r>
              <a:rPr lang="lv-LV" dirty="0" smtClean="0"/>
              <a:t> </a:t>
            </a:r>
          </a:p>
          <a:p>
            <a:pPr>
              <a:spcAft>
                <a:spcPts val="0"/>
              </a:spcAft>
              <a:defRPr/>
            </a:pPr>
            <a:r>
              <a:rPr lang="lv-LV" dirty="0" err="1" smtClean="0"/>
              <a:t>Kirikova</a:t>
            </a:r>
            <a:r>
              <a:rPr lang="lv-LV" dirty="0" smtClean="0"/>
              <a:t>, M., </a:t>
            </a:r>
            <a:r>
              <a:rPr lang="lv-LV" dirty="0" err="1" smtClean="0"/>
              <a:t>Matulevičius</a:t>
            </a:r>
            <a:r>
              <a:rPr lang="lv-LV" dirty="0" smtClean="0"/>
              <a:t>, R., </a:t>
            </a:r>
            <a:r>
              <a:rPr lang="lv-LV" dirty="0" err="1" smtClean="0"/>
              <a:t>Sandkuhl</a:t>
            </a:r>
            <a:r>
              <a:rPr lang="lv-LV" dirty="0" smtClean="0"/>
              <a:t>, </a:t>
            </a:r>
            <a:r>
              <a:rPr lang="lv-LV" dirty="0" err="1" smtClean="0"/>
              <a:t>K.Application</a:t>
            </a:r>
            <a:r>
              <a:rPr lang="lv-LV" dirty="0" smtClean="0"/>
              <a:t> </a:t>
            </a:r>
            <a:r>
              <a:rPr lang="lv-LV" dirty="0" err="1" smtClean="0"/>
              <a:t>of</a:t>
            </a:r>
            <a:r>
              <a:rPr lang="lv-LV" dirty="0" smtClean="0"/>
              <a:t> </a:t>
            </a:r>
            <a:r>
              <a:rPr lang="lv-LV" dirty="0" err="1" smtClean="0"/>
              <a:t>the</a:t>
            </a:r>
            <a:r>
              <a:rPr lang="lv-LV" dirty="0" smtClean="0"/>
              <a:t> </a:t>
            </a:r>
            <a:r>
              <a:rPr lang="lv-LV" dirty="0" err="1" smtClean="0"/>
              <a:t>Enterprise</a:t>
            </a:r>
            <a:r>
              <a:rPr lang="lv-LV" dirty="0" smtClean="0"/>
              <a:t> </a:t>
            </a:r>
            <a:r>
              <a:rPr lang="lv-LV" dirty="0" err="1" smtClean="0"/>
              <a:t>Model</a:t>
            </a:r>
            <a:r>
              <a:rPr lang="lv-LV" dirty="0" smtClean="0"/>
              <a:t> </a:t>
            </a:r>
            <a:r>
              <a:rPr lang="lv-LV" dirty="0" err="1" smtClean="0"/>
              <a:t>Frame</a:t>
            </a:r>
            <a:r>
              <a:rPr lang="lv-LV" dirty="0" smtClean="0"/>
              <a:t> </a:t>
            </a:r>
            <a:r>
              <a:rPr lang="lv-LV" dirty="0" err="1" smtClean="0"/>
              <a:t>for</a:t>
            </a:r>
            <a:r>
              <a:rPr lang="lv-LV" dirty="0" smtClean="0"/>
              <a:t> </a:t>
            </a:r>
            <a:r>
              <a:rPr lang="lv-LV" dirty="0" err="1" smtClean="0"/>
              <a:t>Security</a:t>
            </a:r>
            <a:r>
              <a:rPr lang="lv-LV" dirty="0" smtClean="0"/>
              <a:t> </a:t>
            </a:r>
            <a:r>
              <a:rPr lang="lv-LV" dirty="0" err="1" smtClean="0"/>
              <a:t>Requirements</a:t>
            </a:r>
            <a:r>
              <a:rPr lang="lv-LV" dirty="0" smtClean="0"/>
              <a:t> </a:t>
            </a:r>
            <a:r>
              <a:rPr lang="lv-LV" dirty="0" err="1" smtClean="0"/>
              <a:t>and</a:t>
            </a:r>
            <a:r>
              <a:rPr lang="lv-LV" dirty="0" smtClean="0"/>
              <a:t> </a:t>
            </a:r>
            <a:r>
              <a:rPr lang="lv-LV" dirty="0" err="1" smtClean="0"/>
              <a:t>Control</a:t>
            </a:r>
            <a:r>
              <a:rPr lang="lv-LV" dirty="0" smtClean="0"/>
              <a:t> </a:t>
            </a:r>
            <a:r>
              <a:rPr lang="lv-LV" dirty="0" err="1" smtClean="0"/>
              <a:t>Identification</a:t>
            </a:r>
            <a:r>
              <a:rPr lang="lv-LV" dirty="0" smtClean="0"/>
              <a:t>. </a:t>
            </a:r>
            <a:r>
              <a:rPr lang="lv-LV" dirty="0" err="1" smtClean="0"/>
              <a:t>Databases</a:t>
            </a:r>
            <a:r>
              <a:rPr lang="lv-LV" dirty="0" smtClean="0"/>
              <a:t> </a:t>
            </a:r>
            <a:r>
              <a:rPr lang="lv-LV" dirty="0" err="1" smtClean="0"/>
              <a:t>and</a:t>
            </a:r>
            <a:r>
              <a:rPr lang="lv-LV" dirty="0" smtClean="0"/>
              <a:t> </a:t>
            </a:r>
            <a:r>
              <a:rPr lang="lv-LV" dirty="0" err="1" smtClean="0"/>
              <a:t>Information</a:t>
            </a:r>
            <a:r>
              <a:rPr lang="lv-LV" dirty="0" smtClean="0"/>
              <a:t> </a:t>
            </a:r>
            <a:r>
              <a:rPr lang="lv-LV" dirty="0" err="1" smtClean="0"/>
              <a:t>Systems</a:t>
            </a:r>
            <a:r>
              <a:rPr lang="lv-LV" dirty="0" smtClean="0"/>
              <a:t> IX, G. </a:t>
            </a:r>
            <a:r>
              <a:rPr lang="lv-LV" dirty="0" err="1" smtClean="0"/>
              <a:t>Arnicans</a:t>
            </a:r>
            <a:r>
              <a:rPr lang="lv-LV" dirty="0" smtClean="0"/>
              <a:t> </a:t>
            </a:r>
            <a:r>
              <a:rPr lang="lv-LV" dirty="0" err="1" smtClean="0"/>
              <a:t>et</a:t>
            </a:r>
            <a:r>
              <a:rPr lang="lv-LV" dirty="0" smtClean="0"/>
              <a:t> </a:t>
            </a:r>
            <a:r>
              <a:rPr lang="lv-LV" dirty="0" err="1" smtClean="0"/>
              <a:t>al</a:t>
            </a:r>
            <a:r>
              <a:rPr lang="lv-LV" dirty="0" smtClean="0"/>
              <a:t>. (</a:t>
            </a:r>
            <a:r>
              <a:rPr lang="lv-LV" dirty="0" err="1" smtClean="0"/>
              <a:t>Eds</a:t>
            </a:r>
            <a:r>
              <a:rPr lang="lv-LV" dirty="0" smtClean="0"/>
              <a:t>.). IOS </a:t>
            </a:r>
            <a:r>
              <a:rPr lang="lv-LV" dirty="0" err="1" smtClean="0"/>
              <a:t>Press</a:t>
            </a:r>
            <a:r>
              <a:rPr lang="lv-LV" dirty="0" smtClean="0"/>
              <a:t>. 12th </a:t>
            </a:r>
            <a:r>
              <a:rPr lang="lv-LV" dirty="0" err="1" smtClean="0"/>
              <a:t>International</a:t>
            </a:r>
            <a:r>
              <a:rPr lang="lv-LV" dirty="0" smtClean="0"/>
              <a:t> </a:t>
            </a:r>
            <a:r>
              <a:rPr lang="lv-LV" dirty="0" err="1" smtClean="0"/>
              <a:t>Baltic</a:t>
            </a:r>
            <a:r>
              <a:rPr lang="lv-LV" dirty="0" smtClean="0"/>
              <a:t> </a:t>
            </a:r>
            <a:r>
              <a:rPr lang="lv-LV" dirty="0" err="1" smtClean="0"/>
              <a:t>Conference</a:t>
            </a:r>
            <a:r>
              <a:rPr lang="lv-LV" dirty="0" smtClean="0"/>
              <a:t>, DB&amp;IS 2016, </a:t>
            </a:r>
            <a:r>
              <a:rPr lang="lv-LV" dirty="0" err="1" smtClean="0"/>
              <a:t>Riga</a:t>
            </a:r>
            <a:r>
              <a:rPr lang="lv-LV" dirty="0" smtClean="0"/>
              <a:t>, </a:t>
            </a:r>
            <a:r>
              <a:rPr lang="lv-LV" dirty="0" err="1" smtClean="0"/>
              <a:t>Latvia</a:t>
            </a:r>
            <a:r>
              <a:rPr lang="lv-LV" dirty="0" smtClean="0"/>
              <a:t>, </a:t>
            </a:r>
            <a:r>
              <a:rPr lang="lv-LV" dirty="0" err="1" smtClean="0"/>
              <a:t>July</a:t>
            </a:r>
            <a:r>
              <a:rPr lang="lv-LV" dirty="0" smtClean="0"/>
              <a:t> 4-6, 2016, pp.129-142. </a:t>
            </a:r>
            <a:r>
              <a:rPr lang="lv-LV" dirty="0" err="1" smtClean="0"/>
              <a:t>In</a:t>
            </a:r>
            <a:r>
              <a:rPr lang="lv-LV" dirty="0" smtClean="0"/>
              <a:t> </a:t>
            </a:r>
            <a:r>
              <a:rPr lang="lv-LV" dirty="0" err="1" smtClean="0"/>
              <a:t>database</a:t>
            </a:r>
            <a:r>
              <a:rPr lang="lv-LV" dirty="0" smtClean="0"/>
              <a:t>: tiks indeksēts </a:t>
            </a:r>
            <a:r>
              <a:rPr lang="lv-LV" b="1" dirty="0" smtClean="0"/>
              <a:t>SCOPUS</a:t>
            </a:r>
            <a:r>
              <a:rPr lang="lv-LV" dirty="0" smtClean="0"/>
              <a:t>, Web </a:t>
            </a:r>
            <a:r>
              <a:rPr lang="lv-LV" dirty="0" err="1" smtClean="0"/>
              <a:t>of</a:t>
            </a:r>
            <a:r>
              <a:rPr lang="lv-LV" dirty="0" smtClean="0"/>
              <a:t> </a:t>
            </a:r>
            <a:r>
              <a:rPr lang="lv-LV" dirty="0" err="1" smtClean="0"/>
              <a:t>Science</a:t>
            </a:r>
            <a:r>
              <a:rPr lang="lv-LV" dirty="0" smtClean="0"/>
              <a:t>. DOI: </a:t>
            </a:r>
            <a:r>
              <a:rPr lang="lv-LV" u="sng" dirty="0" smtClean="0">
                <a:hlinkClick r:id="rId8"/>
              </a:rPr>
              <a:t>https://doi.org/10.3233/978-1-61499-714-6-129</a:t>
            </a:r>
            <a:r>
              <a:rPr lang="lv-LV" dirty="0" smtClean="0"/>
              <a:t> </a:t>
            </a:r>
          </a:p>
          <a:p>
            <a:pPr>
              <a:spcAft>
                <a:spcPts val="0"/>
              </a:spcAft>
              <a:defRPr/>
            </a:pPr>
            <a:r>
              <a:rPr lang="lv-LV" dirty="0" err="1" smtClean="0"/>
              <a:t>L.Peņicina</a:t>
            </a:r>
            <a:r>
              <a:rPr lang="lv-LV" dirty="0" smtClean="0"/>
              <a:t>. </a:t>
            </a:r>
            <a:r>
              <a:rPr lang="lv-LV" dirty="0" err="1" smtClean="0"/>
              <a:t>Controlling</a:t>
            </a:r>
            <a:r>
              <a:rPr lang="lv-LV" dirty="0" smtClean="0"/>
              <a:t> </a:t>
            </a:r>
            <a:r>
              <a:rPr lang="lv-LV" dirty="0" err="1" smtClean="0"/>
              <a:t>Business</a:t>
            </a:r>
            <a:r>
              <a:rPr lang="lv-LV" dirty="0" smtClean="0"/>
              <a:t> </a:t>
            </a:r>
            <a:r>
              <a:rPr lang="lv-LV" dirty="0" err="1" smtClean="0"/>
              <a:t>Object</a:t>
            </a:r>
            <a:r>
              <a:rPr lang="lv-LV" dirty="0" smtClean="0"/>
              <a:t> </a:t>
            </a:r>
            <a:r>
              <a:rPr lang="lv-LV" dirty="0" err="1" smtClean="0"/>
              <a:t>States</a:t>
            </a:r>
            <a:r>
              <a:rPr lang="lv-LV" dirty="0" smtClean="0"/>
              <a:t> </a:t>
            </a:r>
            <a:r>
              <a:rPr lang="lv-LV" dirty="0" err="1" smtClean="0"/>
              <a:t>in</a:t>
            </a:r>
            <a:r>
              <a:rPr lang="lv-LV" dirty="0" smtClean="0"/>
              <a:t> </a:t>
            </a:r>
            <a:r>
              <a:rPr lang="lv-LV" dirty="0" err="1" smtClean="0"/>
              <a:t>Business</a:t>
            </a:r>
            <a:r>
              <a:rPr lang="lv-LV" dirty="0" smtClean="0"/>
              <a:t> Process </a:t>
            </a:r>
            <a:r>
              <a:rPr lang="lv-LV" dirty="0" err="1" smtClean="0"/>
              <a:t>Models</a:t>
            </a:r>
            <a:r>
              <a:rPr lang="lv-LV" dirty="0" smtClean="0"/>
              <a:t> to </a:t>
            </a:r>
            <a:r>
              <a:rPr lang="lv-LV" dirty="0" err="1" smtClean="0"/>
              <a:t>Support</a:t>
            </a:r>
            <a:r>
              <a:rPr lang="lv-LV" dirty="0" smtClean="0"/>
              <a:t> </a:t>
            </a:r>
            <a:r>
              <a:rPr lang="lv-LV" dirty="0" err="1" smtClean="0"/>
              <a:t>Compliance</a:t>
            </a:r>
            <a:r>
              <a:rPr lang="lv-LV" dirty="0" smtClean="0"/>
              <a:t>. </a:t>
            </a:r>
            <a:r>
              <a:rPr lang="lv-LV" dirty="0" err="1" smtClean="0"/>
              <a:t>PoEM</a:t>
            </a:r>
            <a:r>
              <a:rPr lang="lv-LV" dirty="0" smtClean="0"/>
              <a:t> 2016, </a:t>
            </a:r>
            <a:r>
              <a:rPr lang="lv-LV" dirty="0" err="1" smtClean="0"/>
              <a:t>Doctoral</a:t>
            </a:r>
            <a:r>
              <a:rPr lang="lv-LV" dirty="0" smtClean="0"/>
              <a:t> </a:t>
            </a:r>
            <a:r>
              <a:rPr lang="lv-LV" dirty="0" err="1" smtClean="0"/>
              <a:t>Consortium</a:t>
            </a:r>
            <a:r>
              <a:rPr lang="lv-LV" dirty="0" smtClean="0"/>
              <a:t>, </a:t>
            </a:r>
            <a:r>
              <a:rPr lang="lv-LV" dirty="0" err="1" smtClean="0"/>
              <a:t>Skövde</a:t>
            </a:r>
            <a:r>
              <a:rPr lang="lv-LV" dirty="0" smtClean="0"/>
              <a:t>, </a:t>
            </a:r>
            <a:r>
              <a:rPr lang="lv-LV" dirty="0" err="1" smtClean="0"/>
              <a:t>Sweden</a:t>
            </a:r>
            <a:r>
              <a:rPr lang="lv-LV" dirty="0" smtClean="0"/>
              <a:t>, </a:t>
            </a:r>
            <a:r>
              <a:rPr lang="lv-LV" dirty="0" err="1" smtClean="0"/>
              <a:t>November</a:t>
            </a:r>
            <a:r>
              <a:rPr lang="lv-LV" dirty="0" smtClean="0"/>
              <a:t> 8-10, 2016. tiks publicēts </a:t>
            </a:r>
            <a:r>
              <a:rPr lang="lv-LV" dirty="0" err="1" smtClean="0"/>
              <a:t>Ceur-ws.org</a:t>
            </a:r>
            <a:r>
              <a:rPr lang="lv-LV" dirty="0" smtClean="0"/>
              <a:t> </a:t>
            </a:r>
          </a:p>
          <a:p>
            <a:pPr>
              <a:spcAft>
                <a:spcPts val="0"/>
              </a:spcAft>
              <a:defRPr/>
            </a:pPr>
            <a:r>
              <a:rPr lang="lv-LV" dirty="0" err="1" smtClean="0"/>
              <a:t>Kozlovs</a:t>
            </a:r>
            <a:r>
              <a:rPr lang="lv-LV" dirty="0" smtClean="0"/>
              <a:t>, D., </a:t>
            </a:r>
            <a:r>
              <a:rPr lang="lv-LV" dirty="0" err="1" smtClean="0"/>
              <a:t>Kirikova</a:t>
            </a:r>
            <a:r>
              <a:rPr lang="lv-LV" dirty="0" smtClean="0"/>
              <a:t>, M. </a:t>
            </a:r>
            <a:r>
              <a:rPr lang="lv-LV" dirty="0" err="1" smtClean="0"/>
              <a:t>Auditing</a:t>
            </a:r>
            <a:r>
              <a:rPr lang="lv-LV" dirty="0" smtClean="0"/>
              <a:t> </a:t>
            </a:r>
            <a:r>
              <a:rPr lang="lv-LV" dirty="0" err="1" smtClean="0"/>
              <a:t>Security</a:t>
            </a:r>
            <a:r>
              <a:rPr lang="lv-LV" dirty="0" smtClean="0"/>
              <a:t> </a:t>
            </a:r>
            <a:r>
              <a:rPr lang="lv-LV" dirty="0" err="1" smtClean="0"/>
              <a:t>of</a:t>
            </a:r>
            <a:r>
              <a:rPr lang="lv-LV" dirty="0" smtClean="0"/>
              <a:t> </a:t>
            </a:r>
            <a:r>
              <a:rPr lang="lv-LV" dirty="0" err="1" smtClean="0"/>
              <a:t>Information</a:t>
            </a:r>
            <a:r>
              <a:rPr lang="lv-LV" dirty="0" smtClean="0"/>
              <a:t> </a:t>
            </a:r>
            <a:r>
              <a:rPr lang="lv-LV" dirty="0" err="1" smtClean="0"/>
              <a:t>Flows</a:t>
            </a:r>
            <a:r>
              <a:rPr lang="lv-LV" dirty="0" smtClean="0"/>
              <a:t>. </a:t>
            </a:r>
            <a:r>
              <a:rPr lang="lv-LV" dirty="0" err="1" smtClean="0"/>
              <a:t>Proceedings</a:t>
            </a:r>
            <a:r>
              <a:rPr lang="lv-LV" dirty="0" smtClean="0"/>
              <a:t> </a:t>
            </a:r>
            <a:r>
              <a:rPr lang="lv-LV" dirty="0" err="1" smtClean="0"/>
              <a:t>Perspectives</a:t>
            </a:r>
            <a:r>
              <a:rPr lang="lv-LV" dirty="0" smtClean="0"/>
              <a:t> </a:t>
            </a:r>
            <a:r>
              <a:rPr lang="lv-LV" dirty="0" err="1" smtClean="0"/>
              <a:t>in</a:t>
            </a:r>
            <a:r>
              <a:rPr lang="lv-LV" dirty="0" smtClean="0"/>
              <a:t> </a:t>
            </a:r>
            <a:r>
              <a:rPr lang="lv-LV" dirty="0" err="1" smtClean="0"/>
              <a:t>Business</a:t>
            </a:r>
            <a:r>
              <a:rPr lang="lv-LV" dirty="0" smtClean="0"/>
              <a:t> </a:t>
            </a:r>
            <a:r>
              <a:rPr lang="lv-LV" dirty="0" err="1" smtClean="0"/>
              <a:t>Informatics</a:t>
            </a:r>
            <a:r>
              <a:rPr lang="lv-LV" dirty="0" smtClean="0"/>
              <a:t> </a:t>
            </a:r>
            <a:r>
              <a:rPr lang="lv-LV" dirty="0" err="1" smtClean="0"/>
              <a:t>Research</a:t>
            </a:r>
            <a:r>
              <a:rPr lang="lv-LV" dirty="0" smtClean="0"/>
              <a:t>. 15th </a:t>
            </a:r>
            <a:r>
              <a:rPr lang="lv-LV" dirty="0" err="1" smtClean="0"/>
              <a:t>International</a:t>
            </a:r>
            <a:r>
              <a:rPr lang="lv-LV" dirty="0" smtClean="0"/>
              <a:t> </a:t>
            </a:r>
            <a:r>
              <a:rPr lang="lv-LV" dirty="0" err="1" smtClean="0"/>
              <a:t>Conference</a:t>
            </a:r>
            <a:r>
              <a:rPr lang="lv-LV" dirty="0" smtClean="0"/>
              <a:t>, BIR 2016, </a:t>
            </a:r>
            <a:r>
              <a:rPr lang="lv-LV" dirty="0" err="1" smtClean="0"/>
              <a:t>Prague</a:t>
            </a:r>
            <a:r>
              <a:rPr lang="lv-LV" dirty="0" smtClean="0"/>
              <a:t>, </a:t>
            </a:r>
            <a:r>
              <a:rPr lang="lv-LV" dirty="0" err="1" smtClean="0"/>
              <a:t>Czech</a:t>
            </a:r>
            <a:r>
              <a:rPr lang="lv-LV" dirty="0" smtClean="0"/>
              <a:t> </a:t>
            </a:r>
            <a:r>
              <a:rPr lang="lv-LV" dirty="0" err="1" smtClean="0"/>
              <a:t>Republic</a:t>
            </a:r>
            <a:r>
              <a:rPr lang="lv-LV" dirty="0" smtClean="0"/>
              <a:t>, </a:t>
            </a:r>
            <a:r>
              <a:rPr lang="lv-LV" dirty="0" err="1" smtClean="0"/>
              <a:t>September</a:t>
            </a:r>
            <a:r>
              <a:rPr lang="lv-LV" dirty="0" smtClean="0"/>
              <a:t> 15–16, 2016, </a:t>
            </a:r>
            <a:r>
              <a:rPr lang="lv-LV" dirty="0" err="1" smtClean="0"/>
              <a:t>vol</a:t>
            </a:r>
            <a:r>
              <a:rPr lang="lv-LV" dirty="0" smtClean="0"/>
              <a:t>. 261 </a:t>
            </a:r>
            <a:r>
              <a:rPr lang="lv-LV" dirty="0" err="1" smtClean="0"/>
              <a:t>of</a:t>
            </a:r>
            <a:r>
              <a:rPr lang="lv-LV" dirty="0" smtClean="0"/>
              <a:t> </a:t>
            </a:r>
            <a:r>
              <a:rPr lang="lv-LV" dirty="0" err="1" smtClean="0"/>
              <a:t>the</a:t>
            </a:r>
            <a:r>
              <a:rPr lang="lv-LV" dirty="0" smtClean="0"/>
              <a:t> </a:t>
            </a:r>
            <a:r>
              <a:rPr lang="lv-LV" dirty="0" err="1" smtClean="0"/>
              <a:t>series</a:t>
            </a:r>
            <a:r>
              <a:rPr lang="lv-LV" dirty="0" smtClean="0"/>
              <a:t> </a:t>
            </a:r>
            <a:r>
              <a:rPr lang="lv-LV" dirty="0" err="1" smtClean="0"/>
              <a:t>Lecture</a:t>
            </a:r>
            <a:r>
              <a:rPr lang="lv-LV" dirty="0" smtClean="0"/>
              <a:t> </a:t>
            </a:r>
            <a:r>
              <a:rPr lang="lv-LV" dirty="0" err="1" smtClean="0"/>
              <a:t>Notes</a:t>
            </a:r>
            <a:r>
              <a:rPr lang="lv-LV" dirty="0" smtClean="0"/>
              <a:t> </a:t>
            </a:r>
            <a:r>
              <a:rPr lang="lv-LV" dirty="0" err="1" smtClean="0"/>
              <a:t>in</a:t>
            </a:r>
            <a:r>
              <a:rPr lang="lv-LV" dirty="0" smtClean="0"/>
              <a:t> </a:t>
            </a:r>
            <a:r>
              <a:rPr lang="lv-LV" dirty="0" err="1" smtClean="0"/>
              <a:t>Business</a:t>
            </a:r>
            <a:r>
              <a:rPr lang="lv-LV" dirty="0" smtClean="0"/>
              <a:t> </a:t>
            </a:r>
            <a:r>
              <a:rPr lang="lv-LV" dirty="0" err="1" smtClean="0"/>
              <a:t>Information</a:t>
            </a:r>
            <a:r>
              <a:rPr lang="lv-LV" dirty="0" smtClean="0"/>
              <a:t> </a:t>
            </a:r>
            <a:r>
              <a:rPr lang="lv-LV" dirty="0" err="1" smtClean="0"/>
              <a:t>Processing</a:t>
            </a:r>
            <a:r>
              <a:rPr lang="lv-LV" dirty="0" smtClean="0"/>
              <a:t>, pp.204-219. </a:t>
            </a:r>
            <a:r>
              <a:rPr lang="lv-LV" dirty="0" err="1" smtClean="0"/>
              <a:t>Springer</a:t>
            </a:r>
            <a:r>
              <a:rPr lang="lv-LV" dirty="0" smtClean="0"/>
              <a:t>. </a:t>
            </a:r>
            <a:r>
              <a:rPr lang="lv-LV" dirty="0" err="1" smtClean="0"/>
              <a:t>In</a:t>
            </a:r>
            <a:r>
              <a:rPr lang="lv-LV" dirty="0" smtClean="0"/>
              <a:t> </a:t>
            </a:r>
            <a:r>
              <a:rPr lang="lv-LV" dirty="0" err="1" smtClean="0"/>
              <a:t>database</a:t>
            </a:r>
            <a:r>
              <a:rPr lang="lv-LV" dirty="0" smtClean="0"/>
              <a:t>: </a:t>
            </a:r>
            <a:r>
              <a:rPr lang="lv-LV" b="1" dirty="0" smtClean="0"/>
              <a:t>SCOPUS</a:t>
            </a:r>
            <a:r>
              <a:rPr lang="lv-LV" dirty="0" smtClean="0"/>
              <a:t>, </a:t>
            </a:r>
            <a:r>
              <a:rPr lang="lv-LV" dirty="0" err="1" smtClean="0"/>
              <a:t>SpringerLink</a:t>
            </a:r>
            <a:r>
              <a:rPr lang="lv-LV" dirty="0" smtClean="0"/>
              <a:t>. DOI:</a:t>
            </a:r>
            <a:r>
              <a:rPr lang="lv-LV" u="sng" dirty="0" smtClean="0">
                <a:hlinkClick r:id="rId9"/>
              </a:rPr>
              <a:t> http://dx.doi.org/10.1007/978-3-319-45321-7_15</a:t>
            </a:r>
            <a:r>
              <a:rPr lang="lv-LV" dirty="0" smtClean="0"/>
              <a:t> </a:t>
            </a:r>
          </a:p>
          <a:p>
            <a:pPr>
              <a:spcAft>
                <a:spcPts val="0"/>
              </a:spcAft>
              <a:defRPr/>
            </a:pPr>
            <a:endParaRPr lang="lv-LV" dirty="0" smtClean="0"/>
          </a:p>
          <a:p>
            <a:pPr>
              <a:spcAft>
                <a:spcPts val="0"/>
              </a:spcAft>
              <a:buFont typeface="Wingdings" charset="2"/>
              <a:buNone/>
              <a:defRPr/>
            </a:pPr>
            <a:endParaRPr lang="lv-LV" dirty="0" smtClean="0"/>
          </a:p>
          <a:p>
            <a:pPr>
              <a:spcAft>
                <a:spcPts val="0"/>
              </a:spcAft>
              <a:defRPr/>
            </a:pPr>
            <a:endParaRPr lang="lv-LV" dirty="0" smtClean="0"/>
          </a:p>
          <a:p>
            <a:pPr fontAlgn="auto">
              <a:spcAft>
                <a:spcPts val="0"/>
              </a:spcAft>
              <a:defRPr/>
            </a:pPr>
            <a:endParaRPr lang="lv-LV" dirty="0"/>
          </a:p>
        </p:txBody>
      </p:sp>
      <p:sp>
        <p:nvSpPr>
          <p:cNvPr id="4" name="Slide Number Placeholder 3"/>
          <p:cNvSpPr txBox="1">
            <a:spLocks/>
          </p:cNvSpPr>
          <p:nvPr/>
        </p:nvSpPr>
        <p:spPr>
          <a:xfrm>
            <a:off x="609600" y="6272213"/>
            <a:ext cx="3295650" cy="365125"/>
          </a:xfrm>
          <a:prstGeom prst="rect">
            <a:avLst/>
          </a:prstGeom>
        </p:spPr>
        <p:txBody>
          <a:bodyPr/>
          <a:lstStyle/>
          <a:p>
            <a:pPr fontAlgn="auto">
              <a:spcBef>
                <a:spcPts val="0"/>
              </a:spcBef>
              <a:spcAft>
                <a:spcPts val="0"/>
              </a:spcAft>
              <a:defRPr/>
            </a:pPr>
            <a:r>
              <a:rPr lang="lv-LV" sz="1200" dirty="0">
                <a:solidFill>
                  <a:schemeClr val="bg1">
                    <a:lumMod val="65000"/>
                  </a:schemeClr>
                </a:solidFill>
                <a:latin typeface="+mn-lt"/>
              </a:rPr>
              <a:t>Rīgas Tehniskā universitāte</a:t>
            </a:r>
            <a:endParaRPr lang="en-US" sz="1200" dirty="0">
              <a:solidFill>
                <a:schemeClr val="bg1">
                  <a:lumMod val="65000"/>
                </a:schemeClr>
              </a:solidFill>
              <a:latin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a:xfrm>
            <a:off x="735013" y="2381250"/>
            <a:ext cx="10802937" cy="1809750"/>
          </a:xfrm>
        </p:spPr>
        <p:txBody>
          <a:bodyPr>
            <a:normAutofit fontScale="62500" lnSpcReduction="20000"/>
          </a:bodyPr>
          <a:lstStyle/>
          <a:p>
            <a:pPr fontAlgn="auto">
              <a:spcAft>
                <a:spcPts val="0"/>
              </a:spcAft>
              <a:buFont typeface="Arial"/>
              <a:buNone/>
              <a:defRPr/>
            </a:pPr>
            <a:r>
              <a:rPr lang="lv-LV" dirty="0" smtClean="0"/>
              <a:t>Dažādu servisu, kas izmanto atvērtos semantiskā tīmekļa resursus, izstrāde un integrēšana tīmekļa portālā un programmatūras konfigurācijas pārvaldības metodes pilnveidošana</a:t>
            </a:r>
          </a:p>
          <a:p>
            <a:pPr fontAlgn="auto">
              <a:spcAft>
                <a:spcPts val="0"/>
              </a:spcAft>
              <a:buFont typeface="Arial"/>
              <a:buNone/>
              <a:defRPr/>
            </a:pPr>
            <a:endParaRPr lang="lv-LV" dirty="0"/>
          </a:p>
        </p:txBody>
      </p:sp>
      <p:sp>
        <p:nvSpPr>
          <p:cNvPr id="80898" name="Text Placeholder 8"/>
          <p:cNvSpPr>
            <a:spLocks noGrp="1"/>
          </p:cNvSpPr>
          <p:nvPr>
            <p:ph type="body" sz="quarter" idx="17"/>
          </p:nvPr>
        </p:nvSpPr>
        <p:spPr bwMode="auto">
          <a:xfrm>
            <a:off x="735013" y="4821238"/>
            <a:ext cx="10802937" cy="438150"/>
          </a:xfrm>
        </p:spPr>
        <p:txBody>
          <a:bodyPr wrap="square" numCol="1" anchor="t" anchorCtr="0" compatLnSpc="1">
            <a:prstTxWarp prst="textNoShape">
              <a:avLst/>
            </a:prstTxWarp>
          </a:bodyPr>
          <a:lstStyle/>
          <a:p>
            <a:r>
              <a:rPr lang="lv-LV" smtClean="0">
                <a:latin typeface="Arial" charset="0"/>
                <a:cs typeface="Arial" charset="0"/>
              </a:rPr>
              <a:t>Leonīds Novickis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5"/>
          <p:cNvSpPr>
            <a:spLocks noGrp="1"/>
          </p:cNvSpPr>
          <p:nvPr>
            <p:ph type="title"/>
          </p:nvPr>
        </p:nvSpPr>
        <p:spPr>
          <a:xfrm>
            <a:off x="609600" y="363538"/>
            <a:ext cx="10972800" cy="771525"/>
          </a:xfrm>
        </p:spPr>
        <p:txBody>
          <a:bodyPr/>
          <a:lstStyle/>
          <a:p>
            <a:r>
              <a:rPr lang="lv-LV" smtClean="0">
                <a:latin typeface="Arial" charset="0"/>
                <a:cs typeface="Arial" charset="0"/>
              </a:rPr>
              <a:t>Uzdevumi</a:t>
            </a:r>
          </a:p>
        </p:txBody>
      </p:sp>
      <p:sp>
        <p:nvSpPr>
          <p:cNvPr id="7" name="Content Placeholder 6"/>
          <p:cNvSpPr>
            <a:spLocks noGrp="1"/>
          </p:cNvSpPr>
          <p:nvPr>
            <p:ph idx="1"/>
          </p:nvPr>
        </p:nvSpPr>
        <p:spPr>
          <a:xfrm>
            <a:off x="609600" y="1454150"/>
            <a:ext cx="10972800" cy="2789238"/>
          </a:xfrm>
        </p:spPr>
        <p:txBody>
          <a:bodyPr>
            <a:noAutofit/>
          </a:bodyPr>
          <a:lstStyle/>
          <a:p>
            <a:pPr algn="just" fontAlgn="auto">
              <a:spcAft>
                <a:spcPts val="0"/>
              </a:spcAft>
              <a:defRPr/>
            </a:pPr>
            <a:r>
              <a:rPr lang="lv-LV" sz="2400" b="1" dirty="0" smtClean="0">
                <a:solidFill>
                  <a:srgbClr val="005551"/>
                </a:solidFill>
              </a:rPr>
              <a:t>Uzdevums: </a:t>
            </a:r>
          </a:p>
          <a:p>
            <a:pPr lvl="1" algn="just" fontAlgn="auto">
              <a:spcAft>
                <a:spcPts val="0"/>
              </a:spcAft>
              <a:buFont typeface="Arial"/>
              <a:buChar char="–"/>
              <a:defRPr/>
            </a:pPr>
            <a:r>
              <a:rPr lang="lv-LV" sz="2000" dirty="0" smtClean="0">
                <a:solidFill>
                  <a:srgbClr val="005551"/>
                </a:solidFill>
              </a:rPr>
              <a:t>Izstrādāt un integrēt tīmekļa portālā dažādus servisus, kas izmanto atvērtus semantiskā tīmekļa resursus, un pilnveidot programmatūras konfigurācijas pārvaldības metodi</a:t>
            </a:r>
          </a:p>
          <a:p>
            <a:pPr algn="just" fontAlgn="auto">
              <a:spcAft>
                <a:spcPts val="0"/>
              </a:spcAft>
              <a:defRPr/>
            </a:pPr>
            <a:endParaRPr lang="lv-LV" sz="2400" dirty="0" smtClean="0">
              <a:solidFill>
                <a:srgbClr val="005551"/>
              </a:solidFill>
            </a:endParaRPr>
          </a:p>
          <a:p>
            <a:pPr algn="just" fontAlgn="auto">
              <a:spcAft>
                <a:spcPts val="0"/>
              </a:spcAft>
              <a:defRPr/>
            </a:pPr>
            <a:r>
              <a:rPr lang="lv-LV" sz="2400" b="1" dirty="0" smtClean="0">
                <a:solidFill>
                  <a:srgbClr val="005551"/>
                </a:solidFill>
              </a:rPr>
              <a:t>Apakšuzdevumi:</a:t>
            </a:r>
          </a:p>
          <a:p>
            <a:pPr lvl="1" algn="just" fontAlgn="auto">
              <a:spcAft>
                <a:spcPts val="0"/>
              </a:spcAft>
              <a:buFont typeface="Arial"/>
              <a:buChar char="–"/>
              <a:defRPr/>
            </a:pPr>
            <a:r>
              <a:rPr lang="lv-LV" sz="2000" dirty="0" smtClean="0">
                <a:solidFill>
                  <a:srgbClr val="005551"/>
                </a:solidFill>
              </a:rPr>
              <a:t>Servisu integrēšanas tīmekļa portālā algoritmu pārbaude</a:t>
            </a:r>
          </a:p>
          <a:p>
            <a:pPr marL="285750" indent="-285750" algn="just" fontAlgn="auto">
              <a:spcAft>
                <a:spcPts val="0"/>
              </a:spcAft>
              <a:buFont typeface="Arial" panose="020B0604020202020204" pitchFamily="34" charset="0"/>
              <a:buChar char="•"/>
              <a:defRPr/>
            </a:pPr>
            <a:endParaRPr lang="lv-LV" sz="2400" dirty="0" smtClean="0">
              <a:solidFill>
                <a:srgbClr val="005551"/>
              </a:solidFill>
            </a:endParaRPr>
          </a:p>
          <a:p>
            <a:pPr lvl="1" algn="just" fontAlgn="auto">
              <a:spcAft>
                <a:spcPts val="0"/>
              </a:spcAft>
              <a:buFont typeface="Arial"/>
              <a:buChar char="–"/>
              <a:defRPr/>
            </a:pPr>
            <a:r>
              <a:rPr lang="lv-LV" sz="2000" dirty="0" smtClean="0">
                <a:solidFill>
                  <a:srgbClr val="005551"/>
                </a:solidFill>
              </a:rPr>
              <a:t>Atvērto semantisko tīmekļa resursu (Linked Open Data, Open Calais, DB Pedia u.c.) tālāka pielāgošana dažādu servisu integrēšanai tīmekļa portālā</a:t>
            </a:r>
          </a:p>
          <a:p>
            <a:pPr marL="285750" indent="-285750" algn="just" fontAlgn="auto">
              <a:spcAft>
                <a:spcPts val="0"/>
              </a:spcAft>
              <a:buFont typeface="Arial" panose="020B0604020202020204" pitchFamily="34" charset="0"/>
              <a:buChar char="•"/>
              <a:defRPr/>
            </a:pPr>
            <a:endParaRPr lang="lv-LV" sz="2400" dirty="0" smtClean="0">
              <a:solidFill>
                <a:srgbClr val="005551"/>
              </a:solidFill>
            </a:endParaRPr>
          </a:p>
          <a:p>
            <a:pPr lvl="1" algn="just" fontAlgn="auto">
              <a:spcAft>
                <a:spcPts val="0"/>
              </a:spcAft>
              <a:buFont typeface="Arial"/>
              <a:buChar char="–"/>
              <a:defRPr/>
            </a:pPr>
            <a:r>
              <a:rPr lang="lv-LV" sz="2000" dirty="0" smtClean="0">
                <a:solidFill>
                  <a:srgbClr val="005551"/>
                </a:solidFill>
              </a:rPr>
              <a:t>Pētījums par atkārtoti pielietojama izejas koda bāzes pilnveidošanu un izmanošanu Latvijas IT kompanijās. EAF metodes pilnveidošana</a:t>
            </a:r>
          </a:p>
        </p:txBody>
      </p:sp>
      <p:sp>
        <p:nvSpPr>
          <p:cNvPr id="9" name="Slide Number Placeholder 3"/>
          <p:cNvSpPr txBox="1">
            <a:spLocks/>
          </p:cNvSpPr>
          <p:nvPr/>
        </p:nvSpPr>
        <p:spPr>
          <a:xfrm>
            <a:off x="609600" y="6272213"/>
            <a:ext cx="3295650" cy="365125"/>
          </a:xfrm>
          <a:prstGeom prst="rect">
            <a:avLst/>
          </a:prstGeom>
        </p:spPr>
        <p:txBody>
          <a:bodyPr/>
          <a:lstStyle/>
          <a:p>
            <a:pPr fontAlgn="auto">
              <a:spcBef>
                <a:spcPts val="0"/>
              </a:spcBef>
              <a:spcAft>
                <a:spcPts val="0"/>
              </a:spcAft>
              <a:defRPr/>
            </a:pPr>
            <a:r>
              <a:rPr lang="lv-LV" sz="1200" dirty="0">
                <a:solidFill>
                  <a:schemeClr val="bg1">
                    <a:lumMod val="65000"/>
                  </a:schemeClr>
                </a:solidFill>
                <a:latin typeface="+mn-lt"/>
              </a:rPr>
              <a:t>Rīgas Tehniskā universitāte</a:t>
            </a:r>
            <a:endParaRPr lang="en-US" sz="1200" dirty="0">
              <a:solidFill>
                <a:schemeClr val="bg1">
                  <a:lumMod val="65000"/>
                </a:schemeClr>
              </a:solidFill>
              <a:latin typeface="+mn-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2"/>
          <p:cNvSpPr>
            <a:spLocks noGrp="1"/>
          </p:cNvSpPr>
          <p:nvPr>
            <p:ph type="title"/>
          </p:nvPr>
        </p:nvSpPr>
        <p:spPr>
          <a:xfrm>
            <a:off x="609600" y="363538"/>
            <a:ext cx="10972800" cy="771525"/>
          </a:xfrm>
        </p:spPr>
        <p:txBody>
          <a:bodyPr/>
          <a:lstStyle/>
          <a:p>
            <a:r>
              <a:rPr lang="lv-LV" smtClean="0">
                <a:latin typeface="Arial" charset="0"/>
                <a:cs typeface="Arial" charset="0"/>
              </a:rPr>
              <a:t>Servisu integrēšanas tīmekļa portālā algoritmu pārbaude</a:t>
            </a:r>
            <a:br>
              <a:rPr lang="lv-LV" smtClean="0">
                <a:latin typeface="Arial" charset="0"/>
                <a:cs typeface="Arial" charset="0"/>
              </a:rPr>
            </a:br>
            <a:endParaRPr lang="lv-LV" smtClean="0">
              <a:latin typeface="Arial" charset="0"/>
              <a:cs typeface="Arial" charset="0"/>
            </a:endParaRPr>
          </a:p>
        </p:txBody>
      </p:sp>
      <p:sp>
        <p:nvSpPr>
          <p:cNvPr id="83970"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
        <p:nvSpPr>
          <p:cNvPr id="83971" name="Rectangle 4"/>
          <p:cNvSpPr>
            <a:spLocks noChangeArrowheads="1"/>
          </p:cNvSpPr>
          <p:nvPr/>
        </p:nvSpPr>
        <p:spPr bwMode="auto">
          <a:xfrm>
            <a:off x="306388" y="1785938"/>
            <a:ext cx="3582987" cy="4092575"/>
          </a:xfrm>
          <a:prstGeom prst="rect">
            <a:avLst/>
          </a:prstGeom>
          <a:noFill/>
          <a:ln w="9525">
            <a:noFill/>
            <a:miter lim="800000"/>
            <a:headEnd/>
            <a:tailEnd/>
          </a:ln>
        </p:spPr>
        <p:txBody>
          <a:bodyPr>
            <a:spAutoFit/>
          </a:bodyPr>
          <a:lstStyle/>
          <a:p>
            <a:endParaRPr lang="lv-LV" sz="2000">
              <a:solidFill>
                <a:srgbClr val="005551"/>
              </a:solidFill>
            </a:endParaRPr>
          </a:p>
          <a:p>
            <a:r>
              <a:rPr lang="lv-LV" sz="2000">
                <a:solidFill>
                  <a:srgbClr val="005551"/>
                </a:solidFill>
              </a:rPr>
              <a:t>Projektā piedāvātā servisu izstrādes un integrēšanas metodoloģija izmanto modeļa virzīto pieeju, lai uzturētu tīmekļa servisus un nodrošinātu to atkārtotu lietojumu citos projektos nākotnē. Tika izstrādāts viens no pieejas pamatelementiem – atkārtoti lietojamu funkciju bibliotēka (Reusable Functions Library).</a:t>
            </a:r>
          </a:p>
        </p:txBody>
      </p:sp>
      <p:pic>
        <p:nvPicPr>
          <p:cNvPr id="83972" name="Picture 5"/>
          <p:cNvPicPr>
            <a:picLocks/>
          </p:cNvPicPr>
          <p:nvPr/>
        </p:nvPicPr>
        <p:blipFill>
          <a:blip r:embed="rId2"/>
          <a:srcRect/>
          <a:stretch>
            <a:fillRect/>
          </a:stretch>
        </p:blipFill>
        <p:spPr bwMode="auto">
          <a:xfrm>
            <a:off x="4073525" y="2063750"/>
            <a:ext cx="7429500" cy="4208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Content Placeholder 1"/>
          <p:cNvSpPr>
            <a:spLocks noGrp="1"/>
          </p:cNvSpPr>
          <p:nvPr>
            <p:ph idx="1"/>
          </p:nvPr>
        </p:nvSpPr>
        <p:spPr bwMode="auto">
          <a:xfrm>
            <a:off x="609600" y="1454150"/>
            <a:ext cx="10972800" cy="2789238"/>
          </a:xfrm>
        </p:spPr>
        <p:txBody>
          <a:bodyPr wrap="square" numCol="1" anchor="t" anchorCtr="0" compatLnSpc="1">
            <a:prstTxWarp prst="textNoShape">
              <a:avLst/>
            </a:prstTxWarp>
          </a:bodyPr>
          <a:lstStyle/>
          <a:p>
            <a:pPr>
              <a:buFont typeface="Wingdings" pitchFamily="2" charset="2"/>
              <a:buChar char="§"/>
            </a:pPr>
            <a:r>
              <a:rPr lang="lv-LV" smtClean="0">
                <a:solidFill>
                  <a:srgbClr val="005551"/>
                </a:solidFill>
                <a:latin typeface="Arial" charset="0"/>
                <a:cs typeface="Arial" charset="0"/>
              </a:rPr>
              <a:t>Tika pilnveidota metodoloģija sistematizētai RESTFul semantiskā tīmekļa servisu izstrādei, izmantojot SADI (Semantic Automated Discovery and Integration) ietvaru. Metodoloģija tika izmantota, lai izstrādātu semantiskā tīmekļa servisus, kas tiek izmantoti un sadarbībā ar industriālo partneri Logitrans pārbaudīti eLOGMAR loģistikas portālā. Pārbaudē piedalījās 44 partneri no dažādām transporta un loģistikas kompānijām.</a:t>
            </a:r>
            <a:endParaRPr lang="lv-LV" smtClean="0">
              <a:latin typeface="Arial" charset="0"/>
              <a:cs typeface="Arial" charset="0"/>
            </a:endParaRPr>
          </a:p>
        </p:txBody>
      </p:sp>
      <p:sp>
        <p:nvSpPr>
          <p:cNvPr id="84994" name="Title 2"/>
          <p:cNvSpPr>
            <a:spLocks noGrp="1"/>
          </p:cNvSpPr>
          <p:nvPr>
            <p:ph type="title"/>
          </p:nvPr>
        </p:nvSpPr>
        <p:spPr>
          <a:xfrm>
            <a:off x="609600" y="363538"/>
            <a:ext cx="10972800" cy="771525"/>
          </a:xfrm>
        </p:spPr>
        <p:txBody>
          <a:bodyPr/>
          <a:lstStyle/>
          <a:p>
            <a:r>
              <a:rPr lang="lv-LV" sz="3200" smtClean="0">
                <a:latin typeface="Arial" charset="0"/>
                <a:cs typeface="Arial" charset="0"/>
              </a:rPr>
              <a:t>Atvērto semantiskā tīmekļa resursu tālāka pielāgošana dažādu servisu integrēšanai tīmekļa portālā</a:t>
            </a:r>
          </a:p>
        </p:txBody>
      </p:sp>
      <p:sp>
        <p:nvSpPr>
          <p:cNvPr id="84995"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grpSp>
        <p:nvGrpSpPr>
          <p:cNvPr id="84996" name="Group 6"/>
          <p:cNvGrpSpPr>
            <a:grpSpLocks/>
          </p:cNvGrpSpPr>
          <p:nvPr/>
        </p:nvGrpSpPr>
        <p:grpSpPr bwMode="auto">
          <a:xfrm>
            <a:off x="2406650" y="3306763"/>
            <a:ext cx="7378700" cy="2241550"/>
            <a:chOff x="954858" y="3640322"/>
            <a:chExt cx="7378913" cy="2242062"/>
          </a:xfrm>
        </p:grpSpPr>
        <p:pic>
          <p:nvPicPr>
            <p:cNvPr id="84998" name="Picture 4"/>
            <p:cNvPicPr>
              <a:picLocks noChangeAspect="1"/>
            </p:cNvPicPr>
            <p:nvPr/>
          </p:nvPicPr>
          <p:blipFill>
            <a:blip r:embed="rId2"/>
            <a:srcRect/>
            <a:stretch>
              <a:fillRect/>
            </a:stretch>
          </p:blipFill>
          <p:spPr bwMode="auto">
            <a:xfrm>
              <a:off x="954858" y="3640322"/>
              <a:ext cx="3408796" cy="2207196"/>
            </a:xfrm>
            <a:prstGeom prst="rect">
              <a:avLst/>
            </a:prstGeom>
            <a:noFill/>
            <a:ln w="9525">
              <a:noFill/>
              <a:miter lim="800000"/>
              <a:headEnd/>
              <a:tailEnd/>
            </a:ln>
          </p:spPr>
        </p:pic>
        <p:pic>
          <p:nvPicPr>
            <p:cNvPr id="84999" name="Picture 5"/>
            <p:cNvPicPr>
              <a:picLocks noChangeAspect="1"/>
            </p:cNvPicPr>
            <p:nvPr/>
          </p:nvPicPr>
          <p:blipFill>
            <a:blip r:embed="rId3"/>
            <a:srcRect/>
            <a:stretch>
              <a:fillRect/>
            </a:stretch>
          </p:blipFill>
          <p:spPr bwMode="auto">
            <a:xfrm>
              <a:off x="4722470" y="3661310"/>
              <a:ext cx="3611301" cy="2221074"/>
            </a:xfrm>
            <a:prstGeom prst="rect">
              <a:avLst/>
            </a:prstGeom>
            <a:noFill/>
            <a:ln w="9525">
              <a:noFill/>
              <a:miter lim="800000"/>
              <a:headEnd/>
              <a:tailEnd/>
            </a:ln>
          </p:spPr>
        </p:pic>
      </p:grpSp>
      <p:sp>
        <p:nvSpPr>
          <p:cNvPr id="84997" name="TextBox 7"/>
          <p:cNvSpPr txBox="1">
            <a:spLocks noChangeArrowheads="1"/>
          </p:cNvSpPr>
          <p:nvPr/>
        </p:nvSpPr>
        <p:spPr bwMode="auto">
          <a:xfrm>
            <a:off x="3656013" y="5816600"/>
            <a:ext cx="4879975" cy="369888"/>
          </a:xfrm>
          <a:prstGeom prst="rect">
            <a:avLst/>
          </a:prstGeom>
          <a:noFill/>
          <a:ln w="9525">
            <a:noFill/>
            <a:miter lim="800000"/>
            <a:headEnd/>
            <a:tailEnd/>
          </a:ln>
        </p:spPr>
        <p:txBody>
          <a:bodyPr>
            <a:spAutoFit/>
          </a:bodyPr>
          <a:lstStyle/>
          <a:p>
            <a:pPr algn="ctr"/>
            <a:r>
              <a:rPr lang="en-US" b="1">
                <a:solidFill>
                  <a:srgbClr val="005551"/>
                </a:solidFill>
              </a:rPr>
              <a:t>Estimation of Web portal functionality</a:t>
            </a:r>
            <a:endParaRPr lang="lv-LV"/>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Content Placeholder 1"/>
          <p:cNvSpPr>
            <a:spLocks noGrp="1"/>
          </p:cNvSpPr>
          <p:nvPr>
            <p:ph idx="1"/>
          </p:nvPr>
        </p:nvSpPr>
        <p:spPr bwMode="auto">
          <a:xfrm>
            <a:off x="609600" y="1454150"/>
            <a:ext cx="10972800" cy="2789238"/>
          </a:xfrm>
        </p:spPr>
        <p:txBody>
          <a:bodyPr wrap="square" numCol="1" anchor="t" anchorCtr="0" compatLnSpc="1">
            <a:prstTxWarp prst="textNoShape">
              <a:avLst/>
            </a:prstTxWarp>
          </a:bodyPr>
          <a:lstStyle/>
          <a:p>
            <a:pPr>
              <a:buFont typeface="Wingdings" pitchFamily="2" charset="2"/>
              <a:buChar char="§"/>
            </a:pPr>
            <a:r>
              <a:rPr lang="lv-LV" smtClean="0">
                <a:solidFill>
                  <a:srgbClr val="005551"/>
                </a:solidFill>
                <a:latin typeface="Arial" charset="0"/>
                <a:cs typeface="Arial" charset="0"/>
              </a:rPr>
              <a:t>Tika veikti uzlabojumi EAF metodoloģijā, kas ir uz modeļvadāmajiem principiem balstīta metodoloģija programmatūras konfigurācijas pārvaldībai un IT operāciju automatizācijas ieviešanai. Lai novērtētu  EAF metodoloģijas un automatizācijas rīku uzlaboto versiju  popularitāti, tika veikta ekspertu aptauja 32 Latvijas IT uzņēmumos. Aptaujas rezultāti tiks izmantoti EAF tālākai attīstībai.</a:t>
            </a:r>
            <a:endParaRPr lang="lv-LV" smtClean="0">
              <a:latin typeface="Arial" charset="0"/>
              <a:cs typeface="Arial" charset="0"/>
            </a:endParaRPr>
          </a:p>
        </p:txBody>
      </p:sp>
      <p:sp>
        <p:nvSpPr>
          <p:cNvPr id="86018" name="Title 2"/>
          <p:cNvSpPr>
            <a:spLocks noGrp="1"/>
          </p:cNvSpPr>
          <p:nvPr>
            <p:ph type="title"/>
          </p:nvPr>
        </p:nvSpPr>
        <p:spPr>
          <a:xfrm>
            <a:off x="609600" y="363538"/>
            <a:ext cx="10972800" cy="771525"/>
          </a:xfrm>
        </p:spPr>
        <p:txBody>
          <a:bodyPr/>
          <a:lstStyle/>
          <a:p>
            <a:r>
              <a:rPr lang="lv-LV" sz="2400" smtClean="0">
                <a:latin typeface="Arial" charset="0"/>
                <a:cs typeface="Arial" charset="0"/>
              </a:rPr>
              <a:t>Pētījums par atkārtoti pielietojama izejas koda bāzes pilnveidošanu un izmantošanu Latvijas IT kompānijās. EAF metodes pilnveidošana</a:t>
            </a:r>
          </a:p>
        </p:txBody>
      </p:sp>
      <p:sp>
        <p:nvSpPr>
          <p:cNvPr id="86019"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pic>
        <p:nvPicPr>
          <p:cNvPr id="86020" name="Picture 4"/>
          <p:cNvPicPr>
            <a:picLocks noChangeAspect="1"/>
          </p:cNvPicPr>
          <p:nvPr/>
        </p:nvPicPr>
        <p:blipFill>
          <a:blip r:embed="rId2"/>
          <a:srcRect/>
          <a:stretch>
            <a:fillRect/>
          </a:stretch>
        </p:blipFill>
        <p:spPr bwMode="auto">
          <a:xfrm>
            <a:off x="1646238" y="3222625"/>
            <a:ext cx="8899525" cy="304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Content Placeholder 1"/>
          <p:cNvSpPr>
            <a:spLocks noGrp="1"/>
          </p:cNvSpPr>
          <p:nvPr>
            <p:ph idx="1"/>
          </p:nvPr>
        </p:nvSpPr>
        <p:spPr bwMode="auto">
          <a:xfrm>
            <a:off x="609600" y="1454150"/>
            <a:ext cx="10972800" cy="2789238"/>
          </a:xfrm>
        </p:spPr>
        <p:txBody>
          <a:bodyPr wrap="square" numCol="1" anchor="t" anchorCtr="0" compatLnSpc="1">
            <a:prstTxWarp prst="textNoShape">
              <a:avLst/>
            </a:prstTxWarp>
          </a:bodyPr>
          <a:lstStyle/>
          <a:p>
            <a:pPr>
              <a:buFont typeface="Wingdings" pitchFamily="2" charset="2"/>
              <a:buChar char="§"/>
            </a:pPr>
            <a:r>
              <a:rPr lang="lv-LV" smtClean="0">
                <a:latin typeface="Arial" charset="0"/>
                <a:cs typeface="Arial" charset="0"/>
              </a:rPr>
              <a:t>2016.g. septembrī Prāgā konferences «15th International Conference on Perspectives in Business Informatics Research BIR 2016» ietvaros tika organizēts  seminārs «The 4th International Workshop INTEL-EDU 2016». Seminārā piedalījās dalībnieki no Baltkrievijas, Vācijas, Čehijas, Turcijas, Latvijas un Lietuvas. Seminārā tika prezentēti SOPHIS rezultāti</a:t>
            </a:r>
          </a:p>
          <a:p>
            <a:pPr>
              <a:buFont typeface="Wingdings" pitchFamily="2" charset="2"/>
              <a:buChar char="§"/>
            </a:pPr>
            <a:endParaRPr lang="lv-LV" smtClean="0">
              <a:latin typeface="Arial" charset="0"/>
              <a:cs typeface="Arial" charset="0"/>
            </a:endParaRPr>
          </a:p>
          <a:p>
            <a:pPr>
              <a:buFont typeface="Wingdings" pitchFamily="2" charset="2"/>
              <a:buChar char="§"/>
            </a:pPr>
            <a:r>
              <a:rPr lang="lv-LV" smtClean="0">
                <a:latin typeface="Arial" charset="0"/>
                <a:cs typeface="Arial" charset="0"/>
              </a:rPr>
              <a:t>SOPHIS rezultāti tika atspoguļoti 6 zinātniskajos rakstos (WoS and Scopus – 4)</a:t>
            </a:r>
          </a:p>
          <a:p>
            <a:pPr>
              <a:buFont typeface="Wingdings" pitchFamily="2" charset="2"/>
              <a:buChar char="§"/>
            </a:pPr>
            <a:endParaRPr lang="lv-LV" smtClean="0">
              <a:latin typeface="Arial" charset="0"/>
              <a:cs typeface="Arial" charset="0"/>
            </a:endParaRPr>
          </a:p>
          <a:p>
            <a:pPr>
              <a:buFont typeface="Wingdings" pitchFamily="2" charset="2"/>
              <a:buChar char="§"/>
            </a:pPr>
            <a:r>
              <a:rPr lang="lv-LV" smtClean="0">
                <a:latin typeface="Arial" charset="0"/>
                <a:cs typeface="Arial" charset="0"/>
              </a:rPr>
              <a:t>Prezentēti 9 starptautiskās konferencēs (Spānijā, Čehijā, Latvijā, Itālijā un Beļģijā)</a:t>
            </a:r>
          </a:p>
          <a:p>
            <a:pPr>
              <a:buFont typeface="Wingdings" pitchFamily="2" charset="2"/>
              <a:buChar char="§"/>
            </a:pPr>
            <a:endParaRPr lang="lv-LV" smtClean="0">
              <a:latin typeface="Arial" charset="0"/>
              <a:cs typeface="Arial" charset="0"/>
            </a:endParaRPr>
          </a:p>
          <a:p>
            <a:pPr>
              <a:buFont typeface="Wingdings" pitchFamily="2" charset="2"/>
              <a:buChar char="§"/>
            </a:pPr>
            <a:r>
              <a:rPr lang="lv-LV" smtClean="0">
                <a:latin typeface="Arial" charset="0"/>
                <a:cs typeface="Arial" charset="0"/>
              </a:rPr>
              <a:t>Tika aizstāvēts 1 promocijas darbs</a:t>
            </a:r>
          </a:p>
        </p:txBody>
      </p:sp>
      <p:sp>
        <p:nvSpPr>
          <p:cNvPr id="87042" name="Title 2"/>
          <p:cNvSpPr>
            <a:spLocks noGrp="1"/>
          </p:cNvSpPr>
          <p:nvPr>
            <p:ph type="title"/>
          </p:nvPr>
        </p:nvSpPr>
        <p:spPr>
          <a:xfrm>
            <a:off x="609600" y="363538"/>
            <a:ext cx="10972800" cy="771525"/>
          </a:xfrm>
        </p:spPr>
        <p:txBody>
          <a:bodyPr/>
          <a:lstStyle/>
          <a:p>
            <a:r>
              <a:rPr lang="lv-LV" smtClean="0">
                <a:latin typeface="Arial" charset="0"/>
                <a:cs typeface="Arial" charset="0"/>
              </a:rPr>
              <a:t>Rezultātu izplatīšana</a:t>
            </a:r>
          </a:p>
        </p:txBody>
      </p:sp>
      <p:sp>
        <p:nvSpPr>
          <p:cNvPr id="87043"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Content Placeholder 1"/>
          <p:cNvSpPr>
            <a:spLocks noGrp="1"/>
          </p:cNvSpPr>
          <p:nvPr>
            <p:ph idx="1"/>
          </p:nvPr>
        </p:nvSpPr>
        <p:spPr bwMode="auto">
          <a:xfrm>
            <a:off x="609600" y="1454150"/>
            <a:ext cx="10972800" cy="2789238"/>
          </a:xfrm>
        </p:spPr>
        <p:txBody>
          <a:bodyPr wrap="square" numCol="1" anchor="t" anchorCtr="0" compatLnSpc="1">
            <a:prstTxWarp prst="textNoShape">
              <a:avLst/>
            </a:prstTxWarp>
          </a:bodyPr>
          <a:lstStyle/>
          <a:p>
            <a:pPr>
              <a:buFont typeface="Wingdings" pitchFamily="2" charset="2"/>
              <a:buChar char="§"/>
            </a:pPr>
            <a:r>
              <a:rPr lang="lv-LV" sz="2800" smtClean="0">
                <a:latin typeface="Arial" charset="0"/>
                <a:cs typeface="Arial" charset="0"/>
              </a:rPr>
              <a:t>Balstoties uz 3. posma pētījumu rezultātiem, uzlabot Reusable Function Library pieeju, lai tā būtu neatkarīga no konkrētās infrastruktūras</a:t>
            </a:r>
          </a:p>
          <a:p>
            <a:pPr>
              <a:buFont typeface="Wingdings" pitchFamily="2" charset="2"/>
              <a:buChar char="§"/>
            </a:pPr>
            <a:endParaRPr lang="lv-LV" sz="2800" smtClean="0">
              <a:latin typeface="Arial" charset="0"/>
              <a:cs typeface="Arial" charset="0"/>
            </a:endParaRPr>
          </a:p>
          <a:p>
            <a:pPr>
              <a:buFont typeface="Wingdings" pitchFamily="2" charset="2"/>
              <a:buChar char="§"/>
            </a:pPr>
            <a:r>
              <a:rPr lang="lv-LV" sz="2800" smtClean="0">
                <a:latin typeface="Arial" charset="0"/>
                <a:cs typeface="Arial" charset="0"/>
              </a:rPr>
              <a:t>Pamatojoties uz aprobācijas gaitā iegūtiem rezultātiem, paplašināt ontoloģijas, kas tiek izmantotas portāla www.eLOGMAR.eu  semantiskā tīmekļa servisos</a:t>
            </a:r>
          </a:p>
        </p:txBody>
      </p:sp>
      <p:sp>
        <p:nvSpPr>
          <p:cNvPr id="88066" name="Title 2"/>
          <p:cNvSpPr>
            <a:spLocks noGrp="1"/>
          </p:cNvSpPr>
          <p:nvPr>
            <p:ph type="title"/>
          </p:nvPr>
        </p:nvSpPr>
        <p:spPr>
          <a:xfrm>
            <a:off x="609600" y="363538"/>
            <a:ext cx="10972800" cy="771525"/>
          </a:xfrm>
        </p:spPr>
        <p:txBody>
          <a:bodyPr/>
          <a:lstStyle/>
          <a:p>
            <a:r>
              <a:rPr lang="lv-LV" smtClean="0">
                <a:latin typeface="Arial" charset="0"/>
                <a:cs typeface="Arial" charset="0"/>
              </a:rPr>
              <a:t>4. posma pētījumi</a:t>
            </a:r>
          </a:p>
        </p:txBody>
      </p:sp>
      <p:sp>
        <p:nvSpPr>
          <p:cNvPr id="88067"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6"/>
          <p:cNvSpPr>
            <a:spLocks noGrp="1"/>
          </p:cNvSpPr>
          <p:nvPr>
            <p:ph idx="1"/>
          </p:nvPr>
        </p:nvSpPr>
        <p:spPr bwMode="auto">
          <a:xfrm>
            <a:off x="609600" y="1454150"/>
            <a:ext cx="4781550" cy="4635500"/>
          </a:xfrm>
        </p:spPr>
        <p:txBody>
          <a:bodyPr wrap="square" numCol="1" anchor="t" anchorCtr="0" compatLnSpc="1">
            <a:prstTxWarp prst="textNoShape">
              <a:avLst/>
            </a:prstTxWarp>
          </a:bodyPr>
          <a:lstStyle/>
          <a:p>
            <a:pPr>
              <a:buFont typeface="Wingdings" pitchFamily="2" charset="2"/>
              <a:buChar char="§"/>
            </a:pPr>
            <a:endParaRPr lang="lv-LV" sz="2800" smtClean="0">
              <a:latin typeface="Arial" charset="0"/>
              <a:cs typeface="Arial" charset="0"/>
            </a:endParaRPr>
          </a:p>
          <a:p>
            <a:pPr>
              <a:buFont typeface="Wingdings" pitchFamily="2" charset="2"/>
              <a:buChar char="§"/>
            </a:pPr>
            <a:r>
              <a:rPr lang="lv-LV" sz="2800" smtClean="0">
                <a:latin typeface="Arial" charset="0"/>
                <a:cs typeface="Arial" charset="0"/>
              </a:rPr>
              <a:t>Metodes un algoritma pamats: morfoloģiskās struktūras modeļu </a:t>
            </a:r>
            <a:r>
              <a:rPr lang="lv-LV" sz="2800" b="1" smtClean="0">
                <a:latin typeface="Arial" charset="0"/>
                <a:cs typeface="Arial" charset="0"/>
              </a:rPr>
              <a:t>homomorfisma </a:t>
            </a:r>
            <a:r>
              <a:rPr lang="lv-LV" sz="2800" smtClean="0">
                <a:latin typeface="Arial" charset="0"/>
                <a:cs typeface="Arial" charset="0"/>
              </a:rPr>
              <a:t>noteikšana</a:t>
            </a:r>
          </a:p>
        </p:txBody>
      </p:sp>
      <p:sp>
        <p:nvSpPr>
          <p:cNvPr id="24578" name="Title 5"/>
          <p:cNvSpPr>
            <a:spLocks noGrp="1"/>
          </p:cNvSpPr>
          <p:nvPr>
            <p:ph type="title"/>
          </p:nvPr>
        </p:nvSpPr>
        <p:spPr>
          <a:xfrm>
            <a:off x="609600" y="363538"/>
            <a:ext cx="10972800" cy="771525"/>
          </a:xfrm>
        </p:spPr>
        <p:txBody>
          <a:bodyPr/>
          <a:lstStyle/>
          <a:p>
            <a:r>
              <a:rPr lang="lv-LV" smtClean="0">
                <a:latin typeface="Arial" charset="0"/>
                <a:cs typeface="Arial" charset="0"/>
              </a:rPr>
              <a:t>Intelektuālā struktūrmodelēšanas rīka I4S pilnveidošana (2)</a:t>
            </a:r>
          </a:p>
        </p:txBody>
      </p:sp>
      <p:sp>
        <p:nvSpPr>
          <p:cNvPr id="24579"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
        <p:nvSpPr>
          <p:cNvPr id="24580" name="Rectangle 49"/>
          <p:cNvSpPr>
            <a:spLocks noChangeArrowheads="1"/>
          </p:cNvSpPr>
          <p:nvPr/>
        </p:nvSpPr>
        <p:spPr bwMode="auto">
          <a:xfrm>
            <a:off x="0" y="-184150"/>
            <a:ext cx="184150" cy="368300"/>
          </a:xfrm>
          <a:prstGeom prst="rect">
            <a:avLst/>
          </a:prstGeom>
          <a:noFill/>
          <a:ln w="9525">
            <a:noFill/>
            <a:miter lim="800000"/>
            <a:headEnd/>
            <a:tailEnd/>
          </a:ln>
        </p:spPr>
        <p:txBody>
          <a:bodyPr wrap="none" anchor="ctr">
            <a:spAutoFit/>
          </a:bodyPr>
          <a:lstStyle/>
          <a:p>
            <a:endParaRPr lang="lv-LV"/>
          </a:p>
        </p:txBody>
      </p:sp>
      <p:grpSp>
        <p:nvGrpSpPr>
          <p:cNvPr id="24581" name="Group 1"/>
          <p:cNvGrpSpPr>
            <a:grpSpLocks noChangeAspect="1"/>
          </p:cNvGrpSpPr>
          <p:nvPr/>
        </p:nvGrpSpPr>
        <p:grpSpPr bwMode="auto">
          <a:xfrm>
            <a:off x="4418013" y="1798638"/>
            <a:ext cx="7450137" cy="4371975"/>
            <a:chOff x="1800" y="8477"/>
            <a:chExt cx="8280" cy="4860"/>
          </a:xfrm>
        </p:grpSpPr>
        <p:sp>
          <p:nvSpPr>
            <p:cNvPr id="24586" name="AutoShape 48"/>
            <p:cNvSpPr>
              <a:spLocks noChangeAspect="1" noChangeArrowheads="1" noTextEdit="1"/>
            </p:cNvSpPr>
            <p:nvPr/>
          </p:nvSpPr>
          <p:spPr bwMode="auto">
            <a:xfrm>
              <a:off x="1800" y="8477"/>
              <a:ext cx="8280" cy="4860"/>
            </a:xfrm>
            <a:prstGeom prst="rect">
              <a:avLst/>
            </a:prstGeom>
            <a:noFill/>
            <a:ln w="9525">
              <a:noFill/>
              <a:miter lim="800000"/>
              <a:headEnd/>
              <a:tailEnd/>
            </a:ln>
          </p:spPr>
          <p:txBody>
            <a:bodyPr/>
            <a:lstStyle/>
            <a:p>
              <a:endParaRPr lang="en-US"/>
            </a:p>
          </p:txBody>
        </p:sp>
        <p:sp>
          <p:nvSpPr>
            <p:cNvPr id="24587" name="AutoShape 47"/>
            <p:cNvSpPr>
              <a:spLocks noChangeArrowheads="1"/>
            </p:cNvSpPr>
            <p:nvPr/>
          </p:nvSpPr>
          <p:spPr bwMode="auto">
            <a:xfrm>
              <a:off x="2341" y="11537"/>
              <a:ext cx="1439" cy="1440"/>
            </a:xfrm>
            <a:prstGeom prst="roundRect">
              <a:avLst>
                <a:gd name="adj" fmla="val 16667"/>
              </a:avLst>
            </a:prstGeom>
            <a:solidFill>
              <a:schemeClr val="bg1"/>
            </a:solidFill>
            <a:ln w="28575">
              <a:solidFill>
                <a:srgbClr val="A5A5A5"/>
              </a:solidFill>
              <a:round/>
              <a:headEnd/>
              <a:tailEnd/>
            </a:ln>
          </p:spPr>
          <p:txBody>
            <a:bodyPr/>
            <a:lstStyle/>
            <a:p>
              <a:endParaRPr lang="lv-LV"/>
            </a:p>
          </p:txBody>
        </p:sp>
        <p:sp>
          <p:nvSpPr>
            <p:cNvPr id="24588" name="AutoShape 46"/>
            <p:cNvSpPr>
              <a:spLocks noChangeArrowheads="1"/>
            </p:cNvSpPr>
            <p:nvPr/>
          </p:nvSpPr>
          <p:spPr bwMode="auto">
            <a:xfrm>
              <a:off x="4140" y="10817"/>
              <a:ext cx="1439" cy="720"/>
            </a:xfrm>
            <a:prstGeom prst="roundRect">
              <a:avLst>
                <a:gd name="adj" fmla="val 16667"/>
              </a:avLst>
            </a:prstGeom>
            <a:solidFill>
              <a:schemeClr val="bg1"/>
            </a:solidFill>
            <a:ln w="28575">
              <a:solidFill>
                <a:srgbClr val="A5A5A5"/>
              </a:solidFill>
              <a:round/>
              <a:headEnd/>
              <a:tailEnd/>
            </a:ln>
          </p:spPr>
          <p:txBody>
            <a:bodyPr/>
            <a:lstStyle/>
            <a:p>
              <a:endParaRPr lang="lv-LV"/>
            </a:p>
          </p:txBody>
        </p:sp>
        <p:sp>
          <p:nvSpPr>
            <p:cNvPr id="24589" name="AutoShape 45"/>
            <p:cNvSpPr>
              <a:spLocks noChangeArrowheads="1"/>
            </p:cNvSpPr>
            <p:nvPr/>
          </p:nvSpPr>
          <p:spPr bwMode="auto">
            <a:xfrm>
              <a:off x="5940" y="11537"/>
              <a:ext cx="1620" cy="1620"/>
            </a:xfrm>
            <a:prstGeom prst="roundRect">
              <a:avLst>
                <a:gd name="adj" fmla="val 16667"/>
              </a:avLst>
            </a:prstGeom>
            <a:solidFill>
              <a:schemeClr val="bg1"/>
            </a:solidFill>
            <a:ln w="28575">
              <a:solidFill>
                <a:srgbClr val="A5A5A5"/>
              </a:solidFill>
              <a:round/>
              <a:headEnd/>
              <a:tailEnd/>
            </a:ln>
          </p:spPr>
          <p:txBody>
            <a:bodyPr/>
            <a:lstStyle/>
            <a:p>
              <a:endParaRPr lang="lv-LV"/>
            </a:p>
          </p:txBody>
        </p:sp>
        <p:sp>
          <p:nvSpPr>
            <p:cNvPr id="24590" name="AutoShape 44"/>
            <p:cNvSpPr>
              <a:spLocks noChangeArrowheads="1"/>
            </p:cNvSpPr>
            <p:nvPr/>
          </p:nvSpPr>
          <p:spPr bwMode="auto">
            <a:xfrm>
              <a:off x="7920" y="10817"/>
              <a:ext cx="1439" cy="1440"/>
            </a:xfrm>
            <a:prstGeom prst="roundRect">
              <a:avLst>
                <a:gd name="adj" fmla="val 16667"/>
              </a:avLst>
            </a:prstGeom>
            <a:solidFill>
              <a:schemeClr val="bg1"/>
            </a:solidFill>
            <a:ln w="28575">
              <a:solidFill>
                <a:srgbClr val="A5A5A5"/>
              </a:solidFill>
              <a:round/>
              <a:headEnd/>
              <a:tailEnd/>
            </a:ln>
          </p:spPr>
          <p:txBody>
            <a:bodyPr/>
            <a:lstStyle/>
            <a:p>
              <a:endParaRPr lang="lv-LV"/>
            </a:p>
          </p:txBody>
        </p:sp>
        <p:cxnSp>
          <p:nvCxnSpPr>
            <p:cNvPr id="24591" name="AutoShape 43"/>
            <p:cNvCxnSpPr>
              <a:cxnSpLocks noChangeShapeType="1"/>
            </p:cNvCxnSpPr>
            <p:nvPr/>
          </p:nvCxnSpPr>
          <p:spPr bwMode="auto">
            <a:xfrm>
              <a:off x="2827" y="12384"/>
              <a:ext cx="413" cy="233"/>
            </a:xfrm>
            <a:prstGeom prst="straightConnector1">
              <a:avLst/>
            </a:prstGeom>
            <a:noFill/>
            <a:ln w="28575">
              <a:solidFill>
                <a:srgbClr val="44546A"/>
              </a:solidFill>
              <a:round/>
              <a:headEnd/>
              <a:tailEnd type="triangle" w="lg" len="lg"/>
            </a:ln>
          </p:spPr>
        </p:cxnSp>
        <p:cxnSp>
          <p:nvCxnSpPr>
            <p:cNvPr id="24592" name="AutoShape 42"/>
            <p:cNvCxnSpPr>
              <a:cxnSpLocks noChangeShapeType="1"/>
            </p:cNvCxnSpPr>
            <p:nvPr/>
          </p:nvCxnSpPr>
          <p:spPr bwMode="auto">
            <a:xfrm flipV="1">
              <a:off x="2827" y="11897"/>
              <a:ext cx="413" cy="233"/>
            </a:xfrm>
            <a:prstGeom prst="straightConnector1">
              <a:avLst/>
            </a:prstGeom>
            <a:noFill/>
            <a:ln w="28575">
              <a:solidFill>
                <a:srgbClr val="44546A"/>
              </a:solidFill>
              <a:round/>
              <a:headEnd/>
              <a:tailEnd type="triangle" w="lg" len="lg"/>
            </a:ln>
          </p:spPr>
        </p:cxnSp>
        <p:cxnSp>
          <p:nvCxnSpPr>
            <p:cNvPr id="24593" name="AutoShape 41"/>
            <p:cNvCxnSpPr>
              <a:cxnSpLocks noChangeShapeType="1"/>
            </p:cNvCxnSpPr>
            <p:nvPr/>
          </p:nvCxnSpPr>
          <p:spPr bwMode="auto">
            <a:xfrm>
              <a:off x="3420" y="12077"/>
              <a:ext cx="1" cy="360"/>
            </a:xfrm>
            <a:prstGeom prst="straightConnector1">
              <a:avLst/>
            </a:prstGeom>
            <a:noFill/>
            <a:ln w="28575">
              <a:solidFill>
                <a:srgbClr val="44546A"/>
              </a:solidFill>
              <a:round/>
              <a:headEnd/>
              <a:tailEnd type="triangle" w="lg" len="lg"/>
            </a:ln>
          </p:spPr>
        </p:cxnSp>
        <p:cxnSp>
          <p:nvCxnSpPr>
            <p:cNvPr id="24594" name="AutoShape 40"/>
            <p:cNvCxnSpPr>
              <a:cxnSpLocks noChangeShapeType="1"/>
            </p:cNvCxnSpPr>
            <p:nvPr/>
          </p:nvCxnSpPr>
          <p:spPr bwMode="auto">
            <a:xfrm>
              <a:off x="4627" y="11050"/>
              <a:ext cx="466" cy="1"/>
            </a:xfrm>
            <a:prstGeom prst="straightConnector1">
              <a:avLst/>
            </a:prstGeom>
            <a:noFill/>
            <a:ln w="28575">
              <a:solidFill>
                <a:srgbClr val="44546A"/>
              </a:solidFill>
              <a:round/>
              <a:headEnd/>
              <a:tailEnd type="triangle" w="lg" len="lg"/>
            </a:ln>
          </p:spPr>
        </p:cxnSp>
        <p:cxnSp>
          <p:nvCxnSpPr>
            <p:cNvPr id="24595" name="AutoShape 39"/>
            <p:cNvCxnSpPr>
              <a:cxnSpLocks noChangeShapeType="1"/>
            </p:cNvCxnSpPr>
            <p:nvPr/>
          </p:nvCxnSpPr>
          <p:spPr bwMode="auto">
            <a:xfrm flipH="1">
              <a:off x="4627" y="11304"/>
              <a:ext cx="466" cy="1"/>
            </a:xfrm>
            <a:prstGeom prst="straightConnector1">
              <a:avLst/>
            </a:prstGeom>
            <a:noFill/>
            <a:ln w="28575">
              <a:solidFill>
                <a:srgbClr val="44546A"/>
              </a:solidFill>
              <a:round/>
              <a:headEnd/>
              <a:tailEnd type="triangle" w="lg" len="lg"/>
            </a:ln>
          </p:spPr>
        </p:cxnSp>
        <p:cxnSp>
          <p:nvCxnSpPr>
            <p:cNvPr id="24596" name="AutoShape 38"/>
            <p:cNvCxnSpPr>
              <a:cxnSpLocks noChangeShapeType="1"/>
            </p:cNvCxnSpPr>
            <p:nvPr/>
          </p:nvCxnSpPr>
          <p:spPr bwMode="auto">
            <a:xfrm>
              <a:off x="6479" y="11897"/>
              <a:ext cx="541" cy="1"/>
            </a:xfrm>
            <a:prstGeom prst="straightConnector1">
              <a:avLst/>
            </a:prstGeom>
            <a:noFill/>
            <a:ln w="28575">
              <a:solidFill>
                <a:srgbClr val="44546A"/>
              </a:solidFill>
              <a:round/>
              <a:headEnd/>
              <a:tailEnd type="triangle" w="lg" len="lg"/>
            </a:ln>
          </p:spPr>
        </p:cxnSp>
        <p:cxnSp>
          <p:nvCxnSpPr>
            <p:cNvPr id="24597" name="AutoShape 37"/>
            <p:cNvCxnSpPr>
              <a:cxnSpLocks noChangeShapeType="1"/>
            </p:cNvCxnSpPr>
            <p:nvPr/>
          </p:nvCxnSpPr>
          <p:spPr bwMode="auto">
            <a:xfrm flipV="1">
              <a:off x="7200" y="12077"/>
              <a:ext cx="1" cy="540"/>
            </a:xfrm>
            <a:prstGeom prst="straightConnector1">
              <a:avLst/>
            </a:prstGeom>
            <a:noFill/>
            <a:ln w="28575">
              <a:solidFill>
                <a:srgbClr val="44546A"/>
              </a:solidFill>
              <a:round/>
              <a:headEnd/>
              <a:tailEnd type="triangle" w="lg" len="lg"/>
            </a:ln>
          </p:spPr>
        </p:cxnSp>
        <p:cxnSp>
          <p:nvCxnSpPr>
            <p:cNvPr id="24598" name="AutoShape 36"/>
            <p:cNvCxnSpPr>
              <a:cxnSpLocks noChangeShapeType="1"/>
            </p:cNvCxnSpPr>
            <p:nvPr/>
          </p:nvCxnSpPr>
          <p:spPr bwMode="auto">
            <a:xfrm>
              <a:off x="6479" y="12797"/>
              <a:ext cx="541" cy="1"/>
            </a:xfrm>
            <a:prstGeom prst="straightConnector1">
              <a:avLst/>
            </a:prstGeom>
            <a:noFill/>
            <a:ln w="28575">
              <a:solidFill>
                <a:srgbClr val="44546A"/>
              </a:solidFill>
              <a:round/>
              <a:headEnd/>
              <a:tailEnd type="triangle" w="lg" len="lg"/>
            </a:ln>
          </p:spPr>
        </p:cxnSp>
        <p:cxnSp>
          <p:nvCxnSpPr>
            <p:cNvPr id="24599" name="AutoShape 35"/>
            <p:cNvCxnSpPr>
              <a:cxnSpLocks noChangeShapeType="1"/>
            </p:cNvCxnSpPr>
            <p:nvPr/>
          </p:nvCxnSpPr>
          <p:spPr bwMode="auto">
            <a:xfrm flipH="1" flipV="1">
              <a:off x="6427" y="12024"/>
              <a:ext cx="646" cy="646"/>
            </a:xfrm>
            <a:prstGeom prst="straightConnector1">
              <a:avLst/>
            </a:prstGeom>
            <a:noFill/>
            <a:ln w="28575">
              <a:solidFill>
                <a:srgbClr val="44546A"/>
              </a:solidFill>
              <a:round/>
              <a:headEnd/>
              <a:tailEnd type="triangle" w="lg" len="lg"/>
            </a:ln>
          </p:spPr>
        </p:cxnSp>
        <p:cxnSp>
          <p:nvCxnSpPr>
            <p:cNvPr id="24600" name="AutoShape 34"/>
            <p:cNvCxnSpPr>
              <a:cxnSpLocks noChangeShapeType="1"/>
            </p:cNvCxnSpPr>
            <p:nvPr/>
          </p:nvCxnSpPr>
          <p:spPr bwMode="auto">
            <a:xfrm flipH="1">
              <a:off x="6427" y="12024"/>
              <a:ext cx="646" cy="646"/>
            </a:xfrm>
            <a:prstGeom prst="straightConnector1">
              <a:avLst/>
            </a:prstGeom>
            <a:noFill/>
            <a:ln w="28575">
              <a:solidFill>
                <a:srgbClr val="44546A"/>
              </a:solidFill>
              <a:round/>
              <a:headEnd/>
              <a:tailEnd type="triangle" w="lg" len="lg"/>
            </a:ln>
          </p:spPr>
        </p:cxnSp>
        <p:cxnSp>
          <p:nvCxnSpPr>
            <p:cNvPr id="24601" name="AutoShape 33"/>
            <p:cNvCxnSpPr>
              <a:cxnSpLocks noChangeShapeType="1"/>
            </p:cNvCxnSpPr>
            <p:nvPr/>
          </p:nvCxnSpPr>
          <p:spPr bwMode="auto">
            <a:xfrm>
              <a:off x="8460" y="11177"/>
              <a:ext cx="360" cy="1"/>
            </a:xfrm>
            <a:prstGeom prst="straightConnector1">
              <a:avLst/>
            </a:prstGeom>
            <a:noFill/>
            <a:ln w="28575">
              <a:solidFill>
                <a:srgbClr val="44546A"/>
              </a:solidFill>
              <a:round/>
              <a:headEnd/>
              <a:tailEnd type="triangle" w="lg" len="lg"/>
            </a:ln>
          </p:spPr>
        </p:cxnSp>
        <p:cxnSp>
          <p:nvCxnSpPr>
            <p:cNvPr id="24602" name="AutoShape 32"/>
            <p:cNvCxnSpPr>
              <a:cxnSpLocks noChangeShapeType="1"/>
            </p:cNvCxnSpPr>
            <p:nvPr/>
          </p:nvCxnSpPr>
          <p:spPr bwMode="auto">
            <a:xfrm flipH="1">
              <a:off x="8640" y="11304"/>
              <a:ext cx="233" cy="413"/>
            </a:xfrm>
            <a:prstGeom prst="straightConnector1">
              <a:avLst/>
            </a:prstGeom>
            <a:noFill/>
            <a:ln w="28575">
              <a:solidFill>
                <a:srgbClr val="44546A"/>
              </a:solidFill>
              <a:round/>
              <a:headEnd/>
              <a:tailEnd type="triangle" w="lg" len="lg"/>
            </a:ln>
          </p:spPr>
        </p:cxnSp>
        <p:cxnSp>
          <p:nvCxnSpPr>
            <p:cNvPr id="24603" name="AutoShape 31"/>
            <p:cNvCxnSpPr>
              <a:cxnSpLocks noChangeShapeType="1"/>
            </p:cNvCxnSpPr>
            <p:nvPr/>
          </p:nvCxnSpPr>
          <p:spPr bwMode="auto">
            <a:xfrm flipV="1">
              <a:off x="8767" y="11357"/>
              <a:ext cx="233" cy="413"/>
            </a:xfrm>
            <a:prstGeom prst="straightConnector1">
              <a:avLst/>
            </a:prstGeom>
            <a:noFill/>
            <a:ln w="28575">
              <a:solidFill>
                <a:srgbClr val="44546A"/>
              </a:solidFill>
              <a:round/>
              <a:headEnd/>
              <a:tailEnd type="triangle" w="lg" len="lg"/>
            </a:ln>
          </p:spPr>
        </p:cxnSp>
        <p:cxnSp>
          <p:nvCxnSpPr>
            <p:cNvPr id="24604" name="AutoShape 30"/>
            <p:cNvCxnSpPr>
              <a:cxnSpLocks noChangeShapeType="1"/>
            </p:cNvCxnSpPr>
            <p:nvPr/>
          </p:nvCxnSpPr>
          <p:spPr bwMode="auto">
            <a:xfrm flipV="1">
              <a:off x="3547" y="11177"/>
              <a:ext cx="773" cy="593"/>
            </a:xfrm>
            <a:prstGeom prst="straightConnector1">
              <a:avLst/>
            </a:prstGeom>
            <a:noFill/>
            <a:ln w="57150">
              <a:solidFill>
                <a:srgbClr val="44546A"/>
              </a:solidFill>
              <a:round/>
              <a:headEnd/>
              <a:tailEnd type="triangle" w="med" len="med"/>
            </a:ln>
          </p:spPr>
        </p:cxnSp>
        <p:cxnSp>
          <p:nvCxnSpPr>
            <p:cNvPr id="24605" name="AutoShape 29"/>
            <p:cNvCxnSpPr>
              <a:cxnSpLocks noChangeShapeType="1"/>
            </p:cNvCxnSpPr>
            <p:nvPr/>
          </p:nvCxnSpPr>
          <p:spPr bwMode="auto">
            <a:xfrm flipV="1">
              <a:off x="3600" y="11357"/>
              <a:ext cx="1620" cy="1260"/>
            </a:xfrm>
            <a:prstGeom prst="straightConnector1">
              <a:avLst/>
            </a:prstGeom>
            <a:noFill/>
            <a:ln w="57150">
              <a:solidFill>
                <a:srgbClr val="44546A"/>
              </a:solidFill>
              <a:round/>
              <a:headEnd/>
              <a:tailEnd type="triangle" w="med" len="med"/>
            </a:ln>
          </p:spPr>
        </p:cxnSp>
        <p:cxnSp>
          <p:nvCxnSpPr>
            <p:cNvPr id="24606" name="AutoShape 28"/>
            <p:cNvCxnSpPr>
              <a:cxnSpLocks noChangeShapeType="1"/>
            </p:cNvCxnSpPr>
            <p:nvPr/>
          </p:nvCxnSpPr>
          <p:spPr bwMode="auto">
            <a:xfrm>
              <a:off x="5347" y="11304"/>
              <a:ext cx="774" cy="593"/>
            </a:xfrm>
            <a:prstGeom prst="straightConnector1">
              <a:avLst/>
            </a:prstGeom>
            <a:noFill/>
            <a:ln w="57150">
              <a:solidFill>
                <a:srgbClr val="44546A"/>
              </a:solidFill>
              <a:round/>
              <a:headEnd/>
              <a:tailEnd type="triangle" w="med" len="med"/>
            </a:ln>
          </p:spPr>
        </p:cxnSp>
        <p:cxnSp>
          <p:nvCxnSpPr>
            <p:cNvPr id="24607" name="AutoShape 27"/>
            <p:cNvCxnSpPr>
              <a:cxnSpLocks noChangeShapeType="1"/>
            </p:cNvCxnSpPr>
            <p:nvPr/>
          </p:nvCxnSpPr>
          <p:spPr bwMode="auto">
            <a:xfrm flipV="1">
              <a:off x="7326" y="11304"/>
              <a:ext cx="827" cy="466"/>
            </a:xfrm>
            <a:prstGeom prst="straightConnector1">
              <a:avLst/>
            </a:prstGeom>
            <a:noFill/>
            <a:ln w="57150">
              <a:solidFill>
                <a:srgbClr val="44546A"/>
              </a:solidFill>
              <a:round/>
              <a:headEnd/>
              <a:tailEnd type="triangle" w="med" len="med"/>
            </a:ln>
          </p:spPr>
        </p:cxnSp>
        <p:cxnSp>
          <p:nvCxnSpPr>
            <p:cNvPr id="24608" name="AutoShape 26"/>
            <p:cNvCxnSpPr>
              <a:cxnSpLocks noChangeShapeType="1"/>
            </p:cNvCxnSpPr>
            <p:nvPr/>
          </p:nvCxnSpPr>
          <p:spPr bwMode="auto">
            <a:xfrm>
              <a:off x="5400" y="11177"/>
              <a:ext cx="2700" cy="1"/>
            </a:xfrm>
            <a:prstGeom prst="straightConnector1">
              <a:avLst/>
            </a:prstGeom>
            <a:noFill/>
            <a:ln w="57150">
              <a:solidFill>
                <a:srgbClr val="44546A"/>
              </a:solidFill>
              <a:round/>
              <a:headEnd/>
              <a:tailEnd type="triangle" w="med" len="med"/>
            </a:ln>
          </p:spPr>
        </p:cxnSp>
        <p:cxnSp>
          <p:nvCxnSpPr>
            <p:cNvPr id="24609" name="AutoShape 25"/>
            <p:cNvCxnSpPr>
              <a:cxnSpLocks noChangeShapeType="1"/>
            </p:cNvCxnSpPr>
            <p:nvPr/>
          </p:nvCxnSpPr>
          <p:spPr bwMode="auto">
            <a:xfrm>
              <a:off x="7379" y="11897"/>
              <a:ext cx="1081" cy="1"/>
            </a:xfrm>
            <a:prstGeom prst="straightConnector1">
              <a:avLst/>
            </a:prstGeom>
            <a:noFill/>
            <a:ln w="57150">
              <a:solidFill>
                <a:srgbClr val="44546A"/>
              </a:solidFill>
              <a:round/>
              <a:headEnd/>
              <a:tailEnd type="triangle" w="med" len="med"/>
            </a:ln>
          </p:spPr>
        </p:cxnSp>
        <p:cxnSp>
          <p:nvCxnSpPr>
            <p:cNvPr id="24610" name="AutoShape 24"/>
            <p:cNvCxnSpPr>
              <a:cxnSpLocks noChangeShapeType="1"/>
            </p:cNvCxnSpPr>
            <p:nvPr/>
          </p:nvCxnSpPr>
          <p:spPr bwMode="auto">
            <a:xfrm flipV="1">
              <a:off x="7379" y="12024"/>
              <a:ext cx="1134" cy="773"/>
            </a:xfrm>
            <a:prstGeom prst="straightConnector1">
              <a:avLst/>
            </a:prstGeom>
            <a:noFill/>
            <a:ln w="57150">
              <a:solidFill>
                <a:srgbClr val="44546A"/>
              </a:solidFill>
              <a:round/>
              <a:headEnd/>
              <a:tailEnd type="triangle" w="med" len="med"/>
            </a:ln>
          </p:spPr>
        </p:cxnSp>
        <p:cxnSp>
          <p:nvCxnSpPr>
            <p:cNvPr id="24611" name="AutoShape 23"/>
            <p:cNvCxnSpPr>
              <a:cxnSpLocks noChangeShapeType="1"/>
            </p:cNvCxnSpPr>
            <p:nvPr/>
          </p:nvCxnSpPr>
          <p:spPr bwMode="auto">
            <a:xfrm flipV="1">
              <a:off x="4086" y="8837"/>
              <a:ext cx="774" cy="413"/>
            </a:xfrm>
            <a:prstGeom prst="straightConnector1">
              <a:avLst/>
            </a:prstGeom>
            <a:noFill/>
            <a:ln w="28575">
              <a:solidFill>
                <a:srgbClr val="44546A"/>
              </a:solidFill>
              <a:round/>
              <a:headEnd/>
              <a:tailEnd type="triangle" w="lg" len="lg"/>
            </a:ln>
          </p:spPr>
        </p:cxnSp>
        <p:cxnSp>
          <p:nvCxnSpPr>
            <p:cNvPr id="24612" name="AutoShape 22"/>
            <p:cNvCxnSpPr>
              <a:cxnSpLocks noChangeShapeType="1"/>
            </p:cNvCxnSpPr>
            <p:nvPr/>
          </p:nvCxnSpPr>
          <p:spPr bwMode="auto">
            <a:xfrm>
              <a:off x="5219" y="8837"/>
              <a:ext cx="1801" cy="1"/>
            </a:xfrm>
            <a:prstGeom prst="straightConnector1">
              <a:avLst/>
            </a:prstGeom>
            <a:noFill/>
            <a:ln w="28575">
              <a:solidFill>
                <a:srgbClr val="44546A"/>
              </a:solidFill>
              <a:round/>
              <a:headEnd/>
              <a:tailEnd type="triangle" w="lg" len="lg"/>
            </a:ln>
          </p:spPr>
        </p:cxnSp>
        <p:cxnSp>
          <p:nvCxnSpPr>
            <p:cNvPr id="24613" name="AutoShape 21"/>
            <p:cNvCxnSpPr>
              <a:cxnSpLocks noChangeShapeType="1"/>
            </p:cNvCxnSpPr>
            <p:nvPr/>
          </p:nvCxnSpPr>
          <p:spPr bwMode="auto">
            <a:xfrm>
              <a:off x="5166" y="8964"/>
              <a:ext cx="774" cy="413"/>
            </a:xfrm>
            <a:prstGeom prst="straightConnector1">
              <a:avLst/>
            </a:prstGeom>
            <a:noFill/>
            <a:ln w="28575">
              <a:solidFill>
                <a:srgbClr val="44546A"/>
              </a:solidFill>
              <a:round/>
              <a:headEnd/>
              <a:tailEnd type="triangle" w="lg" len="lg"/>
            </a:ln>
          </p:spPr>
        </p:cxnSp>
        <p:cxnSp>
          <p:nvCxnSpPr>
            <p:cNvPr id="24614" name="AutoShape 20"/>
            <p:cNvCxnSpPr>
              <a:cxnSpLocks noChangeShapeType="1"/>
            </p:cNvCxnSpPr>
            <p:nvPr/>
          </p:nvCxnSpPr>
          <p:spPr bwMode="auto">
            <a:xfrm flipV="1">
              <a:off x="6299" y="8964"/>
              <a:ext cx="774" cy="413"/>
            </a:xfrm>
            <a:prstGeom prst="straightConnector1">
              <a:avLst/>
            </a:prstGeom>
            <a:noFill/>
            <a:ln w="28575">
              <a:solidFill>
                <a:srgbClr val="44546A"/>
              </a:solidFill>
              <a:round/>
              <a:headEnd/>
              <a:tailEnd type="triangle" w="lg" len="lg"/>
            </a:ln>
          </p:spPr>
        </p:cxnSp>
        <p:cxnSp>
          <p:nvCxnSpPr>
            <p:cNvPr id="24615" name="AutoShape 19"/>
            <p:cNvCxnSpPr>
              <a:cxnSpLocks noChangeShapeType="1"/>
            </p:cNvCxnSpPr>
            <p:nvPr/>
          </p:nvCxnSpPr>
          <p:spPr bwMode="auto">
            <a:xfrm>
              <a:off x="2160" y="10097"/>
              <a:ext cx="7380" cy="1"/>
            </a:xfrm>
            <a:prstGeom prst="straightConnector1">
              <a:avLst/>
            </a:prstGeom>
            <a:noFill/>
            <a:ln w="28575">
              <a:solidFill>
                <a:srgbClr val="44546A"/>
              </a:solidFill>
              <a:prstDash val="dash"/>
              <a:round/>
              <a:headEnd/>
              <a:tailEnd/>
            </a:ln>
          </p:spPr>
        </p:cxnSp>
        <p:sp>
          <p:nvSpPr>
            <p:cNvPr id="24616" name="AutoShape 18"/>
            <p:cNvSpPr>
              <a:spLocks noChangeArrowheads="1"/>
            </p:cNvSpPr>
            <p:nvPr/>
          </p:nvSpPr>
          <p:spPr bwMode="auto">
            <a:xfrm>
              <a:off x="5580" y="9917"/>
              <a:ext cx="540" cy="540"/>
            </a:xfrm>
            <a:prstGeom prst="downArrow">
              <a:avLst>
                <a:gd name="adj1" fmla="val 50093"/>
                <a:gd name="adj2" fmla="val 52778"/>
              </a:avLst>
            </a:prstGeom>
            <a:solidFill>
              <a:srgbClr val="FFFFFF"/>
            </a:solidFill>
            <a:ln w="28575">
              <a:solidFill>
                <a:srgbClr val="44546A"/>
              </a:solidFill>
              <a:miter lim="800000"/>
              <a:headEnd/>
              <a:tailEnd/>
            </a:ln>
          </p:spPr>
          <p:txBody>
            <a:bodyPr vert="eaVert"/>
            <a:lstStyle/>
            <a:p>
              <a:endParaRPr lang="lv-LV"/>
            </a:p>
          </p:txBody>
        </p:sp>
        <p:sp>
          <p:nvSpPr>
            <p:cNvPr id="24617" name="Oval 17"/>
            <p:cNvSpPr>
              <a:spLocks noChangeArrowheads="1"/>
            </p:cNvSpPr>
            <p:nvPr/>
          </p:nvSpPr>
          <p:spPr bwMode="auto">
            <a:xfrm>
              <a:off x="2521" y="12077"/>
              <a:ext cx="359" cy="360"/>
            </a:xfrm>
            <a:prstGeom prst="ellipse">
              <a:avLst/>
            </a:prstGeom>
            <a:solidFill>
              <a:srgbClr val="F2F2F2"/>
            </a:solidFill>
            <a:ln w="28575">
              <a:solidFill>
                <a:srgbClr val="44546A"/>
              </a:solidFill>
              <a:round/>
              <a:headEnd/>
              <a:tailEnd/>
            </a:ln>
          </p:spPr>
          <p:txBody>
            <a:bodyPr lIns="0" tIns="0" rIns="0" bIns="0" anchor="ctr"/>
            <a:lstStyle/>
            <a:p>
              <a:pPr algn="ctr" defTabSz="914400"/>
              <a:r>
                <a:rPr lang="lv-LV" sz="1600" b="1">
                  <a:solidFill>
                    <a:srgbClr val="44546A"/>
                  </a:solidFill>
                  <a:ea typeface="Calibri" pitchFamily="34" charset="0"/>
                  <a:cs typeface="Arial" charset="0"/>
                </a:rPr>
                <a:t>a</a:t>
              </a:r>
              <a:r>
                <a:rPr lang="lv-LV" sz="1600" b="1" baseline="-30000">
                  <a:solidFill>
                    <a:srgbClr val="44546A"/>
                  </a:solidFill>
                  <a:ea typeface="Calibri" pitchFamily="34" charset="0"/>
                  <a:cs typeface="Arial" charset="0"/>
                </a:rPr>
                <a:t>1</a:t>
              </a:r>
              <a:endParaRPr lang="lv-LV" sz="3600" b="1">
                <a:ea typeface="Calibri" pitchFamily="34" charset="0"/>
                <a:cs typeface="Arial" charset="0"/>
              </a:endParaRPr>
            </a:p>
          </p:txBody>
        </p:sp>
        <p:sp>
          <p:nvSpPr>
            <p:cNvPr id="24618" name="Oval 16"/>
            <p:cNvSpPr>
              <a:spLocks noChangeArrowheads="1"/>
            </p:cNvSpPr>
            <p:nvPr/>
          </p:nvSpPr>
          <p:spPr bwMode="auto">
            <a:xfrm>
              <a:off x="3240" y="12437"/>
              <a:ext cx="360" cy="360"/>
            </a:xfrm>
            <a:prstGeom prst="ellipse">
              <a:avLst/>
            </a:prstGeom>
            <a:solidFill>
              <a:srgbClr val="F2F2F2"/>
            </a:solidFill>
            <a:ln w="28575">
              <a:solidFill>
                <a:srgbClr val="44546A"/>
              </a:solidFill>
              <a:round/>
              <a:headEnd/>
              <a:tailEnd/>
            </a:ln>
          </p:spPr>
          <p:txBody>
            <a:bodyPr lIns="0" tIns="0" rIns="0" bIns="0" anchor="ctr"/>
            <a:lstStyle/>
            <a:p>
              <a:pPr algn="ctr" defTabSz="914400"/>
              <a:r>
                <a:rPr lang="lv-LV" sz="1400" b="1">
                  <a:solidFill>
                    <a:srgbClr val="44546A"/>
                  </a:solidFill>
                  <a:ea typeface="Calibri" pitchFamily="34" charset="0"/>
                  <a:cs typeface="Arial" charset="0"/>
                </a:rPr>
                <a:t>a</a:t>
              </a:r>
              <a:r>
                <a:rPr lang="lv-LV" sz="1400" b="1" baseline="-30000">
                  <a:solidFill>
                    <a:srgbClr val="44546A"/>
                  </a:solidFill>
                  <a:ea typeface="Calibri" pitchFamily="34" charset="0"/>
                  <a:cs typeface="Arial" charset="0"/>
                </a:rPr>
                <a:t>3</a:t>
              </a:r>
              <a:endParaRPr lang="lv-LV" sz="3200" b="1">
                <a:ea typeface="Calibri" pitchFamily="34" charset="0"/>
                <a:cs typeface="Arial" charset="0"/>
              </a:endParaRPr>
            </a:p>
          </p:txBody>
        </p:sp>
        <p:sp>
          <p:nvSpPr>
            <p:cNvPr id="24619" name="Oval 15"/>
            <p:cNvSpPr>
              <a:spLocks noChangeArrowheads="1"/>
            </p:cNvSpPr>
            <p:nvPr/>
          </p:nvSpPr>
          <p:spPr bwMode="auto">
            <a:xfrm>
              <a:off x="3240" y="11717"/>
              <a:ext cx="360" cy="360"/>
            </a:xfrm>
            <a:prstGeom prst="ellipse">
              <a:avLst/>
            </a:prstGeom>
            <a:solidFill>
              <a:srgbClr val="F2F2F2"/>
            </a:solidFill>
            <a:ln w="28575">
              <a:solidFill>
                <a:srgbClr val="44546A"/>
              </a:solidFill>
              <a:round/>
              <a:headEnd/>
              <a:tailEnd/>
            </a:ln>
          </p:spPr>
          <p:txBody>
            <a:bodyPr lIns="0" tIns="0" rIns="0" bIns="0" anchor="ctr"/>
            <a:lstStyle/>
            <a:p>
              <a:pPr algn="ctr" defTabSz="914400"/>
              <a:r>
                <a:rPr lang="lv-LV" sz="1400" b="1">
                  <a:solidFill>
                    <a:srgbClr val="44546A"/>
                  </a:solidFill>
                  <a:ea typeface="Calibri" pitchFamily="34" charset="0"/>
                  <a:cs typeface="Arial" charset="0"/>
                </a:rPr>
                <a:t>a</a:t>
              </a:r>
              <a:r>
                <a:rPr lang="lv-LV" sz="1400" b="1" baseline="-30000">
                  <a:solidFill>
                    <a:srgbClr val="44546A"/>
                  </a:solidFill>
                  <a:ea typeface="Calibri" pitchFamily="34" charset="0"/>
                  <a:cs typeface="Arial" charset="0"/>
                </a:rPr>
                <a:t>2</a:t>
              </a:r>
              <a:endParaRPr lang="lv-LV" sz="3200" b="1">
                <a:ea typeface="Calibri" pitchFamily="34" charset="0"/>
                <a:cs typeface="Arial" charset="0"/>
              </a:endParaRPr>
            </a:p>
          </p:txBody>
        </p:sp>
        <p:sp>
          <p:nvSpPr>
            <p:cNvPr id="24620" name="Oval 14"/>
            <p:cNvSpPr>
              <a:spLocks noChangeArrowheads="1"/>
            </p:cNvSpPr>
            <p:nvPr/>
          </p:nvSpPr>
          <p:spPr bwMode="auto">
            <a:xfrm>
              <a:off x="4320" y="10997"/>
              <a:ext cx="360" cy="360"/>
            </a:xfrm>
            <a:prstGeom prst="ellipse">
              <a:avLst/>
            </a:prstGeom>
            <a:solidFill>
              <a:srgbClr val="F2F2F2"/>
            </a:solidFill>
            <a:ln w="28575">
              <a:solidFill>
                <a:srgbClr val="44546A"/>
              </a:solidFill>
              <a:round/>
              <a:headEnd/>
              <a:tailEnd/>
            </a:ln>
          </p:spPr>
          <p:txBody>
            <a:bodyPr lIns="0" tIns="0" rIns="0" bIns="0" anchor="ctr"/>
            <a:lstStyle/>
            <a:p>
              <a:pPr algn="ctr" defTabSz="914400"/>
              <a:r>
                <a:rPr lang="lv-LV" sz="1400" b="1">
                  <a:solidFill>
                    <a:srgbClr val="44546A"/>
                  </a:solidFill>
                  <a:ea typeface="Calibri" pitchFamily="34" charset="0"/>
                  <a:cs typeface="Arial" charset="0"/>
                </a:rPr>
                <a:t>b</a:t>
              </a:r>
              <a:r>
                <a:rPr lang="lv-LV" sz="1400" b="1" baseline="-30000">
                  <a:solidFill>
                    <a:srgbClr val="44546A"/>
                  </a:solidFill>
                  <a:ea typeface="Calibri" pitchFamily="34" charset="0"/>
                  <a:cs typeface="Arial" charset="0"/>
                </a:rPr>
                <a:t>1</a:t>
              </a:r>
              <a:endParaRPr lang="lv-LV" sz="3200" b="1">
                <a:ea typeface="Calibri" pitchFamily="34" charset="0"/>
                <a:cs typeface="Arial" charset="0"/>
              </a:endParaRPr>
            </a:p>
          </p:txBody>
        </p:sp>
        <p:sp>
          <p:nvSpPr>
            <p:cNvPr id="24621" name="Oval 13"/>
            <p:cNvSpPr>
              <a:spLocks noChangeArrowheads="1"/>
            </p:cNvSpPr>
            <p:nvPr/>
          </p:nvSpPr>
          <p:spPr bwMode="auto">
            <a:xfrm>
              <a:off x="5040" y="10997"/>
              <a:ext cx="360" cy="360"/>
            </a:xfrm>
            <a:prstGeom prst="ellipse">
              <a:avLst/>
            </a:prstGeom>
            <a:solidFill>
              <a:srgbClr val="F2F2F2"/>
            </a:solidFill>
            <a:ln w="28575">
              <a:solidFill>
                <a:srgbClr val="44546A"/>
              </a:solidFill>
              <a:round/>
              <a:headEnd/>
              <a:tailEnd/>
            </a:ln>
          </p:spPr>
          <p:txBody>
            <a:bodyPr lIns="0" tIns="0" rIns="0" bIns="0" anchor="ctr"/>
            <a:lstStyle/>
            <a:p>
              <a:pPr algn="ctr" defTabSz="914400"/>
              <a:r>
                <a:rPr lang="lv-LV" sz="1400" b="1">
                  <a:solidFill>
                    <a:srgbClr val="44546A"/>
                  </a:solidFill>
                  <a:ea typeface="Calibri" pitchFamily="34" charset="0"/>
                  <a:cs typeface="Arial" charset="0"/>
                </a:rPr>
                <a:t>b</a:t>
              </a:r>
              <a:r>
                <a:rPr lang="lv-LV" sz="1400" b="1" baseline="-30000">
                  <a:solidFill>
                    <a:srgbClr val="44546A"/>
                  </a:solidFill>
                  <a:ea typeface="Calibri" pitchFamily="34" charset="0"/>
                  <a:cs typeface="Arial" charset="0"/>
                </a:rPr>
                <a:t>2</a:t>
              </a:r>
              <a:endParaRPr lang="lv-LV" sz="3200" b="1">
                <a:ea typeface="Calibri" pitchFamily="34" charset="0"/>
                <a:cs typeface="Arial" charset="0"/>
              </a:endParaRPr>
            </a:p>
          </p:txBody>
        </p:sp>
        <p:sp>
          <p:nvSpPr>
            <p:cNvPr id="24622" name="Oval 12"/>
            <p:cNvSpPr>
              <a:spLocks noChangeArrowheads="1"/>
            </p:cNvSpPr>
            <p:nvPr/>
          </p:nvSpPr>
          <p:spPr bwMode="auto">
            <a:xfrm>
              <a:off x="6121" y="11717"/>
              <a:ext cx="358" cy="360"/>
            </a:xfrm>
            <a:prstGeom prst="ellipse">
              <a:avLst/>
            </a:prstGeom>
            <a:solidFill>
              <a:srgbClr val="F2F2F2"/>
            </a:solidFill>
            <a:ln w="28575">
              <a:solidFill>
                <a:srgbClr val="44546A"/>
              </a:solidFill>
              <a:round/>
              <a:headEnd/>
              <a:tailEnd/>
            </a:ln>
          </p:spPr>
          <p:txBody>
            <a:bodyPr lIns="0" tIns="0" rIns="0" bIns="0" anchor="ctr"/>
            <a:lstStyle/>
            <a:p>
              <a:pPr algn="ctr" defTabSz="914400"/>
              <a:r>
                <a:rPr lang="lv-LV" sz="1400" b="1">
                  <a:solidFill>
                    <a:srgbClr val="44546A"/>
                  </a:solidFill>
                  <a:ea typeface="Calibri" pitchFamily="34" charset="0"/>
                  <a:cs typeface="Arial" charset="0"/>
                </a:rPr>
                <a:t>c</a:t>
              </a:r>
              <a:r>
                <a:rPr lang="lv-LV" sz="1400" b="1" baseline="-30000">
                  <a:solidFill>
                    <a:srgbClr val="44546A"/>
                  </a:solidFill>
                  <a:ea typeface="Calibri" pitchFamily="34" charset="0"/>
                  <a:cs typeface="Arial" charset="0"/>
                </a:rPr>
                <a:t>1</a:t>
              </a:r>
              <a:endParaRPr lang="lv-LV" sz="3200" b="1">
                <a:ea typeface="Calibri" pitchFamily="34" charset="0"/>
                <a:cs typeface="Arial" charset="0"/>
              </a:endParaRPr>
            </a:p>
          </p:txBody>
        </p:sp>
        <p:sp>
          <p:nvSpPr>
            <p:cNvPr id="24623" name="Oval 11"/>
            <p:cNvSpPr>
              <a:spLocks noChangeArrowheads="1"/>
            </p:cNvSpPr>
            <p:nvPr/>
          </p:nvSpPr>
          <p:spPr bwMode="auto">
            <a:xfrm>
              <a:off x="7020" y="11717"/>
              <a:ext cx="359" cy="360"/>
            </a:xfrm>
            <a:prstGeom prst="ellipse">
              <a:avLst/>
            </a:prstGeom>
            <a:solidFill>
              <a:srgbClr val="F2F2F2"/>
            </a:solidFill>
            <a:ln w="28575">
              <a:solidFill>
                <a:srgbClr val="44546A"/>
              </a:solidFill>
              <a:round/>
              <a:headEnd/>
              <a:tailEnd/>
            </a:ln>
          </p:spPr>
          <p:txBody>
            <a:bodyPr lIns="0" tIns="0" rIns="0" bIns="0" anchor="ctr"/>
            <a:lstStyle/>
            <a:p>
              <a:pPr algn="ctr" defTabSz="914400"/>
              <a:r>
                <a:rPr lang="lv-LV" sz="1400" b="1">
                  <a:solidFill>
                    <a:srgbClr val="44546A"/>
                  </a:solidFill>
                  <a:ea typeface="Calibri" pitchFamily="34" charset="0"/>
                  <a:cs typeface="Arial" charset="0"/>
                </a:rPr>
                <a:t>c</a:t>
              </a:r>
              <a:r>
                <a:rPr lang="lv-LV" sz="1400" b="1" baseline="-30000">
                  <a:solidFill>
                    <a:srgbClr val="44546A"/>
                  </a:solidFill>
                  <a:ea typeface="Calibri" pitchFamily="34" charset="0"/>
                  <a:cs typeface="Arial" charset="0"/>
                </a:rPr>
                <a:t>2</a:t>
              </a:r>
              <a:endParaRPr lang="lv-LV" sz="3200" b="1">
                <a:ea typeface="Calibri" pitchFamily="34" charset="0"/>
                <a:cs typeface="Arial" charset="0"/>
              </a:endParaRPr>
            </a:p>
          </p:txBody>
        </p:sp>
        <p:sp>
          <p:nvSpPr>
            <p:cNvPr id="24624" name="Oval 10"/>
            <p:cNvSpPr>
              <a:spLocks noChangeArrowheads="1"/>
            </p:cNvSpPr>
            <p:nvPr/>
          </p:nvSpPr>
          <p:spPr bwMode="auto">
            <a:xfrm>
              <a:off x="6121" y="12617"/>
              <a:ext cx="358" cy="360"/>
            </a:xfrm>
            <a:prstGeom prst="ellipse">
              <a:avLst/>
            </a:prstGeom>
            <a:solidFill>
              <a:srgbClr val="F2F2F2"/>
            </a:solidFill>
            <a:ln w="28575">
              <a:solidFill>
                <a:srgbClr val="44546A"/>
              </a:solidFill>
              <a:round/>
              <a:headEnd/>
              <a:tailEnd/>
            </a:ln>
          </p:spPr>
          <p:txBody>
            <a:bodyPr lIns="0" tIns="0" rIns="0" bIns="0" anchor="ctr"/>
            <a:lstStyle/>
            <a:p>
              <a:pPr algn="ctr" defTabSz="914400"/>
              <a:r>
                <a:rPr lang="lv-LV" sz="1400" b="1">
                  <a:solidFill>
                    <a:srgbClr val="44546A"/>
                  </a:solidFill>
                  <a:ea typeface="Calibri" pitchFamily="34" charset="0"/>
                  <a:cs typeface="Arial" charset="0"/>
                </a:rPr>
                <a:t>c</a:t>
              </a:r>
              <a:r>
                <a:rPr lang="lv-LV" sz="1400" b="1" baseline="-30000">
                  <a:solidFill>
                    <a:srgbClr val="44546A"/>
                  </a:solidFill>
                  <a:ea typeface="Calibri" pitchFamily="34" charset="0"/>
                  <a:cs typeface="Arial" charset="0"/>
                </a:rPr>
                <a:t>3</a:t>
              </a:r>
              <a:endParaRPr lang="lv-LV" sz="3200" b="1">
                <a:ea typeface="Calibri" pitchFamily="34" charset="0"/>
                <a:cs typeface="Arial" charset="0"/>
              </a:endParaRPr>
            </a:p>
          </p:txBody>
        </p:sp>
        <p:sp>
          <p:nvSpPr>
            <p:cNvPr id="24625" name="Oval 9"/>
            <p:cNvSpPr>
              <a:spLocks noChangeArrowheads="1"/>
            </p:cNvSpPr>
            <p:nvPr/>
          </p:nvSpPr>
          <p:spPr bwMode="auto">
            <a:xfrm>
              <a:off x="7020" y="12617"/>
              <a:ext cx="359" cy="360"/>
            </a:xfrm>
            <a:prstGeom prst="ellipse">
              <a:avLst/>
            </a:prstGeom>
            <a:solidFill>
              <a:srgbClr val="F2F2F2"/>
            </a:solidFill>
            <a:ln w="28575">
              <a:solidFill>
                <a:srgbClr val="44546A"/>
              </a:solidFill>
              <a:round/>
              <a:headEnd/>
              <a:tailEnd/>
            </a:ln>
          </p:spPr>
          <p:txBody>
            <a:bodyPr lIns="0" tIns="0" rIns="0" bIns="0" anchor="ctr"/>
            <a:lstStyle/>
            <a:p>
              <a:pPr algn="ctr" defTabSz="914400"/>
              <a:r>
                <a:rPr lang="lv-LV" sz="1400" b="1">
                  <a:solidFill>
                    <a:srgbClr val="44546A"/>
                  </a:solidFill>
                  <a:ea typeface="Calibri" pitchFamily="34" charset="0"/>
                  <a:cs typeface="Arial" charset="0"/>
                </a:rPr>
                <a:t>c</a:t>
              </a:r>
              <a:r>
                <a:rPr lang="lv-LV" sz="1400" b="1" baseline="-30000">
                  <a:solidFill>
                    <a:srgbClr val="44546A"/>
                  </a:solidFill>
                  <a:ea typeface="Calibri" pitchFamily="34" charset="0"/>
                  <a:cs typeface="Arial" charset="0"/>
                </a:rPr>
                <a:t>4</a:t>
              </a:r>
              <a:endParaRPr lang="lv-LV" sz="3200" b="1">
                <a:ea typeface="Calibri" pitchFamily="34" charset="0"/>
                <a:cs typeface="Arial" charset="0"/>
              </a:endParaRPr>
            </a:p>
          </p:txBody>
        </p:sp>
        <p:sp>
          <p:nvSpPr>
            <p:cNvPr id="24626" name="Oval 8"/>
            <p:cNvSpPr>
              <a:spLocks noChangeArrowheads="1"/>
            </p:cNvSpPr>
            <p:nvPr/>
          </p:nvSpPr>
          <p:spPr bwMode="auto">
            <a:xfrm>
              <a:off x="8100" y="10997"/>
              <a:ext cx="360" cy="360"/>
            </a:xfrm>
            <a:prstGeom prst="ellipse">
              <a:avLst/>
            </a:prstGeom>
            <a:solidFill>
              <a:srgbClr val="F2F2F2"/>
            </a:solidFill>
            <a:ln w="28575">
              <a:solidFill>
                <a:srgbClr val="44546A"/>
              </a:solidFill>
              <a:round/>
              <a:headEnd/>
              <a:tailEnd/>
            </a:ln>
          </p:spPr>
          <p:txBody>
            <a:bodyPr lIns="0" tIns="0" rIns="0" bIns="0" anchor="ctr"/>
            <a:lstStyle/>
            <a:p>
              <a:pPr algn="ctr" defTabSz="914400"/>
              <a:r>
                <a:rPr lang="lv-LV" sz="1400" b="1">
                  <a:solidFill>
                    <a:srgbClr val="44546A"/>
                  </a:solidFill>
                  <a:ea typeface="Calibri" pitchFamily="34" charset="0"/>
                  <a:cs typeface="Arial" charset="0"/>
                </a:rPr>
                <a:t>d</a:t>
              </a:r>
              <a:r>
                <a:rPr lang="lv-LV" sz="1400" b="1" baseline="-30000">
                  <a:solidFill>
                    <a:srgbClr val="44546A"/>
                  </a:solidFill>
                  <a:ea typeface="Calibri" pitchFamily="34" charset="0"/>
                  <a:cs typeface="Arial" charset="0"/>
                </a:rPr>
                <a:t>1</a:t>
              </a:r>
              <a:endParaRPr lang="lv-LV" sz="3200" b="1">
                <a:ea typeface="Calibri" pitchFamily="34" charset="0"/>
                <a:cs typeface="Arial" charset="0"/>
              </a:endParaRPr>
            </a:p>
          </p:txBody>
        </p:sp>
        <p:sp>
          <p:nvSpPr>
            <p:cNvPr id="24627" name="Oval 7"/>
            <p:cNvSpPr>
              <a:spLocks noChangeArrowheads="1"/>
            </p:cNvSpPr>
            <p:nvPr/>
          </p:nvSpPr>
          <p:spPr bwMode="auto">
            <a:xfrm>
              <a:off x="8820" y="10997"/>
              <a:ext cx="360" cy="360"/>
            </a:xfrm>
            <a:prstGeom prst="ellipse">
              <a:avLst/>
            </a:prstGeom>
            <a:solidFill>
              <a:srgbClr val="F2F2F2"/>
            </a:solidFill>
            <a:ln w="28575">
              <a:solidFill>
                <a:srgbClr val="44546A"/>
              </a:solidFill>
              <a:round/>
              <a:headEnd/>
              <a:tailEnd/>
            </a:ln>
          </p:spPr>
          <p:txBody>
            <a:bodyPr lIns="0" tIns="0" rIns="0" bIns="0" anchor="ctr"/>
            <a:lstStyle/>
            <a:p>
              <a:pPr algn="ctr" defTabSz="914400"/>
              <a:r>
                <a:rPr lang="lv-LV" sz="1400" b="1">
                  <a:solidFill>
                    <a:srgbClr val="44546A"/>
                  </a:solidFill>
                  <a:ea typeface="Calibri" pitchFamily="34" charset="0"/>
                  <a:cs typeface="Arial" charset="0"/>
                </a:rPr>
                <a:t>d</a:t>
              </a:r>
              <a:r>
                <a:rPr lang="lv-LV" sz="1400" b="1" baseline="-30000">
                  <a:solidFill>
                    <a:srgbClr val="44546A"/>
                  </a:solidFill>
                  <a:ea typeface="Calibri" pitchFamily="34" charset="0"/>
                  <a:cs typeface="Arial" charset="0"/>
                </a:rPr>
                <a:t>2</a:t>
              </a:r>
              <a:endParaRPr lang="lv-LV" sz="3200" b="1">
                <a:ea typeface="Calibri" pitchFamily="34" charset="0"/>
                <a:cs typeface="Arial" charset="0"/>
              </a:endParaRPr>
            </a:p>
          </p:txBody>
        </p:sp>
        <p:sp>
          <p:nvSpPr>
            <p:cNvPr id="24628" name="Oval 6"/>
            <p:cNvSpPr>
              <a:spLocks noChangeArrowheads="1"/>
            </p:cNvSpPr>
            <p:nvPr/>
          </p:nvSpPr>
          <p:spPr bwMode="auto">
            <a:xfrm>
              <a:off x="8460" y="11717"/>
              <a:ext cx="360" cy="360"/>
            </a:xfrm>
            <a:prstGeom prst="ellipse">
              <a:avLst/>
            </a:prstGeom>
            <a:solidFill>
              <a:srgbClr val="F2F2F2"/>
            </a:solidFill>
            <a:ln w="28575">
              <a:solidFill>
                <a:srgbClr val="44546A"/>
              </a:solidFill>
              <a:round/>
              <a:headEnd/>
              <a:tailEnd/>
            </a:ln>
          </p:spPr>
          <p:txBody>
            <a:bodyPr lIns="0" tIns="0" rIns="0" bIns="0" anchor="ctr"/>
            <a:lstStyle/>
            <a:p>
              <a:pPr algn="ctr" defTabSz="914400"/>
              <a:r>
                <a:rPr lang="lv-LV" sz="1400" b="1">
                  <a:solidFill>
                    <a:srgbClr val="44546A"/>
                  </a:solidFill>
                  <a:ea typeface="Calibri" pitchFamily="34" charset="0"/>
                  <a:cs typeface="Arial" charset="0"/>
                </a:rPr>
                <a:t>d</a:t>
              </a:r>
              <a:r>
                <a:rPr lang="lv-LV" sz="1400" b="1" baseline="-30000">
                  <a:solidFill>
                    <a:srgbClr val="44546A"/>
                  </a:solidFill>
                  <a:ea typeface="Calibri" pitchFamily="34" charset="0"/>
                  <a:cs typeface="Arial" charset="0"/>
                </a:rPr>
                <a:t>3</a:t>
              </a:r>
              <a:endParaRPr lang="lv-LV" sz="3200" b="1">
                <a:ea typeface="Calibri" pitchFamily="34" charset="0"/>
                <a:cs typeface="Arial" charset="0"/>
              </a:endParaRPr>
            </a:p>
          </p:txBody>
        </p:sp>
        <p:sp>
          <p:nvSpPr>
            <p:cNvPr id="24629" name="Oval 5"/>
            <p:cNvSpPr>
              <a:spLocks noChangeArrowheads="1"/>
            </p:cNvSpPr>
            <p:nvPr/>
          </p:nvSpPr>
          <p:spPr bwMode="auto">
            <a:xfrm>
              <a:off x="3780" y="9197"/>
              <a:ext cx="359" cy="360"/>
            </a:xfrm>
            <a:prstGeom prst="ellipse">
              <a:avLst/>
            </a:prstGeom>
            <a:solidFill>
              <a:srgbClr val="F2F2F2"/>
            </a:solidFill>
            <a:ln w="28575">
              <a:solidFill>
                <a:srgbClr val="44546A"/>
              </a:solidFill>
              <a:round/>
              <a:headEnd/>
              <a:tailEnd/>
            </a:ln>
          </p:spPr>
          <p:txBody>
            <a:bodyPr lIns="0" tIns="0" rIns="0" bIns="0" anchor="ctr"/>
            <a:lstStyle/>
            <a:p>
              <a:pPr algn="ctr" defTabSz="914400"/>
              <a:r>
                <a:rPr lang="lv-LV" sz="1400" b="1">
                  <a:solidFill>
                    <a:srgbClr val="44546A"/>
                  </a:solidFill>
                  <a:ea typeface="Calibri" pitchFamily="34" charset="0"/>
                  <a:cs typeface="Arial" charset="0"/>
                </a:rPr>
                <a:t>a</a:t>
              </a:r>
              <a:endParaRPr lang="lv-LV" sz="3200" b="1">
                <a:ea typeface="Calibri" pitchFamily="34" charset="0"/>
                <a:cs typeface="Arial" charset="0"/>
              </a:endParaRPr>
            </a:p>
          </p:txBody>
        </p:sp>
        <p:sp>
          <p:nvSpPr>
            <p:cNvPr id="24630" name="Oval 4"/>
            <p:cNvSpPr>
              <a:spLocks noChangeArrowheads="1"/>
            </p:cNvSpPr>
            <p:nvPr/>
          </p:nvSpPr>
          <p:spPr bwMode="auto">
            <a:xfrm>
              <a:off x="4860" y="8657"/>
              <a:ext cx="359" cy="360"/>
            </a:xfrm>
            <a:prstGeom prst="ellipse">
              <a:avLst/>
            </a:prstGeom>
            <a:solidFill>
              <a:srgbClr val="F2F2F2"/>
            </a:solidFill>
            <a:ln w="28575">
              <a:solidFill>
                <a:srgbClr val="44546A"/>
              </a:solidFill>
              <a:round/>
              <a:headEnd/>
              <a:tailEnd/>
            </a:ln>
          </p:spPr>
          <p:txBody>
            <a:bodyPr lIns="0" tIns="0" rIns="0" bIns="0" anchor="ctr"/>
            <a:lstStyle/>
            <a:p>
              <a:pPr algn="ctr" defTabSz="914400"/>
              <a:r>
                <a:rPr lang="lv-LV" sz="1400" b="1">
                  <a:solidFill>
                    <a:srgbClr val="44546A"/>
                  </a:solidFill>
                  <a:ea typeface="Calibri" pitchFamily="34" charset="0"/>
                  <a:cs typeface="Arial" charset="0"/>
                </a:rPr>
                <a:t>b</a:t>
              </a:r>
              <a:endParaRPr lang="lv-LV" sz="3200" b="1">
                <a:ea typeface="Calibri" pitchFamily="34" charset="0"/>
                <a:cs typeface="Arial" charset="0"/>
              </a:endParaRPr>
            </a:p>
          </p:txBody>
        </p:sp>
        <p:sp>
          <p:nvSpPr>
            <p:cNvPr id="24631" name="Oval 3"/>
            <p:cNvSpPr>
              <a:spLocks noChangeArrowheads="1"/>
            </p:cNvSpPr>
            <p:nvPr/>
          </p:nvSpPr>
          <p:spPr bwMode="auto">
            <a:xfrm>
              <a:off x="5940" y="9197"/>
              <a:ext cx="359" cy="360"/>
            </a:xfrm>
            <a:prstGeom prst="ellipse">
              <a:avLst/>
            </a:prstGeom>
            <a:solidFill>
              <a:srgbClr val="F2F2F2"/>
            </a:solidFill>
            <a:ln w="28575">
              <a:solidFill>
                <a:srgbClr val="44546A"/>
              </a:solidFill>
              <a:round/>
              <a:headEnd/>
              <a:tailEnd/>
            </a:ln>
          </p:spPr>
          <p:txBody>
            <a:bodyPr lIns="0" tIns="0" rIns="0" bIns="0" anchor="ctr"/>
            <a:lstStyle/>
            <a:p>
              <a:pPr algn="ctr" defTabSz="914400"/>
              <a:r>
                <a:rPr lang="lv-LV" sz="1400" b="1">
                  <a:solidFill>
                    <a:srgbClr val="44546A"/>
                  </a:solidFill>
                  <a:ea typeface="Calibri" pitchFamily="34" charset="0"/>
                  <a:cs typeface="Arial" charset="0"/>
                </a:rPr>
                <a:t>c</a:t>
              </a:r>
              <a:endParaRPr lang="lv-LV" sz="3200" b="1">
                <a:ea typeface="Calibri" pitchFamily="34" charset="0"/>
                <a:cs typeface="Arial" charset="0"/>
              </a:endParaRPr>
            </a:p>
          </p:txBody>
        </p:sp>
        <p:sp>
          <p:nvSpPr>
            <p:cNvPr id="24632" name="Oval 2"/>
            <p:cNvSpPr>
              <a:spLocks noChangeArrowheads="1"/>
            </p:cNvSpPr>
            <p:nvPr/>
          </p:nvSpPr>
          <p:spPr bwMode="auto">
            <a:xfrm>
              <a:off x="7020" y="8657"/>
              <a:ext cx="359" cy="360"/>
            </a:xfrm>
            <a:prstGeom prst="ellipse">
              <a:avLst/>
            </a:prstGeom>
            <a:solidFill>
              <a:srgbClr val="F2F2F2"/>
            </a:solidFill>
            <a:ln w="28575">
              <a:solidFill>
                <a:srgbClr val="44546A"/>
              </a:solidFill>
              <a:round/>
              <a:headEnd/>
              <a:tailEnd/>
            </a:ln>
          </p:spPr>
          <p:txBody>
            <a:bodyPr lIns="0" tIns="0" rIns="0" bIns="0" anchor="ctr"/>
            <a:lstStyle/>
            <a:p>
              <a:pPr algn="ctr" defTabSz="914400"/>
              <a:r>
                <a:rPr lang="lv-LV" sz="1400" b="1">
                  <a:solidFill>
                    <a:srgbClr val="44546A"/>
                  </a:solidFill>
                  <a:ea typeface="Calibri" pitchFamily="34" charset="0"/>
                  <a:cs typeface="Arial" charset="0"/>
                </a:rPr>
                <a:t>d</a:t>
              </a:r>
              <a:endParaRPr lang="lv-LV" sz="3200" b="1">
                <a:ea typeface="Calibri" pitchFamily="34" charset="0"/>
                <a:cs typeface="Arial" charset="0"/>
              </a:endParaRPr>
            </a:p>
          </p:txBody>
        </p:sp>
      </p:grpSp>
      <p:sp>
        <p:nvSpPr>
          <p:cNvPr id="24582" name="Content Placeholder 6"/>
          <p:cNvSpPr txBox="1">
            <a:spLocks/>
          </p:cNvSpPr>
          <p:nvPr/>
        </p:nvSpPr>
        <p:spPr bwMode="auto">
          <a:xfrm>
            <a:off x="609600" y="5118100"/>
            <a:ext cx="3670300" cy="1158875"/>
          </a:xfrm>
          <a:prstGeom prst="rect">
            <a:avLst/>
          </a:prstGeom>
          <a:noFill/>
          <a:ln w="9525">
            <a:noFill/>
            <a:miter lim="800000"/>
            <a:headEnd/>
            <a:tailEnd/>
          </a:ln>
        </p:spPr>
        <p:txBody>
          <a:bodyPr/>
          <a:lstStyle/>
          <a:p>
            <a:pPr marL="342900" indent="-342900">
              <a:spcBef>
                <a:spcPct val="20000"/>
              </a:spcBef>
              <a:buFont typeface="Wingdings" pitchFamily="2" charset="2"/>
              <a:buChar char="§"/>
            </a:pPr>
            <a:endParaRPr lang="lv-LV" sz="2000">
              <a:solidFill>
                <a:schemeClr val="accent1"/>
              </a:solidFill>
              <a:cs typeface="Arial" charset="0"/>
            </a:endParaRPr>
          </a:p>
        </p:txBody>
      </p:sp>
      <p:sp>
        <p:nvSpPr>
          <p:cNvPr id="24583" name="TextBox 57"/>
          <p:cNvSpPr txBox="1">
            <a:spLocks noChangeArrowheads="1"/>
          </p:cNvSpPr>
          <p:nvPr/>
        </p:nvSpPr>
        <p:spPr bwMode="auto">
          <a:xfrm>
            <a:off x="4702175" y="6089650"/>
            <a:ext cx="6516688" cy="647700"/>
          </a:xfrm>
          <a:prstGeom prst="rect">
            <a:avLst/>
          </a:prstGeom>
          <a:noFill/>
          <a:ln w="9525">
            <a:noFill/>
            <a:miter lim="800000"/>
            <a:headEnd/>
            <a:tailEnd/>
          </a:ln>
        </p:spPr>
        <p:txBody>
          <a:bodyPr>
            <a:spAutoFit/>
          </a:bodyPr>
          <a:lstStyle/>
          <a:p>
            <a:pPr algn="ctr"/>
            <a:r>
              <a:rPr lang="en-GB"/>
              <a:t>Transformation of aggregated initial graph into</a:t>
            </a:r>
            <a:r>
              <a:rPr lang="lv-LV"/>
              <a:t/>
            </a:r>
            <a:br>
              <a:rPr lang="lv-LV"/>
            </a:br>
            <a:r>
              <a:rPr lang="en-GB"/>
              <a:t>homomorphic graph with deeper level of granularity</a:t>
            </a:r>
            <a:endParaRPr lang="lv-LV"/>
          </a:p>
        </p:txBody>
      </p:sp>
      <p:sp>
        <p:nvSpPr>
          <p:cNvPr id="24584" name="TextBox 55"/>
          <p:cNvSpPr txBox="1">
            <a:spLocks noChangeArrowheads="1"/>
          </p:cNvSpPr>
          <p:nvPr/>
        </p:nvSpPr>
        <p:spPr bwMode="auto">
          <a:xfrm>
            <a:off x="4741863" y="2122488"/>
            <a:ext cx="1133475" cy="400050"/>
          </a:xfrm>
          <a:prstGeom prst="rect">
            <a:avLst/>
          </a:prstGeom>
          <a:noFill/>
          <a:ln w="9525">
            <a:noFill/>
            <a:miter lim="800000"/>
            <a:headEnd/>
            <a:tailEnd/>
          </a:ln>
        </p:spPr>
        <p:txBody>
          <a:bodyPr>
            <a:spAutoFit/>
          </a:bodyPr>
          <a:lstStyle/>
          <a:p>
            <a:r>
              <a:rPr lang="lv-LV" sz="2000" i="1"/>
              <a:t>G</a:t>
            </a:r>
            <a:r>
              <a:rPr lang="lv-LV" sz="2000"/>
              <a:t>(</a:t>
            </a:r>
            <a:r>
              <a:rPr lang="lv-LV" sz="2000" i="1"/>
              <a:t>V</a:t>
            </a:r>
            <a:r>
              <a:rPr lang="lv-LV" sz="2000"/>
              <a:t>, </a:t>
            </a:r>
            <a:r>
              <a:rPr lang="lv-LV" sz="2000" i="1"/>
              <a:t>Q</a:t>
            </a:r>
            <a:r>
              <a:rPr lang="lv-LV" sz="2000"/>
              <a:t>)</a:t>
            </a:r>
          </a:p>
        </p:txBody>
      </p:sp>
      <p:sp>
        <p:nvSpPr>
          <p:cNvPr id="24585" name="TextBox 58"/>
          <p:cNvSpPr txBox="1">
            <a:spLocks noChangeArrowheads="1"/>
          </p:cNvSpPr>
          <p:nvPr/>
        </p:nvSpPr>
        <p:spPr bwMode="auto">
          <a:xfrm>
            <a:off x="4741863" y="3579813"/>
            <a:ext cx="1617662" cy="400050"/>
          </a:xfrm>
          <a:prstGeom prst="rect">
            <a:avLst/>
          </a:prstGeom>
          <a:noFill/>
          <a:ln w="9525">
            <a:noFill/>
            <a:miter lim="800000"/>
            <a:headEnd/>
            <a:tailEnd/>
          </a:ln>
        </p:spPr>
        <p:txBody>
          <a:bodyPr>
            <a:spAutoFit/>
          </a:bodyPr>
          <a:lstStyle/>
          <a:p>
            <a:r>
              <a:rPr lang="lv-LV" sz="2000" i="1"/>
              <a:t>G</a:t>
            </a:r>
            <a:r>
              <a:rPr lang="lv-LV" sz="2000" baseline="-25000"/>
              <a:t>g</a:t>
            </a:r>
            <a:r>
              <a:rPr lang="lv-LV" sz="2000"/>
              <a:t>(</a:t>
            </a:r>
            <a:r>
              <a:rPr lang="lv-LV" sz="2000" i="1"/>
              <a:t>V</a:t>
            </a:r>
            <a:r>
              <a:rPr lang="lv-LV" sz="2000" baseline="-25000"/>
              <a:t>g</a:t>
            </a:r>
            <a:r>
              <a:rPr lang="lv-LV" sz="2000"/>
              <a:t>, </a:t>
            </a:r>
            <a:r>
              <a:rPr lang="lv-LV" sz="2000" i="1"/>
              <a:t>Q</a:t>
            </a:r>
            <a:r>
              <a:rPr lang="lv-LV" sz="2000" baseline="-25000"/>
              <a:t>g</a:t>
            </a:r>
            <a:r>
              <a:rPr lang="lv-LV" sz="2000"/>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Placeholder 11"/>
          <p:cNvSpPr>
            <a:spLocks noGrp="1"/>
          </p:cNvSpPr>
          <p:nvPr>
            <p:ph type="body" sz="quarter" idx="16"/>
          </p:nvPr>
        </p:nvSpPr>
        <p:spPr bwMode="auto">
          <a:xfrm>
            <a:off x="735013" y="2381250"/>
            <a:ext cx="10802937" cy="1809750"/>
          </a:xfrm>
        </p:spPr>
        <p:txBody>
          <a:bodyPr wrap="square" numCol="1" anchor="ctr" anchorCtr="0" compatLnSpc="1">
            <a:prstTxWarp prst="textNoShape">
              <a:avLst/>
            </a:prstTxWarp>
          </a:bodyPr>
          <a:lstStyle/>
          <a:p>
            <a:r>
              <a:rPr lang="lv-LV" smtClean="0">
                <a:latin typeface="Arial" charset="0"/>
                <a:cs typeface="Arial" charset="0"/>
              </a:rPr>
              <a:t>RTU DITF kopsavilkums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609600" y="1454150"/>
          <a:ext cx="10972800" cy="4348163"/>
        </p:xfrm>
        <a:graphic>
          <a:graphicData uri="http://schemas.openxmlformats.org/drawingml/2006/table">
            <a:tbl>
              <a:tblPr/>
              <a:tblGrid>
                <a:gridCol w="6480175"/>
                <a:gridCol w="449262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1" i="0" u="none" strike="noStrike" cap="none" normalizeH="0" baseline="0" smtClean="0">
                          <a:ln>
                            <a:noFill/>
                          </a:ln>
                          <a:solidFill>
                            <a:srgbClr val="FFFFFF"/>
                          </a:solidFill>
                          <a:effectLst/>
                          <a:latin typeface="Arial" charset="0"/>
                          <a:cs typeface="Arial" charset="0"/>
                        </a:rPr>
                        <a:t>Rezultatīvais rādītājs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1" i="0" u="none" strike="noStrike" cap="none" normalizeH="0" baseline="0" smtClean="0">
                          <a:ln>
                            <a:noFill/>
                          </a:ln>
                          <a:solidFill>
                            <a:srgbClr val="FFFFFF"/>
                          </a:solidFill>
                          <a:effectLst/>
                          <a:latin typeface="Arial" charset="0"/>
                          <a:cs typeface="Arial" charset="0"/>
                        </a:rPr>
                        <a:t>Sasniegts 3. posmā</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B72E91"/>
                          </a:solidFill>
                          <a:effectLst/>
                          <a:latin typeface="Arial" charset="0"/>
                          <a:cs typeface="Arial" charset="0"/>
                        </a:rPr>
                        <a:t>Oriģinālo zinātnisko rakstu (Scopus) (SNIP &gt; 1) skaits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1" i="0" u="none" strike="noStrike" cap="none" normalizeH="0" baseline="0" smtClean="0">
                          <a:ln>
                            <a:noFill/>
                          </a:ln>
                          <a:solidFill>
                            <a:srgbClr val="B72E91"/>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Oriģinālo zinātnisko rakstu IEEExplore, ACM DL, Scopus, Web of Science datubāzēs iekļautajos izdevumos skaits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Citu oriģinālo zinātnisko rakstu skaits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Sagatavoti un iesniegti raksti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Aizstāvēti promocijas darbi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Aizstāvēti maģistra darbi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Piedalīšanās konferencēs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Piedalīšanās semināros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Rīkotie semināri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1D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Rīkotās konferences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5551"/>
                          </a:solidFill>
                          <a:effectLst/>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9"/>
                    </a:solidFill>
                  </a:tcPr>
                </a:tc>
              </a:tr>
            </a:tbl>
          </a:graphicData>
        </a:graphic>
      </p:graphicFrame>
      <p:sp>
        <p:nvSpPr>
          <p:cNvPr id="90151" name="Title 2"/>
          <p:cNvSpPr>
            <a:spLocks noGrp="1"/>
          </p:cNvSpPr>
          <p:nvPr>
            <p:ph type="title"/>
          </p:nvPr>
        </p:nvSpPr>
        <p:spPr>
          <a:xfrm>
            <a:off x="609600" y="363538"/>
            <a:ext cx="10972800" cy="771525"/>
          </a:xfrm>
        </p:spPr>
        <p:txBody>
          <a:bodyPr/>
          <a:lstStyle/>
          <a:p>
            <a:r>
              <a:rPr lang="lv-LV" smtClean="0">
                <a:latin typeface="Arial" charset="0"/>
                <a:cs typeface="Arial" charset="0"/>
              </a:rPr>
              <a:t>Rezultatīvie rādītāji</a:t>
            </a:r>
          </a:p>
        </p:txBody>
      </p:sp>
      <p:sp>
        <p:nvSpPr>
          <p:cNvPr id="90152"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4"/>
          <p:cNvSpPr>
            <a:spLocks noGrp="1"/>
          </p:cNvSpPr>
          <p:nvPr>
            <p:ph type="ctrTitle"/>
          </p:nvPr>
        </p:nvSpPr>
        <p:spPr>
          <a:xfrm>
            <a:off x="914400" y="2617788"/>
            <a:ext cx="10363200" cy="1470025"/>
          </a:xfrm>
        </p:spPr>
        <p:txBody>
          <a:bodyPr/>
          <a:lstStyle/>
          <a:p>
            <a:r>
              <a:rPr lang="lv-LV" smtClean="0">
                <a:latin typeface="Arial" charset="0"/>
                <a:cs typeface="Arial" charset="0"/>
              </a:rPr>
              <a:t>Paldies par uzmanību!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bwMode="auto">
          <a:xfrm>
            <a:off x="609600" y="1454150"/>
            <a:ext cx="10972800" cy="4818063"/>
          </a:xfrm>
        </p:spPr>
        <p:txBody>
          <a:bodyPr wrap="square" numCol="1" anchor="t" anchorCtr="0" compatLnSpc="1">
            <a:prstTxWarp prst="textNoShape">
              <a:avLst/>
            </a:prstTxWarp>
          </a:bodyPr>
          <a:lstStyle/>
          <a:p>
            <a:pPr>
              <a:buFont typeface="Wingdings" pitchFamily="2" charset="2"/>
              <a:buChar char="§"/>
            </a:pPr>
            <a:endParaRPr lang="lv-LV" sz="2800" smtClean="0">
              <a:latin typeface="Arial" charset="0"/>
              <a:cs typeface="Arial" charset="0"/>
            </a:endParaRPr>
          </a:p>
          <a:p>
            <a:pPr>
              <a:buFont typeface="Wingdings" pitchFamily="2" charset="2"/>
              <a:buChar char="§"/>
            </a:pPr>
            <a:r>
              <a:rPr lang="lv-LV" sz="2800" b="1" smtClean="0">
                <a:latin typeface="Arial" charset="0"/>
                <a:cs typeface="Arial" charset="0"/>
              </a:rPr>
              <a:t>Kritēriji:</a:t>
            </a:r>
          </a:p>
          <a:p>
            <a:pPr lvl="1"/>
            <a:r>
              <a:rPr lang="lv-LV" sz="2400" smtClean="0">
                <a:latin typeface="Arial" charset="0"/>
                <a:cs typeface="Arial" charset="0"/>
              </a:rPr>
              <a:t>1. kritērijs – lokālā saistība </a:t>
            </a:r>
            <a:r>
              <a:rPr lang="lv-LV" sz="2400" i="1" smtClean="0">
                <a:latin typeface="Arial" charset="0"/>
                <a:cs typeface="Arial" charset="0"/>
              </a:rPr>
              <a:t>p</a:t>
            </a:r>
            <a:r>
              <a:rPr lang="lv-LV" sz="2400" baseline="30000" smtClean="0">
                <a:latin typeface="Arial" charset="0"/>
                <a:cs typeface="Arial" charset="0"/>
              </a:rPr>
              <a:t>1</a:t>
            </a:r>
            <a:r>
              <a:rPr lang="lv-LV" sz="2400" smtClean="0">
                <a:latin typeface="Arial" charset="0"/>
                <a:cs typeface="Arial" charset="0"/>
              </a:rPr>
              <a:t>(</a:t>
            </a:r>
            <a:r>
              <a:rPr lang="lv-LV" sz="2400" i="1" smtClean="0">
                <a:latin typeface="Arial" charset="0"/>
                <a:cs typeface="Arial" charset="0"/>
              </a:rPr>
              <a:t>x</a:t>
            </a:r>
            <a:r>
              <a:rPr lang="lv-LV" sz="2400" i="1" baseline="-25000" smtClean="0">
                <a:latin typeface="Arial" charset="0"/>
                <a:cs typeface="Arial" charset="0"/>
              </a:rPr>
              <a:t>i</a:t>
            </a:r>
            <a:r>
              <a:rPr lang="lv-LV" sz="2400" smtClean="0">
                <a:latin typeface="Arial" charset="0"/>
                <a:cs typeface="Arial" charset="0"/>
              </a:rPr>
              <a:t>) = deg</a:t>
            </a:r>
            <a:r>
              <a:rPr lang="lv-LV" sz="2400" baseline="30000" smtClean="0">
                <a:latin typeface="Arial" charset="0"/>
                <a:cs typeface="Arial" charset="0"/>
              </a:rPr>
              <a:t>−</a:t>
            </a:r>
            <a:r>
              <a:rPr lang="lv-LV" sz="2400" smtClean="0">
                <a:latin typeface="Arial" charset="0"/>
                <a:cs typeface="Arial" charset="0"/>
              </a:rPr>
              <a:t>(</a:t>
            </a:r>
            <a:r>
              <a:rPr lang="lv-LV" sz="2400" i="1" smtClean="0">
                <a:latin typeface="Arial" charset="0"/>
                <a:cs typeface="Arial" charset="0"/>
              </a:rPr>
              <a:t>x</a:t>
            </a:r>
            <a:r>
              <a:rPr lang="lv-LV" sz="2400" i="1" baseline="-25000" smtClean="0">
                <a:latin typeface="Arial" charset="0"/>
                <a:cs typeface="Arial" charset="0"/>
              </a:rPr>
              <a:t>i</a:t>
            </a:r>
            <a:r>
              <a:rPr lang="lv-LV" sz="2400" smtClean="0">
                <a:latin typeface="Arial" charset="0"/>
                <a:cs typeface="Arial" charset="0"/>
              </a:rPr>
              <a:t>) + deg</a:t>
            </a:r>
            <a:r>
              <a:rPr lang="lv-LV" sz="2400" baseline="30000" smtClean="0">
                <a:latin typeface="Arial" charset="0"/>
                <a:cs typeface="Arial" charset="0"/>
              </a:rPr>
              <a:t>+</a:t>
            </a:r>
            <a:r>
              <a:rPr lang="lv-LV" sz="2400" smtClean="0">
                <a:latin typeface="Arial" charset="0"/>
                <a:cs typeface="Arial" charset="0"/>
              </a:rPr>
              <a:t>(</a:t>
            </a:r>
            <a:r>
              <a:rPr lang="lv-LV" sz="2400" i="1" smtClean="0">
                <a:latin typeface="Arial" charset="0"/>
                <a:cs typeface="Arial" charset="0"/>
              </a:rPr>
              <a:t>x</a:t>
            </a:r>
            <a:r>
              <a:rPr lang="lv-LV" sz="2400" i="1" baseline="-25000" smtClean="0">
                <a:latin typeface="Arial" charset="0"/>
                <a:cs typeface="Arial" charset="0"/>
              </a:rPr>
              <a:t>i</a:t>
            </a:r>
            <a:r>
              <a:rPr lang="lv-LV" sz="2400" smtClean="0">
                <a:latin typeface="Arial" charset="0"/>
                <a:cs typeface="Arial" charset="0"/>
              </a:rPr>
              <a:t>)</a:t>
            </a:r>
          </a:p>
          <a:p>
            <a:pPr lvl="1"/>
            <a:r>
              <a:rPr lang="lv-LV" sz="2400" smtClean="0">
                <a:latin typeface="Arial" charset="0"/>
                <a:cs typeface="Arial" charset="0"/>
              </a:rPr>
              <a:t>2. kritērijs – globālā saistība:</a:t>
            </a:r>
          </a:p>
          <a:p>
            <a:pPr lvl="1"/>
            <a:endParaRPr lang="lv-LV" sz="2400" smtClean="0">
              <a:latin typeface="Arial" charset="0"/>
              <a:cs typeface="Arial" charset="0"/>
            </a:endParaRPr>
          </a:p>
          <a:p>
            <a:pPr lvl="1"/>
            <a:endParaRPr lang="lv-LV" sz="2400" smtClean="0">
              <a:latin typeface="Arial" charset="0"/>
              <a:cs typeface="Arial" charset="0"/>
            </a:endParaRPr>
          </a:p>
          <a:p>
            <a:pPr lvl="1"/>
            <a:r>
              <a:rPr lang="lv-LV" sz="2400" smtClean="0">
                <a:latin typeface="Arial" charset="0"/>
                <a:cs typeface="Arial" charset="0"/>
              </a:rPr>
              <a:t>3. kritērijs – sasniedzamības komponentes lielums </a:t>
            </a:r>
            <a:r>
              <a:rPr lang="lv-LV" sz="2400" i="1" smtClean="0">
                <a:latin typeface="Arial" charset="0"/>
                <a:cs typeface="Arial" charset="0"/>
              </a:rPr>
              <a:t>p</a:t>
            </a:r>
            <a:r>
              <a:rPr lang="lv-LV" sz="2400" baseline="30000" smtClean="0">
                <a:latin typeface="Arial" charset="0"/>
                <a:cs typeface="Arial" charset="0"/>
              </a:rPr>
              <a:t>3</a:t>
            </a:r>
            <a:r>
              <a:rPr lang="lv-LV" sz="2400" smtClean="0">
                <a:latin typeface="Arial" charset="0"/>
                <a:cs typeface="Arial" charset="0"/>
              </a:rPr>
              <a:t>(</a:t>
            </a:r>
            <a:r>
              <a:rPr lang="lv-LV" sz="2400" i="1" smtClean="0">
                <a:latin typeface="Arial" charset="0"/>
                <a:cs typeface="Arial" charset="0"/>
              </a:rPr>
              <a:t>x</a:t>
            </a:r>
            <a:r>
              <a:rPr lang="lv-LV" sz="2400" i="1" baseline="-25000" smtClean="0">
                <a:latin typeface="Arial" charset="0"/>
                <a:cs typeface="Arial" charset="0"/>
              </a:rPr>
              <a:t>i</a:t>
            </a:r>
            <a:r>
              <a:rPr lang="lv-LV" sz="2400" smtClean="0">
                <a:latin typeface="Arial" charset="0"/>
                <a:cs typeface="Arial" charset="0"/>
              </a:rPr>
              <a:t>) = </a:t>
            </a:r>
            <a:r>
              <a:rPr lang="lv-LV" sz="2400" i="1" smtClean="0">
                <a:latin typeface="Arial" charset="0"/>
                <a:cs typeface="Arial" charset="0"/>
              </a:rPr>
              <a:t>ReC</a:t>
            </a:r>
            <a:r>
              <a:rPr lang="lv-LV" sz="2400" smtClean="0">
                <a:latin typeface="Arial" charset="0"/>
                <a:cs typeface="Arial" charset="0"/>
              </a:rPr>
              <a:t>(</a:t>
            </a:r>
            <a:r>
              <a:rPr lang="lv-LV" sz="2400" i="1" smtClean="0">
                <a:latin typeface="Arial" charset="0"/>
                <a:cs typeface="Arial" charset="0"/>
              </a:rPr>
              <a:t>x</a:t>
            </a:r>
            <a:r>
              <a:rPr lang="lv-LV" sz="2400" i="1" baseline="-25000" smtClean="0">
                <a:latin typeface="Arial" charset="0"/>
                <a:cs typeface="Arial" charset="0"/>
              </a:rPr>
              <a:t>i</a:t>
            </a:r>
            <a:r>
              <a:rPr lang="lv-LV" sz="2400" smtClean="0">
                <a:latin typeface="Arial" charset="0"/>
                <a:cs typeface="Arial" charset="0"/>
              </a:rPr>
              <a:t>)</a:t>
            </a:r>
          </a:p>
          <a:p>
            <a:pPr>
              <a:spcBef>
                <a:spcPts val="1800"/>
              </a:spcBef>
              <a:buFont typeface="Wingdings" pitchFamily="2" charset="2"/>
              <a:buChar char="§"/>
            </a:pPr>
            <a:r>
              <a:rPr lang="lv-LV" sz="2800" b="1" smtClean="0">
                <a:latin typeface="Arial" charset="0"/>
                <a:cs typeface="Arial" charset="0"/>
              </a:rPr>
              <a:t>Ranžēšana:</a:t>
            </a:r>
          </a:p>
          <a:p>
            <a:pPr lvl="1"/>
            <a:r>
              <a:rPr lang="lv-LV" sz="2400" i="1" smtClean="0">
                <a:latin typeface="Arial" charset="0"/>
                <a:cs typeface="Arial" charset="0"/>
              </a:rPr>
              <a:t>R</a:t>
            </a:r>
            <a:r>
              <a:rPr lang="el-GR" sz="2400" baseline="-25000" smtClean="0">
                <a:latin typeface="Arial" charset="0"/>
                <a:cs typeface="Arial" charset="0"/>
              </a:rPr>
              <a:t>Σ</a:t>
            </a:r>
            <a:r>
              <a:rPr lang="lv-LV" sz="2400" smtClean="0">
                <a:latin typeface="Arial" charset="0"/>
                <a:cs typeface="Arial" charset="0"/>
              </a:rPr>
              <a:t>(</a:t>
            </a:r>
            <a:r>
              <a:rPr lang="lv-LV" sz="2400" i="1" smtClean="0">
                <a:latin typeface="Arial" charset="0"/>
                <a:cs typeface="Arial" charset="0"/>
              </a:rPr>
              <a:t>x</a:t>
            </a:r>
            <a:r>
              <a:rPr lang="lv-LV" sz="2400" i="1" baseline="-25000" smtClean="0">
                <a:latin typeface="Arial" charset="0"/>
                <a:cs typeface="Arial" charset="0"/>
              </a:rPr>
              <a:t>i</a:t>
            </a:r>
            <a:r>
              <a:rPr lang="lv-LV" sz="2400" smtClean="0">
                <a:latin typeface="Arial" charset="0"/>
                <a:cs typeface="Arial" charset="0"/>
              </a:rPr>
              <a:t>) = </a:t>
            </a:r>
            <a:r>
              <a:rPr lang="lv-LV" sz="2400" i="1" smtClean="0">
                <a:latin typeface="Arial" charset="0"/>
                <a:cs typeface="Arial" charset="0"/>
              </a:rPr>
              <a:t>R</a:t>
            </a:r>
            <a:r>
              <a:rPr lang="lv-LV" sz="2400" baseline="30000" smtClean="0">
                <a:latin typeface="Arial" charset="0"/>
                <a:cs typeface="Arial" charset="0"/>
              </a:rPr>
              <a:t>1</a:t>
            </a:r>
            <a:r>
              <a:rPr lang="lv-LV" sz="2400" smtClean="0">
                <a:latin typeface="Arial" charset="0"/>
                <a:cs typeface="Arial" charset="0"/>
              </a:rPr>
              <a:t>(</a:t>
            </a:r>
            <a:r>
              <a:rPr lang="lv-LV" sz="2400" i="1" smtClean="0">
                <a:latin typeface="Arial" charset="0"/>
                <a:cs typeface="Arial" charset="0"/>
              </a:rPr>
              <a:t>x</a:t>
            </a:r>
            <a:r>
              <a:rPr lang="lv-LV" sz="2400" i="1" baseline="-25000" smtClean="0">
                <a:latin typeface="Arial" charset="0"/>
                <a:cs typeface="Arial" charset="0"/>
              </a:rPr>
              <a:t>i</a:t>
            </a:r>
            <a:r>
              <a:rPr lang="lv-LV" sz="2400" smtClean="0">
                <a:latin typeface="Arial" charset="0"/>
                <a:cs typeface="Arial" charset="0"/>
              </a:rPr>
              <a:t>) + </a:t>
            </a:r>
            <a:r>
              <a:rPr lang="lv-LV" sz="2400" i="1" smtClean="0">
                <a:latin typeface="Arial" charset="0"/>
                <a:cs typeface="Arial" charset="0"/>
              </a:rPr>
              <a:t>R</a:t>
            </a:r>
            <a:r>
              <a:rPr lang="lv-LV" sz="2400" baseline="30000" smtClean="0">
                <a:latin typeface="Arial" charset="0"/>
                <a:cs typeface="Arial" charset="0"/>
              </a:rPr>
              <a:t>2</a:t>
            </a:r>
            <a:r>
              <a:rPr lang="lv-LV" sz="2400" smtClean="0">
                <a:latin typeface="Arial" charset="0"/>
                <a:cs typeface="Arial" charset="0"/>
              </a:rPr>
              <a:t>(</a:t>
            </a:r>
            <a:r>
              <a:rPr lang="lv-LV" sz="2400" i="1" smtClean="0">
                <a:latin typeface="Arial" charset="0"/>
                <a:cs typeface="Arial" charset="0"/>
              </a:rPr>
              <a:t>x</a:t>
            </a:r>
            <a:r>
              <a:rPr lang="lv-LV" sz="2400" i="1" baseline="-25000" smtClean="0">
                <a:latin typeface="Arial" charset="0"/>
                <a:cs typeface="Arial" charset="0"/>
              </a:rPr>
              <a:t>i</a:t>
            </a:r>
            <a:r>
              <a:rPr lang="lv-LV" sz="2400" smtClean="0">
                <a:latin typeface="Arial" charset="0"/>
                <a:cs typeface="Arial" charset="0"/>
              </a:rPr>
              <a:t>) + </a:t>
            </a:r>
            <a:r>
              <a:rPr lang="lv-LV" sz="2400" i="1" smtClean="0">
                <a:latin typeface="Arial" charset="0"/>
                <a:cs typeface="Arial" charset="0"/>
              </a:rPr>
              <a:t>R</a:t>
            </a:r>
            <a:r>
              <a:rPr lang="lv-LV" sz="2400" baseline="30000" smtClean="0">
                <a:latin typeface="Arial" charset="0"/>
                <a:cs typeface="Arial" charset="0"/>
              </a:rPr>
              <a:t>3</a:t>
            </a:r>
            <a:r>
              <a:rPr lang="lv-LV" sz="2400" smtClean="0">
                <a:latin typeface="Arial" charset="0"/>
                <a:cs typeface="Arial" charset="0"/>
              </a:rPr>
              <a:t>(</a:t>
            </a:r>
            <a:r>
              <a:rPr lang="lv-LV" sz="2400" i="1" smtClean="0">
                <a:latin typeface="Arial" charset="0"/>
                <a:cs typeface="Arial" charset="0"/>
              </a:rPr>
              <a:t>x</a:t>
            </a:r>
            <a:r>
              <a:rPr lang="lv-LV" sz="2400" i="1" baseline="-25000" smtClean="0">
                <a:latin typeface="Arial" charset="0"/>
                <a:cs typeface="Arial" charset="0"/>
              </a:rPr>
              <a:t>i</a:t>
            </a:r>
            <a:r>
              <a:rPr lang="lv-LV" sz="2400" smtClean="0">
                <a:latin typeface="Arial" charset="0"/>
                <a:cs typeface="Arial" charset="0"/>
              </a:rPr>
              <a:t>)</a:t>
            </a:r>
          </a:p>
        </p:txBody>
      </p:sp>
      <p:sp>
        <p:nvSpPr>
          <p:cNvPr id="34819" name="Title 2"/>
          <p:cNvSpPr>
            <a:spLocks noGrp="1"/>
          </p:cNvSpPr>
          <p:nvPr>
            <p:ph type="title"/>
          </p:nvPr>
        </p:nvSpPr>
        <p:spPr>
          <a:xfrm>
            <a:off x="609600" y="363538"/>
            <a:ext cx="10972800" cy="771525"/>
          </a:xfrm>
        </p:spPr>
        <p:txBody>
          <a:bodyPr/>
          <a:lstStyle/>
          <a:p>
            <a:r>
              <a:rPr lang="lv-LV" smtClean="0">
                <a:latin typeface="Arial" charset="0"/>
                <a:cs typeface="Arial" charset="0"/>
              </a:rPr>
              <a:t>Intelektuālā struktūrmodelēšanas rīka I4S pilnveidošana (3)</a:t>
            </a:r>
          </a:p>
        </p:txBody>
      </p:sp>
      <p:sp>
        <p:nvSpPr>
          <p:cNvPr id="34820"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
        <p:nvSpPr>
          <p:cNvPr id="34821" name="Rectangle 2"/>
          <p:cNvSpPr>
            <a:spLocks noChangeArrowheads="1"/>
          </p:cNvSpPr>
          <p:nvPr/>
        </p:nvSpPr>
        <p:spPr bwMode="auto">
          <a:xfrm>
            <a:off x="0" y="-184150"/>
            <a:ext cx="184150" cy="368300"/>
          </a:xfrm>
          <a:prstGeom prst="rect">
            <a:avLst/>
          </a:prstGeom>
          <a:noFill/>
          <a:ln w="9525">
            <a:noFill/>
            <a:miter lim="800000"/>
            <a:headEnd/>
            <a:tailEnd/>
          </a:ln>
        </p:spPr>
        <p:txBody>
          <a:bodyPr wrap="none" anchor="ctr">
            <a:spAutoFit/>
          </a:bodyPr>
          <a:lstStyle/>
          <a:p>
            <a:endParaRPr lang="lv-LV"/>
          </a:p>
        </p:txBody>
      </p:sp>
      <p:graphicFrame>
        <p:nvGraphicFramePr>
          <p:cNvPr id="34817" name="Object 1"/>
          <p:cNvGraphicFramePr>
            <a:graphicFrameLocks noChangeAspect="1"/>
          </p:cNvGraphicFramePr>
          <p:nvPr/>
        </p:nvGraphicFramePr>
        <p:xfrm>
          <a:off x="2179638" y="3352800"/>
          <a:ext cx="3451225" cy="917575"/>
        </p:xfrm>
        <a:graphic>
          <a:graphicData uri="http://schemas.openxmlformats.org/presentationml/2006/ole">
            <p:oleObj spid="_x0000_s34817" name="Equation" r:id="rId3" imgW="1714320" imgH="457200" progId="Equation.3">
              <p:embed/>
            </p:oleObj>
          </a:graphicData>
        </a:graphic>
      </p:graphicFrame>
      <p:sp>
        <p:nvSpPr>
          <p:cNvPr id="34822" name="Rectangle 74"/>
          <p:cNvSpPr>
            <a:spLocks noChangeArrowheads="1"/>
          </p:cNvSpPr>
          <p:nvPr/>
        </p:nvSpPr>
        <p:spPr bwMode="auto">
          <a:xfrm>
            <a:off x="0" y="-184150"/>
            <a:ext cx="184150" cy="368300"/>
          </a:xfrm>
          <a:prstGeom prst="rect">
            <a:avLst/>
          </a:prstGeom>
          <a:noFill/>
          <a:ln w="9525">
            <a:noFill/>
            <a:miter lim="800000"/>
            <a:headEnd/>
            <a:tailEnd/>
          </a:ln>
        </p:spPr>
        <p:txBody>
          <a:bodyPr wrap="none" anchor="ctr">
            <a:spAutoFit/>
          </a:bodyPr>
          <a:lstStyle/>
          <a:p>
            <a:endParaRPr lang="lv-LV"/>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Content Placeholder 1"/>
          <p:cNvSpPr>
            <a:spLocks noGrp="1"/>
          </p:cNvSpPr>
          <p:nvPr>
            <p:ph idx="1"/>
          </p:nvPr>
        </p:nvSpPr>
        <p:spPr bwMode="auto">
          <a:xfrm>
            <a:off x="609600" y="1454150"/>
            <a:ext cx="10972800" cy="4818063"/>
          </a:xfrm>
        </p:spPr>
        <p:txBody>
          <a:bodyPr wrap="square" numCol="1" anchor="t" anchorCtr="0" compatLnSpc="1">
            <a:prstTxWarp prst="textNoShape">
              <a:avLst/>
            </a:prstTxWarp>
          </a:bodyPr>
          <a:lstStyle/>
          <a:p>
            <a:pPr>
              <a:buFont typeface="Wingdings" pitchFamily="2" charset="2"/>
              <a:buChar char="§"/>
            </a:pPr>
            <a:endParaRPr lang="lv-LV" sz="2800" smtClean="0">
              <a:latin typeface="Arial" charset="0"/>
              <a:cs typeface="Arial" charset="0"/>
            </a:endParaRPr>
          </a:p>
          <a:p>
            <a:pPr>
              <a:buFont typeface="Wingdings" pitchFamily="2" charset="2"/>
              <a:buChar char="§"/>
            </a:pPr>
            <a:r>
              <a:rPr lang="lv-LV" sz="2800" smtClean="0">
                <a:latin typeface="Arial" charset="0"/>
                <a:cs typeface="Arial" charset="0"/>
              </a:rPr>
              <a:t>Elementu nozīmības aprēķins:</a:t>
            </a:r>
          </a:p>
          <a:p>
            <a:pPr>
              <a:buFont typeface="Wingdings" pitchFamily="2" charset="2"/>
              <a:buChar char="§"/>
            </a:pPr>
            <a:endParaRPr lang="lv-LV" sz="2800" smtClean="0">
              <a:latin typeface="Arial" charset="0"/>
              <a:cs typeface="Arial" charset="0"/>
            </a:endParaRPr>
          </a:p>
          <a:p>
            <a:pPr>
              <a:buFont typeface="Wingdings" pitchFamily="2" charset="2"/>
              <a:buChar char="§"/>
            </a:pPr>
            <a:endParaRPr lang="lv-LV" sz="2800" smtClean="0">
              <a:latin typeface="Arial" charset="0"/>
              <a:cs typeface="Arial" charset="0"/>
            </a:endParaRPr>
          </a:p>
          <a:p>
            <a:pPr>
              <a:buFont typeface="Wingdings" pitchFamily="2" charset="2"/>
              <a:buChar char="§"/>
            </a:pPr>
            <a:r>
              <a:rPr lang="lv-LV" sz="2800" b="1" smtClean="0">
                <a:latin typeface="Arial" charset="0"/>
                <a:cs typeface="Arial" charset="0"/>
              </a:rPr>
              <a:t>Elementu nozīmības </a:t>
            </a:r>
            <a:r>
              <a:rPr lang="lv-LV" sz="2800" smtClean="0">
                <a:latin typeface="Arial" charset="0"/>
                <a:cs typeface="Arial" charset="0"/>
              </a:rPr>
              <a:t>aprēķins agregatizētā zināšanu struktūrā (grafā </a:t>
            </a:r>
            <a:r>
              <a:rPr lang="lv-LV" sz="2800" i="1" smtClean="0">
                <a:latin typeface="Arial" charset="0"/>
                <a:cs typeface="Arial" charset="0"/>
              </a:rPr>
              <a:t>G</a:t>
            </a:r>
            <a:r>
              <a:rPr lang="lv-LV" sz="2800" smtClean="0">
                <a:latin typeface="Arial" charset="0"/>
                <a:cs typeface="Arial" charset="0"/>
              </a:rPr>
              <a:t>(</a:t>
            </a:r>
            <a:r>
              <a:rPr lang="lv-LV" sz="2800" i="1" smtClean="0">
                <a:latin typeface="Arial" charset="0"/>
                <a:cs typeface="Arial" charset="0"/>
              </a:rPr>
              <a:t>V</a:t>
            </a:r>
            <a:r>
              <a:rPr lang="lv-LV" sz="2800" smtClean="0">
                <a:latin typeface="Arial" charset="0"/>
                <a:cs typeface="Arial" charset="0"/>
              </a:rPr>
              <a:t>, </a:t>
            </a:r>
            <a:r>
              <a:rPr lang="lv-LV" sz="2800" i="1" smtClean="0">
                <a:latin typeface="Arial" charset="0"/>
                <a:cs typeface="Arial" charset="0"/>
              </a:rPr>
              <a:t>Q</a:t>
            </a:r>
            <a:r>
              <a:rPr lang="lv-LV" sz="2800" smtClean="0">
                <a:latin typeface="Arial" charset="0"/>
                <a:cs typeface="Arial" charset="0"/>
              </a:rPr>
              <a:t>))</a:t>
            </a:r>
          </a:p>
          <a:p>
            <a:pPr>
              <a:buFont typeface="Wingdings" pitchFamily="2" charset="2"/>
              <a:buChar char="§"/>
            </a:pPr>
            <a:r>
              <a:rPr lang="lv-LV" sz="2800" b="1" smtClean="0">
                <a:latin typeface="Arial" charset="0"/>
                <a:cs typeface="Arial" charset="0"/>
              </a:rPr>
              <a:t>Elementu nozīmības </a:t>
            </a:r>
            <a:r>
              <a:rPr lang="lv-LV" sz="2800" smtClean="0">
                <a:latin typeface="Arial" charset="0"/>
                <a:cs typeface="Arial" charset="0"/>
              </a:rPr>
              <a:t>noteikšana detalizētā apraksta līmenī (grafa </a:t>
            </a:r>
            <a:r>
              <a:rPr lang="lv-LV" sz="2800" i="1" smtClean="0">
                <a:latin typeface="Arial" charset="0"/>
                <a:cs typeface="Arial" charset="0"/>
              </a:rPr>
              <a:t>G</a:t>
            </a:r>
            <a:r>
              <a:rPr lang="lv-LV" sz="2800" baseline="-25000" smtClean="0">
                <a:latin typeface="Arial" charset="0"/>
                <a:cs typeface="Arial" charset="0"/>
              </a:rPr>
              <a:t>g</a:t>
            </a:r>
            <a:r>
              <a:rPr lang="lv-LV" sz="2800" smtClean="0">
                <a:latin typeface="Arial" charset="0"/>
                <a:cs typeface="Arial" charset="0"/>
              </a:rPr>
              <a:t>(</a:t>
            </a:r>
            <a:r>
              <a:rPr lang="lv-LV" sz="2800" i="1" smtClean="0">
                <a:latin typeface="Arial" charset="0"/>
                <a:cs typeface="Arial" charset="0"/>
              </a:rPr>
              <a:t>V</a:t>
            </a:r>
            <a:r>
              <a:rPr lang="lv-LV" sz="2800" baseline="-25000" smtClean="0">
                <a:latin typeface="Arial" charset="0"/>
                <a:cs typeface="Arial" charset="0"/>
              </a:rPr>
              <a:t>g</a:t>
            </a:r>
            <a:r>
              <a:rPr lang="lv-LV" sz="2800" smtClean="0">
                <a:latin typeface="Arial" charset="0"/>
                <a:cs typeface="Arial" charset="0"/>
              </a:rPr>
              <a:t>, </a:t>
            </a:r>
            <a:r>
              <a:rPr lang="lv-LV" sz="2800" i="1" smtClean="0">
                <a:latin typeface="Arial" charset="0"/>
                <a:cs typeface="Arial" charset="0"/>
              </a:rPr>
              <a:t>Q</a:t>
            </a:r>
            <a:r>
              <a:rPr lang="lv-LV" sz="2800" baseline="-25000" smtClean="0">
                <a:latin typeface="Arial" charset="0"/>
                <a:cs typeface="Arial" charset="0"/>
              </a:rPr>
              <a:t>g</a:t>
            </a:r>
            <a:r>
              <a:rPr lang="lv-LV" sz="2800" smtClean="0">
                <a:latin typeface="Arial" charset="0"/>
                <a:cs typeface="Arial" charset="0"/>
              </a:rPr>
              <a:t>) katrai virsotņu apakškopai </a:t>
            </a:r>
            <a:r>
              <a:rPr lang="lv-LV" sz="2800" i="1" smtClean="0">
                <a:latin typeface="Arial" charset="0"/>
                <a:cs typeface="Arial" charset="0"/>
              </a:rPr>
              <a:t>S</a:t>
            </a:r>
            <a:r>
              <a:rPr lang="lv-LV" sz="2800" i="1" baseline="30000" smtClean="0">
                <a:latin typeface="Arial" charset="0"/>
                <a:cs typeface="Arial" charset="0"/>
              </a:rPr>
              <a:t>i</a:t>
            </a:r>
            <a:r>
              <a:rPr lang="lv-LV" sz="2800" smtClean="0">
                <a:latin typeface="Arial" charset="0"/>
                <a:cs typeface="Arial" charset="0"/>
              </a:rPr>
              <a:t>(</a:t>
            </a:r>
            <a:r>
              <a:rPr lang="lv-LV" sz="2800" i="1" smtClean="0">
                <a:latin typeface="Arial" charset="0"/>
                <a:cs typeface="Arial" charset="0"/>
              </a:rPr>
              <a:t>x</a:t>
            </a:r>
            <a:r>
              <a:rPr lang="lv-LV" sz="2800" i="1" baseline="-25000" smtClean="0">
                <a:latin typeface="Arial" charset="0"/>
                <a:cs typeface="Arial" charset="0"/>
              </a:rPr>
              <a:t>j</a:t>
            </a:r>
            <a:r>
              <a:rPr lang="lv-LV" sz="2800" smtClean="0">
                <a:latin typeface="Arial" charset="0"/>
                <a:cs typeface="Arial" charset="0"/>
              </a:rPr>
              <a:t>)):</a:t>
            </a:r>
            <a:endParaRPr lang="lv-LV" sz="2400" smtClean="0">
              <a:latin typeface="Arial" charset="0"/>
              <a:cs typeface="Arial" charset="0"/>
            </a:endParaRPr>
          </a:p>
        </p:txBody>
      </p:sp>
      <p:sp>
        <p:nvSpPr>
          <p:cNvPr id="35846" name="Title 2"/>
          <p:cNvSpPr>
            <a:spLocks noGrp="1"/>
          </p:cNvSpPr>
          <p:nvPr>
            <p:ph type="title"/>
          </p:nvPr>
        </p:nvSpPr>
        <p:spPr>
          <a:xfrm>
            <a:off x="609600" y="363538"/>
            <a:ext cx="10972800" cy="771525"/>
          </a:xfrm>
        </p:spPr>
        <p:txBody>
          <a:bodyPr/>
          <a:lstStyle/>
          <a:p>
            <a:r>
              <a:rPr lang="lv-LV" smtClean="0">
                <a:latin typeface="Arial" charset="0"/>
                <a:cs typeface="Arial" charset="0"/>
              </a:rPr>
              <a:t>Intelektuālā struktūrmodelēšanas rīka I4S pilnveidošana (4)</a:t>
            </a:r>
          </a:p>
        </p:txBody>
      </p:sp>
      <p:sp>
        <p:nvSpPr>
          <p:cNvPr id="35847"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
        <p:nvSpPr>
          <p:cNvPr id="35848" name="Rectangle 2"/>
          <p:cNvSpPr>
            <a:spLocks noChangeArrowheads="1"/>
          </p:cNvSpPr>
          <p:nvPr/>
        </p:nvSpPr>
        <p:spPr bwMode="auto">
          <a:xfrm>
            <a:off x="0" y="-184150"/>
            <a:ext cx="184150" cy="368300"/>
          </a:xfrm>
          <a:prstGeom prst="rect">
            <a:avLst/>
          </a:prstGeom>
          <a:noFill/>
          <a:ln w="9525">
            <a:noFill/>
            <a:miter lim="800000"/>
            <a:headEnd/>
            <a:tailEnd/>
          </a:ln>
        </p:spPr>
        <p:txBody>
          <a:bodyPr wrap="none" anchor="ctr">
            <a:spAutoFit/>
          </a:bodyPr>
          <a:lstStyle/>
          <a:p>
            <a:endParaRPr lang="lv-LV"/>
          </a:p>
        </p:txBody>
      </p:sp>
      <p:sp>
        <p:nvSpPr>
          <p:cNvPr id="35849" name="Rectangle 74"/>
          <p:cNvSpPr>
            <a:spLocks noChangeArrowheads="1"/>
          </p:cNvSpPr>
          <p:nvPr/>
        </p:nvSpPr>
        <p:spPr bwMode="auto">
          <a:xfrm>
            <a:off x="0" y="-184150"/>
            <a:ext cx="184150" cy="368300"/>
          </a:xfrm>
          <a:prstGeom prst="rect">
            <a:avLst/>
          </a:prstGeom>
          <a:noFill/>
          <a:ln w="9525">
            <a:noFill/>
            <a:miter lim="800000"/>
            <a:headEnd/>
            <a:tailEnd/>
          </a:ln>
        </p:spPr>
        <p:txBody>
          <a:bodyPr wrap="none" anchor="ctr">
            <a:spAutoFit/>
          </a:bodyPr>
          <a:lstStyle/>
          <a:p>
            <a:endParaRPr lang="lv-LV"/>
          </a:p>
        </p:txBody>
      </p:sp>
      <p:graphicFrame>
        <p:nvGraphicFramePr>
          <p:cNvPr id="35843" name="Object 73"/>
          <p:cNvGraphicFramePr>
            <a:graphicFrameLocks noChangeAspect="1"/>
          </p:cNvGraphicFramePr>
          <p:nvPr/>
        </p:nvGraphicFramePr>
        <p:xfrm>
          <a:off x="2314575" y="2638425"/>
          <a:ext cx="3181350" cy="863600"/>
        </p:xfrm>
        <a:graphic>
          <a:graphicData uri="http://schemas.openxmlformats.org/presentationml/2006/ole">
            <p:oleObj spid="_x0000_s35843" name="Equation" r:id="rId3" imgW="1600200" imgH="431640" progId="Equation.3">
              <p:embed/>
            </p:oleObj>
          </a:graphicData>
        </a:graphic>
      </p:graphicFrame>
      <p:sp>
        <p:nvSpPr>
          <p:cNvPr id="35850" name="Rectangle 5"/>
          <p:cNvSpPr>
            <a:spLocks noChangeArrowheads="1"/>
          </p:cNvSpPr>
          <p:nvPr/>
        </p:nvSpPr>
        <p:spPr bwMode="auto">
          <a:xfrm>
            <a:off x="0" y="-184150"/>
            <a:ext cx="184150" cy="368300"/>
          </a:xfrm>
          <a:prstGeom prst="rect">
            <a:avLst/>
          </a:prstGeom>
          <a:noFill/>
          <a:ln w="9525">
            <a:noFill/>
            <a:miter lim="800000"/>
            <a:headEnd/>
            <a:tailEnd/>
          </a:ln>
        </p:spPr>
        <p:txBody>
          <a:bodyPr wrap="none" anchor="ctr">
            <a:spAutoFit/>
          </a:bodyPr>
          <a:lstStyle/>
          <a:p>
            <a:endParaRPr lang="lv-LV"/>
          </a:p>
        </p:txBody>
      </p:sp>
      <p:graphicFrame>
        <p:nvGraphicFramePr>
          <p:cNvPr id="35844" name="Object 4"/>
          <p:cNvGraphicFramePr>
            <a:graphicFrameLocks noChangeAspect="1"/>
          </p:cNvGraphicFramePr>
          <p:nvPr/>
        </p:nvGraphicFramePr>
        <p:xfrm>
          <a:off x="2454275" y="5459413"/>
          <a:ext cx="2246313" cy="889000"/>
        </p:xfrm>
        <a:graphic>
          <a:graphicData uri="http://schemas.openxmlformats.org/presentationml/2006/ole">
            <p:oleObj spid="_x0000_s35844" name="Equation" r:id="rId4" imgW="1130040" imgH="444240" progId="Equation.3">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1"/>
          <p:cNvSpPr>
            <a:spLocks noGrp="1"/>
          </p:cNvSpPr>
          <p:nvPr>
            <p:ph idx="1"/>
          </p:nvPr>
        </p:nvSpPr>
        <p:spPr bwMode="auto">
          <a:xfrm>
            <a:off x="609600" y="1454150"/>
            <a:ext cx="10972800" cy="4818063"/>
          </a:xfrm>
        </p:spPr>
        <p:txBody>
          <a:bodyPr wrap="square" numCol="1" anchor="t" anchorCtr="0" compatLnSpc="1">
            <a:prstTxWarp prst="textNoShape">
              <a:avLst/>
            </a:prstTxWarp>
          </a:bodyPr>
          <a:lstStyle/>
          <a:p>
            <a:pPr>
              <a:buFont typeface="Wingdings" pitchFamily="2" charset="2"/>
              <a:buChar char="§"/>
            </a:pPr>
            <a:endParaRPr lang="lv-LV" sz="2400" smtClean="0">
              <a:latin typeface="Arial" charset="0"/>
              <a:cs typeface="Arial" charset="0"/>
            </a:endParaRPr>
          </a:p>
          <a:p>
            <a:pPr>
              <a:buFont typeface="Wingdings" pitchFamily="2" charset="2"/>
              <a:buChar char="§"/>
            </a:pPr>
            <a:r>
              <a:rPr lang="lv-LV" sz="2400" b="1" smtClean="0">
                <a:latin typeface="Arial" charset="0"/>
                <a:cs typeface="Arial" charset="0"/>
              </a:rPr>
              <a:t>Pētījuma mērķis:</a:t>
            </a:r>
            <a:r>
              <a:rPr lang="lv-LV" sz="2400" smtClean="0">
                <a:latin typeface="Arial" charset="0"/>
                <a:cs typeface="Arial" charset="0"/>
              </a:rPr>
              <a:t> izstrādāt </a:t>
            </a:r>
            <a:r>
              <a:rPr lang="lv-LV" sz="2400" b="1" smtClean="0">
                <a:latin typeface="Arial" charset="0"/>
                <a:cs typeface="Arial" charset="0"/>
              </a:rPr>
              <a:t>formālu metodi </a:t>
            </a:r>
            <a:r>
              <a:rPr lang="lv-LV" sz="2400" smtClean="0">
                <a:latin typeface="Arial" charset="0"/>
                <a:cs typeface="Arial" charset="0"/>
              </a:rPr>
              <a:t>konceptu karšu sarežģītības novērtēšanai</a:t>
            </a:r>
          </a:p>
          <a:p>
            <a:pPr>
              <a:spcBef>
                <a:spcPts val="1800"/>
              </a:spcBef>
              <a:buFont typeface="Wingdings" pitchFamily="2" charset="2"/>
              <a:buChar char="§"/>
            </a:pPr>
            <a:r>
              <a:rPr lang="lv-LV" sz="2400" b="1" smtClean="0">
                <a:latin typeface="Arial" charset="0"/>
                <a:cs typeface="Arial" charset="0"/>
              </a:rPr>
              <a:t>Daudzkriteriāla pieeja:</a:t>
            </a:r>
          </a:p>
          <a:p>
            <a:pPr lvl="1"/>
            <a:r>
              <a:rPr lang="lv-LV" sz="2000" smtClean="0">
                <a:latin typeface="Arial" charset="0"/>
                <a:cs typeface="Arial" charset="0"/>
              </a:rPr>
              <a:t>elementu skaits</a:t>
            </a:r>
          </a:p>
          <a:p>
            <a:pPr lvl="1"/>
            <a:r>
              <a:rPr lang="lv-LV" sz="2000" smtClean="0">
                <a:latin typeface="Arial" charset="0"/>
                <a:cs typeface="Arial" charset="0"/>
              </a:rPr>
              <a:t>saišu skaits</a:t>
            </a:r>
          </a:p>
          <a:p>
            <a:pPr lvl="1"/>
            <a:r>
              <a:rPr lang="lv-LV" sz="2000" smtClean="0">
                <a:latin typeface="Arial" charset="0"/>
                <a:cs typeface="Arial" charset="0"/>
              </a:rPr>
              <a:t>sistēmas atribūti</a:t>
            </a:r>
          </a:p>
          <a:p>
            <a:pPr lvl="1"/>
            <a:r>
              <a:rPr lang="lv-LV" sz="2000" smtClean="0">
                <a:latin typeface="Arial" charset="0"/>
                <a:cs typeface="Arial" charset="0"/>
              </a:rPr>
              <a:t>elementu atribūti</a:t>
            </a:r>
          </a:p>
          <a:p>
            <a:pPr lvl="1"/>
            <a:r>
              <a:rPr lang="lv-LV" sz="2000" smtClean="0">
                <a:latin typeface="Arial" charset="0"/>
                <a:cs typeface="Arial" charset="0"/>
              </a:rPr>
              <a:t>sistēmas organizācijas pakāpe</a:t>
            </a:r>
          </a:p>
          <a:p>
            <a:pPr lvl="1"/>
            <a:r>
              <a:rPr lang="lv-LV" sz="2000" smtClean="0">
                <a:latin typeface="Arial" charset="0"/>
                <a:cs typeface="Arial" charset="0"/>
              </a:rPr>
              <a:t>centralizācijas pakāpe</a:t>
            </a:r>
          </a:p>
          <a:p>
            <a:pPr lvl="1"/>
            <a:r>
              <a:rPr lang="lv-LV" sz="2000" smtClean="0">
                <a:latin typeface="Arial" charset="0"/>
                <a:cs typeface="Arial" charset="0"/>
              </a:rPr>
              <a:t>hierarhijas līmeņu relatīvais svars</a:t>
            </a:r>
          </a:p>
        </p:txBody>
      </p:sp>
      <p:sp>
        <p:nvSpPr>
          <p:cNvPr id="36866" name="Title 2"/>
          <p:cNvSpPr>
            <a:spLocks noGrp="1"/>
          </p:cNvSpPr>
          <p:nvPr>
            <p:ph type="title"/>
          </p:nvPr>
        </p:nvSpPr>
        <p:spPr>
          <a:xfrm>
            <a:off x="609600" y="363538"/>
            <a:ext cx="10972800" cy="771525"/>
          </a:xfrm>
        </p:spPr>
        <p:txBody>
          <a:bodyPr/>
          <a:lstStyle/>
          <a:p>
            <a:r>
              <a:rPr lang="lv-LV" smtClean="0">
                <a:latin typeface="Arial" charset="0"/>
                <a:cs typeface="Arial" charset="0"/>
              </a:rPr>
              <a:t>Zināšanu struktūras kā sistēmas sarežģītības noteikšana (1)</a:t>
            </a:r>
          </a:p>
        </p:txBody>
      </p:sp>
      <p:sp>
        <p:nvSpPr>
          <p:cNvPr id="36867"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1"/>
          <p:cNvSpPr>
            <a:spLocks noGrp="1"/>
          </p:cNvSpPr>
          <p:nvPr>
            <p:ph idx="1"/>
          </p:nvPr>
        </p:nvSpPr>
        <p:spPr bwMode="auto">
          <a:xfrm>
            <a:off x="609600" y="1454150"/>
            <a:ext cx="10972800" cy="4818063"/>
          </a:xfrm>
        </p:spPr>
        <p:txBody>
          <a:bodyPr wrap="square" numCol="1" anchor="t" anchorCtr="0" compatLnSpc="1">
            <a:prstTxWarp prst="textNoShape">
              <a:avLst/>
            </a:prstTxWarp>
          </a:bodyPr>
          <a:lstStyle/>
          <a:p>
            <a:pPr>
              <a:buFont typeface="Wingdings" pitchFamily="2" charset="2"/>
              <a:buChar char="§"/>
            </a:pPr>
            <a:endParaRPr lang="lv-LV" sz="2400" smtClean="0">
              <a:latin typeface="Arial" charset="0"/>
              <a:cs typeface="Arial" charset="0"/>
            </a:endParaRPr>
          </a:p>
          <a:p>
            <a:pPr>
              <a:buFont typeface="Wingdings" pitchFamily="2" charset="2"/>
              <a:buChar char="§"/>
            </a:pPr>
            <a:r>
              <a:rPr lang="lv-LV" sz="2400" smtClean="0">
                <a:latin typeface="Arial" charset="0"/>
                <a:cs typeface="Arial" charset="0"/>
              </a:rPr>
              <a:t>Izstrādātas </a:t>
            </a:r>
            <a:r>
              <a:rPr lang="lv-LV" sz="2400" b="1" smtClean="0">
                <a:latin typeface="Arial" charset="0"/>
                <a:cs typeface="Arial" charset="0"/>
              </a:rPr>
              <a:t>divas jaunas metodes:</a:t>
            </a:r>
          </a:p>
          <a:p>
            <a:pPr marL="857250" lvl="1" indent="-457200">
              <a:buFont typeface="Arial" charset="0"/>
              <a:buAutoNum type="arabicPeriod"/>
            </a:pPr>
            <a:r>
              <a:rPr lang="lv-LV" sz="2000" smtClean="0">
                <a:latin typeface="Arial" charset="0"/>
                <a:cs typeface="Arial" charset="0"/>
              </a:rPr>
              <a:t>konceptu karšu sakārtošanai pēc to sarežģītības</a:t>
            </a:r>
          </a:p>
          <a:p>
            <a:pPr marL="857250" lvl="1" indent="-457200">
              <a:buFont typeface="Arial" charset="0"/>
              <a:buAutoNum type="arabicPeriod"/>
            </a:pPr>
            <a:r>
              <a:rPr lang="lv-LV" sz="2000" smtClean="0">
                <a:latin typeface="Arial" charset="0"/>
                <a:cs typeface="Arial" charset="0"/>
              </a:rPr>
              <a:t>konceptu strukturālās nozīmības noteikšanai</a:t>
            </a:r>
          </a:p>
          <a:p>
            <a:pPr>
              <a:spcBef>
                <a:spcPts val="1800"/>
              </a:spcBef>
              <a:buFont typeface="Wingdings" pitchFamily="2" charset="2"/>
              <a:buChar char="§"/>
            </a:pPr>
            <a:r>
              <a:rPr lang="lv-LV" sz="2400" b="1" smtClean="0">
                <a:latin typeface="Arial" charset="0"/>
                <a:cs typeface="Arial" charset="0"/>
              </a:rPr>
              <a:t>Publikācijas:</a:t>
            </a:r>
            <a:endParaRPr lang="lv-LV" sz="2400" smtClean="0">
              <a:latin typeface="Arial" charset="0"/>
              <a:cs typeface="Arial" charset="0"/>
            </a:endParaRPr>
          </a:p>
          <a:p>
            <a:pPr marL="857250" lvl="1" indent="-457200">
              <a:buFont typeface="Arial" charset="0"/>
              <a:buAutoNum type="arabicPeriod"/>
            </a:pPr>
            <a:r>
              <a:rPr lang="en-US" sz="2000" smtClean="0">
                <a:latin typeface="Arial" charset="0"/>
                <a:cs typeface="Arial" charset="0"/>
              </a:rPr>
              <a:t>Grundspenkis J. Towards the Formal Method for Evaluation of Concept Map Complexity from the Systems Viewpoint. </a:t>
            </a:r>
            <a:r>
              <a:rPr lang="en-US" sz="2000" i="1" smtClean="0">
                <a:latin typeface="Arial" charset="0"/>
                <a:cs typeface="Arial" charset="0"/>
              </a:rPr>
              <a:t>Databases and Information Systems IX</a:t>
            </a:r>
            <a:r>
              <a:rPr lang="en-US" sz="2000" smtClean="0">
                <a:latin typeface="Arial" charset="0"/>
                <a:cs typeface="Arial" charset="0"/>
              </a:rPr>
              <a:t>, G. Arnicans et al. (Eds.), Frontiers in Artificial Intelligence and Applications, Vol. 291. IOS Press, 2016, pp. 341-354</a:t>
            </a:r>
            <a:endParaRPr lang="lv-LV" sz="2000" smtClean="0">
              <a:latin typeface="Arial" charset="0"/>
              <a:cs typeface="Arial" charset="0"/>
            </a:endParaRPr>
          </a:p>
          <a:p>
            <a:pPr marL="857250" lvl="1" indent="-457200">
              <a:buFont typeface="Arial" charset="0"/>
              <a:buAutoNum type="arabicPeriod"/>
            </a:pPr>
            <a:r>
              <a:rPr lang="en-US" sz="2000" smtClean="0">
                <a:latin typeface="Arial" charset="0"/>
                <a:cs typeface="Arial" charset="0"/>
              </a:rPr>
              <a:t>Grundspenkis J. Historical Retrospection on Success and Failures during the Development of Concept Map Based System IKAS. </a:t>
            </a:r>
            <a:r>
              <a:rPr lang="en-US" sz="2000" i="1" smtClean="0">
                <a:latin typeface="Arial" charset="0"/>
                <a:cs typeface="Arial" charset="0"/>
              </a:rPr>
              <a:t>Proceedings of the 7th International Conference on Concept Mapping</a:t>
            </a:r>
            <a:r>
              <a:rPr lang="en-US" sz="2000" smtClean="0">
                <a:latin typeface="Arial" charset="0"/>
                <a:cs typeface="Arial" charset="0"/>
              </a:rPr>
              <a:t>, Tallinn, Estonia, September 5-9, 2016, Vol. 2, pp. 113-119</a:t>
            </a:r>
            <a:endParaRPr lang="lv-LV" sz="2000" smtClean="0">
              <a:latin typeface="Arial" charset="0"/>
              <a:cs typeface="Arial" charset="0"/>
            </a:endParaRPr>
          </a:p>
        </p:txBody>
      </p:sp>
      <p:sp>
        <p:nvSpPr>
          <p:cNvPr id="37890" name="Title 2"/>
          <p:cNvSpPr>
            <a:spLocks noGrp="1"/>
          </p:cNvSpPr>
          <p:nvPr>
            <p:ph type="title"/>
          </p:nvPr>
        </p:nvSpPr>
        <p:spPr>
          <a:xfrm>
            <a:off x="609600" y="363538"/>
            <a:ext cx="10972800" cy="771525"/>
          </a:xfrm>
        </p:spPr>
        <p:txBody>
          <a:bodyPr/>
          <a:lstStyle/>
          <a:p>
            <a:r>
              <a:rPr lang="lv-LV" smtClean="0">
                <a:latin typeface="Arial" charset="0"/>
                <a:cs typeface="Arial" charset="0"/>
              </a:rPr>
              <a:t>Zināšanu struktūras kā sistēmas sarežģītības noteikšana (2)</a:t>
            </a:r>
          </a:p>
        </p:txBody>
      </p:sp>
      <p:sp>
        <p:nvSpPr>
          <p:cNvPr id="37891"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lv-LV">
                <a:latin typeface="Arial" charset="0"/>
                <a:cs typeface="Arial" charset="0"/>
              </a:rPr>
              <a:t>Rīgas Tehniskā universitāte</a:t>
            </a:r>
            <a:endParaRPr lang="en-US">
              <a:latin typeface="Arial" charset="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_Ekspresis_PPT_pamatne">
  <a:themeElements>
    <a:clrScheme name="Custom 6">
      <a:dk1>
        <a:srgbClr val="005551"/>
      </a:dk1>
      <a:lt1>
        <a:srgbClr val="FFFFFF"/>
      </a:lt1>
      <a:dk2>
        <a:srgbClr val="005551"/>
      </a:dk2>
      <a:lt2>
        <a:srgbClr val="FFFFFF"/>
      </a:lt2>
      <a:accent1>
        <a:srgbClr val="005551"/>
      </a:accent1>
      <a:accent2>
        <a:srgbClr val="BDCF3C"/>
      </a:accent2>
      <a:accent3>
        <a:srgbClr val="B72E91"/>
      </a:accent3>
      <a:accent4>
        <a:srgbClr val="27C4A6"/>
      </a:accent4>
      <a:accent5>
        <a:srgbClr val="FFC832"/>
      </a:accent5>
      <a:accent6>
        <a:srgbClr val="00B9F1"/>
      </a:accent6>
      <a:hlink>
        <a:srgbClr val="8B5BA4"/>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L_Ekspresis_PPT_pamatne.potx</Template>
  <TotalTime>8448</TotalTime>
  <Words>2471</Words>
  <Application>Microsoft Office PowerPoint</Application>
  <PresentationFormat>Custom</PresentationFormat>
  <Paragraphs>344</Paragraphs>
  <Slides>52</Slides>
  <Notes>8</Notes>
  <HiddenSlides>0</HiddenSlides>
  <MMClips>0</MMClips>
  <ScaleCrop>false</ScaleCrop>
  <HeadingPairs>
    <vt:vector size="8" baseType="variant">
      <vt:variant>
        <vt:lpstr>Fonts Used</vt:lpstr>
      </vt:variant>
      <vt:variant>
        <vt:i4>3</vt:i4>
      </vt:variant>
      <vt:variant>
        <vt:lpstr>Design Template</vt:lpstr>
      </vt:variant>
      <vt:variant>
        <vt:i4>17</vt:i4>
      </vt:variant>
      <vt:variant>
        <vt:lpstr>Embedded OLE Servers</vt:lpstr>
      </vt:variant>
      <vt:variant>
        <vt:i4>1</vt:i4>
      </vt:variant>
      <vt:variant>
        <vt:lpstr>Slide Titles</vt:lpstr>
      </vt:variant>
      <vt:variant>
        <vt:i4>52</vt:i4>
      </vt:variant>
    </vt:vector>
  </HeadingPairs>
  <TitlesOfParts>
    <vt:vector size="73" baseType="lpstr">
      <vt:lpstr>Arial</vt:lpstr>
      <vt:lpstr>Calibri</vt:lpstr>
      <vt:lpstr>Wingdings</vt:lpstr>
      <vt:lpstr>L_Ekspresis_PPT_pamatne</vt:lpstr>
      <vt:lpstr>L_Ekspresis_PPT_pamatne</vt:lpstr>
      <vt:lpstr>L_Ekspresis_PPT_pamatne</vt:lpstr>
      <vt:lpstr>L_Ekspresis_PPT_pamatne</vt:lpstr>
      <vt:lpstr>L_Ekspresis_PPT_pamatne</vt:lpstr>
      <vt:lpstr>L_Ekspresis_PPT_pamatne</vt:lpstr>
      <vt:lpstr>L_Ekspresis_PPT_pamatne</vt:lpstr>
      <vt:lpstr>L_Ekspresis_PPT_pamatne</vt:lpstr>
      <vt:lpstr>L_Ekspresis_PPT_pamatne</vt:lpstr>
      <vt:lpstr>L_Ekspresis_PPT_pamatne</vt:lpstr>
      <vt:lpstr>L_Ekspresis_PPT_pamatne</vt:lpstr>
      <vt:lpstr>L_Ekspresis_PPT_pamatne</vt:lpstr>
      <vt:lpstr>L_Ekspresis_PPT_pamatne</vt:lpstr>
      <vt:lpstr>L_Ekspresis_PPT_pamatne</vt:lpstr>
      <vt:lpstr>L_Ekspresis_PPT_pamatne</vt:lpstr>
      <vt:lpstr>L_Ekspresis_PPT_pamatne</vt:lpstr>
      <vt:lpstr>L_Ekspresis_PPT_pamatne</vt:lpstr>
      <vt:lpstr>Equation</vt:lpstr>
      <vt:lpstr>Slide 1</vt:lpstr>
      <vt:lpstr>Plānotie uzdevumi 3. posmā</vt:lpstr>
      <vt:lpstr>Slide 3</vt:lpstr>
      <vt:lpstr>Intelektuālā struktūrmodelēšanas rīka I4S pilnveidošana (1)</vt:lpstr>
      <vt:lpstr>Intelektuālā struktūrmodelēšanas rīka I4S pilnveidošana (2)</vt:lpstr>
      <vt:lpstr>Intelektuālā struktūrmodelēšanas rīka I4S pilnveidošana (3)</vt:lpstr>
      <vt:lpstr>Intelektuālā struktūrmodelēšanas rīka I4S pilnveidošana (4)</vt:lpstr>
      <vt:lpstr>Zināšanu struktūras kā sistēmas sarežģītības noteikšana (1)</vt:lpstr>
      <vt:lpstr>Zināšanu struktūras kā sistēmas sarežģītības noteikšana (2)</vt:lpstr>
      <vt:lpstr>Uzsāktie pētījumi</vt:lpstr>
      <vt:lpstr>Slide 11</vt:lpstr>
      <vt:lpstr>Zināšanu struktūru modeļu repozitorija izveidošana, iekļaujot struktūrmodeļus un izstrādātās zināšanu struktūras</vt:lpstr>
      <vt:lpstr>Zināšanu struktūru (modeļu) repozitorijs, izmantojot I4S </vt:lpstr>
      <vt:lpstr>Zināšanu iegūšana un atspoguļošana</vt:lpstr>
      <vt:lpstr>Zināšanu struktūru (modeļu) ievade I4S</vt:lpstr>
      <vt:lpstr>Pētāmie modeļi un cēloņu-seku analīze</vt:lpstr>
      <vt:lpstr>Zināšanu struktūru atjaunināšana heterogēnās daudzaģentu sistēmās</vt:lpstr>
      <vt:lpstr>Risināmā problēma</vt:lpstr>
      <vt:lpstr>Sistēmas arhitektūra</vt:lpstr>
      <vt:lpstr>Ontoloģiju rīks</vt:lpstr>
      <vt:lpstr>Daudzaģentu sistēmu vadības rīks &amp; Imitators</vt:lpstr>
      <vt:lpstr>Zināšanu struktūras izstrāde emocijās balstīta mācību procesa pielāgošanai</vt:lpstr>
      <vt:lpstr>Emocijās balstīta mācību procesa atspoguļošana</vt:lpstr>
      <vt:lpstr>Studenta-skolotāja mijiedarbības imitācija</vt:lpstr>
      <vt:lpstr>Slide 25</vt:lpstr>
      <vt:lpstr>Zināšanu struktūra emocionālā stāvokļa aprakstam </vt:lpstr>
      <vt:lpstr>Emocionālā stāvokļa apstrāde</vt:lpstr>
      <vt:lpstr>Publikācijas</vt:lpstr>
      <vt:lpstr>Slide 29</vt:lpstr>
      <vt:lpstr>Uzdevumi</vt:lpstr>
      <vt:lpstr>The FREEDOM framework constituents</vt:lpstr>
      <vt:lpstr>Elastīgums </vt:lpstr>
      <vt:lpstr>Slide 33</vt:lpstr>
      <vt:lpstr> </vt:lpstr>
      <vt:lpstr>Slide 35</vt:lpstr>
      <vt:lpstr>Slide 36</vt:lpstr>
      <vt:lpstr>Izmaiņu amplitūda</vt:lpstr>
      <vt:lpstr>The FREEDOM framework vs. SoS V-Model</vt:lpstr>
      <vt:lpstr>The FREEDOM Framework vs. Continuous Software Engineering Roadmap and Agenda</vt:lpstr>
      <vt:lpstr>Citu ietvara elementu izpēte</vt:lpstr>
      <vt:lpstr>Slide 41</vt:lpstr>
      <vt:lpstr>Publikācijas</vt:lpstr>
      <vt:lpstr>Slide 43</vt:lpstr>
      <vt:lpstr>Uzdevumi</vt:lpstr>
      <vt:lpstr>Servisu integrēšanas tīmekļa portālā algoritmu pārbaude </vt:lpstr>
      <vt:lpstr>Atvērto semantiskā tīmekļa resursu tālāka pielāgošana dažādu servisu integrēšanai tīmekļa portālā</vt:lpstr>
      <vt:lpstr>Pētījums par atkārtoti pielietojama izejas koda bāzes pilnveidošanu un izmantošanu Latvijas IT kompānijās. EAF metodes pilnveidošana</vt:lpstr>
      <vt:lpstr>Rezultātu izplatīšana</vt:lpstr>
      <vt:lpstr>4. posma pētījumi</vt:lpstr>
      <vt:lpstr>Slide 50</vt:lpstr>
      <vt:lpstr>Rezultatīvie rādītāji</vt:lpstr>
      <vt:lpstr>Paldies par uzmanību!</vt:lpstr>
    </vt:vector>
  </TitlesOfParts>
  <Company>ESM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JZ</dc:creator>
  <cp:lastModifiedBy>Tamara</cp:lastModifiedBy>
  <cp:revision>286</cp:revision>
  <dcterms:created xsi:type="dcterms:W3CDTF">2015-01-14T08:45:22Z</dcterms:created>
  <dcterms:modified xsi:type="dcterms:W3CDTF">2016-12-04T15:11:24Z</dcterms:modified>
</cp:coreProperties>
</file>