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62" r:id="rId2"/>
    <p:sldMasterId id="2147483663"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669088" cy="97742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56C51F-C2B9-41DC-8E79-EAE71460A507}">
  <a:tblStyle styleId="{4256C51F-C2B9-41DC-8E79-EAE71460A50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6223D18-53B1-4A81-AA45-BFA4CC210923}"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25" autoAdjust="0"/>
  </p:normalViewPr>
  <p:slideViewPr>
    <p:cSldViewPr snapToGrid="0" snapToObjects="1">
      <p:cViewPr varScale="1">
        <p:scale>
          <a:sx n="47" d="100"/>
          <a:sy n="47" d="100"/>
        </p:scale>
        <p:origin x="2201" y="3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889249" cy="4889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778250" y="0"/>
            <a:ext cx="2889249" cy="4889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892175" y="733425"/>
            <a:ext cx="4884737" cy="36655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66750" y="4643437"/>
            <a:ext cx="5335587" cy="439737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9283700"/>
            <a:ext cx="2889249" cy="4889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778250" y="9283700"/>
            <a:ext cx="2889249" cy="48894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0063338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66750" y="4643437"/>
            <a:ext cx="5335587" cy="4397375"/>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892175" y="733425"/>
            <a:ext cx="4884737" cy="366553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43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66907" y="4642756"/>
            <a:ext cx="5335259" cy="4398401"/>
          </a:xfrm>
          <a:prstGeom prst="rect">
            <a:avLst/>
          </a:prstGeom>
        </p:spPr>
        <p:txBody>
          <a:bodyPr lIns="91425" tIns="91425" rIns="91425" bIns="91425" anchor="t" anchorCtr="0">
            <a:noAutofit/>
          </a:bodyPr>
          <a:lstStyle/>
          <a:p>
            <a:pPr lvl="0">
              <a:spcBef>
                <a:spcPts val="0"/>
              </a:spcBef>
              <a:buNone/>
            </a:pPr>
            <a:r>
              <a:rPr lang="lv-LV" dirty="0" smtClean="0"/>
              <a:t>Pie šī 2. uzdevuma nonāca balstoties uz pirmajā posmā izpildīto uzdevumu,kur tika veikti sākotnējie pētījumi</a:t>
            </a:r>
            <a:r>
              <a:rPr lang="lv-LV" baseline="0" dirty="0" smtClean="0"/>
              <a:t> par procesu, uzņēmumarhitektūru un zināšanu strukturālo savietojamību.</a:t>
            </a:r>
          </a:p>
          <a:p>
            <a:pPr lvl="0">
              <a:spcBef>
                <a:spcPts val="0"/>
              </a:spcBef>
              <a:buNone/>
            </a:pPr>
            <a:endParaRPr lang="lv-LV" sz="1800" baseline="0" dirty="0" smtClean="0">
              <a:solidFill>
                <a:srgbClr val="999999"/>
              </a:solidFill>
            </a:endParaRPr>
          </a:p>
        </p:txBody>
      </p:sp>
      <p:sp>
        <p:nvSpPr>
          <p:cNvPr id="193" name="Shape 193"/>
          <p:cNvSpPr>
            <a:spLocks noGrp="1" noRot="1" noChangeAspect="1"/>
          </p:cNvSpPr>
          <p:nvPr>
            <p:ph type="sldImg" idx="2"/>
          </p:nvPr>
        </p:nvSpPr>
        <p:spPr>
          <a:xfrm>
            <a:off x="1111512" y="733066"/>
            <a:ext cx="4446050" cy="366533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4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66907" y="4642756"/>
            <a:ext cx="5335259" cy="4398401"/>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sz="1200" dirty="0">
                <a:solidFill>
                  <a:schemeClr val="dk1"/>
                </a:solidFill>
              </a:rPr>
              <a:t>F - Future representation, R - Reality representation, E1 - requirements Engineering, E2 - fulfillment Engineering, D - Design and implementation, O - Operations, and M - Management</a:t>
            </a:r>
            <a:r>
              <a:rPr lang="en-US" sz="1200" dirty="0" smtClean="0">
                <a:solidFill>
                  <a:schemeClr val="dk1"/>
                </a:solidFill>
              </a:rPr>
              <a:t>.</a:t>
            </a:r>
          </a:p>
          <a:p>
            <a:pPr lvl="0">
              <a:spcBef>
                <a:spcPts val="0"/>
              </a:spcBef>
              <a:buClr>
                <a:schemeClr val="dk1"/>
              </a:buClr>
              <a:buSzPct val="91666"/>
              <a:buFont typeface="Arial"/>
              <a:buNone/>
            </a:pPr>
            <a:endParaRPr lang="en-US" sz="1200" dirty="0" smtClean="0">
              <a:solidFill>
                <a:schemeClr val="dk1"/>
              </a:solidFill>
            </a:endParaRPr>
          </a:p>
          <a:p>
            <a:pPr marL="0" marR="0" lvl="0" indent="0" algn="l" defTabSz="457200" rtl="0" eaLnBrk="1" fontAlgn="auto" latinLnBrk="0" hangingPunct="1">
              <a:lnSpc>
                <a:spcPct val="100000"/>
              </a:lnSpc>
              <a:spcBef>
                <a:spcPts val="0"/>
              </a:spcBef>
              <a:spcAft>
                <a:spcPts val="0"/>
              </a:spcAft>
              <a:buClr>
                <a:schemeClr val="dk1"/>
              </a:buClr>
              <a:buSzPct val="91666"/>
              <a:buFont typeface="Arial"/>
              <a:buNone/>
              <a:tabLst/>
              <a:defRPr/>
            </a:pPr>
            <a:r>
              <a:rPr lang="en-US" sz="1200" dirty="0" err="1" smtClean="0"/>
              <a:t>Izstrādāts</a:t>
            </a:r>
            <a:r>
              <a:rPr lang="en-US" sz="1200" dirty="0" smtClean="0"/>
              <a:t> </a:t>
            </a:r>
            <a:r>
              <a:rPr lang="en-US" sz="1200" dirty="0" err="1" smtClean="0"/>
              <a:t>elastīgs</a:t>
            </a:r>
            <a:r>
              <a:rPr lang="en-US" sz="1200" dirty="0" smtClean="0"/>
              <a:t> </a:t>
            </a:r>
            <a:r>
              <a:rPr lang="en-US" sz="1200" dirty="0" err="1" smtClean="0"/>
              <a:t>ietvars</a:t>
            </a:r>
            <a:r>
              <a:rPr lang="en-US" sz="1200" dirty="0" smtClean="0"/>
              <a:t> FREEDOM </a:t>
            </a:r>
            <a:r>
              <a:rPr lang="en-US" sz="1200" dirty="0" err="1" smtClean="0"/>
              <a:t>zināšanu</a:t>
            </a:r>
            <a:r>
              <a:rPr lang="en-US" sz="1200" dirty="0" smtClean="0"/>
              <a:t> </a:t>
            </a:r>
            <a:r>
              <a:rPr lang="en-US" sz="1200" dirty="0" err="1" smtClean="0"/>
              <a:t>struktūru</a:t>
            </a:r>
            <a:r>
              <a:rPr lang="en-US" sz="1200" dirty="0" smtClean="0"/>
              <a:t> un </a:t>
            </a:r>
            <a:r>
              <a:rPr lang="en-US" sz="1200" dirty="0" err="1" smtClean="0"/>
              <a:t>procesu</a:t>
            </a:r>
            <a:r>
              <a:rPr lang="en-US" sz="1200" dirty="0" smtClean="0"/>
              <a:t> </a:t>
            </a:r>
            <a:r>
              <a:rPr lang="en-US" sz="1200" dirty="0" err="1" smtClean="0"/>
              <a:t>savietojamībai</a:t>
            </a:r>
            <a:r>
              <a:rPr lang="en-US" sz="1200" dirty="0" smtClean="0"/>
              <a:t>, </a:t>
            </a:r>
            <a:r>
              <a:rPr lang="en-US" sz="1200" dirty="0" err="1" smtClean="0"/>
              <a:t>balstoties</a:t>
            </a:r>
            <a:r>
              <a:rPr lang="en-US" sz="1200" dirty="0" smtClean="0"/>
              <a:t> </a:t>
            </a:r>
            <a:r>
              <a:rPr lang="en-US" sz="1200" dirty="0" err="1" smtClean="0"/>
              <a:t>uz</a:t>
            </a:r>
            <a:r>
              <a:rPr lang="en-US" sz="1200" dirty="0" smtClean="0"/>
              <a:t> </a:t>
            </a:r>
            <a:r>
              <a:rPr lang="en-US" sz="1200" dirty="0" err="1" smtClean="0"/>
              <a:t>iepriekšējā</a:t>
            </a:r>
            <a:r>
              <a:rPr lang="en-US" sz="1200" dirty="0" smtClean="0"/>
              <a:t> </a:t>
            </a:r>
            <a:r>
              <a:rPr lang="en-US" sz="1200" dirty="0" err="1" smtClean="0"/>
              <a:t>posma</a:t>
            </a:r>
            <a:r>
              <a:rPr lang="en-US" sz="1200" dirty="0" smtClean="0"/>
              <a:t> </a:t>
            </a:r>
            <a:r>
              <a:rPr lang="en-US" sz="1200" dirty="0" err="1" smtClean="0"/>
              <a:t>rezultātiem</a:t>
            </a:r>
            <a:r>
              <a:rPr lang="en-US" sz="1200" dirty="0" smtClean="0"/>
              <a:t> un </a:t>
            </a:r>
            <a:r>
              <a:rPr lang="en-US" sz="1200" dirty="0" err="1" smtClean="0"/>
              <a:t>zināšanu</a:t>
            </a:r>
            <a:r>
              <a:rPr lang="en-US" sz="1200" dirty="0" smtClean="0"/>
              <a:t> </a:t>
            </a:r>
            <a:r>
              <a:rPr lang="en-US" sz="1200" dirty="0" err="1" smtClean="0"/>
              <a:t>savietojamības</a:t>
            </a:r>
            <a:r>
              <a:rPr lang="en-US" sz="1200" dirty="0" smtClean="0"/>
              <a:t> </a:t>
            </a:r>
            <a:r>
              <a:rPr lang="en-US" sz="1200" dirty="0" err="1" smtClean="0"/>
              <a:t>saistīto</a:t>
            </a:r>
            <a:r>
              <a:rPr lang="en-US" sz="1200" dirty="0" smtClean="0"/>
              <a:t> </a:t>
            </a:r>
            <a:r>
              <a:rPr lang="en-US" sz="1200" dirty="0" err="1" smtClean="0"/>
              <a:t>darbu</a:t>
            </a:r>
            <a:r>
              <a:rPr lang="en-US" sz="1200" dirty="0" smtClean="0"/>
              <a:t> </a:t>
            </a:r>
            <a:r>
              <a:rPr lang="en-US" sz="1200" dirty="0" err="1" smtClean="0"/>
              <a:t>analīzi</a:t>
            </a:r>
            <a:r>
              <a:rPr lang="en-US" sz="1200" dirty="0" smtClean="0"/>
              <a:t> [3]</a:t>
            </a:r>
          </a:p>
          <a:p>
            <a:pPr lvl="0">
              <a:spcBef>
                <a:spcPts val="0"/>
              </a:spcBef>
              <a:buClr>
                <a:schemeClr val="dk1"/>
              </a:buClr>
              <a:buSzPct val="91666"/>
              <a:buFont typeface="Arial"/>
              <a:buNone/>
            </a:pPr>
            <a:endParaRPr lang="en-US" sz="1200" dirty="0">
              <a:solidFill>
                <a:schemeClr val="dk1"/>
              </a:solidFill>
            </a:endParaRPr>
          </a:p>
        </p:txBody>
      </p:sp>
      <p:sp>
        <p:nvSpPr>
          <p:cNvPr id="199" name="Shape 199"/>
          <p:cNvSpPr>
            <a:spLocks noGrp="1" noRot="1" noChangeAspect="1"/>
          </p:cNvSpPr>
          <p:nvPr>
            <p:ph type="sldImg" idx="2"/>
          </p:nvPr>
        </p:nvSpPr>
        <p:spPr>
          <a:xfrm>
            <a:off x="1111512" y="733066"/>
            <a:ext cx="4446050" cy="366533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79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66907" y="4642756"/>
            <a:ext cx="5335259" cy="4398401"/>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smtClean="0"/>
              <a:t>Izstrādātas</a:t>
            </a:r>
            <a:r>
              <a:rPr lang="en-US" sz="1800" dirty="0" smtClean="0"/>
              <a:t> </a:t>
            </a:r>
            <a:r>
              <a:rPr lang="en-US" sz="1800" dirty="0" err="1" smtClean="0"/>
              <a:t>metodes</a:t>
            </a:r>
            <a:r>
              <a:rPr lang="en-US" sz="1800" dirty="0" smtClean="0"/>
              <a:t> </a:t>
            </a:r>
            <a:r>
              <a:rPr lang="en-US" sz="1800" dirty="0" err="1" smtClean="0"/>
              <a:t>ārējo</a:t>
            </a:r>
            <a:r>
              <a:rPr lang="en-US" sz="1800" dirty="0" smtClean="0"/>
              <a:t> </a:t>
            </a:r>
            <a:r>
              <a:rPr lang="en-US" sz="1800" dirty="0" err="1" smtClean="0"/>
              <a:t>informācijas</a:t>
            </a:r>
            <a:r>
              <a:rPr lang="en-US" sz="1800" dirty="0" smtClean="0"/>
              <a:t> </a:t>
            </a:r>
            <a:r>
              <a:rPr lang="en-US" sz="1800" dirty="0" err="1" smtClean="0"/>
              <a:t>avotu</a:t>
            </a:r>
            <a:r>
              <a:rPr lang="en-US" sz="1800" dirty="0" smtClean="0"/>
              <a:t> </a:t>
            </a:r>
            <a:r>
              <a:rPr lang="en-US" sz="1800" dirty="0" err="1" smtClean="0"/>
              <a:t>savietojamības</a:t>
            </a:r>
            <a:r>
              <a:rPr lang="en-US" sz="1800" dirty="0" smtClean="0"/>
              <a:t> </a:t>
            </a:r>
            <a:r>
              <a:rPr lang="en-US" sz="1800" dirty="0" err="1" smtClean="0"/>
              <a:t>analīzei</a:t>
            </a:r>
            <a:r>
              <a:rPr lang="en-US" sz="1800" dirty="0" smtClean="0"/>
              <a:t> [P. </a:t>
            </a:r>
            <a:r>
              <a:rPr lang="en-US" sz="1800" dirty="0" err="1" smtClean="0"/>
              <a:t>Rudzāja</a:t>
            </a:r>
            <a:r>
              <a:rPr lang="en-US" sz="1800" dirty="0" smtClean="0"/>
              <a:t> </a:t>
            </a:r>
            <a:r>
              <a:rPr lang="en-US" sz="1800" dirty="0" err="1" smtClean="0"/>
              <a:t>promocijas</a:t>
            </a:r>
            <a:r>
              <a:rPr lang="en-US" sz="1800" dirty="0" smtClean="0"/>
              <a:t> </a:t>
            </a:r>
            <a:r>
              <a:rPr lang="en-US" sz="1800" dirty="0" err="1" smtClean="0"/>
              <a:t>darbs</a:t>
            </a:r>
            <a:r>
              <a:rPr lang="en-US" sz="1800" dirty="0" smtClean="0"/>
              <a:t>] un </a:t>
            </a:r>
            <a:r>
              <a:rPr lang="en-US" sz="1800" dirty="0" err="1" smtClean="0"/>
              <a:t>izpētīta</a:t>
            </a:r>
            <a:r>
              <a:rPr lang="en-US" sz="1800" dirty="0" smtClean="0"/>
              <a:t> </a:t>
            </a:r>
            <a:r>
              <a:rPr lang="en-US" sz="1800" dirty="0" err="1" smtClean="0"/>
              <a:t>prasību</a:t>
            </a:r>
            <a:r>
              <a:rPr lang="en-US" sz="1800" dirty="0" smtClean="0"/>
              <a:t> </a:t>
            </a:r>
            <a:r>
              <a:rPr lang="en-US" sz="1800" dirty="0" err="1" smtClean="0"/>
              <a:t>mantojamība</a:t>
            </a:r>
            <a:r>
              <a:rPr lang="en-US" sz="1800" dirty="0" smtClean="0"/>
              <a:t> </a:t>
            </a:r>
            <a:r>
              <a:rPr lang="en-US" sz="1800" dirty="0" err="1" smtClean="0"/>
              <a:t>multiprojektu</a:t>
            </a:r>
            <a:r>
              <a:rPr lang="en-US" sz="1800" dirty="0" smtClean="0"/>
              <a:t> </a:t>
            </a:r>
            <a:r>
              <a:rPr lang="en-US" sz="1800" dirty="0" err="1" smtClean="0"/>
              <a:t>vidē</a:t>
            </a:r>
            <a:r>
              <a:rPr lang="en-US" sz="1800" dirty="0" smtClean="0"/>
              <a:t> [2]</a:t>
            </a:r>
          </a:p>
          <a:p>
            <a:pPr lvl="0">
              <a:spcBef>
                <a:spcPts val="0"/>
              </a:spcBef>
              <a:buNone/>
            </a:pPr>
            <a:endParaRPr dirty="0"/>
          </a:p>
        </p:txBody>
      </p:sp>
      <p:sp>
        <p:nvSpPr>
          <p:cNvPr id="207" name="Shape 207"/>
          <p:cNvSpPr>
            <a:spLocks noGrp="1" noRot="1" noChangeAspect="1"/>
          </p:cNvSpPr>
          <p:nvPr>
            <p:ph type="sldImg" idx="2"/>
          </p:nvPr>
        </p:nvSpPr>
        <p:spPr>
          <a:xfrm>
            <a:off x="1111512" y="733066"/>
            <a:ext cx="4446050" cy="366533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695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11512" y="733066"/>
            <a:ext cx="4446050" cy="366533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66907" y="4642756"/>
            <a:ext cx="5335259" cy="439840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err="1" smtClean="0">
                <a:solidFill>
                  <a:schemeClr val="dk1"/>
                </a:solidFill>
                <a:latin typeface="+mn-lt"/>
                <a:ea typeface="Arial"/>
                <a:cs typeface="Arial"/>
                <a:sym typeface="Arial"/>
              </a:rPr>
              <a:t>Izstrādāta</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informācijas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drošības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audita</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metode</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kas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izmanto</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zināšanas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drošības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prasību</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šablonu</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veidā</a:t>
            </a:r>
            <a:r>
              <a:rPr lang="en-US" sz="1200" b="0" i="0" u="none" strike="noStrike" cap="none" dirty="0" smtClean="0">
                <a:solidFill>
                  <a:schemeClr val="dk1"/>
                </a:solidFill>
                <a:latin typeface="+mn-lt"/>
                <a:ea typeface="Arial"/>
                <a:cs typeface="Arial"/>
                <a:sym typeface="Arial"/>
              </a:rPr>
              <a:t> [4], </a:t>
            </a:r>
            <a:r>
              <a:rPr lang="en-US" sz="1200" b="0" i="0" u="none" strike="noStrike" cap="none" dirty="0" err="1" smtClean="0">
                <a:solidFill>
                  <a:schemeClr val="dk1"/>
                </a:solidFill>
                <a:latin typeface="+mn-lt"/>
                <a:ea typeface="Arial"/>
                <a:cs typeface="Arial"/>
                <a:sym typeface="Arial"/>
              </a:rPr>
              <a:t>kā</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arī</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šo</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šablonu</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savietošanas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ar</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uzņēmumarhitektūru</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pieeja</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iesniegts</a:t>
            </a:r>
            <a:r>
              <a:rPr lang="en-US" sz="1200" b="0" i="0" u="none" strike="noStrike" cap="none" dirty="0" smtClean="0">
                <a:solidFill>
                  <a:schemeClr val="dk1"/>
                </a:solidFill>
                <a:latin typeface="+mn-lt"/>
                <a:ea typeface="Arial"/>
                <a:cs typeface="Arial"/>
                <a:sym typeface="Arial"/>
              </a:rPr>
              <a:t> </a:t>
            </a:r>
            <a:r>
              <a:rPr lang="en-US" sz="1200" b="0" i="0" u="none" strike="noStrike" cap="none" dirty="0" err="1" smtClean="0">
                <a:solidFill>
                  <a:schemeClr val="dk1"/>
                </a:solidFill>
                <a:latin typeface="+mn-lt"/>
                <a:ea typeface="Arial"/>
                <a:cs typeface="Arial"/>
                <a:sym typeface="Arial"/>
              </a:rPr>
              <a:t>raksts</a:t>
            </a:r>
            <a:r>
              <a:rPr lang="en-US" sz="1200" b="0" i="0" u="none" strike="noStrike" cap="none" dirty="0" smtClean="0">
                <a:solidFill>
                  <a:schemeClr val="dk1"/>
                </a:solidFill>
                <a:latin typeface="+mn-lt"/>
                <a:ea typeface="Arial"/>
                <a:cs typeface="Arial"/>
                <a:sym typeface="Arial"/>
              </a:rPr>
              <a: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err="1" smtClean="0">
                <a:solidFill>
                  <a:schemeClr val="dk1"/>
                </a:solidFill>
                <a:latin typeface="Calibri"/>
                <a:ea typeface="Calibri"/>
                <a:cs typeface="Calibri"/>
                <a:sym typeface="Calibri"/>
              </a:rPr>
              <a:t>Auditam</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automatižeta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šablonu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struktūru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atpazīšana</a:t>
            </a:r>
            <a:r>
              <a:rPr lang="en-US" sz="1200" b="0" i="0" u="none" strike="noStrike" cap="none" dirty="0">
                <a:solidFill>
                  <a:schemeClr val="dk1"/>
                </a:solidFill>
                <a:latin typeface="Calibri"/>
                <a:ea typeface="Calibri"/>
                <a:cs typeface="Calibri"/>
                <a:sym typeface="Calibri"/>
              </a:rPr>
              <a:t> un tabula </a:t>
            </a:r>
            <a:r>
              <a:rPr lang="en-US" sz="1200" b="0" i="0" u="none" strike="noStrike" cap="none" dirty="0" err="1">
                <a:solidFill>
                  <a:schemeClr val="dk1"/>
                </a:solidFill>
                <a:latin typeface="Calibri"/>
                <a:ea typeface="Calibri"/>
                <a:cs typeface="Calibri"/>
                <a:sym typeface="Calibri"/>
              </a:rPr>
              <a:t>ar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paildus</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audita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elementiem</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attēlā</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aizpildīta</a:t>
            </a:r>
            <a:r>
              <a:rPr lang="en-US" sz="1200" b="0" i="0" u="none" strike="noStrike" cap="none" dirty="0">
                <a:solidFill>
                  <a:schemeClr val="dk1"/>
                </a:solidFill>
                <a:latin typeface="Calibri"/>
                <a:ea typeface="Calibri"/>
                <a:cs typeface="Calibri"/>
                <a:sym typeface="Calibri"/>
              </a:rPr>
              <a:t> tabula</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err="1" smtClean="0">
                <a:solidFill>
                  <a:schemeClr val="dk1"/>
                </a:solidFill>
                <a:latin typeface="Calibri"/>
                <a:ea typeface="Calibri"/>
                <a:cs typeface="Calibri"/>
                <a:sym typeface="Calibri"/>
              </a:rPr>
              <a:t>Kreisajā</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pusē</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šablonu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savietošana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uzņēmumarhitektūru</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šablona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pamatā</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biznesa</a:t>
            </a:r>
            <a:r>
              <a:rPr lang="en-US" sz="1200" b="0" i="0" u="none" strike="noStrike" cap="none" dirty="0">
                <a:solidFill>
                  <a:schemeClr val="dk1"/>
                </a:solidFill>
                <a:latin typeface="Calibri"/>
                <a:ea typeface="Calibri"/>
                <a:cs typeface="Calibri"/>
                <a:sym typeface="Calibri"/>
              </a:rPr>
              <a:t> process</a:t>
            </a:r>
          </a:p>
        </p:txBody>
      </p:sp>
      <p:sp>
        <p:nvSpPr>
          <p:cNvPr id="215" name="Shape 215"/>
          <p:cNvSpPr txBox="1">
            <a:spLocks noGrp="1"/>
          </p:cNvSpPr>
          <p:nvPr>
            <p:ph type="sldNum" idx="12"/>
          </p:nvPr>
        </p:nvSpPr>
        <p:spPr>
          <a:xfrm>
            <a:off x="3777599" y="9283817"/>
            <a:ext cx="2889932" cy="488711"/>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0890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66907" y="4642756"/>
            <a:ext cx="5335259" cy="4398401"/>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cap="none" dirty="0" err="1" smtClean="0">
                <a:solidFill>
                  <a:schemeClr val="dk1"/>
                </a:solidFill>
                <a:latin typeface="+mn-lt"/>
                <a:ea typeface="Arial"/>
                <a:cs typeface="Arial"/>
                <a:sym typeface="Arial"/>
              </a:rPr>
              <a:t>Laika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dimensija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iestrādāta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uz</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Bunges</a:t>
            </a:r>
            <a:r>
              <a:rPr lang="en-US" sz="1800" b="0" i="0" u="none" strike="noStrike" cap="none" dirty="0" smtClean="0">
                <a:solidFill>
                  <a:schemeClr val="dk1"/>
                </a:solidFill>
                <a:latin typeface="+mn-lt"/>
                <a:ea typeface="Arial"/>
                <a:cs typeface="Arial"/>
                <a:sym typeface="Arial"/>
              </a:rPr>
              <a:t> Vanda un </a:t>
            </a:r>
            <a:r>
              <a:rPr lang="en-US" sz="1800" b="0" i="0" u="none" strike="noStrike" cap="none" dirty="0" err="1" smtClean="0">
                <a:solidFill>
                  <a:schemeClr val="dk1"/>
                </a:solidFill>
                <a:latin typeface="+mn-lt"/>
                <a:ea typeface="Arial"/>
                <a:cs typeface="Arial"/>
                <a:sym typeface="Arial"/>
              </a:rPr>
              <a:t>Vēbera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ontoloģijas</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balstītā</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uzņēmumarhitektūras</a:t>
            </a:r>
            <a:r>
              <a:rPr lang="en-US" sz="1800" b="0" i="0" u="none" strike="noStrike" cap="none" dirty="0" smtClean="0">
                <a:solidFill>
                  <a:schemeClr val="dk1"/>
                </a:solidFill>
                <a:latin typeface="+mn-lt"/>
                <a:ea typeface="Arial"/>
                <a:cs typeface="Arial"/>
                <a:sym typeface="Arial"/>
              </a:rPr>
              <a:t> un </a:t>
            </a:r>
            <a:r>
              <a:rPr lang="en-US" sz="1800" b="0" i="0" u="none" strike="noStrike" cap="none" dirty="0" err="1" smtClean="0">
                <a:solidFill>
                  <a:schemeClr val="dk1"/>
                </a:solidFill>
                <a:latin typeface="+mn-lt"/>
                <a:ea typeface="Arial"/>
                <a:cs typeface="Arial"/>
                <a:sym typeface="Arial"/>
              </a:rPr>
              <a:t>biznesa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procesu</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integrēt</a:t>
            </a:r>
            <a:r>
              <a:rPr lang="en-US" sz="1800" dirty="0" err="1" smtClean="0"/>
              <a:t>ā</a:t>
            </a:r>
            <a:r>
              <a:rPr lang="en-US" sz="1800" dirty="0" smtClean="0"/>
              <a:t> </a:t>
            </a:r>
            <a:r>
              <a:rPr lang="en-US" sz="1800" b="0" i="0" u="none" strike="noStrike" cap="none" dirty="0" err="1" smtClean="0">
                <a:solidFill>
                  <a:schemeClr val="dk1"/>
                </a:solidFill>
                <a:latin typeface="+mn-lt"/>
                <a:ea typeface="Arial"/>
                <a:cs typeface="Arial"/>
                <a:sym typeface="Arial"/>
              </a:rPr>
              <a:t>modelī</a:t>
            </a:r>
            <a:r>
              <a:rPr lang="en-US" sz="1800" b="0" i="0" u="none" strike="noStrike" cap="none" dirty="0" smtClean="0">
                <a:solidFill>
                  <a:schemeClr val="dk1"/>
                </a:solidFill>
                <a:latin typeface="+mn-lt"/>
                <a:ea typeface="Arial"/>
                <a:cs typeface="Arial"/>
                <a:sym typeface="Arial"/>
              </a:rPr>
              <a:t> [1] un </a:t>
            </a:r>
            <a:r>
              <a:rPr lang="en-US" sz="1800" b="0" i="0" u="none" strike="noStrike" cap="none" dirty="0" err="1" smtClean="0">
                <a:solidFill>
                  <a:schemeClr val="dk1"/>
                </a:solidFill>
                <a:latin typeface="+mn-lt"/>
                <a:ea typeface="Arial"/>
                <a:cs typeface="Arial"/>
                <a:sym typeface="Arial"/>
              </a:rPr>
              <a:t>biznesa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objektu</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stāvokļu</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atspoguļošanas</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pieeja</a:t>
            </a:r>
            <a:r>
              <a:rPr lang="en-US" sz="1800" b="0" i="0" u="none" strike="noStrike" cap="none" dirty="0" smtClean="0">
                <a:solidFill>
                  <a:schemeClr val="dk1"/>
                </a:solidFill>
                <a:latin typeface="+mn-lt"/>
                <a:ea typeface="Arial"/>
                <a:cs typeface="Arial"/>
                <a:sym typeface="Arial"/>
              </a:rPr>
              <a:t> </a:t>
            </a:r>
          </a:p>
          <a:p>
            <a:pPr lvl="0">
              <a:spcBef>
                <a:spcPts val="0"/>
              </a:spcBef>
              <a:buNone/>
            </a:pPr>
            <a:endParaRPr dirty="0"/>
          </a:p>
        </p:txBody>
      </p:sp>
      <p:sp>
        <p:nvSpPr>
          <p:cNvPr id="222" name="Shape 222"/>
          <p:cNvSpPr>
            <a:spLocks noGrp="1" noRot="1" noChangeAspect="1"/>
          </p:cNvSpPr>
          <p:nvPr>
            <p:ph type="sldImg" idx="2"/>
          </p:nvPr>
        </p:nvSpPr>
        <p:spPr>
          <a:xfrm>
            <a:off x="1111512" y="733066"/>
            <a:ext cx="4446050" cy="366533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70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66907" y="4642756"/>
            <a:ext cx="5335259" cy="4398401"/>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11512" y="733066"/>
            <a:ext cx="4446050" cy="366533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87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66907" y="4642756"/>
            <a:ext cx="5335200" cy="4398300"/>
          </a:xfrm>
          <a:prstGeom prst="rect">
            <a:avLst/>
          </a:prstGeom>
        </p:spPr>
        <p:txBody>
          <a:bodyPr lIns="91425" tIns="91425" rIns="91425" bIns="91425" anchor="t" anchorCtr="0">
            <a:noAutofit/>
          </a:bodyPr>
          <a:lstStyle/>
          <a:p>
            <a:pPr marL="0" lvl="1" indent="0" algn="just" rtl="0">
              <a:spcBef>
                <a:spcPts val="440"/>
              </a:spcBef>
              <a:buClr>
                <a:schemeClr val="dk1"/>
              </a:buClr>
              <a:buSzPct val="25000"/>
              <a:buFont typeface="Arial"/>
              <a:buNone/>
            </a:pPr>
            <a:r>
              <a:rPr lang="en-US" sz="1500" dirty="0" err="1">
                <a:solidFill>
                  <a:schemeClr val="dk1"/>
                </a:solidFill>
              </a:rPr>
              <a:t>Uzdevums</a:t>
            </a:r>
            <a:r>
              <a:rPr lang="en-US" sz="1500" dirty="0">
                <a:solidFill>
                  <a:schemeClr val="dk1"/>
                </a:solidFill>
              </a:rPr>
              <a:t> </a:t>
            </a:r>
            <a:r>
              <a:rPr lang="en-US" sz="1500" dirty="0" err="1">
                <a:solidFill>
                  <a:schemeClr val="dk1"/>
                </a:solidFill>
              </a:rPr>
              <a:t>tiek</a:t>
            </a:r>
            <a:r>
              <a:rPr lang="en-US" sz="1500" dirty="0">
                <a:solidFill>
                  <a:schemeClr val="dk1"/>
                </a:solidFill>
              </a:rPr>
              <a:t> </a:t>
            </a:r>
            <a:r>
              <a:rPr lang="en-US" sz="1500" dirty="0" err="1">
                <a:solidFill>
                  <a:schemeClr val="dk1"/>
                </a:solidFill>
              </a:rPr>
              <a:t>izpildīts</a:t>
            </a:r>
            <a:r>
              <a:rPr lang="en-US" sz="1500" dirty="0">
                <a:solidFill>
                  <a:schemeClr val="dk1"/>
                </a:solidFill>
              </a:rPr>
              <a:t> </a:t>
            </a:r>
            <a:r>
              <a:rPr lang="en-US" sz="1500" dirty="0" err="1">
                <a:solidFill>
                  <a:schemeClr val="dk1"/>
                </a:solidFill>
              </a:rPr>
              <a:t>aktivitātes</a:t>
            </a:r>
            <a:r>
              <a:rPr lang="en-US" sz="1500" dirty="0">
                <a:solidFill>
                  <a:schemeClr val="dk1"/>
                </a:solidFill>
              </a:rPr>
              <a:t> A 1.9: “</a:t>
            </a:r>
            <a:r>
              <a:rPr lang="en-US" sz="1500" dirty="0" err="1">
                <a:solidFill>
                  <a:schemeClr val="dk1"/>
                </a:solidFill>
              </a:rPr>
              <a:t>Semantiskā</a:t>
            </a:r>
            <a:r>
              <a:rPr lang="en-US" sz="1500" dirty="0">
                <a:solidFill>
                  <a:schemeClr val="dk1"/>
                </a:solidFill>
              </a:rPr>
              <a:t> </a:t>
            </a:r>
            <a:r>
              <a:rPr lang="en-US" sz="1500" dirty="0" err="1">
                <a:solidFill>
                  <a:schemeClr val="dk1"/>
                </a:solidFill>
              </a:rPr>
              <a:t>tīmekļa</a:t>
            </a:r>
            <a:r>
              <a:rPr lang="en-US" sz="1500" dirty="0">
                <a:solidFill>
                  <a:schemeClr val="dk1"/>
                </a:solidFill>
              </a:rPr>
              <a:t> </a:t>
            </a:r>
            <a:r>
              <a:rPr lang="en-US" sz="1500" dirty="0" err="1">
                <a:solidFill>
                  <a:schemeClr val="dk1"/>
                </a:solidFill>
              </a:rPr>
              <a:t>servisu</a:t>
            </a:r>
            <a:r>
              <a:rPr lang="en-US" sz="1500" dirty="0">
                <a:solidFill>
                  <a:schemeClr val="dk1"/>
                </a:solidFill>
              </a:rPr>
              <a:t> </a:t>
            </a:r>
            <a:r>
              <a:rPr lang="en-US" sz="1500" dirty="0" err="1">
                <a:solidFill>
                  <a:schemeClr val="dk1"/>
                </a:solidFill>
              </a:rPr>
              <a:t>integrēšanas</a:t>
            </a:r>
            <a:r>
              <a:rPr lang="en-US" sz="1500" dirty="0">
                <a:solidFill>
                  <a:schemeClr val="dk1"/>
                </a:solidFill>
              </a:rPr>
              <a:t> </a:t>
            </a:r>
            <a:r>
              <a:rPr lang="en-US" sz="1500" dirty="0" err="1">
                <a:solidFill>
                  <a:schemeClr val="dk1"/>
                </a:solidFill>
              </a:rPr>
              <a:t>ietvara</a:t>
            </a:r>
            <a:r>
              <a:rPr lang="en-US" sz="1500" dirty="0">
                <a:solidFill>
                  <a:schemeClr val="dk1"/>
                </a:solidFill>
              </a:rPr>
              <a:t> un </a:t>
            </a:r>
            <a:r>
              <a:rPr lang="en-US" sz="1500" dirty="0" err="1">
                <a:solidFill>
                  <a:schemeClr val="dk1"/>
                </a:solidFill>
              </a:rPr>
              <a:t>metodoloģijas</a:t>
            </a:r>
            <a:r>
              <a:rPr lang="en-US" sz="1500" dirty="0">
                <a:solidFill>
                  <a:schemeClr val="dk1"/>
                </a:solidFill>
              </a:rPr>
              <a:t> </a:t>
            </a:r>
            <a:r>
              <a:rPr lang="en-US" sz="1500" dirty="0" err="1">
                <a:solidFill>
                  <a:schemeClr val="dk1"/>
                </a:solidFill>
              </a:rPr>
              <a:t>izstrāde</a:t>
            </a:r>
            <a:r>
              <a:rPr lang="en-US" sz="1500" dirty="0">
                <a:solidFill>
                  <a:schemeClr val="dk1"/>
                </a:solidFill>
              </a:rPr>
              <a:t>” </a:t>
            </a:r>
            <a:r>
              <a:rPr lang="en-US" sz="1500" dirty="0" err="1">
                <a:solidFill>
                  <a:schemeClr val="dk1"/>
                </a:solidFill>
              </a:rPr>
              <a:t>ietvaros</a:t>
            </a:r>
            <a:r>
              <a:rPr lang="en-US" sz="1500" dirty="0">
                <a:solidFill>
                  <a:schemeClr val="dk1"/>
                </a:solidFill>
              </a:rPr>
              <a:t> un </a:t>
            </a:r>
            <a:r>
              <a:rPr lang="en-US" sz="1500" dirty="0" err="1">
                <a:solidFill>
                  <a:schemeClr val="dk1"/>
                </a:solidFill>
              </a:rPr>
              <a:t>ir</a:t>
            </a:r>
            <a:r>
              <a:rPr lang="en-US" sz="1500" dirty="0">
                <a:solidFill>
                  <a:schemeClr val="dk1"/>
                </a:solidFill>
              </a:rPr>
              <a:t> </a:t>
            </a:r>
            <a:r>
              <a:rPr lang="en-US" sz="1500" dirty="0" err="1">
                <a:solidFill>
                  <a:schemeClr val="dk1"/>
                </a:solidFill>
              </a:rPr>
              <a:t>tieši</a:t>
            </a:r>
            <a:r>
              <a:rPr lang="en-US" sz="1500" dirty="0">
                <a:solidFill>
                  <a:schemeClr val="dk1"/>
                </a:solidFill>
              </a:rPr>
              <a:t> </a:t>
            </a:r>
            <a:r>
              <a:rPr lang="en-US" sz="1500" dirty="0" err="1">
                <a:solidFill>
                  <a:schemeClr val="dk1"/>
                </a:solidFill>
              </a:rPr>
              <a:t>saistīts</a:t>
            </a:r>
            <a:r>
              <a:rPr lang="en-US" sz="1500" dirty="0">
                <a:solidFill>
                  <a:schemeClr val="dk1"/>
                </a:solidFill>
              </a:rPr>
              <a:t> </a:t>
            </a:r>
            <a:r>
              <a:rPr lang="en-US" sz="1500" dirty="0" err="1">
                <a:solidFill>
                  <a:schemeClr val="dk1"/>
                </a:solidFill>
              </a:rPr>
              <a:t>ar</a:t>
            </a:r>
            <a:r>
              <a:rPr lang="en-US" sz="1500" dirty="0">
                <a:solidFill>
                  <a:schemeClr val="dk1"/>
                </a:solidFill>
              </a:rPr>
              <a:t> </a:t>
            </a:r>
            <a:r>
              <a:rPr lang="en-US" sz="1500" dirty="0" err="1">
                <a:solidFill>
                  <a:schemeClr val="dk1"/>
                </a:solidFill>
              </a:rPr>
              <a:t>publicitātes</a:t>
            </a:r>
            <a:r>
              <a:rPr lang="en-US" sz="1500" dirty="0">
                <a:solidFill>
                  <a:schemeClr val="dk1"/>
                </a:solidFill>
              </a:rPr>
              <a:t> </a:t>
            </a:r>
            <a:r>
              <a:rPr lang="en-US" sz="1500" dirty="0" err="1">
                <a:solidFill>
                  <a:schemeClr val="dk1"/>
                </a:solidFill>
              </a:rPr>
              <a:t>pasākumiem</a:t>
            </a:r>
            <a:r>
              <a:rPr lang="en-US" sz="1500" dirty="0">
                <a:solidFill>
                  <a:schemeClr val="dk1"/>
                </a:solidFill>
              </a:rPr>
              <a:t> (</a:t>
            </a:r>
            <a:r>
              <a:rPr lang="en-US" sz="1500" dirty="0" err="1">
                <a:solidFill>
                  <a:schemeClr val="dk1"/>
                </a:solidFill>
              </a:rPr>
              <a:t>aktivitāte</a:t>
            </a:r>
            <a:r>
              <a:rPr lang="en-US" sz="1500" dirty="0">
                <a:solidFill>
                  <a:schemeClr val="dk1"/>
                </a:solidFill>
              </a:rPr>
              <a:t> A 4.2)</a:t>
            </a:r>
          </a:p>
          <a:p>
            <a:pPr lvl="0" rtl="0">
              <a:spcBef>
                <a:spcPts val="0"/>
              </a:spcBef>
              <a:buNone/>
            </a:pPr>
            <a:endParaRPr sz="1100" dirty="0"/>
          </a:p>
        </p:txBody>
      </p:sp>
      <p:sp>
        <p:nvSpPr>
          <p:cNvPr id="235" name="Shape 235"/>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636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lgn="just">
              <a:spcBef>
                <a:spcPts val="0"/>
              </a:spcBef>
              <a:buNone/>
            </a:pPr>
            <a:r>
              <a:rPr lang="en-US">
                <a:solidFill>
                  <a:schemeClr val="dk1"/>
                </a:solidFill>
              </a:rPr>
              <a:t>Šī uzdevuma izpildes ietvaros tika veikta dažādu semantisko tehnoloģiju analīze, izvēlēts ietvars un izstrādāts servisu sagatavošanas šablons</a:t>
            </a:r>
          </a:p>
        </p:txBody>
      </p:sp>
      <p:sp>
        <p:nvSpPr>
          <p:cNvPr id="241" name="Shape 241"/>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15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spcBef>
                <a:spcPts val="0"/>
              </a:spcBef>
              <a:buNone/>
            </a:pPr>
            <a:r>
              <a:rPr lang="en-US" sz="1800" b="0" i="0" u="none" strike="noStrike" cap="none" dirty="0" err="1" smtClean="0">
                <a:solidFill>
                  <a:schemeClr val="dk1"/>
                </a:solidFill>
                <a:latin typeface="+mn-lt"/>
                <a:ea typeface="Arial"/>
                <a:cs typeface="Arial"/>
                <a:sym typeface="Arial"/>
              </a:rPr>
              <a:t>Tika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izstrādāti</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semantiskā</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tīmekļa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servisi</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kas</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semantiski</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anotē</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informāciju</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kas</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tiek</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saņemta</a:t>
            </a:r>
            <a:r>
              <a:rPr lang="en-US" sz="1800" b="0" i="0" u="none" strike="noStrike" cap="none" dirty="0" smtClean="0">
                <a:solidFill>
                  <a:schemeClr val="dk1"/>
                </a:solidFill>
                <a:latin typeface="+mn-lt"/>
                <a:ea typeface="Arial"/>
                <a:cs typeface="Arial"/>
                <a:sym typeface="Arial"/>
              </a:rPr>
              <a:t> no e-</a:t>
            </a:r>
            <a:r>
              <a:rPr lang="en-US" sz="1800" b="0" i="0" u="none" strike="noStrike" cap="none" dirty="0" err="1" smtClean="0">
                <a:solidFill>
                  <a:schemeClr val="dk1"/>
                </a:solidFill>
                <a:latin typeface="+mn-lt"/>
                <a:ea typeface="Arial"/>
                <a:cs typeface="Arial"/>
                <a:sym typeface="Arial"/>
              </a:rPr>
              <a:t>loģistikas</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jomā</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izstrādātā</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portālā</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pieejamiem</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parastiem</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tīmekļa</a:t>
            </a:r>
            <a:r>
              <a:rPr lang="en-US" sz="1800" b="0" i="0" u="none" strike="noStrike" cap="none" dirty="0" smtClean="0">
                <a:solidFill>
                  <a:schemeClr val="dk1"/>
                </a:solidFill>
                <a:latin typeface="+mn-lt"/>
                <a:ea typeface="Arial"/>
                <a:cs typeface="Arial"/>
                <a:sym typeface="Arial"/>
              </a:rPr>
              <a:t> </a:t>
            </a:r>
            <a:r>
              <a:rPr lang="en-US" sz="1800" b="0" i="0" u="none" strike="noStrike" cap="none" dirty="0" err="1" smtClean="0">
                <a:solidFill>
                  <a:schemeClr val="dk1"/>
                </a:solidFill>
                <a:latin typeface="+mn-lt"/>
                <a:ea typeface="Arial"/>
                <a:cs typeface="Arial"/>
                <a:sym typeface="Arial"/>
              </a:rPr>
              <a:t>servisiem</a:t>
            </a:r>
            <a:r>
              <a:rPr lang="en-US" sz="1800" b="0" i="0" u="none" strike="noStrike" cap="none" dirty="0" smtClean="0">
                <a:solidFill>
                  <a:schemeClr val="dk1"/>
                </a:solidFill>
                <a:latin typeface="+mn-lt"/>
                <a:ea typeface="Arial"/>
                <a:cs typeface="Arial"/>
                <a:sym typeface="Arial"/>
              </a:rPr>
              <a:t>.</a:t>
            </a:r>
            <a:endParaRPr dirty="0"/>
          </a:p>
        </p:txBody>
      </p:sp>
      <p:sp>
        <p:nvSpPr>
          <p:cNvPr id="249" name="Shape 249"/>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27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spcBef>
                <a:spcPts val="0"/>
              </a:spcBef>
              <a:buNone/>
            </a:pPr>
            <a:r>
              <a:rPr lang="en-US" dirty="0"/>
              <a:t>SCM - </a:t>
            </a:r>
            <a:r>
              <a:rPr lang="en-US" sz="1100" dirty="0">
                <a:solidFill>
                  <a:srgbClr val="545454"/>
                </a:solidFill>
                <a:highlight>
                  <a:srgbClr val="FFFFFF"/>
                </a:highlight>
              </a:rPr>
              <a:t>Software Configuration Management </a:t>
            </a:r>
            <a:endParaRPr lang="en-US" sz="1100" dirty="0" smtClean="0">
              <a:solidFill>
                <a:srgbClr val="545454"/>
              </a:solidFill>
              <a:highlight>
                <a:srgbClr val="FFFFFF"/>
              </a:highlight>
            </a:endParaRPr>
          </a:p>
          <a:p>
            <a:pPr lvl="0">
              <a:spcBef>
                <a:spcPts val="0"/>
              </a:spcBef>
              <a:buNone/>
            </a:pPr>
            <a:endParaRPr lang="en-US" sz="1100" dirty="0" smtClean="0">
              <a:solidFill>
                <a:srgbClr val="545454"/>
              </a:solidFill>
              <a:highlight>
                <a:srgbClr val="FFFFFF"/>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cap="none" dirty="0" err="1" smtClean="0">
                <a:solidFill>
                  <a:schemeClr val="dk1"/>
                </a:solidFill>
                <a:latin typeface="+mn-lt"/>
                <a:ea typeface="Arial"/>
                <a:cs typeface="Arial"/>
                <a:sym typeface="Arial"/>
              </a:rPr>
              <a:t>Tika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izstrādāta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modeļu</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vadīta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programmatūras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konfigurācijas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pārvaldības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pieeja</a:t>
            </a:r>
            <a:r>
              <a:rPr lang="en-US" sz="1100" b="0" i="0" u="none" strike="noStrike" cap="none" dirty="0" smtClean="0">
                <a:solidFill>
                  <a:schemeClr val="dk1"/>
                </a:solidFill>
                <a:latin typeface="+mn-lt"/>
                <a:ea typeface="Arial"/>
                <a:cs typeface="Arial"/>
                <a:sym typeface="Arial"/>
              </a:rPr>
              <a:t> un </a:t>
            </a:r>
            <a:r>
              <a:rPr lang="en-US" sz="1100" b="0" i="0" u="none" strike="noStrike" cap="none" dirty="0" err="1" smtClean="0">
                <a:solidFill>
                  <a:schemeClr val="dk1"/>
                </a:solidFill>
                <a:latin typeface="+mn-lt"/>
                <a:ea typeface="Arial"/>
                <a:cs typeface="Arial"/>
                <a:sym typeface="Arial"/>
              </a:rPr>
              <a:t>tās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realizācijas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metodoloģija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kas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izmanto</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semantiskā</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tīmekļa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tehnoloģijas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lai</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palīdzētu</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atvieglot</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tādus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procesus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kā</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programmatūras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konfigurācijas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pārvaldības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informācijas</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atkārtota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izmantošana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integrēšana</a:t>
            </a:r>
            <a:r>
              <a:rPr lang="en-US" sz="1100" b="0" i="0" u="none" strike="noStrike" cap="none" dirty="0" smtClean="0">
                <a:solidFill>
                  <a:schemeClr val="dk1"/>
                </a:solidFill>
                <a:latin typeface="+mn-lt"/>
                <a:ea typeface="Arial"/>
                <a:cs typeface="Arial"/>
                <a:sym typeface="Arial"/>
              </a:rPr>
              <a:t> un </a:t>
            </a:r>
            <a:r>
              <a:rPr lang="en-US" sz="1100" b="0" i="0" u="none" strike="noStrike" cap="none" dirty="0" err="1" smtClean="0">
                <a:solidFill>
                  <a:schemeClr val="dk1"/>
                </a:solidFill>
                <a:latin typeface="+mn-lt"/>
                <a:ea typeface="Arial"/>
                <a:cs typeface="Arial"/>
                <a:sym typeface="Arial"/>
              </a:rPr>
              <a:t>izmantošana</a:t>
            </a:r>
            <a:r>
              <a:rPr lang="en-US" sz="1100" b="0" i="0" u="none" strike="noStrike" cap="none" dirty="0" smtClean="0">
                <a:solidFill>
                  <a:schemeClr val="dk1"/>
                </a:solidFill>
                <a:latin typeface="+mn-lt"/>
                <a:ea typeface="Arial"/>
                <a:cs typeface="Arial"/>
                <a:sym typeface="Arial"/>
              </a:rPr>
              <a:t> </a:t>
            </a:r>
            <a:r>
              <a:rPr lang="en-US" sz="1100" b="0" i="0" u="none" strike="noStrike" cap="none" dirty="0" err="1" smtClean="0">
                <a:solidFill>
                  <a:schemeClr val="dk1"/>
                </a:solidFill>
                <a:latin typeface="+mn-lt"/>
                <a:ea typeface="Arial"/>
                <a:cs typeface="Arial"/>
                <a:sym typeface="Arial"/>
              </a:rPr>
              <a:t>spriešanā</a:t>
            </a:r>
            <a:r>
              <a:rPr lang="en-US" sz="1100" b="0" i="0" u="none" strike="noStrike" cap="none" dirty="0" smtClean="0">
                <a:solidFill>
                  <a:schemeClr val="dk1"/>
                </a:solidFill>
                <a:latin typeface="+mn-lt"/>
                <a:ea typeface="Arial"/>
                <a:cs typeface="Arial"/>
                <a:sym typeface="Arial"/>
              </a:rPr>
              <a:t>.</a:t>
            </a:r>
          </a:p>
          <a:p>
            <a:pPr lvl="0">
              <a:spcBef>
                <a:spcPts val="0"/>
              </a:spcBef>
              <a:buNone/>
            </a:pPr>
            <a:endParaRPr lang="en-US" sz="1100" dirty="0">
              <a:solidFill>
                <a:srgbClr val="545454"/>
              </a:solidFill>
              <a:highlight>
                <a:srgbClr val="FFFFFF"/>
              </a:highlight>
            </a:endParaRPr>
          </a:p>
        </p:txBody>
      </p:sp>
      <p:sp>
        <p:nvSpPr>
          <p:cNvPr id="257" name="Shape 257"/>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24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66750" y="4643437"/>
            <a:ext cx="5335587" cy="4397375"/>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892175" y="733425"/>
            <a:ext cx="4884737" cy="366553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79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rtl="0">
              <a:spcBef>
                <a:spcPts val="0"/>
              </a:spcBef>
              <a:buNone/>
            </a:pPr>
            <a:endParaRPr/>
          </a:p>
        </p:txBody>
      </p:sp>
      <p:sp>
        <p:nvSpPr>
          <p:cNvPr id="265" name="Shape 265"/>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00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txBox="1">
            <a:spLocks noGrp="1"/>
          </p:cNvSpPr>
          <p:nvPr>
            <p:ph type="sldNum" idx="12"/>
          </p:nvPr>
        </p:nvSpPr>
        <p:spPr>
          <a:xfrm>
            <a:off x="3778250" y="9283700"/>
            <a:ext cx="2889300" cy="4890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21</a:t>
            </a:fld>
            <a:endParaRPr lang="en-US"/>
          </a:p>
        </p:txBody>
      </p:sp>
    </p:spTree>
    <p:extLst>
      <p:ext uri="{BB962C8B-B14F-4D97-AF65-F5344CB8AC3E}">
        <p14:creationId xmlns:p14="http://schemas.microsoft.com/office/powerpoint/2010/main" val="97659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txBox="1">
            <a:spLocks noGrp="1"/>
          </p:cNvSpPr>
          <p:nvPr>
            <p:ph type="sldNum" idx="12"/>
          </p:nvPr>
        </p:nvSpPr>
        <p:spPr>
          <a:xfrm>
            <a:off x="3778250" y="9283700"/>
            <a:ext cx="2889300" cy="4890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22</a:t>
            </a:fld>
            <a:endParaRPr lang="en-US"/>
          </a:p>
        </p:txBody>
      </p:sp>
    </p:spTree>
    <p:extLst>
      <p:ext uri="{BB962C8B-B14F-4D97-AF65-F5344CB8AC3E}">
        <p14:creationId xmlns:p14="http://schemas.microsoft.com/office/powerpoint/2010/main" val="215564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66750" y="4643437"/>
            <a:ext cx="5335587" cy="4397375"/>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lv-LV" dirty="0" smtClean="0"/>
              <a:t>Šī uzdevuma priekštecis pirmajā posmā bija </a:t>
            </a:r>
            <a:r>
              <a:rPr lang="en-US" sz="1800" dirty="0" err="1" smtClean="0">
                <a:solidFill>
                  <a:srgbClr val="999999"/>
                </a:solidFill>
              </a:rPr>
              <a:t>Zināšanu</a:t>
            </a:r>
            <a:r>
              <a:rPr lang="en-US" sz="1800" dirty="0" smtClean="0">
                <a:solidFill>
                  <a:srgbClr val="999999"/>
                </a:solidFill>
              </a:rPr>
              <a:t> </a:t>
            </a:r>
            <a:r>
              <a:rPr lang="en-US" sz="1800" dirty="0" err="1" smtClean="0">
                <a:solidFill>
                  <a:srgbClr val="999999"/>
                </a:solidFill>
              </a:rPr>
              <a:t>struktūras</a:t>
            </a:r>
            <a:r>
              <a:rPr lang="en-US" sz="1800" dirty="0" smtClean="0">
                <a:solidFill>
                  <a:srgbClr val="999999"/>
                </a:solidFill>
              </a:rPr>
              <a:t> </a:t>
            </a:r>
            <a:r>
              <a:rPr lang="en-US" sz="1800" dirty="0" err="1" smtClean="0">
                <a:solidFill>
                  <a:srgbClr val="999999"/>
                </a:solidFill>
              </a:rPr>
              <a:t>modeļu</a:t>
            </a:r>
            <a:r>
              <a:rPr lang="en-US" sz="1800" dirty="0" smtClean="0">
                <a:solidFill>
                  <a:srgbClr val="999999"/>
                </a:solidFill>
              </a:rPr>
              <a:t> </a:t>
            </a:r>
            <a:r>
              <a:rPr lang="en-US" sz="1800" dirty="0" err="1" smtClean="0">
                <a:solidFill>
                  <a:srgbClr val="999999"/>
                </a:solidFill>
              </a:rPr>
              <a:t>analīzes</a:t>
            </a:r>
            <a:r>
              <a:rPr lang="en-US" sz="1800" dirty="0" smtClean="0">
                <a:solidFill>
                  <a:srgbClr val="999999"/>
                </a:solidFill>
              </a:rPr>
              <a:t> </a:t>
            </a:r>
            <a:r>
              <a:rPr lang="en-US" sz="1800" dirty="0" err="1" smtClean="0">
                <a:solidFill>
                  <a:srgbClr val="999999"/>
                </a:solidFill>
              </a:rPr>
              <a:t>metodes</a:t>
            </a:r>
            <a:r>
              <a:rPr lang="en-US" sz="1800" dirty="0" smtClean="0">
                <a:solidFill>
                  <a:srgbClr val="999999"/>
                </a:solidFill>
              </a:rPr>
              <a:t> un </a:t>
            </a:r>
            <a:r>
              <a:rPr lang="en-US" sz="1800" dirty="0" err="1" smtClean="0">
                <a:solidFill>
                  <a:srgbClr val="999999"/>
                </a:solidFill>
              </a:rPr>
              <a:t>algoritmu</a:t>
            </a:r>
            <a:r>
              <a:rPr lang="en-US" sz="1800" dirty="0" smtClean="0">
                <a:solidFill>
                  <a:srgbClr val="999999"/>
                </a:solidFill>
              </a:rPr>
              <a:t>, </a:t>
            </a:r>
            <a:r>
              <a:rPr lang="en-US" sz="1800" dirty="0" err="1" smtClean="0">
                <a:solidFill>
                  <a:srgbClr val="999999"/>
                </a:solidFill>
              </a:rPr>
              <a:t>kā</a:t>
            </a:r>
            <a:r>
              <a:rPr lang="en-US" sz="1800" dirty="0" smtClean="0">
                <a:solidFill>
                  <a:srgbClr val="999999"/>
                </a:solidFill>
              </a:rPr>
              <a:t> </a:t>
            </a:r>
            <a:r>
              <a:rPr lang="en-US" sz="1800" dirty="0" err="1" smtClean="0">
                <a:solidFill>
                  <a:srgbClr val="999999"/>
                </a:solidFill>
              </a:rPr>
              <a:t>arī</a:t>
            </a:r>
            <a:r>
              <a:rPr lang="en-US" sz="1800" dirty="0" smtClean="0">
                <a:solidFill>
                  <a:srgbClr val="999999"/>
                </a:solidFill>
              </a:rPr>
              <a:t> to </a:t>
            </a:r>
            <a:r>
              <a:rPr lang="en-US" sz="1800" dirty="0" err="1" smtClean="0">
                <a:solidFill>
                  <a:srgbClr val="999999"/>
                </a:solidFill>
              </a:rPr>
              <a:t>atbalsta</a:t>
            </a:r>
            <a:r>
              <a:rPr lang="en-US" sz="1800" dirty="0" smtClean="0">
                <a:solidFill>
                  <a:srgbClr val="999999"/>
                </a:solidFill>
              </a:rPr>
              <a:t> </a:t>
            </a:r>
            <a:r>
              <a:rPr lang="en-US" sz="1800" dirty="0" err="1" smtClean="0">
                <a:solidFill>
                  <a:srgbClr val="999999"/>
                </a:solidFill>
              </a:rPr>
              <a:t>programmatūras</a:t>
            </a:r>
            <a:r>
              <a:rPr lang="en-US" sz="1800" dirty="0" smtClean="0">
                <a:solidFill>
                  <a:srgbClr val="999999"/>
                </a:solidFill>
              </a:rPr>
              <a:t> </a:t>
            </a:r>
            <a:r>
              <a:rPr lang="en-US" sz="1800" dirty="0" err="1" smtClean="0">
                <a:solidFill>
                  <a:srgbClr val="999999"/>
                </a:solidFill>
              </a:rPr>
              <a:t>prototipa</a:t>
            </a:r>
            <a:r>
              <a:rPr lang="en-US" sz="1800" dirty="0" smtClean="0">
                <a:solidFill>
                  <a:srgbClr val="999999"/>
                </a:solidFill>
              </a:rPr>
              <a:t> </a:t>
            </a:r>
            <a:r>
              <a:rPr lang="en-US" sz="1800" dirty="0" err="1" smtClean="0">
                <a:solidFill>
                  <a:srgbClr val="999999"/>
                </a:solidFill>
              </a:rPr>
              <a:t>izstrāde</a:t>
            </a:r>
            <a:r>
              <a:rPr lang="en-US" sz="1800" dirty="0" smtClean="0">
                <a:solidFill>
                  <a:srgbClr val="999999"/>
                </a:solidFill>
              </a:rPr>
              <a:t>, </a:t>
            </a:r>
            <a:r>
              <a:rPr lang="en-US" sz="1800" dirty="0" err="1" smtClean="0">
                <a:solidFill>
                  <a:srgbClr val="999999"/>
                </a:solidFill>
              </a:rPr>
              <a:t>savukārt</a:t>
            </a:r>
            <a:r>
              <a:rPr lang="en-US" sz="1800" dirty="0" smtClean="0">
                <a:solidFill>
                  <a:srgbClr val="999999"/>
                </a:solidFill>
              </a:rPr>
              <a:t> 2.posmā </a:t>
            </a:r>
            <a:r>
              <a:rPr lang="en-US" sz="1800" dirty="0" err="1" smtClean="0">
                <a:solidFill>
                  <a:srgbClr val="999999"/>
                </a:solidFill>
              </a:rPr>
              <a:t>bija</a:t>
            </a:r>
            <a:r>
              <a:rPr lang="en-US" sz="1800" dirty="0" smtClean="0">
                <a:solidFill>
                  <a:srgbClr val="999999"/>
                </a:solidFill>
              </a:rPr>
              <a:t> </a:t>
            </a:r>
            <a:r>
              <a:rPr lang="en-US" sz="1800" dirty="0" err="1" smtClean="0">
                <a:solidFill>
                  <a:srgbClr val="999999"/>
                </a:solidFill>
              </a:rPr>
              <a:t>paredzēta</a:t>
            </a:r>
            <a:r>
              <a:rPr lang="en-US" sz="1800" dirty="0" smtClean="0">
                <a:solidFill>
                  <a:srgbClr val="999999"/>
                </a:solidFill>
              </a:rPr>
              <a:t> </a:t>
            </a:r>
            <a:r>
              <a:rPr lang="en-US" sz="1800" dirty="0" err="1" smtClean="0">
                <a:solidFill>
                  <a:srgbClr val="999999"/>
                </a:solidFill>
              </a:rPr>
              <a:t>izstrādātās</a:t>
            </a:r>
            <a:r>
              <a:rPr lang="en-US" sz="1800" baseline="0" dirty="0" smtClean="0">
                <a:solidFill>
                  <a:srgbClr val="999999"/>
                </a:solidFill>
              </a:rPr>
              <a:t> </a:t>
            </a:r>
            <a:r>
              <a:rPr lang="en-US" sz="1800" baseline="0" dirty="0" err="1" smtClean="0">
                <a:solidFill>
                  <a:srgbClr val="999999"/>
                </a:solidFill>
              </a:rPr>
              <a:t>programmatūrar</a:t>
            </a:r>
            <a:r>
              <a:rPr lang="en-US" sz="1800" baseline="0" dirty="0" smtClean="0">
                <a:solidFill>
                  <a:srgbClr val="999999"/>
                </a:solidFill>
              </a:rPr>
              <a:t> I4S </a:t>
            </a:r>
            <a:r>
              <a:rPr lang="en-US" sz="1800" baseline="0" dirty="0" err="1" smtClean="0">
                <a:solidFill>
                  <a:srgbClr val="999999"/>
                </a:solidFill>
              </a:rPr>
              <a:t>paplašināšana</a:t>
            </a:r>
            <a:r>
              <a:rPr lang="en-US" sz="1800" baseline="0" dirty="0" smtClean="0">
                <a:solidFill>
                  <a:srgbClr val="999999"/>
                </a:solidFill>
              </a:rPr>
              <a:t>, </a:t>
            </a:r>
            <a:r>
              <a:rPr lang="en-US" sz="1800" baseline="0" dirty="0" err="1" smtClean="0">
                <a:solidFill>
                  <a:srgbClr val="999999"/>
                </a:solidFill>
              </a:rPr>
              <a:t>lia</a:t>
            </a:r>
            <a:r>
              <a:rPr lang="en-US" sz="1800" baseline="0" dirty="0" smtClean="0">
                <a:solidFill>
                  <a:srgbClr val="999999"/>
                </a:solidFill>
              </a:rPr>
              <a:t>, </a:t>
            </a:r>
            <a:r>
              <a:rPr lang="en-US" sz="1800" baseline="0" dirty="0" err="1" smtClean="0">
                <a:solidFill>
                  <a:srgbClr val="999999"/>
                </a:solidFill>
              </a:rPr>
              <a:t>automatizēti</a:t>
            </a:r>
            <a:r>
              <a:rPr lang="en-US" sz="1800" baseline="0" dirty="0" smtClean="0">
                <a:solidFill>
                  <a:srgbClr val="999999"/>
                </a:solidFill>
              </a:rPr>
              <a:t> </a:t>
            </a:r>
            <a:r>
              <a:rPr lang="en-US" sz="1800" baseline="0" dirty="0" err="1" smtClean="0">
                <a:solidFill>
                  <a:srgbClr val="999999"/>
                </a:solidFill>
              </a:rPr>
              <a:t>analizējot</a:t>
            </a:r>
            <a:r>
              <a:rPr lang="en-US" sz="1800" baseline="0" dirty="0" smtClean="0">
                <a:solidFill>
                  <a:srgbClr val="999999"/>
                </a:solidFill>
              </a:rPr>
              <a:t> </a:t>
            </a:r>
            <a:r>
              <a:rPr lang="en-US" sz="1800" baseline="0" dirty="0" err="1" smtClean="0">
                <a:solidFill>
                  <a:srgbClr val="999999"/>
                </a:solidFill>
              </a:rPr>
              <a:t>industriālās</a:t>
            </a:r>
            <a:r>
              <a:rPr lang="en-US" sz="1800" baseline="0" dirty="0" smtClean="0">
                <a:solidFill>
                  <a:srgbClr val="999999"/>
                </a:solidFill>
              </a:rPr>
              <a:t> </a:t>
            </a:r>
            <a:r>
              <a:rPr lang="en-US" sz="1800" baseline="0" dirty="0" err="1" smtClean="0">
                <a:solidFill>
                  <a:srgbClr val="999999"/>
                </a:solidFill>
              </a:rPr>
              <a:t>kontroles</a:t>
            </a:r>
            <a:r>
              <a:rPr lang="en-US" sz="1800" baseline="0" dirty="0" smtClean="0">
                <a:solidFill>
                  <a:srgbClr val="999999"/>
                </a:solidFill>
              </a:rPr>
              <a:t> </a:t>
            </a:r>
            <a:r>
              <a:rPr lang="en-US" sz="1800" baseline="0" dirty="0" err="1" smtClean="0">
                <a:solidFill>
                  <a:srgbClr val="999999"/>
                </a:solidFill>
              </a:rPr>
              <a:t>sistēmas</a:t>
            </a:r>
            <a:r>
              <a:rPr lang="en-US" sz="1800" baseline="0" dirty="0" smtClean="0">
                <a:solidFill>
                  <a:srgbClr val="999999"/>
                </a:solidFill>
              </a:rPr>
              <a:t>, </a:t>
            </a:r>
            <a:r>
              <a:rPr lang="en-US" sz="1800" baseline="0" dirty="0" err="1" smtClean="0">
                <a:solidFill>
                  <a:srgbClr val="999999"/>
                </a:solidFill>
              </a:rPr>
              <a:t>noteiktu</a:t>
            </a:r>
            <a:r>
              <a:rPr lang="en-US" sz="1800" baseline="0" dirty="0" smtClean="0">
                <a:solidFill>
                  <a:srgbClr val="999999"/>
                </a:solidFill>
              </a:rPr>
              <a:t> to </a:t>
            </a:r>
            <a:r>
              <a:rPr lang="en-US" sz="1800" baseline="0" dirty="0" err="1" smtClean="0">
                <a:solidFill>
                  <a:srgbClr val="999999"/>
                </a:solidFill>
              </a:rPr>
              <a:t>funkcionālo</a:t>
            </a:r>
            <a:r>
              <a:rPr lang="en-US" sz="1800" baseline="0" dirty="0" smtClean="0">
                <a:solidFill>
                  <a:srgbClr val="999999"/>
                </a:solidFill>
              </a:rPr>
              <a:t> </a:t>
            </a:r>
            <a:r>
              <a:rPr lang="en-US" sz="1800" baseline="0" dirty="0" err="1" smtClean="0">
                <a:solidFill>
                  <a:srgbClr val="999999"/>
                </a:solidFill>
              </a:rPr>
              <a:t>stāvokli</a:t>
            </a:r>
            <a:endParaRPr lang="en-US" sz="1800" dirty="0" smtClean="0">
              <a:solidFill>
                <a:srgbClr val="999999"/>
              </a:solidFill>
            </a:endParaRPr>
          </a:p>
          <a:p>
            <a:pPr lvl="0">
              <a:spcBef>
                <a:spcPts val="0"/>
              </a:spcBef>
              <a:buNone/>
            </a:pPr>
            <a:endParaRPr dirty="0"/>
          </a:p>
        </p:txBody>
      </p:sp>
      <p:sp>
        <p:nvSpPr>
          <p:cNvPr id="127" name="Shape 127"/>
          <p:cNvSpPr>
            <a:spLocks noGrp="1" noRot="1" noChangeAspect="1"/>
          </p:cNvSpPr>
          <p:nvPr>
            <p:ph type="sldImg" idx="2"/>
          </p:nvPr>
        </p:nvSpPr>
        <p:spPr>
          <a:xfrm>
            <a:off x="892175" y="733425"/>
            <a:ext cx="4884737" cy="366553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3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rtl="0">
              <a:spcBef>
                <a:spcPts val="0"/>
              </a:spcBef>
              <a:buNone/>
            </a:pPr>
            <a:r>
              <a:rPr lang="en-US" sz="1200" dirty="0" err="1">
                <a:solidFill>
                  <a:schemeClr val="dk1"/>
                </a:solidFill>
              </a:rPr>
              <a:t>Intelektuālā</a:t>
            </a:r>
            <a:r>
              <a:rPr lang="en-US" sz="1200" dirty="0">
                <a:solidFill>
                  <a:schemeClr val="dk1"/>
                </a:solidFill>
              </a:rPr>
              <a:t> </a:t>
            </a:r>
            <a:r>
              <a:rPr lang="en-US" sz="1200" dirty="0" err="1">
                <a:solidFill>
                  <a:schemeClr val="dk1"/>
                </a:solidFill>
              </a:rPr>
              <a:t>sistēma</a:t>
            </a:r>
            <a:r>
              <a:rPr lang="en-US" sz="1200" dirty="0">
                <a:solidFill>
                  <a:schemeClr val="dk1"/>
                </a:solidFill>
              </a:rPr>
              <a:t> I4S, </a:t>
            </a:r>
            <a:r>
              <a:rPr lang="en-US" sz="1200" dirty="0" err="1">
                <a:solidFill>
                  <a:schemeClr val="dk1"/>
                </a:solidFill>
              </a:rPr>
              <a:t>kas</a:t>
            </a:r>
            <a:r>
              <a:rPr lang="en-US" sz="1200" dirty="0">
                <a:solidFill>
                  <a:schemeClr val="dk1"/>
                </a:solidFill>
              </a:rPr>
              <a:t> </a:t>
            </a:r>
            <a:r>
              <a:rPr lang="en-US" sz="1200" dirty="0" err="1">
                <a:solidFill>
                  <a:schemeClr val="dk1"/>
                </a:solidFill>
              </a:rPr>
              <a:t>ļauj</a:t>
            </a:r>
            <a:r>
              <a:rPr lang="en-US" sz="1200" dirty="0">
                <a:solidFill>
                  <a:schemeClr val="dk1"/>
                </a:solidFill>
              </a:rPr>
              <a:t> </a:t>
            </a:r>
            <a:r>
              <a:rPr lang="en-US" sz="1200" dirty="0" err="1">
                <a:solidFill>
                  <a:schemeClr val="dk1"/>
                </a:solidFill>
              </a:rPr>
              <a:t>īstenot</a:t>
            </a:r>
            <a:r>
              <a:rPr lang="en-US" sz="1200" dirty="0">
                <a:solidFill>
                  <a:schemeClr val="dk1"/>
                </a:solidFill>
              </a:rPr>
              <a:t> </a:t>
            </a:r>
            <a:r>
              <a:rPr lang="en-US" sz="1200" dirty="0" err="1">
                <a:solidFill>
                  <a:schemeClr val="dk1"/>
                </a:solidFill>
              </a:rPr>
              <a:t>zināšanu</a:t>
            </a:r>
            <a:r>
              <a:rPr lang="en-US" sz="1200" dirty="0">
                <a:solidFill>
                  <a:schemeClr val="dk1"/>
                </a:solidFill>
              </a:rPr>
              <a:t> </a:t>
            </a:r>
            <a:r>
              <a:rPr lang="en-US" sz="1200" dirty="0" err="1">
                <a:solidFill>
                  <a:schemeClr val="dk1"/>
                </a:solidFill>
              </a:rPr>
              <a:t>izgūšanu</a:t>
            </a:r>
            <a:r>
              <a:rPr lang="en-US" sz="1200" dirty="0">
                <a:solidFill>
                  <a:schemeClr val="dk1"/>
                </a:solidFill>
              </a:rPr>
              <a:t> un </a:t>
            </a:r>
            <a:r>
              <a:rPr lang="en-US" sz="1200" dirty="0" err="1">
                <a:solidFill>
                  <a:schemeClr val="dk1"/>
                </a:solidFill>
              </a:rPr>
              <a:t>atspoguļošanu</a:t>
            </a:r>
            <a:r>
              <a:rPr lang="en-US" sz="1200" dirty="0">
                <a:solidFill>
                  <a:schemeClr val="dk1"/>
                </a:solidFill>
              </a:rPr>
              <a:t> no </a:t>
            </a:r>
            <a:r>
              <a:rPr lang="en-US" sz="1200" dirty="0" err="1">
                <a:solidFill>
                  <a:schemeClr val="dk1"/>
                </a:solidFill>
              </a:rPr>
              <a:t>eksperta</a:t>
            </a:r>
            <a:r>
              <a:rPr lang="en-US" sz="1200" dirty="0">
                <a:solidFill>
                  <a:schemeClr val="dk1"/>
                </a:solidFill>
              </a:rPr>
              <a:t> un </a:t>
            </a:r>
            <a:r>
              <a:rPr lang="en-US" sz="1200" dirty="0" err="1">
                <a:solidFill>
                  <a:schemeClr val="dk1"/>
                </a:solidFill>
              </a:rPr>
              <a:t>piemērot</a:t>
            </a:r>
            <a:r>
              <a:rPr lang="en-US" sz="1200" dirty="0">
                <a:solidFill>
                  <a:schemeClr val="dk1"/>
                </a:solidFill>
              </a:rPr>
              <a:t> to </a:t>
            </a:r>
            <a:r>
              <a:rPr lang="en-US" sz="1200" dirty="0" err="1">
                <a:solidFill>
                  <a:schemeClr val="dk1"/>
                </a:solidFill>
              </a:rPr>
              <a:t>struktūrmodelēšanas</a:t>
            </a:r>
            <a:r>
              <a:rPr lang="en-US" sz="1200" dirty="0">
                <a:solidFill>
                  <a:schemeClr val="dk1"/>
                </a:solidFill>
              </a:rPr>
              <a:t> </a:t>
            </a:r>
            <a:r>
              <a:rPr lang="en-US" sz="1200" dirty="0" err="1">
                <a:solidFill>
                  <a:schemeClr val="dk1"/>
                </a:solidFill>
              </a:rPr>
              <a:t>mērķiem</a:t>
            </a:r>
            <a:r>
              <a:rPr lang="en-US" sz="1200" dirty="0">
                <a:solidFill>
                  <a:schemeClr val="dk1"/>
                </a:solidFill>
              </a:rPr>
              <a:t>. </a:t>
            </a:r>
          </a:p>
          <a:p>
            <a:pPr lvl="0" rtl="0">
              <a:spcBef>
                <a:spcPts val="0"/>
              </a:spcBef>
              <a:buNone/>
            </a:pPr>
            <a:endParaRPr sz="1200" dirty="0"/>
          </a:p>
          <a:p>
            <a:pPr lvl="0" rtl="0">
              <a:spcBef>
                <a:spcPts val="0"/>
              </a:spcBef>
              <a:buNone/>
            </a:pPr>
            <a:r>
              <a:rPr lang="en-US" sz="1200" dirty="0" err="1"/>
              <a:t>Izmantojot</a:t>
            </a:r>
            <a:r>
              <a:rPr lang="en-US" sz="1200" dirty="0"/>
              <a:t> I4S, </a:t>
            </a:r>
            <a:r>
              <a:rPr lang="en-US" sz="1200" dirty="0" err="1"/>
              <a:t>ir</a:t>
            </a:r>
            <a:r>
              <a:rPr lang="en-US" sz="1200" dirty="0"/>
              <a:t> </a:t>
            </a:r>
            <a:r>
              <a:rPr lang="en-US" sz="1200" dirty="0" err="1"/>
              <a:t>izstrādāti</a:t>
            </a:r>
            <a:r>
              <a:rPr lang="en-US" sz="1200" dirty="0"/>
              <a:t> </a:t>
            </a:r>
            <a:r>
              <a:rPr lang="en-US" sz="1200" dirty="0" err="1"/>
              <a:t>struktūras</a:t>
            </a:r>
            <a:r>
              <a:rPr lang="en-US" sz="1200" dirty="0"/>
              <a:t> </a:t>
            </a:r>
            <a:r>
              <a:rPr lang="en-US" sz="1200" dirty="0" err="1"/>
              <a:t>modeļi</a:t>
            </a:r>
            <a:r>
              <a:rPr lang="en-US" sz="1200" dirty="0"/>
              <a:t> </a:t>
            </a:r>
            <a:r>
              <a:rPr lang="en-US" sz="1200" dirty="0" err="1" smtClean="0"/>
              <a:t>industriālās</a:t>
            </a:r>
            <a:r>
              <a:rPr lang="en-US" sz="1200" dirty="0" smtClean="0"/>
              <a:t> </a:t>
            </a:r>
            <a:r>
              <a:rPr lang="en-US" sz="1200" dirty="0" err="1" smtClean="0">
                <a:solidFill>
                  <a:schemeClr val="dk1"/>
                </a:solidFill>
              </a:rPr>
              <a:t>vinčas</a:t>
            </a:r>
            <a:r>
              <a:rPr lang="en-US" sz="1200" dirty="0" smtClean="0">
                <a:solidFill>
                  <a:schemeClr val="dk1"/>
                </a:solidFill>
              </a:rPr>
              <a:t> </a:t>
            </a:r>
            <a:r>
              <a:rPr lang="en-US" sz="1200" dirty="0" err="1">
                <a:solidFill>
                  <a:schemeClr val="dk1"/>
                </a:solidFill>
              </a:rPr>
              <a:t>pārvietošanas</a:t>
            </a:r>
            <a:r>
              <a:rPr lang="en-US" sz="1200" dirty="0">
                <a:solidFill>
                  <a:schemeClr val="dk1"/>
                </a:solidFill>
              </a:rPr>
              <a:t> </a:t>
            </a:r>
            <a:r>
              <a:rPr lang="en-US" sz="1200" dirty="0" err="1">
                <a:solidFill>
                  <a:schemeClr val="dk1"/>
                </a:solidFill>
              </a:rPr>
              <a:t>sistēmai</a:t>
            </a:r>
            <a:r>
              <a:rPr lang="en-US" sz="1200" dirty="0">
                <a:solidFill>
                  <a:schemeClr val="dk1"/>
                </a:solidFill>
              </a:rPr>
              <a:t>, </a:t>
            </a:r>
            <a:r>
              <a:rPr lang="en-US" sz="1200" dirty="0" err="1">
                <a:solidFill>
                  <a:schemeClr val="dk1"/>
                </a:solidFill>
              </a:rPr>
              <a:t>ņemot</a:t>
            </a:r>
            <a:r>
              <a:rPr lang="en-US" sz="1200" dirty="0">
                <a:solidFill>
                  <a:schemeClr val="dk1"/>
                </a:solidFill>
              </a:rPr>
              <a:t> </a:t>
            </a:r>
            <a:r>
              <a:rPr lang="en-US" sz="1200" dirty="0" err="1">
                <a:solidFill>
                  <a:schemeClr val="dk1"/>
                </a:solidFill>
              </a:rPr>
              <a:t>vērā</a:t>
            </a:r>
            <a:r>
              <a:rPr lang="en-US" sz="1200" dirty="0">
                <a:solidFill>
                  <a:schemeClr val="dk1"/>
                </a:solidFill>
              </a:rPr>
              <a:t> </a:t>
            </a:r>
            <a:r>
              <a:rPr lang="en-US" sz="1200" dirty="0" err="1">
                <a:solidFill>
                  <a:schemeClr val="dk1"/>
                </a:solidFill>
              </a:rPr>
              <a:t>kompānijas</a:t>
            </a:r>
            <a:r>
              <a:rPr lang="en-US" sz="1200" dirty="0">
                <a:solidFill>
                  <a:schemeClr val="dk1"/>
                </a:solidFill>
              </a:rPr>
              <a:t> “ICD Software” </a:t>
            </a:r>
            <a:r>
              <a:rPr lang="en-US" sz="1200" dirty="0" err="1">
                <a:solidFill>
                  <a:schemeClr val="dk1"/>
                </a:solidFill>
              </a:rPr>
              <a:t>eksperta</a:t>
            </a:r>
            <a:r>
              <a:rPr lang="en-US" sz="1200" dirty="0">
                <a:solidFill>
                  <a:schemeClr val="dk1"/>
                </a:solidFill>
              </a:rPr>
              <a:t> </a:t>
            </a:r>
            <a:r>
              <a:rPr lang="en-US" sz="1200" dirty="0" err="1">
                <a:solidFill>
                  <a:schemeClr val="dk1"/>
                </a:solidFill>
              </a:rPr>
              <a:t>norādījumus</a:t>
            </a:r>
            <a:r>
              <a:rPr lang="en-US" sz="1200" dirty="0">
                <a:solidFill>
                  <a:schemeClr val="dk1"/>
                </a:solidFill>
              </a:rPr>
              <a:t> </a:t>
            </a:r>
          </a:p>
          <a:p>
            <a:pPr lvl="0" rtl="0">
              <a:spcBef>
                <a:spcPts val="0"/>
              </a:spcBef>
              <a:buNone/>
            </a:pPr>
            <a:endParaRPr sz="1200" dirty="0"/>
          </a:p>
          <a:p>
            <a:pPr marL="457200" lvl="0" indent="-304800" rtl="0">
              <a:spcBef>
                <a:spcPts val="0"/>
              </a:spcBef>
              <a:buSzPct val="100000"/>
              <a:buAutoNum type="arabicPeriod"/>
            </a:pPr>
            <a:r>
              <a:rPr lang="en-US" sz="1200" dirty="0" err="1"/>
              <a:t>Kā</a:t>
            </a:r>
            <a:r>
              <a:rPr lang="en-US" sz="1200" dirty="0"/>
              <a:t> </a:t>
            </a:r>
            <a:r>
              <a:rPr lang="en-US" sz="1200" dirty="0" err="1"/>
              <a:t>pirmais</a:t>
            </a:r>
            <a:r>
              <a:rPr lang="en-US" sz="1200" dirty="0"/>
              <a:t> </a:t>
            </a:r>
            <a:r>
              <a:rPr lang="en-US" sz="1200" dirty="0" err="1"/>
              <a:t>solis</a:t>
            </a:r>
            <a:r>
              <a:rPr lang="en-US" sz="1200" dirty="0"/>
              <a:t> </a:t>
            </a:r>
            <a:r>
              <a:rPr lang="en-US" sz="1200" dirty="0" err="1"/>
              <a:t>ir</a:t>
            </a:r>
            <a:r>
              <a:rPr lang="en-US" sz="1200" dirty="0"/>
              <a:t> </a:t>
            </a:r>
            <a:r>
              <a:rPr lang="en-US" sz="1200" dirty="0" err="1"/>
              <a:t>sistēmas</a:t>
            </a:r>
            <a:r>
              <a:rPr lang="en-US" sz="1200" dirty="0"/>
              <a:t> </a:t>
            </a:r>
            <a:r>
              <a:rPr lang="en-US" sz="1200" dirty="0" err="1"/>
              <a:t>objektu</a:t>
            </a:r>
            <a:r>
              <a:rPr lang="en-US" sz="1200" dirty="0"/>
              <a:t> </a:t>
            </a:r>
            <a:r>
              <a:rPr lang="en-US" sz="1200" dirty="0" err="1"/>
              <a:t>definēšana</a:t>
            </a:r>
            <a:r>
              <a:rPr lang="en-US" sz="1200" dirty="0"/>
              <a:t> (</a:t>
            </a:r>
            <a:r>
              <a:rPr lang="en-US" sz="1200" dirty="0" err="1"/>
              <a:t>detalizētais</a:t>
            </a:r>
            <a:r>
              <a:rPr lang="en-US" sz="1200" dirty="0"/>
              <a:t> </a:t>
            </a:r>
            <a:r>
              <a:rPr lang="en-US" sz="1200" dirty="0" err="1"/>
              <a:t>sistēmas</a:t>
            </a:r>
            <a:r>
              <a:rPr lang="en-US" sz="1200" dirty="0"/>
              <a:t> </a:t>
            </a:r>
            <a:r>
              <a:rPr lang="en-US" sz="1200" dirty="0" err="1"/>
              <a:t>apraksts</a:t>
            </a:r>
            <a:r>
              <a:rPr lang="en-US" sz="1200" dirty="0"/>
              <a:t>),</a:t>
            </a:r>
          </a:p>
          <a:p>
            <a:pPr marL="457200" lvl="0" indent="-304800" rtl="0">
              <a:spcBef>
                <a:spcPts val="0"/>
              </a:spcBef>
              <a:buSzPct val="100000"/>
              <a:buAutoNum type="arabicPeriod"/>
            </a:pPr>
            <a:r>
              <a:rPr lang="en-US" sz="1200" dirty="0"/>
              <a:t>tad </a:t>
            </a:r>
            <a:r>
              <a:rPr lang="en-US" sz="1200" dirty="0" err="1"/>
              <a:t>pamatojoties</a:t>
            </a:r>
            <a:r>
              <a:rPr lang="en-US" sz="1200" dirty="0"/>
              <a:t> </a:t>
            </a:r>
            <a:r>
              <a:rPr lang="en-US" sz="1200" dirty="0" err="1"/>
              <a:t>uz</a:t>
            </a:r>
            <a:r>
              <a:rPr lang="en-US" sz="1200" dirty="0"/>
              <a:t> </a:t>
            </a:r>
            <a:r>
              <a:rPr lang="en-US" sz="1200" dirty="0" err="1"/>
              <a:t>ievadīto</a:t>
            </a:r>
            <a:r>
              <a:rPr lang="en-US" sz="1200" dirty="0"/>
              <a:t>, </a:t>
            </a:r>
            <a:r>
              <a:rPr lang="en-US" sz="1200" dirty="0" err="1"/>
              <a:t>detalizēto</a:t>
            </a:r>
            <a:r>
              <a:rPr lang="en-US" sz="1200" dirty="0"/>
              <a:t> </a:t>
            </a:r>
            <a:r>
              <a:rPr lang="en-US" sz="1200" dirty="0" err="1"/>
              <a:t>sistēmas</a:t>
            </a:r>
            <a:r>
              <a:rPr lang="en-US" sz="1200" dirty="0"/>
              <a:t> </a:t>
            </a:r>
            <a:r>
              <a:rPr lang="en-US" sz="1200" dirty="0" err="1"/>
              <a:t>aprakstu</a:t>
            </a:r>
            <a:r>
              <a:rPr lang="en-US" sz="1200" dirty="0"/>
              <a:t>, </a:t>
            </a:r>
            <a:r>
              <a:rPr lang="en-US" sz="1200" dirty="0" err="1"/>
              <a:t>sistēma</a:t>
            </a:r>
            <a:r>
              <a:rPr lang="en-US" sz="1200" dirty="0"/>
              <a:t> </a:t>
            </a:r>
            <a:r>
              <a:rPr lang="en-US" sz="1200" dirty="0" err="1"/>
              <a:t>piedāvā</a:t>
            </a:r>
            <a:r>
              <a:rPr lang="en-US" sz="1200" dirty="0"/>
              <a:t> </a:t>
            </a:r>
            <a:r>
              <a:rPr lang="en-US" sz="1200" dirty="0" err="1"/>
              <a:t>dažādu</a:t>
            </a:r>
            <a:r>
              <a:rPr lang="en-US" sz="1200" dirty="0"/>
              <a:t> </a:t>
            </a:r>
            <a:r>
              <a:rPr lang="en-US" sz="1200" dirty="0" err="1"/>
              <a:t>struktūras</a:t>
            </a:r>
            <a:r>
              <a:rPr lang="en-US" sz="1200" dirty="0"/>
              <a:t> </a:t>
            </a:r>
            <a:r>
              <a:rPr lang="en-US" sz="1200" dirty="0" err="1"/>
              <a:t>modeļu</a:t>
            </a:r>
            <a:r>
              <a:rPr lang="en-US" sz="1200" dirty="0"/>
              <a:t> </a:t>
            </a:r>
            <a:r>
              <a:rPr lang="en-US" sz="1200" b="1" dirty="0" err="1"/>
              <a:t>automātisku</a:t>
            </a:r>
            <a:r>
              <a:rPr lang="en-US" sz="1200" dirty="0"/>
              <a:t> </a:t>
            </a:r>
            <a:r>
              <a:rPr lang="en-US" sz="1200" dirty="0" err="1"/>
              <a:t>ģenerēšanu</a:t>
            </a:r>
            <a:r>
              <a:rPr lang="en-US" sz="1200" dirty="0"/>
              <a:t>, </a:t>
            </a:r>
            <a:r>
              <a:rPr lang="en-US" sz="1200" dirty="0" err="1"/>
              <a:t>kas</a:t>
            </a:r>
            <a:r>
              <a:rPr lang="en-US" sz="1200" dirty="0"/>
              <a:t> </a:t>
            </a:r>
            <a:r>
              <a:rPr lang="en-US" sz="1200" dirty="0" err="1"/>
              <a:t>var</a:t>
            </a:r>
            <a:r>
              <a:rPr lang="en-US" sz="1200" dirty="0"/>
              <a:t> </a:t>
            </a:r>
            <a:r>
              <a:rPr lang="en-US" sz="1200" dirty="0" err="1"/>
              <a:t>tikt</a:t>
            </a:r>
            <a:r>
              <a:rPr lang="en-US" sz="1200" dirty="0"/>
              <a:t> </a:t>
            </a:r>
            <a:r>
              <a:rPr lang="en-US" sz="1200" dirty="0" err="1"/>
              <a:t>izmantoti</a:t>
            </a:r>
            <a:r>
              <a:rPr lang="en-US" sz="1200" dirty="0"/>
              <a:t> </a:t>
            </a:r>
            <a:r>
              <a:rPr lang="en-US" sz="1200" dirty="0" err="1"/>
              <a:t>sistēmā</a:t>
            </a:r>
            <a:r>
              <a:rPr lang="en-US" sz="1200" dirty="0"/>
              <a:t> </a:t>
            </a:r>
            <a:r>
              <a:rPr lang="en-US" sz="1200" dirty="0" err="1"/>
              <a:t>notiekošo</a:t>
            </a:r>
            <a:r>
              <a:rPr lang="en-US" sz="1200" dirty="0"/>
              <a:t> </a:t>
            </a:r>
            <a:r>
              <a:rPr lang="en-US" sz="1200" dirty="0" err="1"/>
              <a:t>procesu</a:t>
            </a:r>
            <a:r>
              <a:rPr lang="en-US" sz="1200" dirty="0"/>
              <a:t> </a:t>
            </a:r>
            <a:r>
              <a:rPr lang="en-US" sz="1200" dirty="0" err="1"/>
              <a:t>analīzei</a:t>
            </a:r>
            <a:r>
              <a:rPr lang="en-US" sz="1200" dirty="0"/>
              <a:t>. No </a:t>
            </a:r>
            <a:r>
              <a:rPr lang="en-US" sz="1200" dirty="0" err="1"/>
              <a:t>morfoloģiskā</a:t>
            </a:r>
            <a:r>
              <a:rPr lang="en-US" sz="1200" dirty="0"/>
              <a:t> </a:t>
            </a:r>
            <a:r>
              <a:rPr lang="en-US" sz="1200" dirty="0" err="1"/>
              <a:t>struktūras</a:t>
            </a:r>
            <a:r>
              <a:rPr lang="en-US" sz="1200" dirty="0"/>
              <a:t> </a:t>
            </a:r>
            <a:r>
              <a:rPr lang="en-US" sz="1200" dirty="0" err="1"/>
              <a:t>modeļa</a:t>
            </a:r>
            <a:r>
              <a:rPr lang="en-US" sz="1200" dirty="0"/>
              <a:t> </a:t>
            </a:r>
            <a:r>
              <a:rPr lang="en-US" sz="1200" dirty="0" err="1"/>
              <a:t>ir</a:t>
            </a:r>
            <a:r>
              <a:rPr lang="en-US" sz="1200" dirty="0"/>
              <a:t> </a:t>
            </a:r>
            <a:r>
              <a:rPr lang="en-US" sz="1200" dirty="0" err="1"/>
              <a:t>iespēja</a:t>
            </a:r>
            <a:r>
              <a:rPr lang="en-US" sz="1200" dirty="0"/>
              <a:t> </a:t>
            </a:r>
            <a:r>
              <a:rPr lang="en-US" sz="1200" dirty="0" err="1"/>
              <a:t>automātiski</a:t>
            </a:r>
            <a:r>
              <a:rPr lang="en-US" sz="1200" dirty="0"/>
              <a:t> </a:t>
            </a:r>
            <a:r>
              <a:rPr lang="en-US" sz="1200" dirty="0" err="1"/>
              <a:t>ģenerēt</a:t>
            </a:r>
            <a:r>
              <a:rPr lang="en-US" sz="1200" dirty="0"/>
              <a:t> </a:t>
            </a:r>
            <a:r>
              <a:rPr lang="en-US" sz="1200" dirty="0" err="1"/>
              <a:t>funkcionālās</a:t>
            </a:r>
            <a:r>
              <a:rPr lang="en-US" sz="1200" dirty="0"/>
              <a:t> </a:t>
            </a:r>
            <a:r>
              <a:rPr lang="en-US" sz="1200" dirty="0" err="1"/>
              <a:t>struktūras</a:t>
            </a:r>
            <a:r>
              <a:rPr lang="en-US" sz="1200" dirty="0"/>
              <a:t> </a:t>
            </a:r>
            <a:r>
              <a:rPr lang="en-US" sz="1200" dirty="0" err="1"/>
              <a:t>modeļus</a:t>
            </a:r>
            <a:r>
              <a:rPr lang="en-US" sz="1200" dirty="0"/>
              <a:t> </a:t>
            </a:r>
            <a:r>
              <a:rPr lang="en-US" sz="1200" dirty="0" err="1"/>
              <a:t>uzvedības</a:t>
            </a:r>
            <a:r>
              <a:rPr lang="en-US" sz="1200" dirty="0"/>
              <a:t> un </a:t>
            </a:r>
            <a:r>
              <a:rPr lang="en-US" sz="1200" dirty="0" err="1"/>
              <a:t>parametru</a:t>
            </a:r>
            <a:r>
              <a:rPr lang="en-US" sz="1200" dirty="0"/>
              <a:t> </a:t>
            </a:r>
            <a:r>
              <a:rPr lang="en-US" sz="1200" dirty="0" err="1"/>
              <a:t>telpā</a:t>
            </a:r>
            <a:r>
              <a:rPr lang="en-US" sz="1200" dirty="0"/>
              <a:t> (FSM UT un FSM PT). </a:t>
            </a:r>
          </a:p>
          <a:p>
            <a:pPr marL="457200" lvl="0" indent="-304800" rtl="0">
              <a:spcBef>
                <a:spcPts val="0"/>
              </a:spcBef>
              <a:buSzPct val="100000"/>
              <a:buAutoNum type="arabicPeriod"/>
            </a:pPr>
            <a:r>
              <a:rPr lang="en-US" sz="1200" dirty="0" err="1">
                <a:solidFill>
                  <a:schemeClr val="dk1"/>
                </a:solidFill>
              </a:rPr>
              <a:t>Funkcionālās</a:t>
            </a:r>
            <a:r>
              <a:rPr lang="en-US" sz="1200" dirty="0">
                <a:solidFill>
                  <a:schemeClr val="dk1"/>
                </a:solidFill>
              </a:rPr>
              <a:t> </a:t>
            </a:r>
            <a:r>
              <a:rPr lang="en-US" sz="1200" dirty="0" err="1">
                <a:solidFill>
                  <a:schemeClr val="dk1"/>
                </a:solidFill>
              </a:rPr>
              <a:t>struktūras</a:t>
            </a:r>
            <a:r>
              <a:rPr lang="en-US" sz="1200" dirty="0">
                <a:solidFill>
                  <a:schemeClr val="dk1"/>
                </a:solidFill>
              </a:rPr>
              <a:t> </a:t>
            </a:r>
            <a:r>
              <a:rPr lang="en-US" sz="1200" dirty="0" err="1">
                <a:solidFill>
                  <a:schemeClr val="dk1"/>
                </a:solidFill>
              </a:rPr>
              <a:t>modelis</a:t>
            </a:r>
            <a:r>
              <a:rPr lang="en-US" sz="1200" dirty="0">
                <a:solidFill>
                  <a:schemeClr val="dk1"/>
                </a:solidFill>
              </a:rPr>
              <a:t> </a:t>
            </a:r>
            <a:r>
              <a:rPr lang="en-US" sz="1200" dirty="0" err="1">
                <a:solidFill>
                  <a:schemeClr val="dk1"/>
                </a:solidFill>
              </a:rPr>
              <a:t>uzvedības</a:t>
            </a:r>
            <a:r>
              <a:rPr lang="en-US" sz="1200" dirty="0">
                <a:solidFill>
                  <a:schemeClr val="dk1"/>
                </a:solidFill>
              </a:rPr>
              <a:t> </a:t>
            </a:r>
            <a:r>
              <a:rPr lang="en-US" sz="1200" dirty="0" err="1">
                <a:solidFill>
                  <a:schemeClr val="dk1"/>
                </a:solidFill>
              </a:rPr>
              <a:t>telpā</a:t>
            </a:r>
            <a:r>
              <a:rPr lang="en-US" sz="1200" dirty="0">
                <a:solidFill>
                  <a:schemeClr val="dk1"/>
                </a:solidFill>
              </a:rPr>
              <a:t> (FSM UT) </a:t>
            </a:r>
            <a:r>
              <a:rPr lang="en-US" sz="1200" dirty="0" err="1">
                <a:solidFill>
                  <a:schemeClr val="dk1"/>
                </a:solidFill>
              </a:rPr>
              <a:t>ir</a:t>
            </a:r>
            <a:r>
              <a:rPr lang="en-US" sz="1200" dirty="0">
                <a:solidFill>
                  <a:schemeClr val="dk1"/>
                </a:solidFill>
              </a:rPr>
              <a:t> </a:t>
            </a:r>
            <a:r>
              <a:rPr lang="en-US" sz="1200" dirty="0" err="1">
                <a:solidFill>
                  <a:schemeClr val="dk1"/>
                </a:solidFill>
              </a:rPr>
              <a:t>kā</a:t>
            </a:r>
            <a:r>
              <a:rPr lang="en-US" sz="1200" dirty="0">
                <a:solidFill>
                  <a:schemeClr val="dk1"/>
                </a:solidFill>
              </a:rPr>
              <a:t> </a:t>
            </a:r>
            <a:r>
              <a:rPr lang="en-US" sz="1200" dirty="0" err="1">
                <a:solidFill>
                  <a:schemeClr val="dk1"/>
                </a:solidFill>
              </a:rPr>
              <a:t>starpmodelis</a:t>
            </a:r>
            <a:r>
              <a:rPr lang="en-US" sz="1200" dirty="0">
                <a:solidFill>
                  <a:schemeClr val="dk1"/>
                </a:solidFill>
              </a:rPr>
              <a:t>, </a:t>
            </a:r>
            <a:r>
              <a:rPr lang="en-US" sz="1200" dirty="0" err="1">
                <a:solidFill>
                  <a:schemeClr val="dk1"/>
                </a:solidFill>
              </a:rPr>
              <a:t>kuru</a:t>
            </a:r>
            <a:r>
              <a:rPr lang="en-US" sz="1200" dirty="0">
                <a:solidFill>
                  <a:schemeClr val="dk1"/>
                </a:solidFill>
              </a:rPr>
              <a:t> </a:t>
            </a:r>
            <a:r>
              <a:rPr lang="en-US" sz="1200" dirty="0" err="1">
                <a:solidFill>
                  <a:schemeClr val="dk1"/>
                </a:solidFill>
              </a:rPr>
              <a:t>detalizējot</a:t>
            </a:r>
            <a:r>
              <a:rPr lang="en-US" sz="1200" dirty="0">
                <a:solidFill>
                  <a:schemeClr val="dk1"/>
                </a:solidFill>
              </a:rPr>
              <a:t> </a:t>
            </a:r>
            <a:r>
              <a:rPr lang="en-US" sz="1200" dirty="0" err="1">
                <a:solidFill>
                  <a:schemeClr val="dk1"/>
                </a:solidFill>
              </a:rPr>
              <a:t>automātiski</a:t>
            </a:r>
            <a:r>
              <a:rPr lang="en-US" sz="1200" dirty="0">
                <a:solidFill>
                  <a:schemeClr val="dk1"/>
                </a:solidFill>
              </a:rPr>
              <a:t> </a:t>
            </a:r>
            <a:r>
              <a:rPr lang="en-US" sz="1200" dirty="0" err="1">
                <a:solidFill>
                  <a:schemeClr val="dk1"/>
                </a:solidFill>
              </a:rPr>
              <a:t>tiek</a:t>
            </a:r>
            <a:r>
              <a:rPr lang="en-US" sz="1200" dirty="0">
                <a:solidFill>
                  <a:schemeClr val="dk1"/>
                </a:solidFill>
              </a:rPr>
              <a:t> </a:t>
            </a:r>
            <a:r>
              <a:rPr lang="en-US" sz="1200" dirty="0" err="1">
                <a:solidFill>
                  <a:schemeClr val="dk1"/>
                </a:solidFill>
              </a:rPr>
              <a:t>ģenerēts</a:t>
            </a:r>
            <a:r>
              <a:rPr lang="en-US" sz="1200" dirty="0">
                <a:solidFill>
                  <a:schemeClr val="dk1"/>
                </a:solidFill>
              </a:rPr>
              <a:t> </a:t>
            </a:r>
            <a:r>
              <a:rPr lang="en-US" sz="1200" dirty="0" err="1">
                <a:solidFill>
                  <a:schemeClr val="dk1"/>
                </a:solidFill>
              </a:rPr>
              <a:t>funkcionālais</a:t>
            </a:r>
            <a:r>
              <a:rPr lang="en-US" sz="1200" dirty="0">
                <a:solidFill>
                  <a:schemeClr val="dk1"/>
                </a:solidFill>
              </a:rPr>
              <a:t> </a:t>
            </a:r>
            <a:r>
              <a:rPr lang="en-US" sz="1200" dirty="0" err="1">
                <a:solidFill>
                  <a:schemeClr val="dk1"/>
                </a:solidFill>
              </a:rPr>
              <a:t>struktūras</a:t>
            </a:r>
            <a:r>
              <a:rPr lang="en-US" sz="1200" dirty="0">
                <a:solidFill>
                  <a:schemeClr val="dk1"/>
                </a:solidFill>
              </a:rPr>
              <a:t> </a:t>
            </a:r>
            <a:r>
              <a:rPr lang="en-US" sz="1200" dirty="0" err="1">
                <a:solidFill>
                  <a:schemeClr val="dk1"/>
                </a:solidFill>
              </a:rPr>
              <a:t>modelis</a:t>
            </a:r>
            <a:r>
              <a:rPr lang="en-US" sz="1200" dirty="0">
                <a:solidFill>
                  <a:schemeClr val="dk1"/>
                </a:solidFill>
              </a:rPr>
              <a:t> </a:t>
            </a:r>
            <a:r>
              <a:rPr lang="en-US" sz="1200" dirty="0" err="1">
                <a:solidFill>
                  <a:schemeClr val="dk1"/>
                </a:solidFill>
              </a:rPr>
              <a:t>parametru</a:t>
            </a:r>
            <a:r>
              <a:rPr lang="en-US" sz="1200" dirty="0">
                <a:solidFill>
                  <a:schemeClr val="dk1"/>
                </a:solidFill>
              </a:rPr>
              <a:t> </a:t>
            </a:r>
            <a:r>
              <a:rPr lang="en-US" sz="1200" dirty="0" err="1">
                <a:solidFill>
                  <a:schemeClr val="dk1"/>
                </a:solidFill>
              </a:rPr>
              <a:t>telpā</a:t>
            </a:r>
            <a:r>
              <a:rPr lang="en-US" sz="1200" dirty="0">
                <a:solidFill>
                  <a:schemeClr val="dk1"/>
                </a:solidFill>
              </a:rPr>
              <a:t> (FSM PT), </a:t>
            </a:r>
            <a:r>
              <a:rPr lang="en-US" sz="1200" dirty="0" err="1">
                <a:solidFill>
                  <a:schemeClr val="dk1"/>
                </a:solidFill>
              </a:rPr>
              <a:t>proti</a:t>
            </a:r>
            <a:r>
              <a:rPr lang="en-US" sz="1200" dirty="0">
                <a:solidFill>
                  <a:schemeClr val="dk1"/>
                </a:solidFill>
              </a:rPr>
              <a:t>, </a:t>
            </a:r>
            <a:r>
              <a:rPr lang="en-US" sz="1200" dirty="0" err="1">
                <a:solidFill>
                  <a:schemeClr val="dk1"/>
                </a:solidFill>
              </a:rPr>
              <a:t>tiek</a:t>
            </a:r>
            <a:r>
              <a:rPr lang="en-US" sz="1200" dirty="0">
                <a:solidFill>
                  <a:schemeClr val="dk1"/>
                </a:solidFill>
              </a:rPr>
              <a:t> </a:t>
            </a:r>
            <a:r>
              <a:rPr lang="en-US" sz="1200" dirty="0" err="1">
                <a:solidFill>
                  <a:schemeClr val="dk1"/>
                </a:solidFill>
              </a:rPr>
              <a:t>ievadīti</a:t>
            </a:r>
            <a:r>
              <a:rPr lang="en-US" sz="1200" dirty="0">
                <a:solidFill>
                  <a:schemeClr val="dk1"/>
                </a:solidFill>
              </a:rPr>
              <a:t> </a:t>
            </a:r>
            <a:r>
              <a:rPr lang="en-US" sz="1200" dirty="0" err="1">
                <a:solidFill>
                  <a:schemeClr val="dk1"/>
                </a:solidFill>
              </a:rPr>
              <a:t>detalizēti</a:t>
            </a:r>
            <a:r>
              <a:rPr lang="en-US" sz="1200" dirty="0">
                <a:solidFill>
                  <a:schemeClr val="dk1"/>
                </a:solidFill>
              </a:rPr>
              <a:t> </a:t>
            </a:r>
            <a:r>
              <a:rPr lang="en-US" sz="1200" dirty="0" err="1">
                <a:solidFill>
                  <a:schemeClr val="dk1"/>
                </a:solidFill>
              </a:rPr>
              <a:t>katras</a:t>
            </a:r>
            <a:r>
              <a:rPr lang="en-US" sz="1200" dirty="0">
                <a:solidFill>
                  <a:schemeClr val="dk1"/>
                </a:solidFill>
              </a:rPr>
              <a:t> </a:t>
            </a:r>
            <a:r>
              <a:rPr lang="en-US" sz="1200" dirty="0" err="1">
                <a:solidFill>
                  <a:schemeClr val="dk1"/>
                </a:solidFill>
              </a:rPr>
              <a:t>funkcijas</a:t>
            </a:r>
            <a:r>
              <a:rPr lang="en-US" sz="1200" dirty="0">
                <a:solidFill>
                  <a:schemeClr val="dk1"/>
                </a:solidFill>
              </a:rPr>
              <a:t> </a:t>
            </a:r>
            <a:r>
              <a:rPr lang="en-US" sz="1200" dirty="0" err="1">
                <a:solidFill>
                  <a:schemeClr val="dk1"/>
                </a:solidFill>
              </a:rPr>
              <a:t>ieejas</a:t>
            </a:r>
            <a:r>
              <a:rPr lang="en-US" sz="1200" dirty="0">
                <a:solidFill>
                  <a:schemeClr val="dk1"/>
                </a:solidFill>
              </a:rPr>
              <a:t> un </a:t>
            </a:r>
            <a:r>
              <a:rPr lang="en-US" sz="1200" dirty="0" err="1">
                <a:solidFill>
                  <a:schemeClr val="dk1"/>
                </a:solidFill>
              </a:rPr>
              <a:t>izejas</a:t>
            </a:r>
            <a:r>
              <a:rPr lang="en-US" sz="1200" dirty="0">
                <a:solidFill>
                  <a:schemeClr val="dk1"/>
                </a:solidFill>
              </a:rPr>
              <a:t> </a:t>
            </a:r>
            <a:r>
              <a:rPr lang="en-US" sz="1200" dirty="0" err="1">
                <a:solidFill>
                  <a:schemeClr val="dk1"/>
                </a:solidFill>
              </a:rPr>
              <a:t>parametri</a:t>
            </a:r>
            <a:r>
              <a:rPr lang="en-US" sz="1200" dirty="0">
                <a:solidFill>
                  <a:schemeClr val="dk1"/>
                </a:solidFill>
              </a:rPr>
              <a:t>. </a:t>
            </a:r>
            <a:r>
              <a:rPr lang="en-US" sz="1200" dirty="0" err="1">
                <a:solidFill>
                  <a:schemeClr val="dk1"/>
                </a:solidFill>
              </a:rPr>
              <a:t>Mainot</a:t>
            </a:r>
            <a:r>
              <a:rPr lang="en-US" sz="1200" dirty="0">
                <a:solidFill>
                  <a:schemeClr val="dk1"/>
                </a:solidFill>
              </a:rPr>
              <a:t> </a:t>
            </a:r>
            <a:r>
              <a:rPr lang="en-US" sz="1200" dirty="0" err="1">
                <a:solidFill>
                  <a:schemeClr val="dk1"/>
                </a:solidFill>
              </a:rPr>
              <a:t>parametrus</a:t>
            </a:r>
            <a:r>
              <a:rPr lang="en-US" sz="1200" dirty="0">
                <a:solidFill>
                  <a:schemeClr val="dk1"/>
                </a:solidFill>
              </a:rPr>
              <a:t>, </a:t>
            </a:r>
            <a:r>
              <a:rPr lang="en-US" sz="1200" dirty="0" err="1">
                <a:solidFill>
                  <a:schemeClr val="dk1"/>
                </a:solidFill>
              </a:rPr>
              <a:t>tiek</a:t>
            </a:r>
            <a:r>
              <a:rPr lang="en-US" sz="1200" dirty="0">
                <a:solidFill>
                  <a:schemeClr val="dk1"/>
                </a:solidFill>
              </a:rPr>
              <a:t> </a:t>
            </a:r>
            <a:r>
              <a:rPr lang="en-US" sz="1200" dirty="0" err="1">
                <a:solidFill>
                  <a:schemeClr val="dk1"/>
                </a:solidFill>
              </a:rPr>
              <a:t>veikta</a:t>
            </a:r>
            <a:r>
              <a:rPr lang="en-US" sz="1200" dirty="0">
                <a:solidFill>
                  <a:schemeClr val="dk1"/>
                </a:solidFill>
              </a:rPr>
              <a:t> </a:t>
            </a:r>
            <a:r>
              <a:rPr lang="en-US" sz="1200" dirty="0" err="1">
                <a:solidFill>
                  <a:schemeClr val="dk1"/>
                </a:solidFill>
              </a:rPr>
              <a:t>sistēmā</a:t>
            </a:r>
            <a:r>
              <a:rPr lang="en-US" sz="1200" dirty="0">
                <a:solidFill>
                  <a:schemeClr val="dk1"/>
                </a:solidFill>
              </a:rPr>
              <a:t> </a:t>
            </a:r>
            <a:r>
              <a:rPr lang="en-US" sz="1200" dirty="0" err="1">
                <a:solidFill>
                  <a:schemeClr val="dk1"/>
                </a:solidFill>
              </a:rPr>
              <a:t>noritošo</a:t>
            </a:r>
            <a:r>
              <a:rPr lang="en-US" sz="1200" dirty="0">
                <a:solidFill>
                  <a:schemeClr val="dk1"/>
                </a:solidFill>
              </a:rPr>
              <a:t> </a:t>
            </a:r>
            <a:r>
              <a:rPr lang="en-US" sz="1200" dirty="0" err="1">
                <a:solidFill>
                  <a:schemeClr val="dk1"/>
                </a:solidFill>
              </a:rPr>
              <a:t>procesu</a:t>
            </a:r>
            <a:r>
              <a:rPr lang="en-US" sz="1200" dirty="0">
                <a:solidFill>
                  <a:schemeClr val="dk1"/>
                </a:solidFill>
              </a:rPr>
              <a:t> </a:t>
            </a:r>
            <a:r>
              <a:rPr lang="en-US" sz="1200" dirty="0" err="1">
                <a:solidFill>
                  <a:schemeClr val="dk1"/>
                </a:solidFill>
              </a:rPr>
              <a:t>analīze</a:t>
            </a:r>
            <a:r>
              <a:rPr lang="en-US" sz="1200" dirty="0">
                <a:solidFill>
                  <a:schemeClr val="dk1"/>
                </a:solidFill>
              </a:rPr>
              <a:t>. </a:t>
            </a:r>
          </a:p>
          <a:p>
            <a:pPr lvl="0" rtl="0">
              <a:spcBef>
                <a:spcPts val="0"/>
              </a:spcBef>
              <a:buNone/>
            </a:pPr>
            <a:endParaRPr sz="1200" dirty="0">
              <a:solidFill>
                <a:schemeClr val="dk1"/>
              </a:solidFill>
            </a:endParaRPr>
          </a:p>
          <a:p>
            <a:pPr lvl="0" rtl="0">
              <a:spcBef>
                <a:spcPts val="0"/>
              </a:spcBef>
              <a:buNone/>
            </a:pPr>
            <a:r>
              <a:rPr lang="en-US" sz="1200" dirty="0" err="1">
                <a:solidFill>
                  <a:schemeClr val="dk1"/>
                </a:solidFill>
              </a:rPr>
              <a:t>Funkcionālā</a:t>
            </a:r>
            <a:r>
              <a:rPr lang="en-US" sz="1200" dirty="0">
                <a:solidFill>
                  <a:schemeClr val="dk1"/>
                </a:solidFill>
              </a:rPr>
              <a:t> </a:t>
            </a:r>
            <a:r>
              <a:rPr lang="en-US" sz="1200" dirty="0" err="1">
                <a:solidFill>
                  <a:schemeClr val="dk1"/>
                </a:solidFill>
              </a:rPr>
              <a:t>struktūras</a:t>
            </a:r>
            <a:r>
              <a:rPr lang="en-US" sz="1200" dirty="0">
                <a:solidFill>
                  <a:schemeClr val="dk1"/>
                </a:solidFill>
              </a:rPr>
              <a:t> </a:t>
            </a:r>
            <a:r>
              <a:rPr lang="en-US" sz="1200" dirty="0" err="1">
                <a:solidFill>
                  <a:schemeClr val="dk1"/>
                </a:solidFill>
              </a:rPr>
              <a:t>modeļa</a:t>
            </a:r>
            <a:r>
              <a:rPr lang="en-US" sz="1200" dirty="0">
                <a:solidFill>
                  <a:schemeClr val="dk1"/>
                </a:solidFill>
              </a:rPr>
              <a:t> </a:t>
            </a:r>
            <a:r>
              <a:rPr lang="en-US" sz="1200" dirty="0" err="1">
                <a:solidFill>
                  <a:schemeClr val="dk1"/>
                </a:solidFill>
              </a:rPr>
              <a:t>izveide</a:t>
            </a:r>
            <a:r>
              <a:rPr lang="en-US" sz="1200" dirty="0">
                <a:solidFill>
                  <a:schemeClr val="dk1"/>
                </a:solidFill>
              </a:rPr>
              <a:t> un </a:t>
            </a:r>
            <a:r>
              <a:rPr lang="en-US" sz="1200" dirty="0" err="1">
                <a:solidFill>
                  <a:schemeClr val="dk1"/>
                </a:solidFill>
              </a:rPr>
              <a:t>analīze</a:t>
            </a:r>
            <a:r>
              <a:rPr lang="en-US" sz="1200" dirty="0">
                <a:solidFill>
                  <a:schemeClr val="dk1"/>
                </a:solidFill>
              </a:rPr>
              <a:t> </a:t>
            </a:r>
            <a:r>
              <a:rPr lang="en-US" sz="1200" dirty="0" err="1">
                <a:solidFill>
                  <a:schemeClr val="dk1"/>
                </a:solidFill>
              </a:rPr>
              <a:t>parametru</a:t>
            </a:r>
            <a:r>
              <a:rPr lang="en-US" sz="1200" dirty="0">
                <a:solidFill>
                  <a:schemeClr val="dk1"/>
                </a:solidFill>
              </a:rPr>
              <a:t> </a:t>
            </a:r>
            <a:r>
              <a:rPr lang="en-US" sz="1200" dirty="0" err="1">
                <a:solidFill>
                  <a:schemeClr val="dk1"/>
                </a:solidFill>
              </a:rPr>
              <a:t>telpā</a:t>
            </a:r>
            <a:r>
              <a:rPr lang="en-US" sz="1200" dirty="0">
                <a:solidFill>
                  <a:schemeClr val="dk1"/>
                </a:solidFill>
              </a:rPr>
              <a:t> (FSM PT) </a:t>
            </a:r>
            <a:r>
              <a:rPr lang="en-US" sz="1200" dirty="0" err="1">
                <a:solidFill>
                  <a:schemeClr val="dk1"/>
                </a:solidFill>
              </a:rPr>
              <a:t>ir</a:t>
            </a:r>
            <a:r>
              <a:rPr lang="en-US" sz="1200" dirty="0">
                <a:solidFill>
                  <a:schemeClr val="dk1"/>
                </a:solidFill>
              </a:rPr>
              <a:t> </a:t>
            </a:r>
            <a:r>
              <a:rPr lang="en-US" sz="1200" b="1" dirty="0" err="1">
                <a:solidFill>
                  <a:schemeClr val="dk1"/>
                </a:solidFill>
              </a:rPr>
              <a:t>galvenais</a:t>
            </a:r>
            <a:r>
              <a:rPr lang="en-US" sz="1200" b="1" dirty="0">
                <a:solidFill>
                  <a:schemeClr val="dk1"/>
                </a:solidFill>
              </a:rPr>
              <a:t> </a:t>
            </a:r>
            <a:r>
              <a:rPr lang="en-US" sz="1200" b="1" dirty="0" err="1">
                <a:solidFill>
                  <a:schemeClr val="dk1"/>
                </a:solidFill>
              </a:rPr>
              <a:t>plānotais</a:t>
            </a:r>
            <a:r>
              <a:rPr lang="en-US" sz="1200" b="1" dirty="0">
                <a:solidFill>
                  <a:schemeClr val="dk1"/>
                </a:solidFill>
              </a:rPr>
              <a:t> 2.posma </a:t>
            </a:r>
            <a:r>
              <a:rPr lang="en-US" sz="1200" b="1" dirty="0" err="1">
                <a:solidFill>
                  <a:schemeClr val="dk1"/>
                </a:solidFill>
              </a:rPr>
              <a:t>rezultāts</a:t>
            </a:r>
            <a:r>
              <a:rPr lang="en-US" sz="1200" dirty="0">
                <a:solidFill>
                  <a:schemeClr val="dk1"/>
                </a:solidFill>
              </a:rPr>
              <a:t>. </a:t>
            </a:r>
          </a:p>
          <a:p>
            <a:pPr lvl="0" rtl="0">
              <a:spcBef>
                <a:spcPts val="0"/>
              </a:spcBef>
              <a:buNone/>
            </a:pPr>
            <a:r>
              <a:rPr lang="en-US" sz="1200" dirty="0" err="1">
                <a:solidFill>
                  <a:schemeClr val="dk1"/>
                </a:solidFill>
              </a:rPr>
              <a:t>Taču</a:t>
            </a:r>
            <a:r>
              <a:rPr lang="en-US" sz="1200" dirty="0">
                <a:solidFill>
                  <a:schemeClr val="dk1"/>
                </a:solidFill>
              </a:rPr>
              <a:t>, </a:t>
            </a:r>
            <a:r>
              <a:rPr lang="en-US" sz="1200" dirty="0" err="1">
                <a:solidFill>
                  <a:schemeClr val="dk1"/>
                </a:solidFill>
              </a:rPr>
              <a:t>sadarbības</a:t>
            </a:r>
            <a:r>
              <a:rPr lang="en-US" sz="1200" dirty="0">
                <a:solidFill>
                  <a:schemeClr val="dk1"/>
                </a:solidFill>
              </a:rPr>
              <a:t> </a:t>
            </a:r>
            <a:r>
              <a:rPr lang="en-US" sz="1200" dirty="0" err="1">
                <a:solidFill>
                  <a:schemeClr val="dk1"/>
                </a:solidFill>
              </a:rPr>
              <a:t>ar</a:t>
            </a:r>
            <a:r>
              <a:rPr lang="en-US" sz="1200" dirty="0">
                <a:solidFill>
                  <a:schemeClr val="dk1"/>
                </a:solidFill>
              </a:rPr>
              <a:t> </a:t>
            </a:r>
            <a:r>
              <a:rPr lang="en-US" sz="1200" dirty="0" err="1">
                <a:solidFill>
                  <a:schemeClr val="dk1"/>
                </a:solidFill>
              </a:rPr>
              <a:t>kompāniju</a:t>
            </a:r>
            <a:r>
              <a:rPr lang="en-US" sz="1200" dirty="0">
                <a:solidFill>
                  <a:schemeClr val="dk1"/>
                </a:solidFill>
              </a:rPr>
              <a:t> </a:t>
            </a:r>
            <a:r>
              <a:rPr lang="en-US" sz="1200" dirty="0" err="1">
                <a:solidFill>
                  <a:schemeClr val="dk1"/>
                </a:solidFill>
              </a:rPr>
              <a:t>pārtraukšanas</a:t>
            </a:r>
            <a:r>
              <a:rPr lang="en-US" sz="1200" dirty="0">
                <a:solidFill>
                  <a:schemeClr val="dk1"/>
                </a:solidFill>
              </a:rPr>
              <a:t> </a:t>
            </a:r>
            <a:r>
              <a:rPr lang="en-US" sz="1200" dirty="0" err="1">
                <a:solidFill>
                  <a:schemeClr val="dk1"/>
                </a:solidFill>
              </a:rPr>
              <a:t>dēļ</a:t>
            </a:r>
            <a:r>
              <a:rPr lang="en-US" sz="1200" dirty="0">
                <a:solidFill>
                  <a:schemeClr val="dk1"/>
                </a:solidFill>
              </a:rPr>
              <a:t>, </a:t>
            </a:r>
            <a:r>
              <a:rPr lang="en-US" sz="1200" dirty="0" err="1">
                <a:solidFill>
                  <a:schemeClr val="dk1"/>
                </a:solidFill>
              </a:rPr>
              <a:t>tas</a:t>
            </a:r>
            <a:r>
              <a:rPr lang="en-US" sz="1200" dirty="0">
                <a:solidFill>
                  <a:schemeClr val="dk1"/>
                </a:solidFill>
              </a:rPr>
              <a:t> </a:t>
            </a:r>
            <a:r>
              <a:rPr lang="en-US" sz="1200" dirty="0" err="1">
                <a:solidFill>
                  <a:schemeClr val="dk1"/>
                </a:solidFill>
              </a:rPr>
              <a:t>līdz</a:t>
            </a:r>
            <a:r>
              <a:rPr lang="en-US" sz="1200" dirty="0">
                <a:solidFill>
                  <a:schemeClr val="dk1"/>
                </a:solidFill>
              </a:rPr>
              <a:t> </a:t>
            </a:r>
            <a:r>
              <a:rPr lang="en-US" sz="1200" dirty="0" err="1">
                <a:solidFill>
                  <a:schemeClr val="dk1"/>
                </a:solidFill>
              </a:rPr>
              <a:t>galam</a:t>
            </a:r>
            <a:r>
              <a:rPr lang="en-US" sz="1200" dirty="0">
                <a:solidFill>
                  <a:schemeClr val="dk1"/>
                </a:solidFill>
              </a:rPr>
              <a:t> </a:t>
            </a:r>
            <a:r>
              <a:rPr lang="en-US" sz="1200" dirty="0" err="1">
                <a:solidFill>
                  <a:schemeClr val="dk1"/>
                </a:solidFill>
              </a:rPr>
              <a:t>netika</a:t>
            </a:r>
            <a:r>
              <a:rPr lang="en-US" sz="1200" dirty="0">
                <a:solidFill>
                  <a:schemeClr val="dk1"/>
                </a:solidFill>
              </a:rPr>
              <a:t> </a:t>
            </a:r>
            <a:r>
              <a:rPr lang="en-US" sz="1200" dirty="0" err="1">
                <a:solidFill>
                  <a:schemeClr val="dk1"/>
                </a:solidFill>
              </a:rPr>
              <a:t>īstenots</a:t>
            </a:r>
            <a:r>
              <a:rPr lang="en-US" sz="1200" dirty="0">
                <a:solidFill>
                  <a:schemeClr val="dk1"/>
                </a:solidFill>
              </a:rPr>
              <a:t>. </a:t>
            </a:r>
            <a:r>
              <a:rPr lang="en-US" sz="1200" dirty="0" err="1">
                <a:solidFill>
                  <a:schemeClr val="dk1"/>
                </a:solidFill>
              </a:rPr>
              <a:t>Šis</a:t>
            </a:r>
            <a:r>
              <a:rPr lang="en-US" sz="1200" dirty="0">
                <a:solidFill>
                  <a:schemeClr val="dk1"/>
                </a:solidFill>
              </a:rPr>
              <a:t> </a:t>
            </a:r>
            <a:r>
              <a:rPr lang="en-US" sz="1200" dirty="0" err="1">
                <a:solidFill>
                  <a:schemeClr val="dk1"/>
                </a:solidFill>
              </a:rPr>
              <a:t>kompānijas</a:t>
            </a:r>
            <a:r>
              <a:rPr lang="en-US" sz="1200" dirty="0">
                <a:solidFill>
                  <a:schemeClr val="dk1"/>
                </a:solidFill>
              </a:rPr>
              <a:t> </a:t>
            </a:r>
            <a:r>
              <a:rPr lang="en-US" sz="1200" dirty="0" err="1">
                <a:solidFill>
                  <a:schemeClr val="dk1"/>
                </a:solidFill>
              </a:rPr>
              <a:t>lēmums</a:t>
            </a:r>
            <a:r>
              <a:rPr lang="en-US" sz="1200" dirty="0">
                <a:solidFill>
                  <a:schemeClr val="dk1"/>
                </a:solidFill>
              </a:rPr>
              <a:t> </a:t>
            </a:r>
            <a:r>
              <a:rPr lang="en-US" sz="1200" dirty="0" err="1">
                <a:solidFill>
                  <a:schemeClr val="dk1"/>
                </a:solidFill>
              </a:rPr>
              <a:t>motivēja</a:t>
            </a:r>
            <a:r>
              <a:rPr lang="en-US" sz="1200" dirty="0">
                <a:solidFill>
                  <a:schemeClr val="dk1"/>
                </a:solidFill>
              </a:rPr>
              <a:t> </a:t>
            </a:r>
            <a:r>
              <a:rPr lang="en-US" sz="1200" dirty="0" err="1">
                <a:solidFill>
                  <a:schemeClr val="dk1"/>
                </a:solidFill>
              </a:rPr>
              <a:t>paplašināt</a:t>
            </a:r>
            <a:r>
              <a:rPr lang="en-US" sz="1200" dirty="0">
                <a:solidFill>
                  <a:schemeClr val="dk1"/>
                </a:solidFill>
              </a:rPr>
              <a:t> </a:t>
            </a:r>
            <a:r>
              <a:rPr lang="en-US" sz="1200" dirty="0" err="1">
                <a:solidFill>
                  <a:schemeClr val="dk1"/>
                </a:solidFill>
              </a:rPr>
              <a:t>zināšanu</a:t>
            </a:r>
            <a:r>
              <a:rPr lang="en-US" sz="1200" dirty="0">
                <a:solidFill>
                  <a:schemeClr val="dk1"/>
                </a:solidFill>
              </a:rPr>
              <a:t> </a:t>
            </a:r>
            <a:r>
              <a:rPr lang="en-US" sz="1200" dirty="0" err="1">
                <a:solidFill>
                  <a:schemeClr val="dk1"/>
                </a:solidFill>
              </a:rPr>
              <a:t>struktūru</a:t>
            </a:r>
            <a:r>
              <a:rPr lang="en-US" sz="1200" dirty="0">
                <a:solidFill>
                  <a:schemeClr val="dk1"/>
                </a:solidFill>
              </a:rPr>
              <a:t> </a:t>
            </a:r>
            <a:r>
              <a:rPr lang="en-US" sz="1200" dirty="0" err="1">
                <a:solidFill>
                  <a:schemeClr val="dk1"/>
                </a:solidFill>
              </a:rPr>
              <a:t>pētījumus</a:t>
            </a:r>
            <a:r>
              <a:rPr lang="en-US" sz="1200" dirty="0">
                <a:solidFill>
                  <a:schemeClr val="dk1"/>
                </a:solidFill>
              </a:rPr>
              <a:t> </a:t>
            </a:r>
            <a:r>
              <a:rPr lang="en-US" sz="1200" dirty="0" err="1">
                <a:solidFill>
                  <a:schemeClr val="dk1"/>
                </a:solidFill>
              </a:rPr>
              <a:t>uz</a:t>
            </a:r>
            <a:r>
              <a:rPr lang="en-US" sz="1200" dirty="0">
                <a:solidFill>
                  <a:schemeClr val="dk1"/>
                </a:solidFill>
              </a:rPr>
              <a:t> </a:t>
            </a:r>
            <a:r>
              <a:rPr lang="en-US" sz="1200" dirty="0" err="1">
                <a:solidFill>
                  <a:schemeClr val="dk1"/>
                </a:solidFill>
              </a:rPr>
              <a:t>citām</a:t>
            </a:r>
            <a:r>
              <a:rPr lang="en-US" sz="1200" dirty="0">
                <a:solidFill>
                  <a:schemeClr val="dk1"/>
                </a:solidFill>
              </a:rPr>
              <a:t> </a:t>
            </a:r>
            <a:r>
              <a:rPr lang="en-US" sz="1200" dirty="0" err="1">
                <a:solidFill>
                  <a:schemeClr val="dk1"/>
                </a:solidFill>
              </a:rPr>
              <a:t>zināšanu</a:t>
            </a:r>
            <a:r>
              <a:rPr lang="en-US" sz="1200" dirty="0">
                <a:solidFill>
                  <a:schemeClr val="dk1"/>
                </a:solidFill>
              </a:rPr>
              <a:t> </a:t>
            </a:r>
            <a:r>
              <a:rPr lang="en-US" sz="1200" dirty="0" err="1">
                <a:solidFill>
                  <a:schemeClr val="dk1"/>
                </a:solidFill>
              </a:rPr>
              <a:t>struktūrām</a:t>
            </a:r>
            <a:r>
              <a:rPr lang="en-US" sz="1200" dirty="0">
                <a:solidFill>
                  <a:schemeClr val="dk1"/>
                </a:solidFill>
              </a:rPr>
              <a:t>, </a:t>
            </a:r>
            <a:r>
              <a:rPr lang="en-US" sz="1200" dirty="0" err="1">
                <a:solidFill>
                  <a:schemeClr val="dk1"/>
                </a:solidFill>
              </a:rPr>
              <a:t>lai</a:t>
            </a:r>
            <a:r>
              <a:rPr lang="en-US" sz="1200" dirty="0">
                <a:solidFill>
                  <a:schemeClr val="dk1"/>
                </a:solidFill>
              </a:rPr>
              <a:t> </a:t>
            </a:r>
            <a:r>
              <a:rPr lang="en-US" sz="1200" dirty="0" err="1">
                <a:solidFill>
                  <a:schemeClr val="dk1"/>
                </a:solidFill>
              </a:rPr>
              <a:t>iegūtu</a:t>
            </a:r>
            <a:r>
              <a:rPr lang="en-US" sz="1200" dirty="0">
                <a:solidFill>
                  <a:schemeClr val="dk1"/>
                </a:solidFill>
              </a:rPr>
              <a:t> </a:t>
            </a:r>
            <a:r>
              <a:rPr lang="en-US" sz="1200" dirty="0" err="1">
                <a:solidFill>
                  <a:schemeClr val="dk1"/>
                </a:solidFill>
              </a:rPr>
              <a:t>gan</a:t>
            </a:r>
            <a:r>
              <a:rPr lang="en-US" sz="1200" dirty="0">
                <a:solidFill>
                  <a:schemeClr val="dk1"/>
                </a:solidFill>
              </a:rPr>
              <a:t> </a:t>
            </a:r>
            <a:r>
              <a:rPr lang="en-US" sz="1200" dirty="0" err="1">
                <a:solidFill>
                  <a:schemeClr val="dk1"/>
                </a:solidFill>
              </a:rPr>
              <a:t>pētījumiem</a:t>
            </a:r>
            <a:r>
              <a:rPr lang="en-US" sz="1200" dirty="0">
                <a:solidFill>
                  <a:schemeClr val="dk1"/>
                </a:solidFill>
              </a:rPr>
              <a:t> </a:t>
            </a:r>
            <a:r>
              <a:rPr lang="en-US" sz="1200" dirty="0" err="1">
                <a:solidFill>
                  <a:schemeClr val="dk1"/>
                </a:solidFill>
              </a:rPr>
              <a:t>vispār</a:t>
            </a:r>
            <a:r>
              <a:rPr lang="en-US" sz="1200" dirty="0">
                <a:solidFill>
                  <a:schemeClr val="dk1"/>
                </a:solidFill>
              </a:rPr>
              <a:t>, </a:t>
            </a:r>
            <a:r>
              <a:rPr lang="en-US" sz="1200" dirty="0" err="1">
                <a:solidFill>
                  <a:schemeClr val="dk1"/>
                </a:solidFill>
              </a:rPr>
              <a:t>gan</a:t>
            </a:r>
            <a:r>
              <a:rPr lang="en-US" sz="1200" dirty="0">
                <a:solidFill>
                  <a:schemeClr val="dk1"/>
                </a:solidFill>
              </a:rPr>
              <a:t> I4S </a:t>
            </a:r>
            <a:r>
              <a:rPr lang="en-US" sz="1200" dirty="0" err="1">
                <a:solidFill>
                  <a:schemeClr val="dk1"/>
                </a:solidFill>
              </a:rPr>
              <a:t>rīkam</a:t>
            </a:r>
            <a:r>
              <a:rPr lang="en-US" sz="1200" dirty="0">
                <a:solidFill>
                  <a:schemeClr val="dk1"/>
                </a:solidFill>
              </a:rPr>
              <a:t> </a:t>
            </a:r>
            <a:r>
              <a:rPr lang="en-US" sz="1200" dirty="0" err="1">
                <a:solidFill>
                  <a:schemeClr val="dk1"/>
                </a:solidFill>
              </a:rPr>
              <a:t>plašāku</a:t>
            </a:r>
            <a:r>
              <a:rPr lang="en-US" sz="1200" dirty="0">
                <a:solidFill>
                  <a:schemeClr val="dk1"/>
                </a:solidFill>
              </a:rPr>
              <a:t> </a:t>
            </a:r>
            <a:r>
              <a:rPr lang="en-US" sz="1200" dirty="0" err="1">
                <a:solidFill>
                  <a:schemeClr val="dk1"/>
                </a:solidFill>
              </a:rPr>
              <a:t>pielietojumu</a:t>
            </a:r>
            <a:r>
              <a:rPr lang="en-US" sz="1200" dirty="0">
                <a:solidFill>
                  <a:schemeClr val="dk1"/>
                </a:solidFill>
              </a:rPr>
              <a:t>. </a:t>
            </a:r>
          </a:p>
          <a:p>
            <a:pPr lvl="0" rtl="0">
              <a:spcBef>
                <a:spcPts val="0"/>
              </a:spcBef>
              <a:buNone/>
            </a:pPr>
            <a:endParaRPr sz="1200" dirty="0">
              <a:solidFill>
                <a:schemeClr val="dk1"/>
              </a:solidFill>
            </a:endParaRPr>
          </a:p>
          <a:p>
            <a:pPr lvl="0" rtl="0">
              <a:spcBef>
                <a:spcPts val="0"/>
              </a:spcBef>
              <a:buNone/>
            </a:pPr>
            <a:r>
              <a:rPr lang="en-US" sz="1200" dirty="0" err="1">
                <a:solidFill>
                  <a:schemeClr val="dk1"/>
                </a:solidFill>
              </a:rPr>
              <a:t>Pirmkārt</a:t>
            </a:r>
            <a:r>
              <a:rPr lang="en-US" sz="1200" dirty="0">
                <a:solidFill>
                  <a:schemeClr val="dk1"/>
                </a:solidFill>
              </a:rPr>
              <a:t>, </a:t>
            </a:r>
            <a:r>
              <a:rPr lang="en-US" sz="1200" dirty="0" err="1">
                <a:solidFill>
                  <a:schemeClr val="dk1"/>
                </a:solidFill>
              </a:rPr>
              <a:t>ir</a:t>
            </a:r>
            <a:r>
              <a:rPr lang="en-US" sz="1200" dirty="0">
                <a:solidFill>
                  <a:schemeClr val="dk1"/>
                </a:solidFill>
              </a:rPr>
              <a:t> </a:t>
            </a:r>
            <a:r>
              <a:rPr lang="en-US" sz="1200" dirty="0" err="1">
                <a:solidFill>
                  <a:schemeClr val="dk1"/>
                </a:solidFill>
              </a:rPr>
              <a:t>iegūti</a:t>
            </a:r>
            <a:r>
              <a:rPr lang="en-US" sz="1200" dirty="0">
                <a:solidFill>
                  <a:schemeClr val="dk1"/>
                </a:solidFill>
              </a:rPr>
              <a:t> </a:t>
            </a:r>
            <a:r>
              <a:rPr lang="en-US" sz="1200" dirty="0" err="1">
                <a:solidFill>
                  <a:schemeClr val="dk1"/>
                </a:solidFill>
              </a:rPr>
              <a:t>pirmie</a:t>
            </a:r>
            <a:r>
              <a:rPr lang="en-US" sz="1200" dirty="0">
                <a:solidFill>
                  <a:schemeClr val="dk1"/>
                </a:solidFill>
              </a:rPr>
              <a:t> </a:t>
            </a:r>
            <a:r>
              <a:rPr lang="en-US" sz="1200" dirty="0" err="1">
                <a:solidFill>
                  <a:schemeClr val="dk1"/>
                </a:solidFill>
              </a:rPr>
              <a:t>rezultāti</a:t>
            </a:r>
            <a:r>
              <a:rPr lang="en-US" sz="1200" dirty="0">
                <a:solidFill>
                  <a:schemeClr val="dk1"/>
                </a:solidFill>
              </a:rPr>
              <a:t> </a:t>
            </a:r>
            <a:r>
              <a:rPr lang="en-US" sz="1200" dirty="0" err="1">
                <a:solidFill>
                  <a:schemeClr val="dk1"/>
                </a:solidFill>
              </a:rPr>
              <a:t>konceptu</a:t>
            </a:r>
            <a:r>
              <a:rPr lang="en-US" sz="1200" dirty="0">
                <a:solidFill>
                  <a:schemeClr val="dk1"/>
                </a:solidFill>
              </a:rPr>
              <a:t> </a:t>
            </a:r>
            <a:r>
              <a:rPr lang="en-US" sz="1200" dirty="0" err="1">
                <a:solidFill>
                  <a:schemeClr val="dk1"/>
                </a:solidFill>
              </a:rPr>
              <a:t>karšu</a:t>
            </a:r>
            <a:r>
              <a:rPr lang="en-US" sz="1200" dirty="0">
                <a:solidFill>
                  <a:schemeClr val="dk1"/>
                </a:solidFill>
              </a:rPr>
              <a:t> (</a:t>
            </a:r>
            <a:r>
              <a:rPr lang="en-US" sz="1200" dirty="0" err="1">
                <a:solidFill>
                  <a:schemeClr val="dk1"/>
                </a:solidFill>
              </a:rPr>
              <a:t>zināšanu</a:t>
            </a:r>
            <a:r>
              <a:rPr lang="en-US" sz="1200" dirty="0">
                <a:solidFill>
                  <a:schemeClr val="dk1"/>
                </a:solidFill>
              </a:rPr>
              <a:t> </a:t>
            </a:r>
            <a:r>
              <a:rPr lang="en-US" sz="1200" dirty="0" err="1">
                <a:solidFill>
                  <a:schemeClr val="dk1"/>
                </a:solidFill>
              </a:rPr>
              <a:t>struktūru</a:t>
            </a:r>
            <a:r>
              <a:rPr lang="en-US" sz="1200" dirty="0">
                <a:solidFill>
                  <a:schemeClr val="dk1"/>
                </a:solidFill>
              </a:rPr>
              <a:t> </a:t>
            </a:r>
            <a:r>
              <a:rPr lang="en-US" sz="1200" dirty="0" err="1">
                <a:solidFill>
                  <a:schemeClr val="dk1"/>
                </a:solidFill>
              </a:rPr>
              <a:t>veids</a:t>
            </a:r>
            <a:r>
              <a:rPr lang="en-US" sz="1200" dirty="0">
                <a:solidFill>
                  <a:schemeClr val="dk1"/>
                </a:solidFill>
              </a:rPr>
              <a:t>) </a:t>
            </a:r>
            <a:r>
              <a:rPr lang="en-US" sz="1200" dirty="0" err="1">
                <a:solidFill>
                  <a:schemeClr val="dk1"/>
                </a:solidFill>
              </a:rPr>
              <a:t>formālas</a:t>
            </a:r>
            <a:r>
              <a:rPr lang="en-US" sz="1200" dirty="0">
                <a:solidFill>
                  <a:schemeClr val="dk1"/>
                </a:solidFill>
              </a:rPr>
              <a:t> </a:t>
            </a:r>
            <a:r>
              <a:rPr lang="en-US" sz="1200" dirty="0" err="1">
                <a:solidFill>
                  <a:schemeClr val="dk1"/>
                </a:solidFill>
              </a:rPr>
              <a:t>analīzes</a:t>
            </a:r>
            <a:r>
              <a:rPr lang="en-US" sz="1200" dirty="0">
                <a:solidFill>
                  <a:schemeClr val="dk1"/>
                </a:solidFill>
              </a:rPr>
              <a:t> </a:t>
            </a:r>
            <a:r>
              <a:rPr lang="en-US" sz="1200" dirty="0" err="1">
                <a:solidFill>
                  <a:schemeClr val="dk1"/>
                </a:solidFill>
              </a:rPr>
              <a:t>metodes</a:t>
            </a:r>
            <a:r>
              <a:rPr lang="en-US" sz="1200" dirty="0">
                <a:solidFill>
                  <a:schemeClr val="dk1"/>
                </a:solidFill>
              </a:rPr>
              <a:t> </a:t>
            </a:r>
            <a:r>
              <a:rPr lang="en-US" sz="1200" dirty="0" err="1">
                <a:solidFill>
                  <a:schemeClr val="dk1"/>
                </a:solidFill>
              </a:rPr>
              <a:t>izstrādē</a:t>
            </a:r>
            <a:r>
              <a:rPr lang="en-US" sz="1200" dirty="0">
                <a:solidFill>
                  <a:schemeClr val="dk1"/>
                </a:solidFill>
              </a:rPr>
              <a:t>, </a:t>
            </a:r>
            <a:r>
              <a:rPr lang="en-US" sz="900" dirty="0" err="1">
                <a:solidFill>
                  <a:schemeClr val="dk1"/>
                </a:solidFill>
              </a:rPr>
              <a:t>kas</a:t>
            </a:r>
            <a:r>
              <a:rPr lang="en-US" sz="900" dirty="0">
                <a:solidFill>
                  <a:schemeClr val="dk1"/>
                </a:solidFill>
              </a:rPr>
              <a:t> </a:t>
            </a:r>
            <a:r>
              <a:rPr lang="en-US" sz="900" dirty="0" err="1">
                <a:solidFill>
                  <a:schemeClr val="dk1"/>
                </a:solidFill>
              </a:rPr>
              <a:t>pamatojas</a:t>
            </a:r>
            <a:r>
              <a:rPr lang="en-US" sz="900" dirty="0">
                <a:solidFill>
                  <a:schemeClr val="dk1"/>
                </a:solidFill>
              </a:rPr>
              <a:t> </a:t>
            </a:r>
            <a:r>
              <a:rPr lang="en-US" sz="900" dirty="0" err="1">
                <a:solidFill>
                  <a:schemeClr val="dk1"/>
                </a:solidFill>
              </a:rPr>
              <a:t>uz</a:t>
            </a:r>
            <a:r>
              <a:rPr lang="en-US" sz="900" dirty="0">
                <a:solidFill>
                  <a:schemeClr val="dk1"/>
                </a:solidFill>
              </a:rPr>
              <a:t> </a:t>
            </a:r>
            <a:r>
              <a:rPr lang="en-US" sz="900" dirty="0" err="1">
                <a:solidFill>
                  <a:schemeClr val="dk1"/>
                </a:solidFill>
              </a:rPr>
              <a:t>sistēmu</a:t>
            </a:r>
            <a:r>
              <a:rPr lang="en-US" sz="900" dirty="0">
                <a:solidFill>
                  <a:schemeClr val="dk1"/>
                </a:solidFill>
              </a:rPr>
              <a:t> </a:t>
            </a:r>
            <a:r>
              <a:rPr lang="en-US" sz="900" dirty="0" err="1">
                <a:solidFill>
                  <a:schemeClr val="dk1"/>
                </a:solidFill>
              </a:rPr>
              <a:t>teorijā</a:t>
            </a:r>
            <a:r>
              <a:rPr lang="en-US" sz="900" dirty="0">
                <a:solidFill>
                  <a:schemeClr val="dk1"/>
                </a:solidFill>
              </a:rPr>
              <a:t> </a:t>
            </a:r>
            <a:r>
              <a:rPr lang="en-US" sz="900" dirty="0" err="1">
                <a:solidFill>
                  <a:schemeClr val="dk1"/>
                </a:solidFill>
              </a:rPr>
              <a:t>lietotajiem</a:t>
            </a:r>
            <a:r>
              <a:rPr lang="en-US" sz="900" dirty="0">
                <a:solidFill>
                  <a:schemeClr val="dk1"/>
                </a:solidFill>
              </a:rPr>
              <a:t> </a:t>
            </a:r>
            <a:r>
              <a:rPr lang="en-US" sz="900" dirty="0" err="1">
                <a:solidFill>
                  <a:schemeClr val="dk1"/>
                </a:solidFill>
              </a:rPr>
              <a:t>sistēmu</a:t>
            </a:r>
            <a:r>
              <a:rPr lang="en-US" sz="900" dirty="0">
                <a:solidFill>
                  <a:schemeClr val="dk1"/>
                </a:solidFill>
              </a:rPr>
              <a:t> </a:t>
            </a:r>
            <a:r>
              <a:rPr lang="en-US" sz="900" dirty="0" err="1">
                <a:solidFill>
                  <a:schemeClr val="dk1"/>
                </a:solidFill>
              </a:rPr>
              <a:t>sarežģītības</a:t>
            </a:r>
            <a:r>
              <a:rPr lang="en-US" sz="900" dirty="0">
                <a:solidFill>
                  <a:schemeClr val="dk1"/>
                </a:solidFill>
              </a:rPr>
              <a:t> </a:t>
            </a:r>
            <a:r>
              <a:rPr lang="en-US" sz="900" dirty="0" err="1">
                <a:solidFill>
                  <a:schemeClr val="dk1"/>
                </a:solidFill>
              </a:rPr>
              <a:t>novērtēšanas</a:t>
            </a:r>
            <a:r>
              <a:rPr lang="en-US" sz="900" dirty="0">
                <a:solidFill>
                  <a:schemeClr val="dk1"/>
                </a:solidFill>
              </a:rPr>
              <a:t> </a:t>
            </a:r>
            <a:r>
              <a:rPr lang="en-US" sz="900" dirty="0" err="1">
                <a:solidFill>
                  <a:schemeClr val="dk1"/>
                </a:solidFill>
              </a:rPr>
              <a:t>kritērijiem</a:t>
            </a:r>
            <a:r>
              <a:rPr lang="en-US" sz="900" dirty="0">
                <a:solidFill>
                  <a:schemeClr val="dk1"/>
                </a:solidFill>
              </a:rPr>
              <a:t> – </a:t>
            </a:r>
            <a:r>
              <a:rPr lang="en-US" sz="900" dirty="0" err="1">
                <a:solidFill>
                  <a:schemeClr val="dk1"/>
                </a:solidFill>
              </a:rPr>
              <a:t>elementu</a:t>
            </a:r>
            <a:r>
              <a:rPr lang="en-US" sz="900" dirty="0">
                <a:solidFill>
                  <a:schemeClr val="dk1"/>
                </a:solidFill>
              </a:rPr>
              <a:t> un </a:t>
            </a:r>
            <a:r>
              <a:rPr lang="en-US" sz="900" dirty="0" err="1">
                <a:solidFill>
                  <a:schemeClr val="dk1"/>
                </a:solidFill>
              </a:rPr>
              <a:t>saišu</a:t>
            </a:r>
            <a:r>
              <a:rPr lang="en-US" sz="900" dirty="0">
                <a:solidFill>
                  <a:schemeClr val="dk1"/>
                </a:solidFill>
              </a:rPr>
              <a:t> </a:t>
            </a:r>
            <a:r>
              <a:rPr lang="en-US" sz="900" dirty="0" err="1">
                <a:solidFill>
                  <a:schemeClr val="dk1"/>
                </a:solidFill>
              </a:rPr>
              <a:t>starp</a:t>
            </a:r>
            <a:r>
              <a:rPr lang="en-US" sz="900" dirty="0">
                <a:solidFill>
                  <a:schemeClr val="dk1"/>
                </a:solidFill>
              </a:rPr>
              <a:t> </a:t>
            </a:r>
            <a:r>
              <a:rPr lang="en-US" sz="900" dirty="0" err="1">
                <a:solidFill>
                  <a:schemeClr val="dk1"/>
                </a:solidFill>
              </a:rPr>
              <a:t>tiem</a:t>
            </a:r>
            <a:r>
              <a:rPr lang="en-US" sz="900" dirty="0">
                <a:solidFill>
                  <a:schemeClr val="dk1"/>
                </a:solidFill>
              </a:rPr>
              <a:t> </a:t>
            </a:r>
            <a:r>
              <a:rPr lang="en-US" sz="900" dirty="0" err="1">
                <a:solidFill>
                  <a:schemeClr val="dk1"/>
                </a:solidFill>
              </a:rPr>
              <a:t>skaitu</a:t>
            </a:r>
            <a:r>
              <a:rPr lang="en-US" sz="900" dirty="0">
                <a:solidFill>
                  <a:schemeClr val="dk1"/>
                </a:solidFill>
              </a:rPr>
              <a:t>, </a:t>
            </a:r>
            <a:r>
              <a:rPr lang="en-US" sz="900" dirty="0" err="1">
                <a:solidFill>
                  <a:schemeClr val="dk1"/>
                </a:solidFill>
              </a:rPr>
              <a:t>sistēmas</a:t>
            </a:r>
            <a:r>
              <a:rPr lang="en-US" sz="900" dirty="0">
                <a:solidFill>
                  <a:schemeClr val="dk1"/>
                </a:solidFill>
              </a:rPr>
              <a:t>, </a:t>
            </a:r>
            <a:r>
              <a:rPr lang="en-US" sz="900" dirty="0" err="1">
                <a:solidFill>
                  <a:schemeClr val="dk1"/>
                </a:solidFill>
              </a:rPr>
              <a:t>atsevišķu</a:t>
            </a:r>
            <a:r>
              <a:rPr lang="en-US" sz="900" dirty="0">
                <a:solidFill>
                  <a:schemeClr val="dk1"/>
                </a:solidFill>
              </a:rPr>
              <a:t> </a:t>
            </a:r>
            <a:r>
              <a:rPr lang="en-US" sz="900" dirty="0" err="1">
                <a:solidFill>
                  <a:schemeClr val="dk1"/>
                </a:solidFill>
              </a:rPr>
              <a:t>elementu</a:t>
            </a:r>
            <a:r>
              <a:rPr lang="en-US" sz="900" dirty="0">
                <a:solidFill>
                  <a:schemeClr val="dk1"/>
                </a:solidFill>
              </a:rPr>
              <a:t> un </a:t>
            </a:r>
            <a:r>
              <a:rPr lang="en-US" sz="900" dirty="0" err="1">
                <a:solidFill>
                  <a:schemeClr val="dk1"/>
                </a:solidFill>
              </a:rPr>
              <a:t>attieksmju</a:t>
            </a:r>
            <a:r>
              <a:rPr lang="en-US" sz="900" dirty="0">
                <a:solidFill>
                  <a:schemeClr val="dk1"/>
                </a:solidFill>
              </a:rPr>
              <a:t> </a:t>
            </a:r>
            <a:r>
              <a:rPr lang="en-US" sz="900" dirty="0" err="1">
                <a:solidFill>
                  <a:schemeClr val="dk1"/>
                </a:solidFill>
              </a:rPr>
              <a:t>starp</a:t>
            </a:r>
            <a:r>
              <a:rPr lang="en-US" sz="900" dirty="0">
                <a:solidFill>
                  <a:schemeClr val="dk1"/>
                </a:solidFill>
              </a:rPr>
              <a:t> </a:t>
            </a:r>
            <a:r>
              <a:rPr lang="en-US" sz="900" dirty="0" err="1">
                <a:solidFill>
                  <a:schemeClr val="dk1"/>
                </a:solidFill>
              </a:rPr>
              <a:t>tiem</a:t>
            </a:r>
            <a:r>
              <a:rPr lang="en-US" sz="900" dirty="0">
                <a:solidFill>
                  <a:schemeClr val="dk1"/>
                </a:solidFill>
              </a:rPr>
              <a:t> </a:t>
            </a:r>
            <a:r>
              <a:rPr lang="en-US" sz="900" dirty="0" err="1">
                <a:solidFill>
                  <a:schemeClr val="dk1"/>
                </a:solidFill>
              </a:rPr>
              <a:t>īpašību</a:t>
            </a:r>
            <a:r>
              <a:rPr lang="en-US" sz="900" dirty="0">
                <a:solidFill>
                  <a:schemeClr val="dk1"/>
                </a:solidFill>
              </a:rPr>
              <a:t> </a:t>
            </a:r>
            <a:r>
              <a:rPr lang="en-US" sz="900" dirty="0" err="1">
                <a:solidFill>
                  <a:schemeClr val="dk1"/>
                </a:solidFill>
              </a:rPr>
              <a:t>daudzveidību</a:t>
            </a:r>
            <a:r>
              <a:rPr lang="en-US" sz="900" dirty="0">
                <a:solidFill>
                  <a:schemeClr val="dk1"/>
                </a:solidFill>
              </a:rPr>
              <a:t> un </a:t>
            </a:r>
            <a:r>
              <a:rPr lang="en-US" sz="900" dirty="0" err="1">
                <a:solidFill>
                  <a:schemeClr val="dk1"/>
                </a:solidFill>
              </a:rPr>
              <a:t>skaitu</a:t>
            </a:r>
            <a:r>
              <a:rPr lang="en-US" sz="900" dirty="0">
                <a:solidFill>
                  <a:schemeClr val="dk1"/>
                </a:solidFill>
              </a:rPr>
              <a:t>, </a:t>
            </a:r>
            <a:r>
              <a:rPr lang="en-US" sz="900" dirty="0" err="1">
                <a:solidFill>
                  <a:schemeClr val="dk1"/>
                </a:solidFill>
              </a:rPr>
              <a:t>kā</a:t>
            </a:r>
            <a:r>
              <a:rPr lang="en-US" sz="900" dirty="0">
                <a:solidFill>
                  <a:schemeClr val="dk1"/>
                </a:solidFill>
              </a:rPr>
              <a:t> </a:t>
            </a:r>
            <a:r>
              <a:rPr lang="en-US" sz="900" dirty="0" err="1">
                <a:solidFill>
                  <a:schemeClr val="dk1"/>
                </a:solidFill>
              </a:rPr>
              <a:t>arī</a:t>
            </a:r>
            <a:r>
              <a:rPr lang="en-US" sz="900" dirty="0">
                <a:solidFill>
                  <a:schemeClr val="dk1"/>
                </a:solidFill>
              </a:rPr>
              <a:t> </a:t>
            </a:r>
            <a:r>
              <a:rPr lang="en-US" sz="900" dirty="0" err="1">
                <a:solidFill>
                  <a:schemeClr val="dk1"/>
                </a:solidFill>
              </a:rPr>
              <a:t>sistēmas</a:t>
            </a:r>
            <a:r>
              <a:rPr lang="en-US" sz="900" dirty="0">
                <a:solidFill>
                  <a:schemeClr val="dk1"/>
                </a:solidFill>
              </a:rPr>
              <a:t> </a:t>
            </a:r>
            <a:r>
              <a:rPr lang="en-US" sz="900" dirty="0" err="1">
                <a:solidFill>
                  <a:schemeClr val="dk1"/>
                </a:solidFill>
              </a:rPr>
              <a:t>organizācijas</a:t>
            </a:r>
            <a:r>
              <a:rPr lang="en-US" sz="900" dirty="0">
                <a:solidFill>
                  <a:schemeClr val="dk1"/>
                </a:solidFill>
              </a:rPr>
              <a:t> </a:t>
            </a:r>
            <a:r>
              <a:rPr lang="en-US" sz="900" dirty="0" err="1">
                <a:solidFill>
                  <a:schemeClr val="dk1"/>
                </a:solidFill>
              </a:rPr>
              <a:t>pakāpi</a:t>
            </a:r>
            <a:r>
              <a:rPr lang="en-US" sz="900" dirty="0">
                <a:solidFill>
                  <a:schemeClr val="dk1"/>
                </a:solidFill>
              </a:rPr>
              <a:t> [6.1]</a:t>
            </a:r>
            <a:r>
              <a:rPr lang="en-US" sz="1200" dirty="0">
                <a:solidFill>
                  <a:schemeClr val="dk1"/>
                </a:solidFill>
              </a:rPr>
              <a:t>. </a:t>
            </a:r>
            <a:r>
              <a:rPr lang="en-US" sz="1200" dirty="0" err="1">
                <a:solidFill>
                  <a:schemeClr val="dk1"/>
                </a:solidFill>
              </a:rPr>
              <a:t>Otrkārt</a:t>
            </a:r>
            <a:r>
              <a:rPr lang="en-US" sz="1200" dirty="0">
                <a:solidFill>
                  <a:schemeClr val="dk1"/>
                </a:solidFill>
              </a:rPr>
              <a:t>, </a:t>
            </a:r>
            <a:r>
              <a:rPr lang="en-US" sz="1200" dirty="0" err="1">
                <a:solidFill>
                  <a:schemeClr val="dk1"/>
                </a:solidFill>
              </a:rPr>
              <a:t>ir</a:t>
            </a:r>
            <a:r>
              <a:rPr lang="en-US" sz="1200" dirty="0">
                <a:solidFill>
                  <a:schemeClr val="dk1"/>
                </a:solidFill>
              </a:rPr>
              <a:t> </a:t>
            </a:r>
            <a:r>
              <a:rPr lang="en-US" sz="1200" dirty="0" err="1">
                <a:solidFill>
                  <a:schemeClr val="dk1"/>
                </a:solidFill>
              </a:rPr>
              <a:t>veikti</a:t>
            </a:r>
            <a:r>
              <a:rPr lang="en-US" sz="1200" dirty="0">
                <a:solidFill>
                  <a:schemeClr val="dk1"/>
                </a:solidFill>
              </a:rPr>
              <a:t> </a:t>
            </a:r>
            <a:r>
              <a:rPr lang="en-US" sz="1200" dirty="0" err="1">
                <a:solidFill>
                  <a:schemeClr val="dk1"/>
                </a:solidFill>
              </a:rPr>
              <a:t>Daudzaģentu</a:t>
            </a:r>
            <a:r>
              <a:rPr lang="en-US" sz="1200" dirty="0">
                <a:solidFill>
                  <a:schemeClr val="dk1"/>
                </a:solidFill>
              </a:rPr>
              <a:t> </a:t>
            </a:r>
            <a:r>
              <a:rPr lang="en-US" sz="1200" dirty="0" err="1">
                <a:solidFill>
                  <a:schemeClr val="dk1"/>
                </a:solidFill>
              </a:rPr>
              <a:t>Sistēmu</a:t>
            </a:r>
            <a:r>
              <a:rPr lang="en-US" sz="1200" dirty="0">
                <a:solidFill>
                  <a:schemeClr val="dk1"/>
                </a:solidFill>
              </a:rPr>
              <a:t> (DAS) un </a:t>
            </a:r>
            <a:r>
              <a:rPr lang="en-US" sz="1200" dirty="0" err="1">
                <a:solidFill>
                  <a:schemeClr val="dk1"/>
                </a:solidFill>
              </a:rPr>
              <a:t>aģentos</a:t>
            </a:r>
            <a:r>
              <a:rPr lang="en-US" sz="1200" dirty="0">
                <a:solidFill>
                  <a:schemeClr val="dk1"/>
                </a:solidFill>
              </a:rPr>
              <a:t> </a:t>
            </a:r>
            <a:r>
              <a:rPr lang="en-US" sz="1200" dirty="0" err="1">
                <a:solidFill>
                  <a:schemeClr val="dk1"/>
                </a:solidFill>
              </a:rPr>
              <a:t>sakņotu</a:t>
            </a:r>
            <a:r>
              <a:rPr lang="en-US" sz="1200" dirty="0">
                <a:solidFill>
                  <a:schemeClr val="dk1"/>
                </a:solidFill>
              </a:rPr>
              <a:t> </a:t>
            </a:r>
            <a:r>
              <a:rPr lang="en-US" sz="1200" dirty="0" err="1">
                <a:solidFill>
                  <a:schemeClr val="dk1"/>
                </a:solidFill>
              </a:rPr>
              <a:t>Emocionāli</a:t>
            </a:r>
            <a:r>
              <a:rPr lang="en-US" sz="1200" dirty="0">
                <a:solidFill>
                  <a:schemeClr val="dk1"/>
                </a:solidFill>
              </a:rPr>
              <a:t> </a:t>
            </a:r>
            <a:r>
              <a:rPr lang="en-US" sz="1200" dirty="0" err="1">
                <a:solidFill>
                  <a:schemeClr val="dk1"/>
                </a:solidFill>
              </a:rPr>
              <a:t>Intelektuālu</a:t>
            </a:r>
            <a:r>
              <a:rPr lang="en-US" sz="1200" dirty="0">
                <a:solidFill>
                  <a:schemeClr val="dk1"/>
                </a:solidFill>
              </a:rPr>
              <a:t> </a:t>
            </a:r>
            <a:r>
              <a:rPr lang="en-US" sz="1200" dirty="0" err="1">
                <a:solidFill>
                  <a:schemeClr val="dk1"/>
                </a:solidFill>
              </a:rPr>
              <a:t>Mācību</a:t>
            </a:r>
            <a:r>
              <a:rPr lang="en-US" sz="1200" dirty="0">
                <a:solidFill>
                  <a:schemeClr val="dk1"/>
                </a:solidFill>
              </a:rPr>
              <a:t> </a:t>
            </a:r>
            <a:r>
              <a:rPr lang="en-US" sz="1200" dirty="0" err="1">
                <a:solidFill>
                  <a:schemeClr val="dk1"/>
                </a:solidFill>
              </a:rPr>
              <a:t>Sistēmu</a:t>
            </a:r>
            <a:r>
              <a:rPr lang="en-US" sz="1200" dirty="0">
                <a:solidFill>
                  <a:schemeClr val="dk1"/>
                </a:solidFill>
              </a:rPr>
              <a:t> (</a:t>
            </a:r>
            <a:r>
              <a:rPr lang="en-US" sz="1200" dirty="0" err="1">
                <a:solidFill>
                  <a:schemeClr val="dk1"/>
                </a:solidFill>
              </a:rPr>
              <a:t>EIMSu</a:t>
            </a:r>
            <a:r>
              <a:rPr lang="en-US" sz="1200" dirty="0">
                <a:solidFill>
                  <a:schemeClr val="dk1"/>
                </a:solidFill>
              </a:rPr>
              <a:t>) </a:t>
            </a:r>
            <a:r>
              <a:rPr lang="en-US" sz="1200" dirty="0" err="1">
                <a:solidFill>
                  <a:schemeClr val="dk1"/>
                </a:solidFill>
              </a:rPr>
              <a:t>zināšanu</a:t>
            </a:r>
            <a:r>
              <a:rPr lang="en-US" sz="1200" dirty="0">
                <a:solidFill>
                  <a:schemeClr val="dk1"/>
                </a:solidFill>
              </a:rPr>
              <a:t> </a:t>
            </a:r>
            <a:r>
              <a:rPr lang="en-US" sz="1200" dirty="0" err="1">
                <a:solidFill>
                  <a:schemeClr val="dk1"/>
                </a:solidFill>
              </a:rPr>
              <a:t>struktūru</a:t>
            </a:r>
            <a:r>
              <a:rPr lang="en-US" sz="1200" dirty="0">
                <a:solidFill>
                  <a:schemeClr val="dk1"/>
                </a:solidFill>
              </a:rPr>
              <a:t> </a:t>
            </a:r>
            <a:r>
              <a:rPr lang="en-US" sz="1200" dirty="0" err="1">
                <a:solidFill>
                  <a:schemeClr val="dk1"/>
                </a:solidFill>
              </a:rPr>
              <a:t>pētījumi</a:t>
            </a:r>
            <a:endParaRPr lang="en-US" sz="1200" dirty="0">
              <a:solidFill>
                <a:schemeClr val="dk1"/>
              </a:solidFill>
            </a:endParaRPr>
          </a:p>
          <a:p>
            <a:pPr lvl="0" rtl="0">
              <a:spcBef>
                <a:spcPts val="0"/>
              </a:spcBef>
              <a:buNone/>
            </a:pPr>
            <a:endParaRPr sz="1200" dirty="0">
              <a:solidFill>
                <a:schemeClr val="dk1"/>
              </a:solidFill>
            </a:endParaRPr>
          </a:p>
          <a:p>
            <a:pPr lvl="0" rtl="0">
              <a:spcBef>
                <a:spcPts val="0"/>
              </a:spcBef>
              <a:buNone/>
            </a:pPr>
            <a:endParaRPr sz="1200" dirty="0">
              <a:solidFill>
                <a:schemeClr val="dk1"/>
              </a:solidFill>
            </a:endParaRPr>
          </a:p>
          <a:p>
            <a:pPr lvl="0">
              <a:spcBef>
                <a:spcPts val="0"/>
              </a:spcBef>
              <a:buClr>
                <a:srgbClr val="000000"/>
              </a:buClr>
              <a:buSzPct val="91666"/>
              <a:buFont typeface="Arial"/>
              <a:buNone/>
            </a:pPr>
            <a:endParaRPr sz="1200" dirty="0">
              <a:solidFill>
                <a:schemeClr val="dk1"/>
              </a:solidFill>
            </a:endParaRPr>
          </a:p>
        </p:txBody>
      </p:sp>
      <p:sp>
        <p:nvSpPr>
          <p:cNvPr id="135" name="Shape 135"/>
          <p:cNvSpPr txBox="1">
            <a:spLocks noGrp="1"/>
          </p:cNvSpPr>
          <p:nvPr>
            <p:ph type="sldNum" idx="12"/>
          </p:nvPr>
        </p:nvSpPr>
        <p:spPr>
          <a:xfrm>
            <a:off x="3778250" y="9283700"/>
            <a:ext cx="2889300" cy="4890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4</a:t>
            </a:fld>
            <a:endParaRPr lang="en-US"/>
          </a:p>
        </p:txBody>
      </p:sp>
    </p:spTree>
    <p:extLst>
      <p:ext uri="{BB962C8B-B14F-4D97-AF65-F5344CB8AC3E}">
        <p14:creationId xmlns:p14="http://schemas.microsoft.com/office/powerpoint/2010/main" val="69468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rtl="0">
              <a:spcBef>
                <a:spcPts val="0"/>
              </a:spcBef>
              <a:buNone/>
            </a:pPr>
            <a:r>
              <a:rPr lang="lv-LV" dirty="0" smtClean="0"/>
              <a:t>Ir izstrātāds arī apmācības mehānisms intelektuālu</a:t>
            </a:r>
            <a:r>
              <a:rPr lang="lv-LV" baseline="0" dirty="0" smtClean="0"/>
              <a:t> aģentu zināšanu struktūru autonomai papildināšanai, kas ietver .....</a:t>
            </a:r>
            <a:endParaRPr dirty="0"/>
          </a:p>
        </p:txBody>
      </p:sp>
      <p:sp>
        <p:nvSpPr>
          <p:cNvPr id="152" name="Shape 152"/>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2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66750" y="4643437"/>
            <a:ext cx="5335587" cy="4397375"/>
          </a:xfrm>
          <a:prstGeom prst="rect">
            <a:avLst/>
          </a:prstGeom>
        </p:spPr>
        <p:txBody>
          <a:bodyPr lIns="91425" tIns="91425" rIns="91425" bIns="91425" anchor="t" anchorCtr="0">
            <a:noAutofit/>
          </a:bodyPr>
          <a:lstStyle/>
          <a:p>
            <a:pPr lvl="0">
              <a:spcBef>
                <a:spcPts val="0"/>
              </a:spcBef>
              <a:buNone/>
            </a:pPr>
            <a:r>
              <a:rPr lang="is-IS" dirty="0" smtClean="0"/>
              <a:t>…. </a:t>
            </a:r>
            <a:r>
              <a:rPr lang="en-US" dirty="0" smtClean="0"/>
              <a:t>D</a:t>
            </a:r>
            <a:r>
              <a:rPr lang="is-IS" dirty="0" smtClean="0"/>
              <a:t>etalizētu ZS sakņotu</a:t>
            </a:r>
            <a:r>
              <a:rPr lang="is-IS" baseline="0" dirty="0" smtClean="0"/>
              <a:t> daudzaģentu sistēmas arhitektūru</a:t>
            </a:r>
          </a:p>
          <a:p>
            <a:pPr lvl="0">
              <a:spcBef>
                <a:spcPts val="0"/>
              </a:spcBef>
              <a:buNone/>
            </a:pPr>
            <a:r>
              <a:rPr lang="is-IS" baseline="0" dirty="0" smtClean="0"/>
              <a:t>* </a:t>
            </a:r>
            <a:r>
              <a:rPr lang="en-US" baseline="0" dirty="0" smtClean="0"/>
              <a:t>L</a:t>
            </a:r>
            <a:r>
              <a:rPr lang="is-IS" baseline="0" dirty="0" smtClean="0"/>
              <a:t>ikumos sakņotu metodi apmācības realuzācijai, kā arī implementēto vadības rīku</a:t>
            </a:r>
            <a:endParaRPr lang="en-US" dirty="0"/>
          </a:p>
        </p:txBody>
      </p:sp>
      <p:sp>
        <p:nvSpPr>
          <p:cNvPr id="160" name="Shape 160"/>
          <p:cNvSpPr>
            <a:spLocks noGrp="1" noRot="1" noChangeAspect="1"/>
          </p:cNvSpPr>
          <p:nvPr>
            <p:ph type="sldImg" idx="2"/>
          </p:nvPr>
        </p:nvSpPr>
        <p:spPr>
          <a:xfrm>
            <a:off x="892175" y="733425"/>
            <a:ext cx="4884738" cy="36655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6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marL="342900" lvl="0" indent="0">
              <a:spcBef>
                <a:spcPts val="400"/>
              </a:spcBef>
              <a:buClr>
                <a:schemeClr val="dk1"/>
              </a:buClr>
              <a:buSzPct val="25000"/>
              <a:buFont typeface="Arial"/>
              <a:buNone/>
            </a:pPr>
            <a:r>
              <a:rPr lang="en-US" sz="1200" dirty="0" err="1">
                <a:solidFill>
                  <a:schemeClr val="dk1"/>
                </a:solidFill>
              </a:rPr>
              <a:t>Modelis</a:t>
            </a:r>
            <a:r>
              <a:rPr lang="en-US" sz="1200" dirty="0">
                <a:solidFill>
                  <a:schemeClr val="dk1"/>
                </a:solidFill>
              </a:rPr>
              <a:t> </a:t>
            </a:r>
            <a:r>
              <a:rPr lang="en-US" sz="1200" dirty="0" err="1">
                <a:solidFill>
                  <a:schemeClr val="dk1"/>
                </a:solidFill>
              </a:rPr>
              <a:t>izstrādāts</a:t>
            </a:r>
            <a:r>
              <a:rPr lang="en-US" sz="1200" dirty="0">
                <a:solidFill>
                  <a:schemeClr val="dk1"/>
                </a:solidFill>
              </a:rPr>
              <a:t> </a:t>
            </a:r>
            <a:r>
              <a:rPr lang="en-US" sz="1200" dirty="0" err="1">
                <a:solidFill>
                  <a:schemeClr val="dk1"/>
                </a:solidFill>
              </a:rPr>
              <a:t>ar</a:t>
            </a:r>
            <a:r>
              <a:rPr lang="en-US" sz="1200" dirty="0">
                <a:solidFill>
                  <a:schemeClr val="dk1"/>
                </a:solidFill>
              </a:rPr>
              <a:t> </a:t>
            </a:r>
            <a:r>
              <a:rPr lang="en-US" sz="1200" dirty="0" err="1">
                <a:solidFill>
                  <a:schemeClr val="dk1"/>
                </a:solidFill>
              </a:rPr>
              <a:t>mērķi</a:t>
            </a:r>
            <a:r>
              <a:rPr lang="en-US" sz="1200" dirty="0">
                <a:solidFill>
                  <a:schemeClr val="dk1"/>
                </a:solidFill>
              </a:rPr>
              <a:t> </a:t>
            </a:r>
            <a:r>
              <a:rPr lang="en-US" sz="1200" dirty="0" err="1">
                <a:solidFill>
                  <a:schemeClr val="dk1"/>
                </a:solidFill>
              </a:rPr>
              <a:t>imitēt</a:t>
            </a:r>
            <a:r>
              <a:rPr lang="en-US" sz="1200" dirty="0">
                <a:solidFill>
                  <a:schemeClr val="dk1"/>
                </a:solidFill>
              </a:rPr>
              <a:t> </a:t>
            </a:r>
            <a:r>
              <a:rPr lang="en-US" sz="1200" dirty="0" err="1">
                <a:solidFill>
                  <a:schemeClr val="dk1"/>
                </a:solidFill>
              </a:rPr>
              <a:t>mācību</a:t>
            </a:r>
            <a:r>
              <a:rPr lang="en-US" sz="1200" dirty="0">
                <a:solidFill>
                  <a:schemeClr val="dk1"/>
                </a:solidFill>
              </a:rPr>
              <a:t> </a:t>
            </a:r>
            <a:r>
              <a:rPr lang="en-US" sz="1200" dirty="0" err="1">
                <a:solidFill>
                  <a:schemeClr val="dk1"/>
                </a:solidFill>
              </a:rPr>
              <a:t>situāciju</a:t>
            </a:r>
            <a:r>
              <a:rPr lang="en-US" sz="1200" dirty="0">
                <a:solidFill>
                  <a:schemeClr val="dk1"/>
                </a:solidFill>
              </a:rPr>
              <a:t>, </a:t>
            </a:r>
            <a:r>
              <a:rPr lang="en-US" sz="1200" dirty="0" err="1">
                <a:solidFill>
                  <a:schemeClr val="dk1"/>
                </a:solidFill>
              </a:rPr>
              <a:t>lai</a:t>
            </a:r>
            <a:r>
              <a:rPr lang="en-US" sz="1200" dirty="0">
                <a:solidFill>
                  <a:schemeClr val="dk1"/>
                </a:solidFill>
              </a:rPr>
              <a:t> </a:t>
            </a:r>
            <a:r>
              <a:rPr lang="en-US" sz="1200" dirty="0" err="1">
                <a:solidFill>
                  <a:schemeClr val="dk1"/>
                </a:solidFill>
              </a:rPr>
              <a:t>izvērtētu</a:t>
            </a:r>
            <a:r>
              <a:rPr lang="en-US" sz="1200" dirty="0">
                <a:solidFill>
                  <a:schemeClr val="dk1"/>
                </a:solidFill>
              </a:rPr>
              <a:t> </a:t>
            </a:r>
            <a:r>
              <a:rPr lang="en-US" sz="1200" dirty="0" err="1">
                <a:solidFill>
                  <a:schemeClr val="dk1"/>
                </a:solidFill>
              </a:rPr>
              <a:t>mācību</a:t>
            </a:r>
            <a:r>
              <a:rPr lang="en-US" sz="1200" dirty="0">
                <a:solidFill>
                  <a:schemeClr val="dk1"/>
                </a:solidFill>
              </a:rPr>
              <a:t> </a:t>
            </a:r>
            <a:r>
              <a:rPr lang="en-US" sz="1200" dirty="0" err="1">
                <a:solidFill>
                  <a:schemeClr val="dk1"/>
                </a:solidFill>
              </a:rPr>
              <a:t>stratēģiju</a:t>
            </a:r>
            <a:r>
              <a:rPr lang="en-US" sz="1200" dirty="0">
                <a:solidFill>
                  <a:schemeClr val="dk1"/>
                </a:solidFill>
              </a:rPr>
              <a:t> </a:t>
            </a:r>
            <a:r>
              <a:rPr lang="en-US" sz="1200" dirty="0" err="1">
                <a:solidFill>
                  <a:schemeClr val="dk1"/>
                </a:solidFill>
              </a:rPr>
              <a:t>pielāgošanas</a:t>
            </a:r>
            <a:r>
              <a:rPr lang="en-US" sz="1200" dirty="0">
                <a:solidFill>
                  <a:schemeClr val="dk1"/>
                </a:solidFill>
              </a:rPr>
              <a:t> </a:t>
            </a:r>
            <a:r>
              <a:rPr lang="en-US" sz="1200" dirty="0" err="1">
                <a:solidFill>
                  <a:schemeClr val="dk1"/>
                </a:solidFill>
              </a:rPr>
              <a:t>efektivitāti</a:t>
            </a:r>
            <a:r>
              <a:rPr lang="en-US" sz="1200" dirty="0">
                <a:solidFill>
                  <a:schemeClr val="dk1"/>
                </a:solidFill>
              </a:rPr>
              <a:t> </a:t>
            </a:r>
            <a:r>
              <a:rPr lang="en-US" sz="1200" dirty="0" err="1">
                <a:solidFill>
                  <a:schemeClr val="dk1"/>
                </a:solidFill>
              </a:rPr>
              <a:t>studenta</a:t>
            </a:r>
            <a:r>
              <a:rPr lang="en-US" sz="1200" dirty="0">
                <a:solidFill>
                  <a:schemeClr val="dk1"/>
                </a:solidFill>
              </a:rPr>
              <a:t> </a:t>
            </a:r>
            <a:r>
              <a:rPr lang="en-US" sz="1200" dirty="0" err="1">
                <a:solidFill>
                  <a:schemeClr val="dk1"/>
                </a:solidFill>
              </a:rPr>
              <a:t>zināšanām</a:t>
            </a:r>
            <a:r>
              <a:rPr lang="en-US" sz="1200" dirty="0">
                <a:solidFill>
                  <a:schemeClr val="dk1"/>
                </a:solidFill>
              </a:rPr>
              <a:t> un </a:t>
            </a:r>
            <a:r>
              <a:rPr lang="en-US" sz="1200" dirty="0" err="1">
                <a:solidFill>
                  <a:schemeClr val="dk1"/>
                </a:solidFill>
              </a:rPr>
              <a:t>emocijām</a:t>
            </a:r>
            <a:r>
              <a:rPr lang="en-US" sz="1200" dirty="0">
                <a:solidFill>
                  <a:schemeClr val="dk1"/>
                </a:solidFill>
              </a:rPr>
              <a:t> </a:t>
            </a:r>
            <a:r>
              <a:rPr lang="en-US" sz="1200" dirty="0" err="1">
                <a:solidFill>
                  <a:schemeClr val="dk1"/>
                </a:solidFill>
              </a:rPr>
              <a:t>pirms</a:t>
            </a:r>
            <a:r>
              <a:rPr lang="en-US" sz="1200" dirty="0">
                <a:solidFill>
                  <a:schemeClr val="dk1"/>
                </a:solidFill>
              </a:rPr>
              <a:t> </a:t>
            </a:r>
            <a:r>
              <a:rPr lang="en-US" sz="1200" dirty="0" err="1">
                <a:solidFill>
                  <a:schemeClr val="dk1"/>
                </a:solidFill>
              </a:rPr>
              <a:t>testēt</a:t>
            </a:r>
            <a:r>
              <a:rPr lang="en-US" sz="1200" dirty="0">
                <a:solidFill>
                  <a:schemeClr val="dk1"/>
                </a:solidFill>
              </a:rPr>
              <a:t> </a:t>
            </a:r>
            <a:r>
              <a:rPr lang="en-US" sz="1200" dirty="0" err="1">
                <a:solidFill>
                  <a:schemeClr val="dk1"/>
                </a:solidFill>
              </a:rPr>
              <a:t>plānoto</a:t>
            </a:r>
            <a:r>
              <a:rPr lang="en-US" sz="1200" dirty="0">
                <a:solidFill>
                  <a:schemeClr val="dk1"/>
                </a:solidFill>
              </a:rPr>
              <a:t> </a:t>
            </a:r>
            <a:r>
              <a:rPr lang="en-US" sz="1200" dirty="0" err="1">
                <a:solidFill>
                  <a:schemeClr val="dk1"/>
                </a:solidFill>
              </a:rPr>
              <a:t>mācību</a:t>
            </a:r>
            <a:r>
              <a:rPr lang="en-US" sz="1200" dirty="0">
                <a:solidFill>
                  <a:schemeClr val="dk1"/>
                </a:solidFill>
              </a:rPr>
              <a:t> </a:t>
            </a:r>
            <a:r>
              <a:rPr lang="en-US" sz="1200" dirty="0" err="1">
                <a:solidFill>
                  <a:schemeClr val="dk1"/>
                </a:solidFill>
              </a:rPr>
              <a:t>sistēmu</a:t>
            </a:r>
            <a:r>
              <a:rPr lang="en-US" sz="1200" dirty="0">
                <a:solidFill>
                  <a:schemeClr val="dk1"/>
                </a:solidFill>
              </a:rPr>
              <a:t> </a:t>
            </a:r>
            <a:r>
              <a:rPr lang="en-US" sz="1200" dirty="0" err="1">
                <a:solidFill>
                  <a:schemeClr val="dk1"/>
                </a:solidFill>
              </a:rPr>
              <a:t>ar</a:t>
            </a:r>
            <a:r>
              <a:rPr lang="en-US" sz="1200" dirty="0">
                <a:solidFill>
                  <a:schemeClr val="dk1"/>
                </a:solidFill>
              </a:rPr>
              <a:t> </a:t>
            </a:r>
            <a:r>
              <a:rPr lang="en-US" sz="1200" dirty="0" err="1">
                <a:solidFill>
                  <a:schemeClr val="dk1"/>
                </a:solidFill>
              </a:rPr>
              <a:t>īstiem</a:t>
            </a:r>
            <a:r>
              <a:rPr lang="en-US" sz="1200" dirty="0">
                <a:solidFill>
                  <a:schemeClr val="dk1"/>
                </a:solidFill>
              </a:rPr>
              <a:t> </a:t>
            </a:r>
            <a:r>
              <a:rPr lang="en-US" sz="1200" dirty="0" err="1">
                <a:solidFill>
                  <a:schemeClr val="dk1"/>
                </a:solidFill>
              </a:rPr>
              <a:t>studentiem</a:t>
            </a:r>
            <a:endParaRPr lang="en-US" sz="1200" dirty="0">
              <a:solidFill>
                <a:schemeClr val="dk1"/>
              </a:solidFill>
            </a:endParaRPr>
          </a:p>
        </p:txBody>
      </p:sp>
      <p:sp>
        <p:nvSpPr>
          <p:cNvPr id="168" name="Shape 168"/>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43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spcBef>
                <a:spcPts val="0"/>
              </a:spcBef>
              <a:buNone/>
            </a:pPr>
            <a:r>
              <a:rPr lang="en-US" dirty="0" err="1" smtClean="0"/>
              <a:t>Š</a:t>
            </a:r>
            <a:r>
              <a:rPr lang="lv-LV" dirty="0" smtClean="0"/>
              <a:t>is modelis ietver:</a:t>
            </a:r>
          </a:p>
          <a:p>
            <a:pPr marL="285750" lvl="0" indent="-285750">
              <a:spcBef>
                <a:spcPts val="0"/>
              </a:spcBef>
              <a:buFontTx/>
              <a:buChar char="•"/>
            </a:pPr>
            <a:r>
              <a:rPr lang="en-US" dirty="0" smtClean="0"/>
              <a:t>S</a:t>
            </a:r>
            <a:r>
              <a:rPr lang="lv-LV" dirty="0" smtClean="0"/>
              <a:t>kolotāju un studentu sadarbību un uzvedību imitējošus</a:t>
            </a:r>
            <a:r>
              <a:rPr lang="lv-LV" baseline="0" dirty="0" smtClean="0"/>
              <a:t> aģentus.</a:t>
            </a:r>
          </a:p>
          <a:p>
            <a:pPr marL="285750" lvl="0" indent="-285750">
              <a:spcBef>
                <a:spcPts val="0"/>
              </a:spcBef>
              <a:buFontTx/>
              <a:buChar char="•"/>
            </a:pPr>
            <a:r>
              <a:rPr lang="en-US" baseline="0" dirty="0" smtClean="0"/>
              <a:t>K</a:t>
            </a:r>
            <a:r>
              <a:rPr lang="lv-LV" baseline="0" dirty="0" smtClean="0"/>
              <a:t>ā arī emociju ontoloģiju kā aģentu koplietojamo zināšanu apgabalu</a:t>
            </a:r>
            <a:endParaRPr dirty="0"/>
          </a:p>
        </p:txBody>
      </p:sp>
      <p:sp>
        <p:nvSpPr>
          <p:cNvPr id="177" name="Shape 177"/>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57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66750" y="4643437"/>
            <a:ext cx="5335500" cy="4397399"/>
          </a:xfrm>
          <a:prstGeom prst="rect">
            <a:avLst/>
          </a:prstGeom>
        </p:spPr>
        <p:txBody>
          <a:bodyPr lIns="91425" tIns="91425" rIns="91425" bIns="91425" anchor="t" anchorCtr="0">
            <a:noAutofit/>
          </a:bodyPr>
          <a:lstStyle/>
          <a:p>
            <a:pPr lvl="0">
              <a:spcBef>
                <a:spcPts val="0"/>
              </a:spcBef>
              <a:buNone/>
            </a:pPr>
            <a:r>
              <a:rPr lang="lv-LV" dirty="0" smtClean="0"/>
              <a:t>Pirmā uzdevuma izpildes rezultātā ir iesniegtas</a:t>
            </a:r>
            <a:r>
              <a:rPr lang="lv-LV" baseline="0" dirty="0" smtClean="0"/>
              <a:t> 3 publikācijas, no kurām 2 jau ir pieņemtas publicēšanai</a:t>
            </a:r>
            <a:endParaRPr dirty="0"/>
          </a:p>
        </p:txBody>
      </p:sp>
      <p:sp>
        <p:nvSpPr>
          <p:cNvPr id="186" name="Shape 186"/>
          <p:cNvSpPr>
            <a:spLocks noGrp="1" noRot="1" noChangeAspect="1"/>
          </p:cNvSpPr>
          <p:nvPr>
            <p:ph type="sldImg" idx="2"/>
          </p:nvPr>
        </p:nvSpPr>
        <p:spPr>
          <a:xfrm>
            <a:off x="892175" y="733425"/>
            <a:ext cx="4884600" cy="36654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13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46062" y="274637"/>
            <a:ext cx="71373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125786" y="6524625"/>
            <a:ext cx="31749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01992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lang="en-US"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45526" y="274637"/>
            <a:ext cx="713815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5786" y="6524625"/>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97547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lang="en-US" sz="12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45526" y="274637"/>
            <a:ext cx="713815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4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45526" y="274637"/>
            <a:ext cx="713815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45526" y="274637"/>
            <a:ext cx="713815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45526" y="274637"/>
            <a:ext cx="713815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0" y="0"/>
            <a:ext cx="9145586" cy="6858000"/>
          </a:xfrm>
          <a:prstGeom prst="rect">
            <a:avLst/>
          </a:prstGeom>
          <a:noFill/>
          <a:ln>
            <a:noFill/>
          </a:ln>
        </p:spPr>
      </p:pic>
      <p:sp>
        <p:nvSpPr>
          <p:cNvPr id="11" name="Shape 11"/>
          <p:cNvSpPr txBox="1">
            <a:spLocks noGrp="1"/>
          </p:cNvSpPr>
          <p:nvPr>
            <p:ph type="title"/>
          </p:nvPr>
        </p:nvSpPr>
        <p:spPr>
          <a:xfrm>
            <a:off x="246062" y="274637"/>
            <a:ext cx="71373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5786" y="6524625"/>
            <a:ext cx="31749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01992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lang="en-US" sz="12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13">
            <a:alphaModFix/>
          </a:blip>
          <a:srcRect/>
          <a:stretch/>
        </p:blipFill>
        <p:spPr>
          <a:xfrm>
            <a:off x="0" y="0"/>
            <a:ext cx="9145075" cy="6858000"/>
          </a:xfrm>
          <a:prstGeom prst="rect">
            <a:avLst/>
          </a:prstGeom>
          <a:noFill/>
          <a:ln>
            <a:noFill/>
          </a:ln>
        </p:spPr>
      </p:pic>
      <p:sp>
        <p:nvSpPr>
          <p:cNvPr id="24" name="Shape 24"/>
          <p:cNvSpPr txBox="1">
            <a:spLocks noGrp="1"/>
          </p:cNvSpPr>
          <p:nvPr>
            <p:ph type="title"/>
          </p:nvPr>
        </p:nvSpPr>
        <p:spPr>
          <a:xfrm>
            <a:off x="245526" y="274637"/>
            <a:ext cx="713815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0" y="0"/>
            <a:ext cx="9145586" cy="6858000"/>
          </a:xfrm>
          <a:prstGeom prst="rect">
            <a:avLst/>
          </a:prstGeom>
          <a:noFill/>
          <a:ln>
            <a:noFill/>
          </a:ln>
        </p:spPr>
      </p:pic>
      <p:sp>
        <p:nvSpPr>
          <p:cNvPr id="100" name="Shape 100"/>
          <p:cNvSpPr txBox="1">
            <a:spLocks noGrp="1"/>
          </p:cNvSpPr>
          <p:nvPr>
            <p:ph type="title"/>
          </p:nvPr>
        </p:nvSpPr>
        <p:spPr>
          <a:xfrm>
            <a:off x="246062" y="274637"/>
            <a:ext cx="71373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1"/>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1"/>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1"/>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1"/>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5786" y="6524625"/>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97547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lang="en-US" sz="12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RTU DITF</a:t>
            </a:r>
          </a:p>
        </p:txBody>
      </p:sp>
      <p:sp>
        <p:nvSpPr>
          <p:cNvPr id="116" name="Shape 116"/>
          <p:cNvSpPr txBox="1">
            <a:spLocks noGrp="1"/>
          </p:cNvSpPr>
          <p:nvPr>
            <p:ph type="subTitle" idx="1"/>
          </p:nvPr>
        </p:nvSpPr>
        <p:spPr>
          <a:xfrm>
            <a:off x="4840950" y="5300650"/>
            <a:ext cx="4083900" cy="1200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98989"/>
              </a:buClr>
              <a:buSzPct val="25000"/>
              <a:buFont typeface="Arial"/>
              <a:buNone/>
            </a:pPr>
            <a:r>
              <a:rPr lang="en-US" sz="2000">
                <a:solidFill>
                  <a:srgbClr val="898989"/>
                </a:solidFill>
              </a:rPr>
              <a:t>V</a:t>
            </a:r>
            <a:r>
              <a:rPr lang="en-US" sz="2000" b="0" i="0" u="none" strike="noStrike" cap="none">
                <a:solidFill>
                  <a:srgbClr val="898989"/>
                </a:solidFill>
                <a:latin typeface="Arial"/>
                <a:ea typeface="Arial"/>
                <a:cs typeface="Arial"/>
                <a:sym typeface="Arial"/>
              </a:rPr>
              <a:t>adītājs: </a:t>
            </a:r>
          </a:p>
          <a:p>
            <a:pPr marL="0" marR="0" lvl="0" indent="0" algn="r" rtl="0">
              <a:lnSpc>
                <a:spcPct val="100000"/>
              </a:lnSpc>
              <a:spcBef>
                <a:spcPts val="400"/>
              </a:spcBef>
              <a:spcAft>
                <a:spcPts val="0"/>
              </a:spcAft>
              <a:buClr>
                <a:srgbClr val="898989"/>
              </a:buClr>
              <a:buSzPct val="25000"/>
              <a:buFont typeface="Arial"/>
              <a:buNone/>
            </a:pPr>
            <a:r>
              <a:rPr lang="en-US" sz="2000">
                <a:solidFill>
                  <a:srgbClr val="898989"/>
                </a:solidFill>
              </a:rPr>
              <a:t>Profesors </a:t>
            </a:r>
            <a:r>
              <a:rPr lang="en-US" sz="2000" b="0" i="0" u="none" strike="noStrike" cap="none">
                <a:solidFill>
                  <a:srgbClr val="898989"/>
                </a:solidFill>
                <a:latin typeface="Arial"/>
                <a:ea typeface="Arial"/>
                <a:cs typeface="Arial"/>
                <a:sym typeface="Arial"/>
              </a:rPr>
              <a:t>Dr.habil.sc.ing.</a:t>
            </a:r>
            <a:r>
              <a:rPr lang="en-US" sz="2000">
                <a:solidFill>
                  <a:srgbClr val="898989"/>
                </a:solidFill>
              </a:rPr>
              <a:t> </a:t>
            </a:r>
          </a:p>
          <a:p>
            <a:pPr marL="0" marR="0" lvl="0" indent="0" algn="r" rtl="0">
              <a:lnSpc>
                <a:spcPct val="100000"/>
              </a:lnSpc>
              <a:spcBef>
                <a:spcPts val="400"/>
              </a:spcBef>
              <a:spcAft>
                <a:spcPts val="0"/>
              </a:spcAft>
              <a:buClr>
                <a:srgbClr val="898989"/>
              </a:buClr>
              <a:buSzPct val="25000"/>
              <a:buFont typeface="Arial"/>
              <a:buNone/>
            </a:pPr>
            <a:r>
              <a:rPr lang="en-US" sz="2000" b="0" i="0" u="none" strike="noStrike" cap="none">
                <a:solidFill>
                  <a:srgbClr val="898989"/>
                </a:solidFill>
                <a:latin typeface="Arial"/>
                <a:ea typeface="Arial"/>
                <a:cs typeface="Arial"/>
                <a:sym typeface="Arial"/>
              </a:rPr>
              <a:t>J.Grundspeņķis</a:t>
            </a:r>
          </a:p>
        </p:txBody>
      </p:sp>
      <p:sp>
        <p:nvSpPr>
          <p:cNvPr id="117" name="Shape 117"/>
          <p:cNvSpPr txBox="1"/>
          <p:nvPr/>
        </p:nvSpPr>
        <p:spPr>
          <a:xfrm>
            <a:off x="1187450" y="3716337"/>
            <a:ext cx="7272336"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Valsts pētījumu programmas SOPHIS īstenošana</a:t>
            </a:r>
          </a:p>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2.3. projekts</a:t>
            </a:r>
          </a:p>
          <a:p>
            <a:pPr marL="0" marR="0" lvl="0" indent="0" algn="ctr" rtl="0">
              <a:lnSpc>
                <a:spcPct val="100000"/>
              </a:lnSpc>
              <a:spcBef>
                <a:spcPts val="0"/>
              </a:spcBef>
              <a:spcAft>
                <a:spcPts val="0"/>
              </a:spcAft>
              <a:buClr>
                <a:schemeClr val="dk1"/>
              </a:buClr>
              <a:buSzPct val="25000"/>
              <a:buFont typeface="Arial"/>
              <a:buNone/>
            </a:pPr>
            <a:r>
              <a:rPr lang="en-US" sz="2400">
                <a:solidFill>
                  <a:schemeClr val="dk1"/>
                </a:solidFill>
              </a:rPr>
              <a:t>2. posma rezultāti</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2800" b="1" dirty="0"/>
              <a:t>2</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uzdevums</a:t>
            </a:r>
            <a:r>
              <a:rPr lang="en-US" sz="2800" b="1" i="0" u="none" strike="noStrike" cap="none" dirty="0">
                <a:solidFill>
                  <a:schemeClr val="dk1"/>
                </a:solidFill>
                <a:latin typeface="Arial"/>
                <a:ea typeface="Arial"/>
                <a:cs typeface="Arial"/>
                <a:sym typeface="Arial"/>
              </a:rPr>
              <a:t>:</a:t>
            </a:r>
          </a:p>
          <a:p>
            <a:pPr marL="0" lvl="0" indent="-69850" rtl="0">
              <a:spcBef>
                <a:spcPts val="0"/>
              </a:spcBef>
              <a:buClr>
                <a:schemeClr val="dk1"/>
              </a:buClr>
              <a:buSzPct val="39285"/>
              <a:buFont typeface="Arial"/>
              <a:buNone/>
            </a:pPr>
            <a:r>
              <a:rPr lang="en-US" sz="2800" dirty="0" err="1"/>
              <a:t>Procesu</a:t>
            </a:r>
            <a:r>
              <a:rPr lang="en-US" sz="2800" dirty="0"/>
              <a:t> un </a:t>
            </a:r>
            <a:r>
              <a:rPr lang="en-US" sz="2800" dirty="0" err="1"/>
              <a:t>zināšanu</a:t>
            </a:r>
            <a:r>
              <a:rPr lang="en-US" sz="2800" dirty="0"/>
              <a:t> </a:t>
            </a:r>
            <a:r>
              <a:rPr lang="en-US" sz="2800" dirty="0" err="1"/>
              <a:t>struktūru</a:t>
            </a:r>
            <a:r>
              <a:rPr lang="en-US" sz="2800" dirty="0"/>
              <a:t> </a:t>
            </a:r>
            <a:r>
              <a:rPr lang="en-US" sz="2800" dirty="0" err="1"/>
              <a:t>savietojamības</a:t>
            </a:r>
            <a:r>
              <a:rPr lang="en-US" sz="2800" dirty="0"/>
              <a:t> </a:t>
            </a:r>
            <a:r>
              <a:rPr lang="en-US" sz="2800" dirty="0" err="1"/>
              <a:t>identifikācijas</a:t>
            </a:r>
            <a:r>
              <a:rPr lang="en-US" sz="2800" dirty="0"/>
              <a:t> un </a:t>
            </a:r>
            <a:r>
              <a:rPr lang="en-US" sz="2800" dirty="0" err="1"/>
              <a:t>atspoguļošanas</a:t>
            </a:r>
            <a:r>
              <a:rPr lang="en-US" sz="2800" dirty="0"/>
              <a:t> </a:t>
            </a:r>
            <a:r>
              <a:rPr lang="en-US" sz="2800" dirty="0" err="1"/>
              <a:t>pieeju</a:t>
            </a:r>
            <a:r>
              <a:rPr lang="en-US" sz="2800" dirty="0"/>
              <a:t> un </a:t>
            </a:r>
            <a:r>
              <a:rPr lang="en-US" sz="2800" dirty="0" err="1"/>
              <a:t>metožu</a:t>
            </a:r>
            <a:r>
              <a:rPr lang="en-US" sz="2800" dirty="0"/>
              <a:t> </a:t>
            </a:r>
            <a:r>
              <a:rPr lang="en-US" sz="2800" dirty="0" err="1"/>
              <a:t>izstrāde</a:t>
            </a:r>
            <a:endParaRPr lang="en-US" sz="2800" dirty="0"/>
          </a:p>
          <a:p>
            <a:pPr marL="0" lvl="0" indent="0" rtl="0">
              <a:spcBef>
                <a:spcPts val="560"/>
              </a:spcBef>
              <a:buClr>
                <a:schemeClr val="dk1"/>
              </a:buClr>
              <a:buSzPct val="25000"/>
              <a:buFont typeface="Arial"/>
              <a:buNone/>
            </a:pPr>
            <a:r>
              <a:rPr lang="en-US" sz="2000" dirty="0"/>
              <a:t>(</a:t>
            </a:r>
            <a:r>
              <a:rPr lang="en-US" sz="2000" dirty="0" err="1"/>
              <a:t>Sagatavota</a:t>
            </a:r>
            <a:r>
              <a:rPr lang="en-US" sz="2000" dirty="0"/>
              <a:t> </a:t>
            </a:r>
            <a:r>
              <a:rPr lang="en-US" sz="2000" dirty="0" err="1"/>
              <a:t>zinātniskā</a:t>
            </a:r>
            <a:r>
              <a:rPr lang="en-US" sz="2000" dirty="0"/>
              <a:t> </a:t>
            </a:r>
            <a:r>
              <a:rPr lang="en-US" sz="2000" dirty="0" err="1"/>
              <a:t>publikācija</a:t>
            </a:r>
            <a:r>
              <a:rPr lang="en-US" sz="2000" dirty="0"/>
              <a:t>  </a:t>
            </a:r>
            <a:r>
              <a:rPr lang="en-US" sz="2000" dirty="0" err="1"/>
              <a:t>vai</a:t>
            </a:r>
            <a:r>
              <a:rPr lang="en-US" sz="2000" dirty="0"/>
              <a:t> </a:t>
            </a:r>
            <a:r>
              <a:rPr lang="en-US" sz="2000" dirty="0" err="1"/>
              <a:t>zinātniskais</a:t>
            </a:r>
            <a:r>
              <a:rPr lang="en-US" sz="2000" dirty="0"/>
              <a:t> </a:t>
            </a:r>
            <a:r>
              <a:rPr lang="en-US" sz="2000" dirty="0" err="1"/>
              <a:t>pārskats</a:t>
            </a:r>
            <a:r>
              <a:rPr lang="en-US" sz="2000" dirty="0"/>
              <a:t>)</a:t>
            </a:r>
          </a:p>
          <a:p>
            <a:pPr marL="0" lvl="0" indent="-69850" rtl="0">
              <a:lnSpc>
                <a:spcPct val="115000"/>
              </a:lnSpc>
              <a:spcBef>
                <a:spcPts val="700"/>
              </a:spcBef>
              <a:buClr>
                <a:schemeClr val="dk1"/>
              </a:buClr>
              <a:buSzPct val="50000"/>
              <a:buFont typeface="Arial"/>
              <a:buNone/>
            </a:pPr>
            <a:endParaRPr sz="2200" b="1" dirty="0">
              <a:solidFill>
                <a:srgbClr val="999999"/>
              </a:solidFill>
            </a:endParaRPr>
          </a:p>
          <a:p>
            <a:pPr marL="0" lvl="0" indent="-69850" rtl="0">
              <a:lnSpc>
                <a:spcPct val="115000"/>
              </a:lnSpc>
              <a:spcBef>
                <a:spcPts val="700"/>
              </a:spcBef>
              <a:buClr>
                <a:schemeClr val="dk1"/>
              </a:buClr>
              <a:buSzPct val="50000"/>
              <a:buFont typeface="Arial"/>
              <a:buNone/>
            </a:pPr>
            <a:r>
              <a:rPr lang="en-US" sz="2200" b="1" dirty="0">
                <a:solidFill>
                  <a:srgbClr val="999999"/>
                </a:solidFill>
              </a:rPr>
              <a:t>1. </a:t>
            </a:r>
            <a:r>
              <a:rPr lang="en-US" sz="2200" b="1" dirty="0" err="1">
                <a:solidFill>
                  <a:srgbClr val="999999"/>
                </a:solidFill>
              </a:rPr>
              <a:t>posma</a:t>
            </a:r>
            <a:r>
              <a:rPr lang="en-US" sz="2200" b="1" dirty="0">
                <a:solidFill>
                  <a:srgbClr val="999999"/>
                </a:solidFill>
              </a:rPr>
              <a:t> </a:t>
            </a:r>
            <a:r>
              <a:rPr lang="en-US" sz="2200" b="1" dirty="0" err="1">
                <a:solidFill>
                  <a:srgbClr val="999999"/>
                </a:solidFill>
              </a:rPr>
              <a:t>uzdevums</a:t>
            </a:r>
            <a:r>
              <a:rPr lang="en-US" sz="2200" b="1" dirty="0">
                <a:solidFill>
                  <a:srgbClr val="999999"/>
                </a:solidFill>
              </a:rPr>
              <a:t>:</a:t>
            </a:r>
          </a:p>
          <a:p>
            <a:pPr marL="0" lvl="0" indent="-69850" rtl="0">
              <a:lnSpc>
                <a:spcPct val="115000"/>
              </a:lnSpc>
              <a:spcBef>
                <a:spcPts val="700"/>
              </a:spcBef>
              <a:buClr>
                <a:schemeClr val="dk1"/>
              </a:buClr>
              <a:buSzPct val="50000"/>
              <a:buFont typeface="Arial"/>
              <a:buNone/>
            </a:pPr>
            <a:r>
              <a:rPr lang="en-US" sz="2200" dirty="0" err="1">
                <a:solidFill>
                  <a:srgbClr val="999999"/>
                </a:solidFill>
              </a:rPr>
              <a:t>Saistīto</a:t>
            </a:r>
            <a:r>
              <a:rPr lang="en-US" sz="2200" dirty="0">
                <a:solidFill>
                  <a:srgbClr val="999999"/>
                </a:solidFill>
              </a:rPr>
              <a:t> </a:t>
            </a:r>
            <a:r>
              <a:rPr lang="en-US" sz="2200" dirty="0" err="1">
                <a:solidFill>
                  <a:srgbClr val="999999"/>
                </a:solidFill>
              </a:rPr>
              <a:t>darbu</a:t>
            </a:r>
            <a:r>
              <a:rPr lang="en-US" sz="2200" dirty="0">
                <a:solidFill>
                  <a:srgbClr val="999999"/>
                </a:solidFill>
              </a:rPr>
              <a:t> </a:t>
            </a:r>
            <a:r>
              <a:rPr lang="en-US" sz="2200" dirty="0" err="1">
                <a:solidFill>
                  <a:srgbClr val="999999"/>
                </a:solidFill>
              </a:rPr>
              <a:t>izpēte</a:t>
            </a:r>
            <a:r>
              <a:rPr lang="en-US" sz="2200" dirty="0">
                <a:solidFill>
                  <a:srgbClr val="999999"/>
                </a:solidFill>
              </a:rPr>
              <a:t> </a:t>
            </a:r>
            <a:r>
              <a:rPr lang="en-US" sz="2200" dirty="0" err="1">
                <a:solidFill>
                  <a:srgbClr val="999999"/>
                </a:solidFill>
              </a:rPr>
              <a:t>procesu</a:t>
            </a:r>
            <a:r>
              <a:rPr lang="en-US" sz="2200" dirty="0">
                <a:solidFill>
                  <a:srgbClr val="999999"/>
                </a:solidFill>
              </a:rPr>
              <a:t>, </a:t>
            </a:r>
            <a:r>
              <a:rPr lang="en-US" sz="2200" dirty="0" err="1">
                <a:solidFill>
                  <a:srgbClr val="999999"/>
                </a:solidFill>
              </a:rPr>
              <a:t>uzņēmumarhitektūru</a:t>
            </a:r>
            <a:r>
              <a:rPr lang="en-US" sz="2200" dirty="0">
                <a:solidFill>
                  <a:srgbClr val="999999"/>
                </a:solidFill>
              </a:rPr>
              <a:t> un </a:t>
            </a:r>
            <a:r>
              <a:rPr lang="en-US" sz="2200" dirty="0" err="1">
                <a:solidFill>
                  <a:srgbClr val="999999"/>
                </a:solidFill>
              </a:rPr>
              <a:t>zināšanu</a:t>
            </a:r>
            <a:r>
              <a:rPr lang="en-US" sz="2200" dirty="0">
                <a:solidFill>
                  <a:srgbClr val="999999"/>
                </a:solidFill>
              </a:rPr>
              <a:t> </a:t>
            </a:r>
            <a:r>
              <a:rPr lang="en-US" sz="2200" dirty="0" err="1">
                <a:solidFill>
                  <a:srgbClr val="999999"/>
                </a:solidFill>
              </a:rPr>
              <a:t>strukturālās</a:t>
            </a:r>
            <a:r>
              <a:rPr lang="en-US" sz="2200" dirty="0">
                <a:solidFill>
                  <a:srgbClr val="999999"/>
                </a:solidFill>
              </a:rPr>
              <a:t> </a:t>
            </a:r>
            <a:r>
              <a:rPr lang="en-US" sz="2200" dirty="0" err="1">
                <a:solidFill>
                  <a:srgbClr val="999999"/>
                </a:solidFill>
              </a:rPr>
              <a:t>savietojamības</a:t>
            </a:r>
            <a:r>
              <a:rPr lang="en-US" sz="2200" dirty="0">
                <a:solidFill>
                  <a:srgbClr val="999999"/>
                </a:solidFill>
              </a:rPr>
              <a:t> </a:t>
            </a:r>
            <a:r>
              <a:rPr lang="en-US" sz="2200" dirty="0" err="1">
                <a:solidFill>
                  <a:srgbClr val="999999"/>
                </a:solidFill>
              </a:rPr>
              <a:t>jomā</a:t>
            </a:r>
            <a:r>
              <a:rPr lang="en-US" sz="2200" dirty="0">
                <a:solidFill>
                  <a:srgbClr val="999999"/>
                </a:solidFill>
              </a:rPr>
              <a:t> un </a:t>
            </a:r>
            <a:r>
              <a:rPr lang="en-US" sz="2200" dirty="0" err="1">
                <a:solidFill>
                  <a:srgbClr val="999999"/>
                </a:solidFill>
              </a:rPr>
              <a:t>ideālā</a:t>
            </a:r>
            <a:r>
              <a:rPr lang="en-US" sz="2200" dirty="0">
                <a:solidFill>
                  <a:srgbClr val="999999"/>
                </a:solidFill>
              </a:rPr>
              <a:t> </a:t>
            </a:r>
            <a:r>
              <a:rPr lang="en-US" sz="2200" dirty="0" err="1">
                <a:solidFill>
                  <a:srgbClr val="999999"/>
                </a:solidFill>
              </a:rPr>
              <a:t>sasaistes</a:t>
            </a:r>
            <a:r>
              <a:rPr lang="en-US" sz="2200" dirty="0">
                <a:solidFill>
                  <a:srgbClr val="999999"/>
                </a:solidFill>
              </a:rPr>
              <a:t> </a:t>
            </a:r>
            <a:r>
              <a:rPr lang="en-US" sz="2200" dirty="0" err="1">
                <a:solidFill>
                  <a:srgbClr val="999999"/>
                </a:solidFill>
              </a:rPr>
              <a:t>modeļa</a:t>
            </a:r>
            <a:r>
              <a:rPr lang="en-US" sz="2200" dirty="0">
                <a:solidFill>
                  <a:srgbClr val="999999"/>
                </a:solidFill>
              </a:rPr>
              <a:t> </a:t>
            </a:r>
            <a:r>
              <a:rPr lang="en-US" sz="2200" dirty="0" err="1">
                <a:solidFill>
                  <a:srgbClr val="999999"/>
                </a:solidFill>
              </a:rPr>
              <a:t>sākotnējās</a:t>
            </a:r>
            <a:r>
              <a:rPr lang="en-US" sz="2200" dirty="0">
                <a:solidFill>
                  <a:srgbClr val="999999"/>
                </a:solidFill>
              </a:rPr>
              <a:t> </a:t>
            </a:r>
            <a:r>
              <a:rPr lang="en-US" sz="2200" dirty="0" err="1">
                <a:solidFill>
                  <a:srgbClr val="999999"/>
                </a:solidFill>
              </a:rPr>
              <a:t>skices</a:t>
            </a:r>
            <a:r>
              <a:rPr lang="en-US" sz="2200" dirty="0">
                <a:solidFill>
                  <a:srgbClr val="999999"/>
                </a:solidFill>
              </a:rPr>
              <a:t> </a:t>
            </a:r>
            <a:r>
              <a:rPr lang="en-US" sz="2200" dirty="0" err="1">
                <a:solidFill>
                  <a:srgbClr val="999999"/>
                </a:solidFill>
              </a:rPr>
              <a:t>izstrāde</a:t>
            </a:r>
            <a:endParaRPr lang="en-US" sz="2200" dirty="0">
              <a:solidFill>
                <a:srgbClr val="999999"/>
              </a:solidFill>
            </a:endParaRPr>
          </a:p>
          <a:p>
            <a:pPr marL="0" lvl="0" indent="-69850" rtl="0">
              <a:lnSpc>
                <a:spcPct val="115000"/>
              </a:lnSpc>
              <a:spcBef>
                <a:spcPts val="700"/>
              </a:spcBef>
              <a:buClr>
                <a:schemeClr val="dk1"/>
              </a:buClr>
              <a:buSzPct val="78571"/>
              <a:buFont typeface="Arial"/>
              <a:buNone/>
            </a:pPr>
            <a:r>
              <a:rPr lang="en-US" sz="1400" dirty="0">
                <a:solidFill>
                  <a:srgbClr val="999999"/>
                </a:solidFill>
              </a:rPr>
              <a:t>(</a:t>
            </a:r>
            <a:r>
              <a:rPr lang="en-US" sz="1400" dirty="0" err="1">
                <a:solidFill>
                  <a:srgbClr val="999999"/>
                </a:solidFill>
              </a:rPr>
              <a:t>Sagatavota</a:t>
            </a:r>
            <a:r>
              <a:rPr lang="en-US" sz="1400" dirty="0">
                <a:solidFill>
                  <a:srgbClr val="999999"/>
                </a:solidFill>
              </a:rPr>
              <a:t> </a:t>
            </a:r>
            <a:r>
              <a:rPr lang="en-US" sz="1400" dirty="0" err="1">
                <a:solidFill>
                  <a:srgbClr val="999999"/>
                </a:solidFill>
              </a:rPr>
              <a:t>publikācija</a:t>
            </a:r>
            <a:r>
              <a:rPr lang="en-US" sz="1400" dirty="0">
                <a:solidFill>
                  <a:srgbClr val="999999"/>
                </a:solidFill>
              </a:rPr>
              <a:t>)</a:t>
            </a:r>
          </a:p>
        </p:txBody>
      </p:sp>
      <p:sp>
        <p:nvSpPr>
          <p:cNvPr id="196" name="Shape 196"/>
          <p:cNvSpPr txBox="1">
            <a:spLocks noGrp="1"/>
          </p:cNvSpPr>
          <p:nvPr>
            <p:ph type="title"/>
          </p:nvPr>
        </p:nvSpPr>
        <p:spPr>
          <a:xfrm>
            <a:off x="245526" y="274637"/>
            <a:ext cx="713815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endParaRPr sz="44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45526" y="274637"/>
            <a:ext cx="713815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Rezultāti 1/5</a:t>
            </a:r>
          </a:p>
        </p:txBody>
      </p:sp>
      <p:sp>
        <p:nvSpPr>
          <p:cNvPr id="202" name="Shape 202"/>
          <p:cNvSpPr txBox="1">
            <a:spLocks noGrp="1"/>
          </p:cNvSpPr>
          <p:nvPr>
            <p:ph type="body" idx="1"/>
          </p:nvPr>
        </p:nvSpPr>
        <p:spPr>
          <a:xfrm>
            <a:off x="482352" y="1406074"/>
            <a:ext cx="8229600" cy="861645"/>
          </a:xfrm>
          <a:prstGeom prst="rect">
            <a:avLst/>
          </a:prstGeom>
          <a:noFill/>
          <a:ln>
            <a:noFill/>
          </a:ln>
        </p:spPr>
        <p:txBody>
          <a:bodyPr lIns="91425" tIns="45700" rIns="91425" bIns="45700" anchor="t" anchorCtr="0">
            <a:noAutofit/>
          </a:bodyPr>
          <a:lstStyle/>
          <a:p>
            <a:pPr marL="457200" lvl="0" indent="-381000" rtl="0">
              <a:lnSpc>
                <a:spcPct val="115000"/>
              </a:lnSpc>
              <a:spcBef>
                <a:spcPts val="0"/>
              </a:spcBef>
              <a:buSzPct val="100000"/>
            </a:pPr>
            <a:r>
              <a:rPr lang="en-US" sz="2400" dirty="0" err="1"/>
              <a:t>Izstrādāts</a:t>
            </a:r>
            <a:r>
              <a:rPr lang="en-US" sz="2400" dirty="0"/>
              <a:t> </a:t>
            </a:r>
            <a:r>
              <a:rPr lang="en-US" sz="2400" dirty="0" err="1"/>
              <a:t>elastīgs</a:t>
            </a:r>
            <a:r>
              <a:rPr lang="en-US" sz="2400" dirty="0"/>
              <a:t> </a:t>
            </a:r>
            <a:r>
              <a:rPr lang="en-US" sz="2400" dirty="0" err="1"/>
              <a:t>ietvars</a:t>
            </a:r>
            <a:r>
              <a:rPr lang="en-US" sz="2400" dirty="0"/>
              <a:t> FREEDOM </a:t>
            </a:r>
            <a:r>
              <a:rPr lang="en-US" sz="2400" dirty="0" err="1"/>
              <a:t>zināšanu</a:t>
            </a:r>
            <a:r>
              <a:rPr lang="en-US" sz="2400" dirty="0"/>
              <a:t> </a:t>
            </a:r>
            <a:r>
              <a:rPr lang="en-US" sz="2400" dirty="0" err="1"/>
              <a:t>struktūru</a:t>
            </a:r>
            <a:r>
              <a:rPr lang="en-US" sz="2400" dirty="0"/>
              <a:t> un </a:t>
            </a:r>
            <a:r>
              <a:rPr lang="en-US" sz="2400" dirty="0" err="1"/>
              <a:t>procesu</a:t>
            </a:r>
            <a:r>
              <a:rPr lang="en-US" sz="2400" dirty="0"/>
              <a:t> </a:t>
            </a:r>
            <a:r>
              <a:rPr lang="en-US" sz="2400" dirty="0" err="1"/>
              <a:t>savietojamībai</a:t>
            </a:r>
            <a:r>
              <a:rPr lang="en-US" sz="2400" dirty="0"/>
              <a:t>, </a:t>
            </a:r>
            <a:r>
              <a:rPr lang="en-US" sz="2400" dirty="0" err="1"/>
              <a:t>balstoties</a:t>
            </a:r>
            <a:r>
              <a:rPr lang="en-US" sz="2400" dirty="0"/>
              <a:t> </a:t>
            </a:r>
            <a:r>
              <a:rPr lang="en-US" sz="2400" dirty="0" err="1"/>
              <a:t>uz</a:t>
            </a:r>
            <a:r>
              <a:rPr lang="en-US" sz="2400" dirty="0"/>
              <a:t> </a:t>
            </a:r>
            <a:r>
              <a:rPr lang="en-US" sz="2400" dirty="0" err="1"/>
              <a:t>iepriekšējā</a:t>
            </a:r>
            <a:r>
              <a:rPr lang="en-US" sz="2400" dirty="0"/>
              <a:t> </a:t>
            </a:r>
            <a:r>
              <a:rPr lang="en-US" sz="2400" dirty="0" err="1"/>
              <a:t>posma</a:t>
            </a:r>
            <a:r>
              <a:rPr lang="en-US" sz="2400" dirty="0"/>
              <a:t> </a:t>
            </a:r>
            <a:r>
              <a:rPr lang="en-US" sz="2400" dirty="0" err="1"/>
              <a:t>rezultātiem</a:t>
            </a:r>
            <a:r>
              <a:rPr lang="en-US" sz="2400" dirty="0"/>
              <a:t> un </a:t>
            </a:r>
            <a:r>
              <a:rPr lang="en-US" sz="2400" dirty="0" err="1"/>
              <a:t>zināšanu</a:t>
            </a:r>
            <a:r>
              <a:rPr lang="en-US" sz="2400" dirty="0"/>
              <a:t> </a:t>
            </a:r>
            <a:r>
              <a:rPr lang="en-US" sz="2400" dirty="0" err="1"/>
              <a:t>savietojamības</a:t>
            </a:r>
            <a:r>
              <a:rPr lang="en-US" sz="2400" dirty="0"/>
              <a:t> </a:t>
            </a:r>
            <a:r>
              <a:rPr lang="en-US" sz="2400" dirty="0" err="1"/>
              <a:t>saistīto</a:t>
            </a:r>
            <a:r>
              <a:rPr lang="en-US" sz="2400" dirty="0"/>
              <a:t> </a:t>
            </a:r>
            <a:r>
              <a:rPr lang="en-US" sz="2400" dirty="0" err="1"/>
              <a:t>darbu</a:t>
            </a:r>
            <a:r>
              <a:rPr lang="en-US" sz="2400" dirty="0"/>
              <a:t> </a:t>
            </a:r>
            <a:r>
              <a:rPr lang="en-US" sz="2400" dirty="0" err="1"/>
              <a:t>analīzi</a:t>
            </a:r>
            <a:r>
              <a:rPr lang="en-US" sz="2400" dirty="0"/>
              <a:t> [3]</a:t>
            </a:r>
          </a:p>
        </p:txBody>
      </p:sp>
      <p:sp>
        <p:nvSpPr>
          <p:cNvPr id="203" name="Shape 203"/>
          <p:cNvSpPr txBox="1"/>
          <p:nvPr/>
        </p:nvSpPr>
        <p:spPr>
          <a:xfrm>
            <a:off x="330803" y="6085369"/>
            <a:ext cx="344985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Maa – monitoring, analytics, audit</a:t>
            </a:r>
          </a:p>
        </p:txBody>
      </p:sp>
      <p:pic>
        <p:nvPicPr>
          <p:cNvPr id="204" name="Shape 204"/>
          <p:cNvPicPr preferRelativeResize="0"/>
          <p:nvPr/>
        </p:nvPicPr>
        <p:blipFill>
          <a:blip r:embed="rId3">
            <a:alphaModFix/>
          </a:blip>
          <a:stretch>
            <a:fillRect/>
          </a:stretch>
        </p:blipFill>
        <p:spPr>
          <a:xfrm>
            <a:off x="25150" y="1959313"/>
            <a:ext cx="9144000" cy="46381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245526" y="274637"/>
            <a:ext cx="713815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Rezultāti 2/5</a:t>
            </a:r>
          </a:p>
        </p:txBody>
      </p:sp>
      <p:sp>
        <p:nvSpPr>
          <p:cNvPr id="210" name="Shape 210"/>
          <p:cNvSpPr txBox="1">
            <a:spLocks noGrp="1"/>
          </p:cNvSpPr>
          <p:nvPr>
            <p:ph type="body" idx="1"/>
          </p:nvPr>
        </p:nvSpPr>
        <p:spPr>
          <a:xfrm>
            <a:off x="334756" y="1417637"/>
            <a:ext cx="8229600" cy="1038299"/>
          </a:xfrm>
          <a:prstGeom prst="rect">
            <a:avLst/>
          </a:prstGeom>
          <a:noFill/>
          <a:ln>
            <a:noFill/>
          </a:ln>
        </p:spPr>
        <p:txBody>
          <a:bodyPr lIns="91425" tIns="45700" rIns="91425" bIns="45700" anchor="t" anchorCtr="0">
            <a:noAutofit/>
          </a:bodyPr>
          <a:lstStyle/>
          <a:p>
            <a:pPr marL="457200" lvl="0" indent="-381000" rtl="0">
              <a:lnSpc>
                <a:spcPct val="115000"/>
              </a:lnSpc>
              <a:spcBef>
                <a:spcPts val="0"/>
              </a:spcBef>
              <a:buSzPct val="100000"/>
            </a:pPr>
            <a:r>
              <a:rPr lang="en-US" sz="2400" dirty="0" err="1"/>
              <a:t>Izstrādātas</a:t>
            </a:r>
            <a:r>
              <a:rPr lang="en-US" sz="2400" dirty="0"/>
              <a:t> </a:t>
            </a:r>
            <a:r>
              <a:rPr lang="en-US" sz="2400" dirty="0" err="1"/>
              <a:t>metodes</a:t>
            </a:r>
            <a:r>
              <a:rPr lang="en-US" sz="2400" dirty="0"/>
              <a:t> </a:t>
            </a:r>
            <a:r>
              <a:rPr lang="en-US" sz="2400" dirty="0" err="1"/>
              <a:t>ārējo</a:t>
            </a:r>
            <a:r>
              <a:rPr lang="en-US" sz="2400" dirty="0"/>
              <a:t> </a:t>
            </a:r>
            <a:r>
              <a:rPr lang="en-US" sz="2400" dirty="0" err="1"/>
              <a:t>informācijas</a:t>
            </a:r>
            <a:r>
              <a:rPr lang="en-US" sz="2400" dirty="0"/>
              <a:t> </a:t>
            </a:r>
            <a:r>
              <a:rPr lang="en-US" sz="2400" dirty="0" err="1"/>
              <a:t>avotu</a:t>
            </a:r>
            <a:r>
              <a:rPr lang="en-US" sz="2400" dirty="0"/>
              <a:t> </a:t>
            </a:r>
            <a:r>
              <a:rPr lang="en-US" sz="2400" dirty="0" err="1"/>
              <a:t>savietojamības</a:t>
            </a:r>
            <a:r>
              <a:rPr lang="en-US" sz="2400" dirty="0"/>
              <a:t> </a:t>
            </a:r>
            <a:r>
              <a:rPr lang="en-US" sz="2400" dirty="0" err="1"/>
              <a:t>analīzei</a:t>
            </a:r>
            <a:r>
              <a:rPr lang="en-US" sz="2400" dirty="0"/>
              <a:t> [P. </a:t>
            </a:r>
            <a:r>
              <a:rPr lang="en-US" sz="2400" dirty="0" err="1"/>
              <a:t>Rudzāja</a:t>
            </a:r>
            <a:r>
              <a:rPr lang="en-US" sz="2400" dirty="0"/>
              <a:t> </a:t>
            </a:r>
            <a:r>
              <a:rPr lang="en-US" sz="2400" dirty="0" err="1"/>
              <a:t>promocijas</a:t>
            </a:r>
            <a:r>
              <a:rPr lang="en-US" sz="2400" dirty="0"/>
              <a:t> </a:t>
            </a:r>
            <a:r>
              <a:rPr lang="en-US" sz="2400" dirty="0" err="1"/>
              <a:t>darbs</a:t>
            </a:r>
            <a:r>
              <a:rPr lang="en-US" sz="2400" dirty="0"/>
              <a:t>] un </a:t>
            </a:r>
            <a:r>
              <a:rPr lang="en-US" sz="2400" dirty="0" err="1"/>
              <a:t>izpētīta</a:t>
            </a:r>
            <a:r>
              <a:rPr lang="en-US" sz="2400" dirty="0"/>
              <a:t> </a:t>
            </a:r>
            <a:r>
              <a:rPr lang="en-US" sz="2400" dirty="0" err="1"/>
              <a:t>prasību</a:t>
            </a:r>
            <a:r>
              <a:rPr lang="en-US" sz="2400" dirty="0"/>
              <a:t> </a:t>
            </a:r>
            <a:r>
              <a:rPr lang="en-US" sz="2400" dirty="0" err="1"/>
              <a:t>mantojamība</a:t>
            </a:r>
            <a:r>
              <a:rPr lang="en-US" sz="2400" dirty="0"/>
              <a:t> </a:t>
            </a:r>
            <a:r>
              <a:rPr lang="en-US" sz="2400" dirty="0" err="1"/>
              <a:t>multiprojektu</a:t>
            </a:r>
            <a:r>
              <a:rPr lang="en-US" sz="2400" dirty="0"/>
              <a:t> </a:t>
            </a:r>
            <a:r>
              <a:rPr lang="en-US" sz="2400" dirty="0" err="1"/>
              <a:t>vidē</a:t>
            </a:r>
            <a:r>
              <a:rPr lang="en-US" sz="2400" dirty="0"/>
              <a:t> [2]</a:t>
            </a:r>
          </a:p>
        </p:txBody>
      </p:sp>
      <p:pic>
        <p:nvPicPr>
          <p:cNvPr id="211" name="Shape 211"/>
          <p:cNvPicPr preferRelativeResize="0"/>
          <p:nvPr/>
        </p:nvPicPr>
        <p:blipFill>
          <a:blip r:embed="rId3">
            <a:alphaModFix/>
          </a:blip>
          <a:stretch>
            <a:fillRect/>
          </a:stretch>
        </p:blipFill>
        <p:spPr>
          <a:xfrm>
            <a:off x="0" y="2455944"/>
            <a:ext cx="9143998" cy="419046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45526" y="274637"/>
            <a:ext cx="713815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Rezultāti 3/5</a:t>
            </a:r>
          </a:p>
        </p:txBody>
      </p:sp>
      <p:sp>
        <p:nvSpPr>
          <p:cNvPr id="218" name="Shape 218"/>
          <p:cNvSpPr txBox="1">
            <a:spLocks noGrp="1"/>
          </p:cNvSpPr>
          <p:nvPr>
            <p:ph type="body" idx="1"/>
          </p:nvPr>
        </p:nvSpPr>
        <p:spPr>
          <a:xfrm>
            <a:off x="457200" y="1600200"/>
            <a:ext cx="8229600" cy="946052"/>
          </a:xfrm>
          <a:prstGeom prst="rect">
            <a:avLst/>
          </a:prstGeom>
          <a:noFill/>
          <a:ln>
            <a:noFill/>
          </a:ln>
        </p:spPr>
        <p:txBody>
          <a:bodyPr lIns="91425" tIns="45700" rIns="91425" bIns="45700" anchor="t" anchorCtr="0">
            <a:noAutofit/>
          </a:bodyPr>
          <a:lstStyle/>
          <a:p>
            <a:pPr marL="457200" marR="0" lvl="0" indent="-355600" algn="l" rtl="0">
              <a:lnSpc>
                <a:spcPct val="80000"/>
              </a:lnSpc>
              <a:spcBef>
                <a:spcPts val="0"/>
              </a:spcBef>
              <a:buClr>
                <a:schemeClr val="dk1"/>
              </a:buClr>
              <a:buSzPct val="100000"/>
              <a:buFont typeface="Arial"/>
            </a:pPr>
            <a:r>
              <a:rPr lang="en-US" sz="2000" b="0" i="0" u="none" strike="noStrike" cap="none" dirty="0" err="1">
                <a:solidFill>
                  <a:schemeClr val="dk1"/>
                </a:solidFill>
                <a:latin typeface="Arial"/>
                <a:ea typeface="Arial"/>
                <a:cs typeface="Arial"/>
                <a:sym typeface="Arial"/>
              </a:rPr>
              <a:t>Izstrādāta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informācijas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drošības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audita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metode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kas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izmanto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zināšanas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drošības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prasību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šablonu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veidā</a:t>
            </a:r>
            <a:r>
              <a:rPr lang="en-US" sz="2000" b="0" i="0" u="none" strike="noStrike" cap="none" dirty="0">
                <a:solidFill>
                  <a:schemeClr val="dk1"/>
                </a:solidFill>
                <a:latin typeface="Arial"/>
                <a:ea typeface="Arial"/>
                <a:cs typeface="Arial"/>
                <a:sym typeface="Arial"/>
              </a:rPr>
              <a:t> [4], </a:t>
            </a:r>
            <a:r>
              <a:rPr lang="en-US" sz="2000" b="0" i="0" u="none" strike="noStrike" cap="none" dirty="0" err="1">
                <a:solidFill>
                  <a:schemeClr val="dk1"/>
                </a:solidFill>
                <a:latin typeface="Arial"/>
                <a:ea typeface="Arial"/>
                <a:cs typeface="Arial"/>
                <a:sym typeface="Arial"/>
              </a:rPr>
              <a:t>kā</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arī</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šo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šablonu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savietošanas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uzņēmumarhitektūru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pieeja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iesniegts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raksts</a:t>
            </a:r>
            <a:r>
              <a:rPr lang="en-US" sz="2000" b="0" i="0" u="none" strike="noStrike" cap="none" dirty="0">
                <a:solidFill>
                  <a:schemeClr val="dk1"/>
                </a:solidFill>
                <a:latin typeface="Arial"/>
                <a:ea typeface="Arial"/>
                <a:cs typeface="Arial"/>
                <a:sym typeface="Arial"/>
              </a:rPr>
              <a:t>).</a:t>
            </a:r>
          </a:p>
        </p:txBody>
      </p:sp>
      <p:pic>
        <p:nvPicPr>
          <p:cNvPr id="219" name="Shape 219"/>
          <p:cNvPicPr preferRelativeResize="0"/>
          <p:nvPr/>
        </p:nvPicPr>
        <p:blipFill>
          <a:blip r:embed="rId3">
            <a:alphaModFix/>
          </a:blip>
          <a:stretch>
            <a:fillRect/>
          </a:stretch>
        </p:blipFill>
        <p:spPr>
          <a:xfrm>
            <a:off x="23425" y="2616925"/>
            <a:ext cx="9005226" cy="3830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a:blip r:embed="rId3">
            <a:alphaModFix/>
          </a:blip>
          <a:stretch>
            <a:fillRect/>
          </a:stretch>
        </p:blipFill>
        <p:spPr>
          <a:xfrm>
            <a:off x="0" y="1877838"/>
            <a:ext cx="9144000" cy="4675322"/>
          </a:xfrm>
          <a:prstGeom prst="rect">
            <a:avLst/>
          </a:prstGeom>
          <a:noFill/>
          <a:ln>
            <a:noFill/>
          </a:ln>
        </p:spPr>
      </p:pic>
      <p:sp>
        <p:nvSpPr>
          <p:cNvPr id="225" name="Shape 225"/>
          <p:cNvSpPr txBox="1">
            <a:spLocks noGrp="1"/>
          </p:cNvSpPr>
          <p:nvPr>
            <p:ph type="title"/>
          </p:nvPr>
        </p:nvSpPr>
        <p:spPr>
          <a:xfrm>
            <a:off x="245526" y="274637"/>
            <a:ext cx="713815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Rezultāti 4/5</a:t>
            </a:r>
          </a:p>
        </p:txBody>
      </p:sp>
      <p:sp>
        <p:nvSpPr>
          <p:cNvPr id="226" name="Shape 226"/>
          <p:cNvSpPr txBox="1">
            <a:spLocks noGrp="1"/>
          </p:cNvSpPr>
          <p:nvPr>
            <p:ph type="body" idx="1"/>
          </p:nvPr>
        </p:nvSpPr>
        <p:spPr>
          <a:xfrm>
            <a:off x="457200" y="1600200"/>
            <a:ext cx="5999653" cy="1677591"/>
          </a:xfrm>
          <a:prstGeom prst="rect">
            <a:avLst/>
          </a:prstGeom>
          <a:noFill/>
          <a:ln>
            <a:noFill/>
          </a:ln>
        </p:spPr>
        <p:txBody>
          <a:bodyPr lIns="91425" tIns="45700" rIns="91425" bIns="45700" anchor="t" anchorCtr="0">
            <a:noAutofit/>
          </a:bodyPr>
          <a:lstStyle/>
          <a:p>
            <a:pPr marL="457200" marR="0" lvl="0" indent="-370840" algn="l" rtl="0">
              <a:lnSpc>
                <a:spcPct val="80000"/>
              </a:lnSpc>
              <a:spcBef>
                <a:spcPts val="0"/>
              </a:spcBef>
              <a:buSzPct val="101818"/>
            </a:pPr>
            <a:r>
              <a:rPr lang="en-US" sz="2240" b="0" i="0" u="none" strike="noStrike" cap="none" dirty="0" err="1">
                <a:solidFill>
                  <a:schemeClr val="dk1"/>
                </a:solidFill>
                <a:latin typeface="Arial"/>
                <a:ea typeface="Arial"/>
                <a:cs typeface="Arial"/>
                <a:sym typeface="Arial"/>
              </a:rPr>
              <a:t>Laika</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dimensija</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iestrādāta</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uz</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Bunges</a:t>
            </a:r>
            <a:r>
              <a:rPr lang="en-US" sz="2240" b="0" i="0" u="none" strike="noStrike" cap="none" dirty="0">
                <a:solidFill>
                  <a:schemeClr val="dk1"/>
                </a:solidFill>
                <a:latin typeface="Arial"/>
                <a:ea typeface="Arial"/>
                <a:cs typeface="Arial"/>
                <a:sym typeface="Arial"/>
              </a:rPr>
              <a:t> Vanda un </a:t>
            </a:r>
            <a:r>
              <a:rPr lang="en-US" sz="2240" b="0" i="0" u="none" strike="noStrike" cap="none" dirty="0" err="1">
                <a:solidFill>
                  <a:schemeClr val="dk1"/>
                </a:solidFill>
                <a:latin typeface="Arial"/>
                <a:ea typeface="Arial"/>
                <a:cs typeface="Arial"/>
                <a:sym typeface="Arial"/>
              </a:rPr>
              <a:t>Vēbera</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ontoloģijas</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balstītā</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uzņēmumarhitektūras</a:t>
            </a:r>
            <a:r>
              <a:rPr lang="en-US" sz="2240" b="0" i="0" u="none" strike="noStrike" cap="none" dirty="0">
                <a:solidFill>
                  <a:schemeClr val="dk1"/>
                </a:solidFill>
                <a:latin typeface="Arial"/>
                <a:ea typeface="Arial"/>
                <a:cs typeface="Arial"/>
                <a:sym typeface="Arial"/>
              </a:rPr>
              <a:t> un </a:t>
            </a:r>
            <a:r>
              <a:rPr lang="en-US" sz="2240" b="0" i="0" u="none" strike="noStrike" cap="none" dirty="0" err="1">
                <a:solidFill>
                  <a:schemeClr val="dk1"/>
                </a:solidFill>
                <a:latin typeface="Arial"/>
                <a:ea typeface="Arial"/>
                <a:cs typeface="Arial"/>
                <a:sym typeface="Arial"/>
              </a:rPr>
              <a:t>biznesa</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procesu</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integrēt</a:t>
            </a:r>
            <a:r>
              <a:rPr lang="en-US" sz="2240" dirty="0" err="1"/>
              <a:t>ā</a:t>
            </a:r>
            <a:r>
              <a:rPr lang="en-US" sz="2240" dirty="0"/>
              <a:t> </a:t>
            </a:r>
            <a:r>
              <a:rPr lang="en-US" sz="2240" b="0" i="0" u="none" strike="noStrike" cap="none" dirty="0" err="1">
                <a:solidFill>
                  <a:schemeClr val="dk1"/>
                </a:solidFill>
                <a:latin typeface="Arial"/>
                <a:ea typeface="Arial"/>
                <a:cs typeface="Arial"/>
                <a:sym typeface="Arial"/>
              </a:rPr>
              <a:t>modelī</a:t>
            </a:r>
            <a:r>
              <a:rPr lang="en-US" sz="2240" b="0" i="0" u="none" strike="noStrike" cap="none" dirty="0">
                <a:solidFill>
                  <a:schemeClr val="dk1"/>
                </a:solidFill>
                <a:latin typeface="Arial"/>
                <a:ea typeface="Arial"/>
                <a:cs typeface="Arial"/>
                <a:sym typeface="Arial"/>
              </a:rPr>
              <a:t> [1] un </a:t>
            </a:r>
            <a:r>
              <a:rPr lang="en-US" sz="2240" b="0" i="0" u="none" strike="noStrike" cap="none" dirty="0" err="1">
                <a:solidFill>
                  <a:schemeClr val="dk1"/>
                </a:solidFill>
                <a:latin typeface="Arial"/>
                <a:ea typeface="Arial"/>
                <a:cs typeface="Arial"/>
                <a:sym typeface="Arial"/>
              </a:rPr>
              <a:t>biznesa</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objektu</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stāvokļu</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atspoguļošanas</a:t>
            </a:r>
            <a:r>
              <a:rPr lang="en-US" sz="2240" b="0" i="0" u="none" strike="noStrike" cap="none" dirty="0">
                <a:solidFill>
                  <a:schemeClr val="dk1"/>
                </a:solidFill>
                <a:latin typeface="Arial"/>
                <a:ea typeface="Arial"/>
                <a:cs typeface="Arial"/>
                <a:sym typeface="Arial"/>
              </a:rPr>
              <a:t> </a:t>
            </a:r>
            <a:r>
              <a:rPr lang="en-US" sz="2240" b="0" i="0" u="none" strike="noStrike" cap="none" dirty="0" err="1">
                <a:solidFill>
                  <a:schemeClr val="dk1"/>
                </a:solidFill>
                <a:latin typeface="Arial"/>
                <a:ea typeface="Arial"/>
                <a:cs typeface="Arial"/>
                <a:sym typeface="Arial"/>
              </a:rPr>
              <a:t>pieeja</a:t>
            </a:r>
            <a:r>
              <a:rPr lang="en-US" sz="2240" b="0" i="0" u="none" strike="noStrike" cap="none"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45526" y="274637"/>
            <a:ext cx="7138157"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Rezultāti 5/5</a:t>
            </a:r>
          </a:p>
        </p:txBody>
      </p:sp>
      <p:sp>
        <p:nvSpPr>
          <p:cNvPr id="232" name="Shape 232"/>
          <p:cNvSpPr txBox="1">
            <a:spLocks noGrp="1"/>
          </p:cNvSpPr>
          <p:nvPr>
            <p:ph type="body" idx="1"/>
          </p:nvPr>
        </p:nvSpPr>
        <p:spPr>
          <a:xfrm>
            <a:off x="133350" y="1417650"/>
            <a:ext cx="8782200" cy="4708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Publikācijas un ziņojumi konferencēs:</a:t>
            </a:r>
          </a:p>
          <a:p>
            <a:pPr marL="457200" marR="0" lvl="0" indent="-311150" algn="l" rtl="0">
              <a:lnSpc>
                <a:spcPct val="100000"/>
              </a:lnSpc>
              <a:spcBef>
                <a:spcPts val="220"/>
              </a:spcBef>
              <a:spcAft>
                <a:spcPts val="0"/>
              </a:spcAft>
              <a:buClr>
                <a:schemeClr val="dk1"/>
              </a:buClr>
              <a:buSzPct val="100000"/>
              <a:buFont typeface="Arial"/>
              <a:buAutoNum type="arabicPeriod"/>
            </a:pPr>
            <a:r>
              <a:rPr lang="en-US" sz="1300" b="0" i="0" u="none" strike="noStrike" cap="none">
                <a:solidFill>
                  <a:schemeClr val="dk1"/>
                </a:solidFill>
                <a:latin typeface="Arial"/>
                <a:ea typeface="Arial"/>
                <a:cs typeface="Arial"/>
                <a:sym typeface="Arial"/>
              </a:rPr>
              <a:t>Kirikova, M., Penicina, L., Gaidukovs, A. </a:t>
            </a:r>
            <a:r>
              <a:rPr lang="en-US" sz="1300" b="1" i="0" u="none" strike="noStrike" cap="none">
                <a:solidFill>
                  <a:schemeClr val="dk1"/>
                </a:solidFill>
                <a:latin typeface="Arial"/>
                <a:ea typeface="Arial"/>
                <a:cs typeface="Arial"/>
                <a:sym typeface="Arial"/>
              </a:rPr>
              <a:t>Ontology based Linkage between Enterprise Architecture, Processes, and Time. </a:t>
            </a:r>
            <a:r>
              <a:rPr lang="en-US" sz="1300" b="0" i="0" u="none" strike="noStrike" cap="none">
                <a:solidFill>
                  <a:schemeClr val="dk1"/>
                </a:solidFill>
                <a:latin typeface="Arial"/>
                <a:ea typeface="Arial"/>
                <a:cs typeface="Arial"/>
                <a:sym typeface="Arial"/>
              </a:rPr>
              <a:t>Proceedings of </a:t>
            </a:r>
            <a:r>
              <a:rPr lang="en-US" sz="1300" b="0" i="1" u="none" strike="noStrike" cap="none">
                <a:solidFill>
                  <a:schemeClr val="dk1"/>
                </a:solidFill>
                <a:latin typeface="Arial"/>
                <a:ea typeface="Arial"/>
                <a:cs typeface="Arial"/>
                <a:sym typeface="Arial"/>
              </a:rPr>
              <a:t>ADBIS 2015</a:t>
            </a:r>
            <a:r>
              <a:rPr lang="en-US" sz="1300" b="0" i="0" u="none" strike="noStrike" cap="none">
                <a:solidFill>
                  <a:schemeClr val="dk1"/>
                </a:solidFill>
                <a:latin typeface="Arial"/>
                <a:ea typeface="Arial"/>
                <a:cs typeface="Arial"/>
                <a:sym typeface="Arial"/>
              </a:rPr>
              <a:t> short Papers and Workshops BigDap, DCSA, GID, MEBIS, OAIS, SW4CH, WISARD. Poitiers - France, September 8-11, 2015. New Trends in Databases and Information Systems. CCIS, Vol. 539. Springer, pp.382-391. </a:t>
            </a:r>
            <a:r>
              <a:rPr lang="en-US" sz="1300" b="1" i="0" u="none" strike="noStrike" cap="none">
                <a:solidFill>
                  <a:schemeClr val="dk1"/>
                </a:solidFill>
                <a:latin typeface="Arial"/>
                <a:ea typeface="Arial"/>
                <a:cs typeface="Arial"/>
                <a:sym typeface="Arial"/>
              </a:rPr>
              <a:t>Iekļauts SCOPUS</a:t>
            </a:r>
            <a:r>
              <a:rPr lang="en-US" sz="1300" b="0" i="0" u="none" strike="noStrike" cap="none">
                <a:solidFill>
                  <a:schemeClr val="dk1"/>
                </a:solidFill>
                <a:latin typeface="Arial"/>
                <a:ea typeface="Arial"/>
                <a:cs typeface="Arial"/>
                <a:sym typeface="Arial"/>
              </a:rPr>
              <a:t>. </a:t>
            </a:r>
          </a:p>
          <a:p>
            <a:pPr marL="457200" marR="0" lvl="0" indent="-311150" algn="l" rtl="0">
              <a:lnSpc>
                <a:spcPct val="100000"/>
              </a:lnSpc>
              <a:spcBef>
                <a:spcPts val="220"/>
              </a:spcBef>
              <a:spcAft>
                <a:spcPts val="0"/>
              </a:spcAft>
              <a:buClr>
                <a:schemeClr val="dk1"/>
              </a:buClr>
              <a:buSzPct val="100000"/>
              <a:buFont typeface="Arial"/>
              <a:buAutoNum type="arabicPeriod"/>
            </a:pPr>
            <a:r>
              <a:rPr lang="en-US" sz="1300" b="0" i="0" u="none" strike="noStrike" cap="none">
                <a:solidFill>
                  <a:schemeClr val="dk1"/>
                </a:solidFill>
                <a:latin typeface="Arial"/>
                <a:ea typeface="Arial"/>
                <a:cs typeface="Arial"/>
                <a:sym typeface="Arial"/>
              </a:rPr>
              <a:t>Finke, A. </a:t>
            </a:r>
            <a:r>
              <a:rPr lang="en-US" sz="1300" b="1" i="0" u="none" strike="noStrike" cap="none">
                <a:solidFill>
                  <a:schemeClr val="dk1"/>
                </a:solidFill>
                <a:latin typeface="Arial"/>
                <a:ea typeface="Arial"/>
                <a:cs typeface="Arial"/>
                <a:sym typeface="Arial"/>
              </a:rPr>
              <a:t>Requirements Inheritance in Continuous Requirements Engineering. </a:t>
            </a:r>
            <a:r>
              <a:rPr lang="en-US" sz="1300" b="0" i="0" u="none" strike="noStrike" cap="none">
                <a:solidFill>
                  <a:schemeClr val="dk1"/>
                </a:solidFill>
                <a:latin typeface="Arial"/>
                <a:ea typeface="Arial"/>
                <a:cs typeface="Arial"/>
                <a:sym typeface="Arial"/>
              </a:rPr>
              <a:t>Joint Proceedings of </a:t>
            </a:r>
            <a:r>
              <a:rPr lang="en-US" sz="1300" b="0" i="1" u="none" strike="noStrike" cap="none">
                <a:solidFill>
                  <a:schemeClr val="dk1"/>
                </a:solidFill>
                <a:latin typeface="Arial"/>
                <a:ea typeface="Arial"/>
                <a:cs typeface="Arial"/>
                <a:sym typeface="Arial"/>
              </a:rPr>
              <a:t>REFSQ-2016</a:t>
            </a:r>
            <a:r>
              <a:rPr lang="en-US" sz="1300" b="0" i="0" u="none" strike="noStrike" cap="none">
                <a:solidFill>
                  <a:schemeClr val="dk1"/>
                </a:solidFill>
                <a:latin typeface="Arial"/>
                <a:ea typeface="Arial"/>
                <a:cs typeface="Arial"/>
                <a:sym typeface="Arial"/>
              </a:rPr>
              <a:t> Workshops, Doctoral Symposium, Research Method Track, and Poster Track co-located with the 22nd International Conference on Requirements Engineering: Foundation for Software Quality (REFSQ 2016), March 14-17, 2016, Gothenburg, Sweden. CEUR-WS.org, Vol. 1564., pp.</a:t>
            </a:r>
          </a:p>
          <a:p>
            <a:pPr marL="457200" marR="0" lvl="0" indent="-311150" algn="l" rtl="0">
              <a:lnSpc>
                <a:spcPct val="100000"/>
              </a:lnSpc>
              <a:spcBef>
                <a:spcPts val="220"/>
              </a:spcBef>
              <a:spcAft>
                <a:spcPts val="0"/>
              </a:spcAft>
              <a:buClr>
                <a:schemeClr val="dk1"/>
              </a:buClr>
              <a:buSzPct val="100000"/>
              <a:buFont typeface="Arial"/>
              <a:buAutoNum type="arabicPeriod"/>
            </a:pPr>
            <a:r>
              <a:rPr lang="en-US" sz="1300" b="0" i="0" u="none" strike="noStrike" cap="none">
                <a:solidFill>
                  <a:schemeClr val="dk1"/>
                </a:solidFill>
                <a:latin typeface="Arial"/>
                <a:ea typeface="Arial"/>
                <a:cs typeface="Arial"/>
                <a:sym typeface="Arial"/>
              </a:rPr>
              <a:t>Kirikova, M. </a:t>
            </a:r>
            <a:r>
              <a:rPr lang="en-US" sz="1300" b="1" i="0" u="none" strike="noStrike" cap="none">
                <a:solidFill>
                  <a:schemeClr val="dk1"/>
                </a:solidFill>
                <a:latin typeface="Arial"/>
                <a:ea typeface="Arial"/>
                <a:cs typeface="Arial"/>
                <a:sym typeface="Arial"/>
              </a:rPr>
              <a:t>Continuous Requirements Engineering in FREEDOM Framework: a Position Paper. </a:t>
            </a:r>
            <a:r>
              <a:rPr lang="en-US" sz="1300" b="0" i="0" u="none" strike="noStrike" cap="none">
                <a:solidFill>
                  <a:schemeClr val="dk1"/>
                </a:solidFill>
                <a:latin typeface="Arial"/>
                <a:ea typeface="Arial"/>
                <a:cs typeface="Arial"/>
                <a:sym typeface="Arial"/>
              </a:rPr>
              <a:t>Joint Proceedings of </a:t>
            </a:r>
            <a:r>
              <a:rPr lang="en-US" sz="1300" b="0" i="1" u="none" strike="noStrike" cap="none">
                <a:solidFill>
                  <a:schemeClr val="dk1"/>
                </a:solidFill>
                <a:latin typeface="Arial"/>
                <a:ea typeface="Arial"/>
                <a:cs typeface="Arial"/>
                <a:sym typeface="Arial"/>
              </a:rPr>
              <a:t>REFSQ-2016</a:t>
            </a:r>
            <a:r>
              <a:rPr lang="en-US" sz="1300" b="0" i="0" u="none" strike="noStrike" cap="none">
                <a:solidFill>
                  <a:schemeClr val="dk1"/>
                </a:solidFill>
                <a:latin typeface="Arial"/>
                <a:ea typeface="Arial"/>
                <a:cs typeface="Arial"/>
                <a:sym typeface="Arial"/>
              </a:rPr>
              <a:t> Workshops, Doctoral Symposium, Research Method Track, and Poster Track co-located with the 22nd International Conference on Requirements Engineering: Foundation for Software Quality (REFSQ 2016), March 14-17, 2016, Gothenburg, Sweden. CEUR-WS.org, Vol. 1564., pp. </a:t>
            </a:r>
          </a:p>
          <a:p>
            <a:pPr marL="457200" marR="0" lvl="0" indent="-311150" algn="l" rtl="0">
              <a:lnSpc>
                <a:spcPct val="100000"/>
              </a:lnSpc>
              <a:spcBef>
                <a:spcPts val="220"/>
              </a:spcBef>
              <a:spcAft>
                <a:spcPts val="0"/>
              </a:spcAft>
              <a:buClr>
                <a:schemeClr val="dk1"/>
              </a:buClr>
              <a:buSzPct val="100000"/>
              <a:buFont typeface="Arial"/>
              <a:buAutoNum type="arabicPeriod"/>
            </a:pPr>
            <a:r>
              <a:rPr lang="en-US" sz="1300" b="0" i="0" u="none" strike="noStrike" cap="none">
                <a:solidFill>
                  <a:schemeClr val="dk1"/>
                </a:solidFill>
                <a:latin typeface="Arial"/>
                <a:ea typeface="Arial"/>
                <a:cs typeface="Arial"/>
                <a:sym typeface="Arial"/>
              </a:rPr>
              <a:t>Kozlovs, D., Cjaputa, K., Kirikova, M. </a:t>
            </a:r>
            <a:r>
              <a:rPr lang="en-US" sz="1300" b="1" i="0" u="none" strike="noStrike" cap="none">
                <a:solidFill>
                  <a:schemeClr val="dk1"/>
                </a:solidFill>
                <a:latin typeface="Arial"/>
                <a:ea typeface="Arial"/>
                <a:cs typeface="Arial"/>
                <a:sym typeface="Arial"/>
              </a:rPr>
              <a:t>Towards Continuous Information Security Audit.</a:t>
            </a:r>
            <a:r>
              <a:rPr lang="en-US" sz="1300" b="0" i="0" u="none" strike="noStrike" cap="none">
                <a:solidFill>
                  <a:schemeClr val="dk1"/>
                </a:solidFill>
                <a:latin typeface="Arial"/>
                <a:ea typeface="Arial"/>
                <a:cs typeface="Arial"/>
                <a:sym typeface="Arial"/>
              </a:rPr>
              <a:t> Joint Proceedings of </a:t>
            </a:r>
            <a:r>
              <a:rPr lang="en-US" sz="1300" b="0" i="1" u="none" strike="noStrike" cap="none">
                <a:solidFill>
                  <a:schemeClr val="dk1"/>
                </a:solidFill>
                <a:latin typeface="Arial"/>
                <a:ea typeface="Arial"/>
                <a:cs typeface="Arial"/>
                <a:sym typeface="Arial"/>
              </a:rPr>
              <a:t>REFSQ-2016</a:t>
            </a:r>
            <a:r>
              <a:rPr lang="en-US" sz="1300" b="0" i="0" u="none" strike="noStrike" cap="none">
                <a:solidFill>
                  <a:schemeClr val="dk1"/>
                </a:solidFill>
                <a:latin typeface="Arial"/>
                <a:ea typeface="Arial"/>
                <a:cs typeface="Arial"/>
                <a:sym typeface="Arial"/>
              </a:rPr>
              <a:t> Workshops, Doctoral Symposium, Research Method Track, and Poster Track co-located with the 22nd International Conference on Requirements Engineering: Foundation for Software Quality (REFSQ 2016), March 14-17, 2016, Gothenburg, Sweden. CEUR-WS.org, Vol. 1564., pp. </a:t>
            </a:r>
          </a:p>
          <a:p>
            <a:pPr marL="0" lvl="0" indent="0" rtl="0">
              <a:lnSpc>
                <a:spcPct val="80000"/>
              </a:lnSpc>
              <a:spcBef>
                <a:spcPts val="0"/>
              </a:spcBef>
              <a:buNone/>
            </a:pPr>
            <a:endParaRPr sz="1300"/>
          </a:p>
          <a:p>
            <a:pPr marL="0" lvl="0" indent="0" rtl="0">
              <a:lnSpc>
                <a:spcPct val="80000"/>
              </a:lnSpc>
              <a:spcBef>
                <a:spcPts val="0"/>
              </a:spcBef>
              <a:buNone/>
            </a:pPr>
            <a:r>
              <a:rPr lang="en-US" sz="1300"/>
              <a:t>Promocijas darbs:</a:t>
            </a:r>
          </a:p>
          <a:p>
            <a:pPr marL="457200" lvl="0" indent="-311150" algn="just" rtl="0">
              <a:spcBef>
                <a:spcPts val="0"/>
              </a:spcBef>
              <a:buSzPct val="100000"/>
              <a:buAutoNum type="arabicPeriod"/>
            </a:pPr>
            <a:r>
              <a:rPr lang="en-US" sz="1300"/>
              <a:t>Pēteris Rudzājs. Izglītības pieprasījuma un piedāvājuma informācijas monitoringa sistēmas modeļa izstrāde. Aiztāvēts RTU promocijas padomē P-07 2015. gada septembrī. Zinātniskā vadītāja - prof. M. Kirikova</a:t>
            </a:r>
          </a:p>
          <a:p>
            <a:pPr marL="0" lvl="0" indent="-69850" rtl="0">
              <a:lnSpc>
                <a:spcPct val="80000"/>
              </a:lnSpc>
              <a:spcBef>
                <a:spcPts val="0"/>
              </a:spcBef>
              <a:buClr>
                <a:schemeClr val="dk1"/>
              </a:buClr>
              <a:buSzPct val="84615"/>
              <a:buFont typeface="Arial"/>
              <a:buNone/>
            </a:pPr>
            <a:r>
              <a:rPr lang="en-US" sz="1300"/>
              <a:t>Maģistra darbs:</a:t>
            </a:r>
          </a:p>
          <a:p>
            <a:pPr marL="457200" lvl="0" indent="-311150" algn="just" rtl="0">
              <a:spcBef>
                <a:spcPts val="0"/>
              </a:spcBef>
              <a:spcAft>
                <a:spcPts val="300"/>
              </a:spcAft>
              <a:buSzPct val="100000"/>
              <a:buAutoNum type="arabicPeriod"/>
            </a:pPr>
            <a:r>
              <a:rPr lang="en-US" sz="1300"/>
              <a:t>Andrejs Gaidukovs. Laika dimensija biznesa procesu un uzņēmumu arhitektūras modelēšanā. Maģistra darbs aizstāvēts 2015. gadā. Zinātniskā vadītāja - prof. M. Kirikova.</a:t>
            </a:r>
          </a:p>
          <a:p>
            <a:pPr marL="0" marR="0" lvl="0" indent="0" algn="l" rtl="0">
              <a:lnSpc>
                <a:spcPct val="150000"/>
              </a:lnSpc>
              <a:spcBef>
                <a:spcPts val="220"/>
              </a:spcBef>
              <a:spcAft>
                <a:spcPts val="0"/>
              </a:spcAft>
              <a:buNone/>
            </a:pPr>
            <a:endParaRPr sz="1300"/>
          </a:p>
          <a:p>
            <a:pPr marL="342900" marR="0" lvl="0" indent="-342900" algn="l" rtl="0">
              <a:lnSpc>
                <a:spcPct val="80000"/>
              </a:lnSpc>
              <a:spcBef>
                <a:spcPts val="160"/>
              </a:spcBef>
              <a:buClr>
                <a:schemeClr val="dk1"/>
              </a:buClr>
              <a:buSzPct val="61538"/>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2800" b="1" dirty="0"/>
              <a:t>3</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uzdevums</a:t>
            </a:r>
            <a:r>
              <a:rPr lang="en-US" sz="2800" b="1" i="0" u="none" strike="noStrike" cap="none" dirty="0">
                <a:solidFill>
                  <a:schemeClr val="dk1"/>
                </a:solidFill>
                <a:latin typeface="Arial"/>
                <a:ea typeface="Arial"/>
                <a:cs typeface="Arial"/>
                <a:sym typeface="Arial"/>
              </a:rPr>
              <a:t>:</a:t>
            </a:r>
          </a:p>
          <a:p>
            <a:pPr marL="0" lvl="0" indent="-69850" rtl="0">
              <a:spcBef>
                <a:spcPts val="0"/>
              </a:spcBef>
              <a:buClr>
                <a:schemeClr val="dk1"/>
              </a:buClr>
              <a:buSzPct val="39285"/>
              <a:buFont typeface="Arial"/>
              <a:buNone/>
            </a:pPr>
            <a:r>
              <a:rPr lang="en-US" sz="2800" dirty="0" err="1"/>
              <a:t>Saistīto</a:t>
            </a:r>
            <a:r>
              <a:rPr lang="en-US" sz="2800" dirty="0"/>
              <a:t> </a:t>
            </a:r>
            <a:r>
              <a:rPr lang="en-US" sz="2800" dirty="0" err="1"/>
              <a:t>pētījumu</a:t>
            </a:r>
            <a:r>
              <a:rPr lang="en-US" sz="2800" dirty="0"/>
              <a:t> un </a:t>
            </a:r>
            <a:r>
              <a:rPr lang="en-US" sz="2800" dirty="0" err="1"/>
              <a:t>pieeju</a:t>
            </a:r>
            <a:r>
              <a:rPr lang="en-US" sz="2800" dirty="0"/>
              <a:t> </a:t>
            </a:r>
            <a:r>
              <a:rPr lang="en-US" sz="2800" dirty="0" err="1"/>
              <a:t>analizēšana</a:t>
            </a:r>
            <a:r>
              <a:rPr lang="en-US" sz="2800" dirty="0"/>
              <a:t>, </a:t>
            </a:r>
            <a:r>
              <a:rPr lang="en-US" sz="2800" dirty="0" err="1"/>
              <a:t>kas</a:t>
            </a:r>
            <a:r>
              <a:rPr lang="en-US" sz="2800" dirty="0"/>
              <a:t> </a:t>
            </a:r>
            <a:r>
              <a:rPr lang="en-US" sz="2800" dirty="0" err="1"/>
              <a:t>nepieciešami</a:t>
            </a:r>
            <a:r>
              <a:rPr lang="en-US" sz="2800" dirty="0"/>
              <a:t>, </a:t>
            </a:r>
            <a:r>
              <a:rPr lang="en-US" sz="2800" dirty="0" err="1"/>
              <a:t>lai</a:t>
            </a:r>
            <a:r>
              <a:rPr lang="en-US" sz="2800" dirty="0"/>
              <a:t> </a:t>
            </a:r>
            <a:r>
              <a:rPr lang="en-US" sz="2800" dirty="0" err="1"/>
              <a:t>definētu</a:t>
            </a:r>
            <a:r>
              <a:rPr lang="en-US" sz="2800" dirty="0"/>
              <a:t> </a:t>
            </a:r>
            <a:r>
              <a:rPr lang="en-US" sz="2800" dirty="0" err="1"/>
              <a:t>semantiskā</a:t>
            </a:r>
            <a:r>
              <a:rPr lang="en-US" sz="2800" dirty="0"/>
              <a:t> </a:t>
            </a:r>
            <a:r>
              <a:rPr lang="en-US" sz="2800" dirty="0" err="1"/>
              <a:t>tīmekļa</a:t>
            </a:r>
            <a:r>
              <a:rPr lang="en-US" sz="2800" dirty="0"/>
              <a:t> </a:t>
            </a:r>
            <a:r>
              <a:rPr lang="en-US" sz="2800" dirty="0" err="1"/>
              <a:t>servisu</a:t>
            </a:r>
            <a:r>
              <a:rPr lang="en-US" sz="2800" dirty="0"/>
              <a:t> </a:t>
            </a:r>
            <a:r>
              <a:rPr lang="en-US" sz="2800" dirty="0" err="1"/>
              <a:t>izstrādes</a:t>
            </a:r>
            <a:r>
              <a:rPr lang="en-US" sz="2800" dirty="0"/>
              <a:t> </a:t>
            </a:r>
            <a:r>
              <a:rPr lang="en-US" sz="2800" dirty="0" err="1"/>
              <a:t>metodoloģijas</a:t>
            </a:r>
            <a:r>
              <a:rPr lang="en-US" sz="2800" dirty="0"/>
              <a:t> </a:t>
            </a:r>
            <a:r>
              <a:rPr lang="en-US" sz="2800" dirty="0" err="1"/>
              <a:t>pamatposmus</a:t>
            </a:r>
            <a:endParaRPr lang="en-US" sz="2800" dirty="0"/>
          </a:p>
          <a:p>
            <a:pPr marL="0" lvl="0" indent="0" rtl="0">
              <a:spcBef>
                <a:spcPts val="560"/>
              </a:spcBef>
              <a:buClr>
                <a:schemeClr val="dk1"/>
              </a:buClr>
              <a:buSzPct val="25000"/>
              <a:buFont typeface="Arial"/>
              <a:buNone/>
            </a:pPr>
            <a:r>
              <a:rPr lang="en-US" sz="2000" dirty="0"/>
              <a:t>(</a:t>
            </a:r>
            <a:r>
              <a:rPr lang="en-US" sz="2000" dirty="0" err="1"/>
              <a:t>Sagatavota</a:t>
            </a:r>
            <a:r>
              <a:rPr lang="en-US" sz="2000" dirty="0"/>
              <a:t> </a:t>
            </a:r>
            <a:r>
              <a:rPr lang="en-US" sz="2000" dirty="0" err="1"/>
              <a:t>zinātniskā</a:t>
            </a:r>
            <a:r>
              <a:rPr lang="en-US" sz="2000" dirty="0"/>
              <a:t> </a:t>
            </a:r>
            <a:r>
              <a:rPr lang="en-US" sz="2000" dirty="0" err="1"/>
              <a:t>publikācija</a:t>
            </a:r>
            <a:r>
              <a:rPr lang="en-US" sz="2000" dirty="0"/>
              <a:t> </a:t>
            </a:r>
            <a:r>
              <a:rPr lang="en-US" sz="2000" dirty="0" err="1"/>
              <a:t>vai</a:t>
            </a:r>
            <a:r>
              <a:rPr lang="en-US" sz="2000" dirty="0"/>
              <a:t> </a:t>
            </a:r>
            <a:r>
              <a:rPr lang="en-US" sz="2000" dirty="0" err="1"/>
              <a:t>zinātniskais</a:t>
            </a:r>
            <a:r>
              <a:rPr lang="en-US" sz="2000" dirty="0"/>
              <a:t> </a:t>
            </a:r>
            <a:r>
              <a:rPr lang="en-US" sz="2000" dirty="0" err="1"/>
              <a:t>pārskats</a:t>
            </a:r>
            <a:r>
              <a:rPr lang="en-US" sz="2000" dirty="0"/>
              <a:t>)</a:t>
            </a:r>
          </a:p>
          <a:p>
            <a:pPr marL="0" lvl="0" indent="0" rtl="0">
              <a:spcBef>
                <a:spcPts val="560"/>
              </a:spcBef>
              <a:buClr>
                <a:schemeClr val="dk1"/>
              </a:buClr>
              <a:buSzPct val="25000"/>
              <a:buFont typeface="Arial"/>
              <a:buNone/>
            </a:pPr>
            <a:endParaRPr sz="2000" dirty="0"/>
          </a:p>
          <a:p>
            <a:pPr marL="0" lvl="0" indent="-69850" rtl="0">
              <a:lnSpc>
                <a:spcPct val="115000"/>
              </a:lnSpc>
              <a:spcBef>
                <a:spcPts val="700"/>
              </a:spcBef>
              <a:buClr>
                <a:schemeClr val="dk1"/>
              </a:buClr>
              <a:buSzPct val="50000"/>
              <a:buFont typeface="Arial"/>
              <a:buNone/>
            </a:pPr>
            <a:r>
              <a:rPr lang="en-US" sz="2200" b="1" dirty="0">
                <a:solidFill>
                  <a:srgbClr val="999999"/>
                </a:solidFill>
              </a:rPr>
              <a:t>1. </a:t>
            </a:r>
            <a:r>
              <a:rPr lang="en-US" sz="2200" b="1" dirty="0" err="1">
                <a:solidFill>
                  <a:srgbClr val="999999"/>
                </a:solidFill>
              </a:rPr>
              <a:t>posma</a:t>
            </a:r>
            <a:r>
              <a:rPr lang="en-US" sz="2200" b="1" dirty="0">
                <a:solidFill>
                  <a:srgbClr val="999999"/>
                </a:solidFill>
              </a:rPr>
              <a:t> </a:t>
            </a:r>
            <a:r>
              <a:rPr lang="en-US" sz="2200" b="1" dirty="0" err="1">
                <a:solidFill>
                  <a:srgbClr val="999999"/>
                </a:solidFill>
              </a:rPr>
              <a:t>uzdevums</a:t>
            </a:r>
            <a:r>
              <a:rPr lang="en-US" sz="2200" b="1" dirty="0">
                <a:solidFill>
                  <a:srgbClr val="999999"/>
                </a:solidFill>
              </a:rPr>
              <a:t>:</a:t>
            </a:r>
          </a:p>
          <a:p>
            <a:pPr marL="0" lvl="0" indent="0" rtl="0">
              <a:lnSpc>
                <a:spcPct val="115000"/>
              </a:lnSpc>
              <a:spcBef>
                <a:spcPts val="700"/>
              </a:spcBef>
              <a:buNone/>
            </a:pPr>
            <a:r>
              <a:rPr lang="en-US" sz="2200" dirty="0" err="1">
                <a:solidFill>
                  <a:srgbClr val="999999"/>
                </a:solidFill>
              </a:rPr>
              <a:t>Semantiskā</a:t>
            </a:r>
            <a:r>
              <a:rPr lang="en-US" sz="2200" dirty="0">
                <a:solidFill>
                  <a:srgbClr val="999999"/>
                </a:solidFill>
              </a:rPr>
              <a:t> </a:t>
            </a:r>
            <a:r>
              <a:rPr lang="en-US" sz="2200" dirty="0" err="1">
                <a:solidFill>
                  <a:srgbClr val="999999"/>
                </a:solidFill>
              </a:rPr>
              <a:t>tīmekļa</a:t>
            </a:r>
            <a:r>
              <a:rPr lang="en-US" sz="2200" dirty="0">
                <a:solidFill>
                  <a:srgbClr val="999999"/>
                </a:solidFill>
              </a:rPr>
              <a:t> </a:t>
            </a:r>
            <a:r>
              <a:rPr lang="en-US" sz="2200" dirty="0" err="1">
                <a:solidFill>
                  <a:srgbClr val="999999"/>
                </a:solidFill>
              </a:rPr>
              <a:t>servisu</a:t>
            </a:r>
            <a:r>
              <a:rPr lang="en-US" sz="2200" dirty="0">
                <a:solidFill>
                  <a:srgbClr val="999999"/>
                </a:solidFill>
              </a:rPr>
              <a:t> </a:t>
            </a:r>
            <a:r>
              <a:rPr lang="en-US" sz="2200" dirty="0" err="1">
                <a:solidFill>
                  <a:srgbClr val="999999"/>
                </a:solidFill>
              </a:rPr>
              <a:t>integrēšanas</a:t>
            </a:r>
            <a:r>
              <a:rPr lang="en-US" sz="2200" dirty="0">
                <a:solidFill>
                  <a:srgbClr val="999999"/>
                </a:solidFill>
              </a:rPr>
              <a:t> e-</a:t>
            </a:r>
            <a:r>
              <a:rPr lang="en-US" sz="2200" dirty="0" err="1">
                <a:solidFill>
                  <a:srgbClr val="999999"/>
                </a:solidFill>
              </a:rPr>
              <a:t>loģistikas</a:t>
            </a:r>
            <a:r>
              <a:rPr lang="en-US" sz="2200" dirty="0">
                <a:solidFill>
                  <a:srgbClr val="999999"/>
                </a:solidFill>
              </a:rPr>
              <a:t> </a:t>
            </a:r>
            <a:r>
              <a:rPr lang="en-US" sz="2200" dirty="0" err="1">
                <a:solidFill>
                  <a:srgbClr val="999999"/>
                </a:solidFill>
              </a:rPr>
              <a:t>portālā</a:t>
            </a:r>
            <a:r>
              <a:rPr lang="en-US" sz="2200" dirty="0">
                <a:solidFill>
                  <a:srgbClr val="999999"/>
                </a:solidFill>
              </a:rPr>
              <a:t> </a:t>
            </a:r>
            <a:r>
              <a:rPr lang="en-US" sz="2200" dirty="0" err="1">
                <a:solidFill>
                  <a:srgbClr val="999999"/>
                </a:solidFill>
              </a:rPr>
              <a:t>demonstrācijas</a:t>
            </a:r>
            <a:r>
              <a:rPr lang="en-US" sz="2200" dirty="0">
                <a:solidFill>
                  <a:srgbClr val="999999"/>
                </a:solidFill>
              </a:rPr>
              <a:t> </a:t>
            </a:r>
            <a:r>
              <a:rPr lang="en-US" sz="2200" dirty="0" err="1">
                <a:solidFill>
                  <a:srgbClr val="999999"/>
                </a:solidFill>
              </a:rPr>
              <a:t>prototipa</a:t>
            </a:r>
            <a:r>
              <a:rPr lang="en-US" sz="2200" dirty="0">
                <a:solidFill>
                  <a:srgbClr val="999999"/>
                </a:solidFill>
              </a:rPr>
              <a:t> </a:t>
            </a:r>
            <a:r>
              <a:rPr lang="en-US" sz="2200" dirty="0" err="1">
                <a:solidFill>
                  <a:srgbClr val="999999"/>
                </a:solidFill>
              </a:rPr>
              <a:t>izstrāde</a:t>
            </a:r>
            <a:endParaRPr lang="en-US" sz="2200" dirty="0">
              <a:solidFill>
                <a:srgbClr val="999999"/>
              </a:solidFill>
            </a:endParaRPr>
          </a:p>
          <a:p>
            <a:pPr marL="0" lvl="0" indent="0" rtl="0">
              <a:lnSpc>
                <a:spcPct val="115000"/>
              </a:lnSpc>
              <a:spcBef>
                <a:spcPts val="700"/>
              </a:spcBef>
              <a:buNone/>
            </a:pPr>
            <a:r>
              <a:rPr lang="en-US" sz="1400" dirty="0">
                <a:solidFill>
                  <a:srgbClr val="999999"/>
                </a:solidFill>
              </a:rPr>
              <a:t>(</a:t>
            </a:r>
            <a:r>
              <a:rPr lang="en-US" sz="1400" dirty="0" err="1">
                <a:solidFill>
                  <a:srgbClr val="999999"/>
                </a:solidFill>
              </a:rPr>
              <a:t>Publikācijas</a:t>
            </a:r>
            <a:r>
              <a:rPr lang="en-US" sz="1400" dirty="0">
                <a:solidFill>
                  <a:srgbClr val="999999"/>
                </a:solidFill>
              </a:rPr>
              <a:t> </a:t>
            </a:r>
            <a:r>
              <a:rPr lang="en-US" sz="1400" dirty="0" err="1">
                <a:solidFill>
                  <a:srgbClr val="999999"/>
                </a:solidFill>
              </a:rPr>
              <a:t>sagatavošana</a:t>
            </a:r>
            <a:r>
              <a:rPr lang="en-US" sz="1400" dirty="0">
                <a:solidFill>
                  <a:srgbClr val="999999"/>
                </a:solidFill>
              </a:rPr>
              <a:t>)</a:t>
            </a:r>
          </a:p>
          <a:p>
            <a:pPr marL="0" lvl="0" indent="0" rtl="0">
              <a:spcBef>
                <a:spcPts val="560"/>
              </a:spcBef>
              <a:buClr>
                <a:schemeClr val="dk1"/>
              </a:buClr>
              <a:buSzPct val="25000"/>
              <a:buFont typeface="Arial"/>
              <a:buNone/>
            </a:pPr>
            <a:endParaRPr sz="2000" dirty="0"/>
          </a:p>
          <a:p>
            <a:pPr marL="342900" marR="0" lvl="0" indent="-342900" algn="l" rtl="0">
              <a:spcBef>
                <a:spcPts val="640"/>
              </a:spcBef>
              <a:buClr>
                <a:schemeClr val="dk1"/>
              </a:buClr>
              <a:buSzPct val="25000"/>
              <a:buFont typeface="Arial"/>
              <a:buNone/>
            </a:pPr>
            <a:endParaRPr sz="3200" b="0" i="0" u="none" strike="noStrike" cap="none" dirty="0">
              <a:solidFill>
                <a:schemeClr val="dk1"/>
              </a:solidFill>
              <a:latin typeface="Arial"/>
              <a:ea typeface="Arial"/>
              <a:cs typeface="Arial"/>
              <a:sym typeface="Arial"/>
            </a:endParaRPr>
          </a:p>
        </p:txBody>
      </p:sp>
      <p:sp>
        <p:nvSpPr>
          <p:cNvPr id="238" name="Shape 238"/>
          <p:cNvSpPr txBox="1">
            <a:spLocks noGrp="1"/>
          </p:cNvSpPr>
          <p:nvPr>
            <p:ph type="title"/>
          </p:nvPr>
        </p:nvSpPr>
        <p:spPr>
          <a:xfrm>
            <a:off x="245526" y="274637"/>
            <a:ext cx="71382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endParaRPr sz="44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Rezultāti 1</a:t>
            </a:r>
            <a:r>
              <a:rPr lang="en-US" sz="4000"/>
              <a:t>/4</a:t>
            </a:r>
          </a:p>
        </p:txBody>
      </p:sp>
      <p:sp>
        <p:nvSpPr>
          <p:cNvPr id="244" name="Shape 244"/>
          <p:cNvSpPr txBox="1">
            <a:spLocks noGrp="1"/>
          </p:cNvSpPr>
          <p:nvPr>
            <p:ph type="body" idx="1"/>
          </p:nvPr>
        </p:nvSpPr>
        <p:spPr>
          <a:xfrm>
            <a:off x="212725" y="1279525"/>
            <a:ext cx="8686800" cy="3228900"/>
          </a:xfrm>
          <a:prstGeom prst="rect">
            <a:avLst/>
          </a:prstGeom>
          <a:noFill/>
          <a:ln>
            <a:noFill/>
          </a:ln>
        </p:spPr>
        <p:txBody>
          <a:bodyPr lIns="91425" tIns="45700" rIns="91425" bIns="45700" anchor="t" anchorCtr="0">
            <a:noAutofit/>
          </a:bodyPr>
          <a:lstStyle/>
          <a:p>
            <a:pPr marL="342900" marR="0" lvl="1" indent="-342900" algn="just" rtl="0">
              <a:lnSpc>
                <a:spcPct val="100000"/>
              </a:lnSpc>
              <a:spcBef>
                <a:spcPts val="0"/>
              </a:spcBef>
              <a:spcAft>
                <a:spcPts val="0"/>
              </a:spcAft>
              <a:buClr>
                <a:schemeClr val="dk1"/>
              </a:buClr>
              <a:buSzPct val="100000"/>
              <a:buFont typeface="Arial"/>
              <a:buChar char="•"/>
            </a:pPr>
            <a:r>
              <a:rPr lang="en-US" sz="1800" b="0" i="0" u="none" strike="noStrike" cap="none">
                <a:solidFill>
                  <a:schemeClr val="dk1"/>
                </a:solidFill>
                <a:latin typeface="Arial"/>
                <a:ea typeface="Arial"/>
                <a:cs typeface="Arial"/>
                <a:sym typeface="Arial"/>
              </a:rPr>
              <a:t>Tika paveikta </a:t>
            </a:r>
            <a:r>
              <a:rPr lang="en-US" sz="1800" b="1" i="0" u="none" strike="noStrike" cap="none">
                <a:solidFill>
                  <a:schemeClr val="dk1"/>
                </a:solidFill>
                <a:latin typeface="Arial"/>
                <a:ea typeface="Arial"/>
                <a:cs typeface="Arial"/>
                <a:sym typeface="Arial"/>
              </a:rPr>
              <a:t>pieejamo tehnoloģiju salīdzinošā analīze</a:t>
            </a:r>
            <a:r>
              <a:rPr lang="en-US" sz="1800" b="0" i="0" u="none" strike="noStrike" cap="none">
                <a:solidFill>
                  <a:schemeClr val="dk1"/>
                </a:solidFill>
                <a:latin typeface="Arial"/>
                <a:ea typeface="Arial"/>
                <a:cs typeface="Arial"/>
                <a:sym typeface="Arial"/>
              </a:rPr>
              <a:t>. Tika izanalizētas sekojošās tehnoloģijas: OWL-S, Web Service Modeling Ontology (WSMO) un Semantic Automated Discovery and Integration (SADI). Tika noteikts, ka kaut arī SADI tehnoloģija nodrošina mazāk iespēju salīdzinājumā ar OWL-S un WSMO, tā tomēr būtiski atvieglo semantiskā tīmekļa servisu, kas varētu atrisināt izvirzītus uzdevumus, izstrādi un uzturēšanu </a:t>
            </a:r>
          </a:p>
          <a:p>
            <a:pPr marL="342900" marR="0" lvl="1" indent="-342900" algn="just" rtl="0">
              <a:lnSpc>
                <a:spcPct val="100000"/>
              </a:lnSpc>
              <a:spcBef>
                <a:spcPts val="360"/>
              </a:spcBef>
              <a:spcAft>
                <a:spcPts val="0"/>
              </a:spcAft>
              <a:buClr>
                <a:schemeClr val="dk1"/>
              </a:buClr>
              <a:buSzPct val="100000"/>
              <a:buFont typeface="Arial"/>
              <a:buChar char="•"/>
            </a:pPr>
            <a:r>
              <a:rPr lang="en-US" sz="1800" b="0" i="0" u="none" strike="noStrike" cap="none">
                <a:solidFill>
                  <a:schemeClr val="dk1"/>
                </a:solidFill>
                <a:latin typeface="Arial"/>
                <a:ea typeface="Arial"/>
                <a:cs typeface="Arial"/>
                <a:sym typeface="Arial"/>
              </a:rPr>
              <a:t>Pēc ietvara izvēles tika </a:t>
            </a:r>
            <a:r>
              <a:rPr lang="en-US" sz="1800" b="1" i="0" u="none" strike="noStrike" cap="none">
                <a:solidFill>
                  <a:schemeClr val="dk1"/>
                </a:solidFill>
                <a:latin typeface="Arial"/>
                <a:ea typeface="Arial"/>
                <a:cs typeface="Arial"/>
                <a:sym typeface="Arial"/>
              </a:rPr>
              <a:t>izstrādāts servisu sagatavošanas šablons</a:t>
            </a:r>
            <a:r>
              <a:rPr lang="en-US" sz="1800" b="0" i="0" u="none" strike="noStrike" cap="none">
                <a:solidFill>
                  <a:schemeClr val="dk1"/>
                </a:solidFill>
                <a:latin typeface="Arial"/>
                <a:ea typeface="Arial"/>
                <a:cs typeface="Arial"/>
                <a:sym typeface="Arial"/>
              </a:rPr>
              <a:t>, kas automātiski ģenerē aizbāžņus un papildus failus un tādejādi atvieglo un paātrina servisu izstrādi. </a:t>
            </a:r>
          </a:p>
        </p:txBody>
      </p:sp>
      <p:sp>
        <p:nvSpPr>
          <p:cNvPr id="245" name="Shape 245"/>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17</a:t>
            </a:fld>
            <a:endParaRPr lang="en-US" sz="1200" b="1" i="0" u="none" strike="noStrike" cap="none">
              <a:solidFill>
                <a:schemeClr val="lt1"/>
              </a:solidFill>
              <a:latin typeface="Arial"/>
              <a:ea typeface="Arial"/>
              <a:cs typeface="Arial"/>
              <a:sym typeface="Arial"/>
            </a:endParaRPr>
          </a:p>
        </p:txBody>
      </p:sp>
      <p:graphicFrame>
        <p:nvGraphicFramePr>
          <p:cNvPr id="246" name="Shape 246"/>
          <p:cNvGraphicFramePr/>
          <p:nvPr/>
        </p:nvGraphicFramePr>
        <p:xfrm>
          <a:off x="1260500" y="3881475"/>
          <a:ext cx="6743650" cy="2638375"/>
        </p:xfrm>
        <a:graphic>
          <a:graphicData uri="http://schemas.openxmlformats.org/drawingml/2006/table">
            <a:tbl>
              <a:tblPr>
                <a:noFill/>
                <a:tableStyleId>{16223D18-53B1-4A81-AA45-BFA4CC210923}</a:tableStyleId>
              </a:tblPr>
              <a:tblGrid>
                <a:gridCol w="1686700"/>
                <a:gridCol w="1685125"/>
                <a:gridCol w="1686700"/>
                <a:gridCol w="1685125"/>
              </a:tblGrid>
              <a:tr h="305200">
                <a:tc>
                  <a:txBody>
                    <a:bodyPr/>
                    <a:lstStyle/>
                    <a:p>
                      <a:pPr marL="0" marR="0" lvl="0" indent="0" algn="ctr" rtl="0">
                        <a:lnSpc>
                          <a:spcPct val="100000"/>
                        </a:lnSpc>
                        <a:spcBef>
                          <a:spcPts val="0"/>
                        </a:spcBef>
                        <a:spcAft>
                          <a:spcPts val="0"/>
                        </a:spcAft>
                        <a:buClr>
                          <a:srgbClr val="FFFFFF"/>
                        </a:buClr>
                        <a:buSzPct val="25000"/>
                        <a:buFont typeface="Arial"/>
                        <a:buNone/>
                      </a:pPr>
                      <a:r>
                        <a:rPr lang="en-US" sz="1600" b="1" i="0" u="none" strike="noStrike" cap="none">
                          <a:solidFill>
                            <a:srgbClr val="FFFFFF"/>
                          </a:solidFill>
                          <a:latin typeface="Arial"/>
                          <a:ea typeface="Arial"/>
                          <a:cs typeface="Arial"/>
                          <a:sym typeface="Arial"/>
                        </a:rPr>
                        <a:t>Kritēriji</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600" b="1" i="0" u="none" strike="noStrike" cap="none">
                          <a:solidFill>
                            <a:srgbClr val="FFFFFF"/>
                          </a:solidFill>
                          <a:latin typeface="Arial"/>
                          <a:ea typeface="Arial"/>
                          <a:cs typeface="Arial"/>
                          <a:sym typeface="Arial"/>
                        </a:rPr>
                        <a:t>OWL-S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600" b="1" i="0" u="none" strike="noStrike" cap="none">
                          <a:solidFill>
                            <a:srgbClr val="FFFFFF"/>
                          </a:solidFill>
                          <a:latin typeface="Arial"/>
                          <a:ea typeface="Arial"/>
                          <a:cs typeface="Arial"/>
                          <a:sym typeface="Arial"/>
                        </a:rPr>
                        <a:t>WSMO</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600" b="1" i="0" u="none" strike="noStrike" cap="none">
                          <a:solidFill>
                            <a:srgbClr val="FFFFFF"/>
                          </a:solidFill>
                          <a:latin typeface="Arial"/>
                          <a:ea typeface="Arial"/>
                          <a:cs typeface="Arial"/>
                          <a:sym typeface="Arial"/>
                        </a:rPr>
                        <a:t>SADI</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750725">
                <a:tc>
                  <a:txBody>
                    <a:bodyPr/>
                    <a:lstStyle/>
                    <a:p>
                      <a:pPr marL="0" marR="0" lvl="0" indent="0" algn="just" rtl="0">
                        <a:lnSpc>
                          <a:spcPct val="100000"/>
                        </a:lnSpc>
                        <a:spcBef>
                          <a:spcPts val="0"/>
                        </a:spcBef>
                        <a:spcAft>
                          <a:spcPts val="0"/>
                        </a:spcAft>
                        <a:buClr>
                          <a:srgbClr val="000000"/>
                        </a:buClr>
                        <a:buSzPct val="25000"/>
                        <a:buFont typeface="Arial"/>
                        <a:buNone/>
                      </a:pPr>
                      <a:r>
                        <a:rPr lang="en-US" sz="1600" b="1" i="0" u="none" strike="noStrike" cap="none">
                          <a:solidFill>
                            <a:srgbClr val="000000"/>
                          </a:solidFill>
                          <a:latin typeface="Arial"/>
                          <a:ea typeface="Arial"/>
                          <a:cs typeface="Arial"/>
                          <a:sym typeface="Arial"/>
                        </a:rPr>
                        <a:t>Ontoloģiju valoda</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OWL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Web Service Modeling Language</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OWL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526525">
                <a:tc>
                  <a:txBody>
                    <a:bodyPr/>
                    <a:lstStyle/>
                    <a:p>
                      <a:pPr marL="0" marR="0" lvl="0" indent="0" algn="l" rtl="0">
                        <a:lnSpc>
                          <a:spcPct val="100000"/>
                        </a:lnSpc>
                        <a:spcBef>
                          <a:spcPts val="0"/>
                        </a:spcBef>
                        <a:spcAft>
                          <a:spcPts val="0"/>
                        </a:spcAft>
                        <a:buClr>
                          <a:srgbClr val="000000"/>
                        </a:buClr>
                        <a:buSzPct val="25000"/>
                        <a:buFont typeface="Arial"/>
                        <a:buNone/>
                      </a:pPr>
                      <a:r>
                        <a:rPr lang="en-US" sz="1600" b="1" i="0" u="none" strike="noStrike" cap="none">
                          <a:solidFill>
                            <a:srgbClr val="000000"/>
                          </a:solidFill>
                          <a:latin typeface="Arial"/>
                          <a:ea typeface="Arial"/>
                          <a:cs typeface="Arial"/>
                          <a:sym typeface="Arial"/>
                        </a:rPr>
                        <a:t>WSDL iespēju atbalsts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Pilns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Pilns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Daļējs atbalsts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750725">
                <a:tc>
                  <a:txBody>
                    <a:bodyPr/>
                    <a:lstStyle/>
                    <a:p>
                      <a:pPr marL="0" marR="0" lvl="0" indent="0" algn="l" rtl="0">
                        <a:lnSpc>
                          <a:spcPct val="100000"/>
                        </a:lnSpc>
                        <a:spcBef>
                          <a:spcPts val="0"/>
                        </a:spcBef>
                        <a:spcAft>
                          <a:spcPts val="0"/>
                        </a:spcAft>
                        <a:buClr>
                          <a:srgbClr val="000000"/>
                        </a:buClr>
                        <a:buSzPct val="25000"/>
                        <a:buFont typeface="Arial"/>
                        <a:buNone/>
                      </a:pPr>
                      <a:r>
                        <a:rPr lang="en-US" sz="1600" b="1" i="0" u="none" strike="noStrike" cap="none">
                          <a:solidFill>
                            <a:srgbClr val="000000"/>
                          </a:solidFill>
                          <a:latin typeface="Arial"/>
                          <a:ea typeface="Arial"/>
                          <a:cs typeface="Arial"/>
                          <a:sym typeface="Arial"/>
                        </a:rPr>
                        <a:t>Kārtulu valoda</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SWRL, KIF un DRS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Web Service Modeling Language</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RuleML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305200">
                <a:tc>
                  <a:txBody>
                    <a:bodyPr/>
                    <a:lstStyle/>
                    <a:p>
                      <a:pPr marL="0" marR="0" lvl="0" indent="0" algn="l" rtl="0">
                        <a:lnSpc>
                          <a:spcPct val="100000"/>
                        </a:lnSpc>
                        <a:spcBef>
                          <a:spcPts val="0"/>
                        </a:spcBef>
                        <a:spcAft>
                          <a:spcPts val="0"/>
                        </a:spcAft>
                        <a:buClr>
                          <a:srgbClr val="000000"/>
                        </a:buClr>
                        <a:buSzPct val="25000"/>
                        <a:buFont typeface="Arial"/>
                        <a:buNone/>
                      </a:pPr>
                      <a:r>
                        <a:rPr lang="en-US" sz="1600" b="1" i="0" u="none" strike="noStrike" cap="none">
                          <a:solidFill>
                            <a:srgbClr val="000000"/>
                          </a:solidFill>
                          <a:latin typeface="Arial"/>
                          <a:ea typeface="Arial"/>
                          <a:cs typeface="Arial"/>
                          <a:sym typeface="Arial"/>
                        </a:rPr>
                        <a:t>SOAP atbalsts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Ir</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Ir</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Nav</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bl>
          </a:graphicData>
        </a:graphic>
      </p:graphicFrame>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Rezultāti </a:t>
            </a:r>
            <a:r>
              <a:rPr lang="en-US" sz="4000"/>
              <a:t>2/4</a:t>
            </a:r>
          </a:p>
        </p:txBody>
      </p:sp>
      <p:sp>
        <p:nvSpPr>
          <p:cNvPr id="252" name="Shape 252"/>
          <p:cNvSpPr txBox="1">
            <a:spLocks noGrp="1"/>
          </p:cNvSpPr>
          <p:nvPr>
            <p:ph type="body" idx="1"/>
          </p:nvPr>
        </p:nvSpPr>
        <p:spPr>
          <a:xfrm>
            <a:off x="212725" y="1420812"/>
            <a:ext cx="8686800" cy="4526100"/>
          </a:xfrm>
          <a:prstGeom prst="rect">
            <a:avLst/>
          </a:prstGeom>
          <a:noFill/>
          <a:ln>
            <a:noFill/>
          </a:ln>
        </p:spPr>
        <p:txBody>
          <a:bodyPr lIns="91425" tIns="45700" rIns="91425" bIns="45700" anchor="t" anchorCtr="0">
            <a:noAutofit/>
          </a:bodyPr>
          <a:lstStyle/>
          <a:p>
            <a:pPr marL="0" marR="0" lvl="1" indent="0" algn="just" rtl="0">
              <a:lnSpc>
                <a:spcPct val="100000"/>
              </a:lnSpc>
              <a:spcBef>
                <a:spcPts val="0"/>
              </a:spcBef>
              <a:spcAft>
                <a:spcPts val="0"/>
              </a:spcAft>
              <a:buClr>
                <a:schemeClr val="dk1"/>
              </a:buClr>
              <a:buSzPct val="25000"/>
              <a:buFont typeface="Arial"/>
              <a:buNone/>
            </a:pPr>
            <a:r>
              <a:rPr lang="en-US" sz="2200" b="0" i="0" u="none" strike="noStrike" cap="none" dirty="0" err="1">
                <a:solidFill>
                  <a:schemeClr val="dk1"/>
                </a:solidFill>
                <a:latin typeface="Arial"/>
                <a:ea typeface="Arial"/>
                <a:cs typeface="Arial"/>
                <a:sym typeface="Arial"/>
              </a:rPr>
              <a:t>Tika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izstrādāti</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semantiskā</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tīmekļa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servisi</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semantiski</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anotē</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informāciju</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tiek</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saņemta</a:t>
            </a:r>
            <a:r>
              <a:rPr lang="en-US" sz="2200" b="0" i="0" u="none" strike="noStrike" cap="none" dirty="0">
                <a:solidFill>
                  <a:schemeClr val="dk1"/>
                </a:solidFill>
                <a:latin typeface="Arial"/>
                <a:ea typeface="Arial"/>
                <a:cs typeface="Arial"/>
                <a:sym typeface="Arial"/>
              </a:rPr>
              <a:t> no </a:t>
            </a:r>
            <a:r>
              <a:rPr lang="en-US" sz="2200" b="0" i="0" u="none" strike="noStrike" cap="none" dirty="0" err="1">
                <a:solidFill>
                  <a:schemeClr val="dk1"/>
                </a:solidFill>
                <a:latin typeface="Arial"/>
                <a:ea typeface="Arial"/>
                <a:cs typeface="Arial"/>
                <a:sym typeface="Arial"/>
              </a:rPr>
              <a:t>eLOGMAR</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portāla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www.elogmar.eu</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pieejamiem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parastiem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tīmekļa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servisiem</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Apstrādāta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informācija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ir</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saistīta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ar</a:t>
            </a:r>
            <a:r>
              <a:rPr lang="en-US" sz="2200" b="0" i="0" u="none" strike="noStrike" cap="none" dirty="0">
                <a:solidFill>
                  <a:schemeClr val="dk1"/>
                </a:solidFill>
                <a:latin typeface="Arial"/>
                <a:ea typeface="Arial"/>
                <a:cs typeface="Arial"/>
                <a:sym typeface="Arial"/>
              </a:rPr>
              <a:t> e-</a:t>
            </a:r>
            <a:r>
              <a:rPr lang="en-US" sz="2200" b="0" i="0" u="none" strike="noStrike" cap="none" dirty="0" err="1">
                <a:solidFill>
                  <a:schemeClr val="dk1"/>
                </a:solidFill>
                <a:latin typeface="Arial"/>
                <a:ea typeface="Arial"/>
                <a:cs typeface="Arial"/>
                <a:sym typeface="Arial"/>
              </a:rPr>
              <a:t>loģistikas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jomu</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pieejamie</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maršruti</a:t>
            </a:r>
            <a:r>
              <a:rPr lang="en-US" sz="2200" b="0" i="0" u="none" strike="noStrike" cap="none" dirty="0">
                <a:solidFill>
                  <a:schemeClr val="dk1"/>
                </a:solidFill>
                <a:latin typeface="Arial"/>
                <a:ea typeface="Arial"/>
                <a:cs typeface="Arial"/>
                <a:sym typeface="Arial"/>
              </a:rPr>
              <a:t> un to tipi, </a:t>
            </a:r>
            <a:r>
              <a:rPr lang="en-US" sz="2200" b="0" i="0" u="none" strike="noStrike" cap="none" dirty="0" err="1">
                <a:solidFill>
                  <a:schemeClr val="dk1"/>
                </a:solidFill>
                <a:latin typeface="Arial"/>
                <a:ea typeface="Arial"/>
                <a:cs typeface="Arial"/>
                <a:sym typeface="Arial"/>
              </a:rPr>
              <a:t>pārvadājumu</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izmaksas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utt</a:t>
            </a:r>
            <a:r>
              <a:rPr lang="en-US" sz="2200" b="0" i="0" u="none" strike="noStrike" cap="none" dirty="0">
                <a:solidFill>
                  <a:schemeClr val="dk1"/>
                </a:solidFill>
                <a:latin typeface="Arial"/>
                <a:ea typeface="Arial"/>
                <a:cs typeface="Arial"/>
                <a:sym typeface="Arial"/>
              </a:rPr>
              <a:t>.).</a:t>
            </a:r>
          </a:p>
          <a:p>
            <a:pPr marL="342900" marR="0" lvl="0" indent="-342900" algn="l" rtl="0">
              <a:spcBef>
                <a:spcPts val="440"/>
              </a:spcBef>
              <a:spcAft>
                <a:spcPts val="0"/>
              </a:spcAft>
              <a:buClr>
                <a:schemeClr val="dk1"/>
              </a:buClr>
              <a:buSzPct val="100000"/>
              <a:buFont typeface="Arial"/>
              <a:buNone/>
            </a:pPr>
            <a:endParaRPr sz="2200" b="0" i="0" u="none" strike="noStrike" cap="none" dirty="0">
              <a:solidFill>
                <a:schemeClr val="dk1"/>
              </a:solidFill>
              <a:latin typeface="Arial"/>
              <a:ea typeface="Arial"/>
              <a:cs typeface="Arial"/>
              <a:sym typeface="Arial"/>
            </a:endParaRPr>
          </a:p>
        </p:txBody>
      </p:sp>
      <p:sp>
        <p:nvSpPr>
          <p:cNvPr id="253" name="Shape 253"/>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18</a:t>
            </a:fld>
            <a:endParaRPr lang="en-US" sz="1200" b="1" i="0" u="none" strike="noStrike" cap="none">
              <a:solidFill>
                <a:schemeClr val="lt1"/>
              </a:solidFill>
              <a:latin typeface="Arial"/>
              <a:ea typeface="Arial"/>
              <a:cs typeface="Arial"/>
              <a:sym typeface="Arial"/>
            </a:endParaRPr>
          </a:p>
        </p:txBody>
      </p:sp>
      <p:pic>
        <p:nvPicPr>
          <p:cNvPr id="254" name="Shape 254"/>
          <p:cNvPicPr preferRelativeResize="0"/>
          <p:nvPr/>
        </p:nvPicPr>
        <p:blipFill rotWithShape="1">
          <a:blip r:embed="rId3">
            <a:alphaModFix/>
          </a:blip>
          <a:srcRect/>
          <a:stretch/>
        </p:blipFill>
        <p:spPr>
          <a:xfrm>
            <a:off x="2843200" y="3103550"/>
            <a:ext cx="3596700" cy="3416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Rezultāti </a:t>
            </a:r>
            <a:r>
              <a:rPr lang="en-US" sz="4000"/>
              <a:t>3/4</a:t>
            </a:r>
          </a:p>
        </p:txBody>
      </p:sp>
      <p:sp>
        <p:nvSpPr>
          <p:cNvPr id="260" name="Shape 260"/>
          <p:cNvSpPr txBox="1">
            <a:spLocks noGrp="1"/>
          </p:cNvSpPr>
          <p:nvPr>
            <p:ph type="body" idx="1"/>
          </p:nvPr>
        </p:nvSpPr>
        <p:spPr>
          <a:xfrm>
            <a:off x="212725" y="1420812"/>
            <a:ext cx="8686800" cy="4526100"/>
          </a:xfrm>
          <a:prstGeom prst="rect">
            <a:avLst/>
          </a:prstGeom>
          <a:noFill/>
          <a:ln>
            <a:noFill/>
          </a:ln>
        </p:spPr>
        <p:txBody>
          <a:bodyPr lIns="91425" tIns="45700" rIns="91425" bIns="45700" anchor="t" anchorCtr="0">
            <a:noAutofit/>
          </a:bodyPr>
          <a:lstStyle/>
          <a:p>
            <a:pPr marL="0" marR="0" lvl="1" indent="0" algn="just" rtl="0">
              <a:lnSpc>
                <a:spcPct val="100000"/>
              </a:lnSpc>
              <a:spcBef>
                <a:spcPts val="0"/>
              </a:spcBef>
              <a:spcAft>
                <a:spcPts val="0"/>
              </a:spcAft>
              <a:buClr>
                <a:schemeClr val="dk1"/>
              </a:buClr>
              <a:buSzPct val="25000"/>
              <a:buFont typeface="Arial"/>
              <a:buNone/>
            </a:pPr>
            <a:endParaRPr sz="2200" b="0" i="0" u="none" strike="noStrike" cap="none" dirty="0">
              <a:solidFill>
                <a:schemeClr val="dk1"/>
              </a:solidFill>
              <a:latin typeface="Arial"/>
              <a:ea typeface="Arial"/>
              <a:cs typeface="Arial"/>
              <a:sym typeface="Arial"/>
            </a:endParaRPr>
          </a:p>
          <a:p>
            <a:pPr marL="0" marR="0" lvl="1" indent="0" algn="just" rtl="0">
              <a:lnSpc>
                <a:spcPct val="100000"/>
              </a:lnSpc>
              <a:spcBef>
                <a:spcPts val="440"/>
              </a:spcBef>
              <a:spcAft>
                <a:spcPts val="0"/>
              </a:spcAft>
              <a:buClr>
                <a:schemeClr val="dk1"/>
              </a:buClr>
              <a:buSzPct val="25000"/>
              <a:buFont typeface="Arial"/>
              <a:buNone/>
            </a:pPr>
            <a:r>
              <a:rPr lang="en-US" sz="2200" b="0" i="0" u="none" strike="noStrike" cap="none" dirty="0" err="1">
                <a:solidFill>
                  <a:schemeClr val="dk1"/>
                </a:solidFill>
                <a:latin typeface="Arial"/>
                <a:ea typeface="Arial"/>
                <a:cs typeface="Arial"/>
                <a:sym typeface="Arial"/>
              </a:rPr>
              <a:t>Tika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izstrādāta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modeļu</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vadīta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programmatūras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konfigurācijas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pārvaldības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pieeja</a:t>
            </a:r>
            <a:r>
              <a:rPr lang="en-US" sz="2200" b="0" i="0" u="none" strike="noStrike" cap="none" dirty="0">
                <a:solidFill>
                  <a:schemeClr val="dk1"/>
                </a:solidFill>
                <a:latin typeface="Arial"/>
                <a:ea typeface="Arial"/>
                <a:cs typeface="Arial"/>
                <a:sym typeface="Arial"/>
              </a:rPr>
              <a:t> MTM un </a:t>
            </a:r>
            <a:r>
              <a:rPr lang="en-US" sz="2200" b="0" i="0" u="none" strike="noStrike" cap="none" dirty="0" err="1">
                <a:solidFill>
                  <a:schemeClr val="dk1"/>
                </a:solidFill>
                <a:latin typeface="Arial"/>
                <a:ea typeface="Arial"/>
                <a:cs typeface="Arial"/>
                <a:sym typeface="Arial"/>
              </a:rPr>
              <a:t>tas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realizācijas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metodoloģija</a:t>
            </a:r>
            <a:r>
              <a:rPr lang="en-US" sz="2200" b="0" i="0" u="none" strike="noStrike" cap="none" dirty="0">
                <a:solidFill>
                  <a:schemeClr val="dk1"/>
                </a:solidFill>
                <a:latin typeface="Arial"/>
                <a:ea typeface="Arial"/>
                <a:cs typeface="Arial"/>
                <a:sym typeface="Arial"/>
              </a:rPr>
              <a:t> EAF, </a:t>
            </a:r>
            <a:r>
              <a:rPr lang="en-US" sz="2200" b="0" i="0" u="none" strike="noStrike" cap="none" dirty="0" err="1">
                <a:solidFill>
                  <a:schemeClr val="dk1"/>
                </a:solidFill>
                <a:latin typeface="Arial"/>
                <a:ea typeface="Arial"/>
                <a:cs typeface="Arial"/>
                <a:sym typeface="Arial"/>
              </a:rPr>
              <a:t>kas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izmanto</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semantiskā</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tīmekļa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tehnoloģijas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lai</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palīdzētu</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atvieglot</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tādus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procesus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kā</a:t>
            </a:r>
            <a:r>
              <a:rPr lang="en-US" sz="2200" b="0" i="0" u="none" strike="noStrike" cap="none" dirty="0">
                <a:solidFill>
                  <a:schemeClr val="dk1"/>
                </a:solidFill>
                <a:latin typeface="Arial"/>
                <a:ea typeface="Arial"/>
                <a:cs typeface="Arial"/>
                <a:sym typeface="Arial"/>
              </a:rPr>
              <a:t> SCM </a:t>
            </a:r>
            <a:r>
              <a:rPr lang="en-US" sz="2200" b="0" i="0" u="none" strike="noStrike" cap="none" dirty="0" err="1">
                <a:solidFill>
                  <a:schemeClr val="dk1"/>
                </a:solidFill>
                <a:latin typeface="Arial"/>
                <a:ea typeface="Arial"/>
                <a:cs typeface="Arial"/>
                <a:sym typeface="Arial"/>
              </a:rPr>
              <a:t>informācijas</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atkārtota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izmantošana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integrēšana</a:t>
            </a:r>
            <a:r>
              <a:rPr lang="en-US" sz="2200" b="0" i="0" u="none" strike="noStrike" cap="none" dirty="0">
                <a:solidFill>
                  <a:schemeClr val="dk1"/>
                </a:solidFill>
                <a:latin typeface="Arial"/>
                <a:ea typeface="Arial"/>
                <a:cs typeface="Arial"/>
                <a:sym typeface="Arial"/>
              </a:rPr>
              <a:t> un </a:t>
            </a:r>
            <a:r>
              <a:rPr lang="en-US" sz="2200" b="0" i="0" u="none" strike="noStrike" cap="none" dirty="0" err="1">
                <a:solidFill>
                  <a:schemeClr val="dk1"/>
                </a:solidFill>
                <a:latin typeface="Arial"/>
                <a:ea typeface="Arial"/>
                <a:cs typeface="Arial"/>
                <a:sym typeface="Arial"/>
              </a:rPr>
              <a:t>izmantošana</a:t>
            </a:r>
            <a:r>
              <a:rPr lang="en-US" sz="2200" b="0" i="0" u="none" strike="noStrike" cap="none" dirty="0">
                <a:solidFill>
                  <a:schemeClr val="dk1"/>
                </a:solidFill>
                <a:latin typeface="Arial"/>
                <a:ea typeface="Arial"/>
                <a:cs typeface="Arial"/>
                <a:sym typeface="Arial"/>
              </a:rPr>
              <a:t> </a:t>
            </a:r>
            <a:r>
              <a:rPr lang="en-US" sz="2200" b="0" i="0" u="none" strike="noStrike" cap="none" dirty="0" err="1">
                <a:solidFill>
                  <a:schemeClr val="dk1"/>
                </a:solidFill>
                <a:latin typeface="Arial"/>
                <a:ea typeface="Arial"/>
                <a:cs typeface="Arial"/>
                <a:sym typeface="Arial"/>
              </a:rPr>
              <a:t>spriešanā</a:t>
            </a:r>
            <a:r>
              <a:rPr lang="en-US" sz="2200" b="0" i="0" u="none" strike="noStrike" cap="none" dirty="0">
                <a:solidFill>
                  <a:schemeClr val="dk1"/>
                </a:solidFill>
                <a:latin typeface="Arial"/>
                <a:ea typeface="Arial"/>
                <a:cs typeface="Arial"/>
                <a:sym typeface="Arial"/>
              </a:rPr>
              <a:t>.</a:t>
            </a:r>
          </a:p>
          <a:p>
            <a:pPr marL="342900" marR="0" lvl="0" indent="-342900" algn="l" rtl="0">
              <a:spcBef>
                <a:spcPts val="440"/>
              </a:spcBef>
              <a:spcAft>
                <a:spcPts val="0"/>
              </a:spcAft>
              <a:buClr>
                <a:schemeClr val="dk1"/>
              </a:buClr>
              <a:buSzPct val="100000"/>
              <a:buFont typeface="Arial"/>
              <a:buNone/>
            </a:pPr>
            <a:endParaRPr sz="2200" b="0" i="0" u="none" strike="noStrike" cap="none" dirty="0">
              <a:solidFill>
                <a:schemeClr val="dk1"/>
              </a:solidFill>
              <a:latin typeface="Arial"/>
              <a:ea typeface="Arial"/>
              <a:cs typeface="Arial"/>
              <a:sym typeface="Arial"/>
            </a:endParaRPr>
          </a:p>
        </p:txBody>
      </p:sp>
      <p:sp>
        <p:nvSpPr>
          <p:cNvPr id="261" name="Shape 261"/>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19</a:t>
            </a:fld>
            <a:endParaRPr lang="en-US" sz="1200" b="1" i="0" u="none" strike="noStrike" cap="none">
              <a:solidFill>
                <a:schemeClr val="lt1"/>
              </a:solidFill>
              <a:latin typeface="Arial"/>
              <a:ea typeface="Arial"/>
              <a:cs typeface="Arial"/>
              <a:sym typeface="Arial"/>
            </a:endParaRPr>
          </a:p>
        </p:txBody>
      </p:sp>
      <p:pic>
        <p:nvPicPr>
          <p:cNvPr id="262" name="Shape 262"/>
          <p:cNvPicPr preferRelativeResize="0"/>
          <p:nvPr/>
        </p:nvPicPr>
        <p:blipFill>
          <a:blip r:embed="rId3">
            <a:alphaModFix/>
          </a:blip>
          <a:stretch>
            <a:fillRect/>
          </a:stretch>
        </p:blipFill>
        <p:spPr>
          <a:xfrm>
            <a:off x="0" y="3535685"/>
            <a:ext cx="9144000" cy="287272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46062" y="274637"/>
            <a:ext cx="7137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Plānotie uzdevumi 2.posm</a:t>
            </a:r>
            <a:r>
              <a:rPr lang="en-US"/>
              <a:t>ā</a:t>
            </a:r>
          </a:p>
        </p:txBody>
      </p:sp>
      <p:sp>
        <p:nvSpPr>
          <p:cNvPr id="123" name="Shape 123"/>
          <p:cNvSpPr txBox="1"/>
          <p:nvPr/>
        </p:nvSpPr>
        <p:spPr>
          <a:xfrm>
            <a:off x="701992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2</a:t>
            </a:fld>
            <a:endParaRPr lang="en-US" sz="1200" b="1" i="0" u="none" strike="noStrike" cap="none">
              <a:solidFill>
                <a:schemeClr val="lt1"/>
              </a:solidFill>
              <a:latin typeface="Arial"/>
              <a:ea typeface="Arial"/>
              <a:cs typeface="Arial"/>
              <a:sym typeface="Arial"/>
            </a:endParaRPr>
          </a:p>
        </p:txBody>
      </p:sp>
      <p:graphicFrame>
        <p:nvGraphicFramePr>
          <p:cNvPr id="124" name="Shape 124"/>
          <p:cNvGraphicFramePr/>
          <p:nvPr/>
        </p:nvGraphicFramePr>
        <p:xfrm>
          <a:off x="457200" y="1600200"/>
          <a:ext cx="8206350" cy="3621225"/>
        </p:xfrm>
        <a:graphic>
          <a:graphicData uri="http://schemas.openxmlformats.org/drawingml/2006/table">
            <a:tbl>
              <a:tblPr>
                <a:noFill/>
                <a:tableStyleId>{4256C51F-C2B9-41DC-8E79-EAE71460A507}</a:tableStyleId>
              </a:tblPr>
              <a:tblGrid>
                <a:gridCol w="5012575"/>
                <a:gridCol w="3193775"/>
              </a:tblGrid>
              <a:tr h="502650">
                <a:tc>
                  <a:txBody>
                    <a:bodyPr/>
                    <a:lstStyle/>
                    <a:p>
                      <a:pPr lvl="0" rtl="0">
                        <a:spcBef>
                          <a:spcPts val="0"/>
                        </a:spcBef>
                        <a:buNone/>
                      </a:pPr>
                      <a:r>
                        <a:rPr lang="en-US" sz="1800" b="1"/>
                        <a:t>Veicamie uzdevumi</a:t>
                      </a:r>
                    </a:p>
                  </a:txBody>
                  <a:tcPr marL="91425" marR="91425" marT="91425" marB="91425"/>
                </a:tc>
                <a:tc>
                  <a:txBody>
                    <a:bodyPr/>
                    <a:lstStyle/>
                    <a:p>
                      <a:pPr lvl="0" rtl="0">
                        <a:spcBef>
                          <a:spcPts val="0"/>
                        </a:spcBef>
                        <a:buNone/>
                      </a:pPr>
                      <a:r>
                        <a:rPr lang="en-US" sz="1800" b="1"/>
                        <a:t>Rezultatīvie rādītāji</a:t>
                      </a:r>
                    </a:p>
                  </a:txBody>
                  <a:tcPr marL="91425" marR="91425" marT="91425" marB="91425"/>
                </a:tc>
              </a:tr>
              <a:tr h="1039525">
                <a:tc>
                  <a:txBody>
                    <a:bodyPr/>
                    <a:lstStyle/>
                    <a:p>
                      <a:pPr lvl="0" rtl="0">
                        <a:spcBef>
                          <a:spcPts val="0"/>
                        </a:spcBef>
                        <a:buNone/>
                      </a:pPr>
                      <a:r>
                        <a:rPr lang="en-US" sz="1800">
                          <a:solidFill>
                            <a:schemeClr val="dk1"/>
                          </a:solidFill>
                        </a:rPr>
                        <a:t>1. I4S funkcionalitātes paplašināšana, lai, automatizēti analizējot industriālās kontroles sistēmas, noteiktu to funkcionālo stāvokli</a:t>
                      </a:r>
                    </a:p>
                  </a:txBody>
                  <a:tcPr marL="91425" marR="91425" marT="91425" marB="91425"/>
                </a:tc>
                <a:tc>
                  <a:txBody>
                    <a:bodyPr/>
                    <a:lstStyle/>
                    <a:p>
                      <a:pPr lvl="0" rtl="0">
                        <a:spcBef>
                          <a:spcPts val="0"/>
                        </a:spcBef>
                        <a:buNone/>
                      </a:pPr>
                      <a:r>
                        <a:rPr lang="en-US" sz="1800" b="1">
                          <a:solidFill>
                            <a:schemeClr val="dk1"/>
                          </a:solidFill>
                        </a:rPr>
                        <a:t>Sagatavota zinātniskā publikācija vai zinātniskais pārskats</a:t>
                      </a:r>
                    </a:p>
                  </a:txBody>
                  <a:tcPr marL="91425" marR="91425" marT="91425" marB="91425"/>
                </a:tc>
              </a:tr>
              <a:tr h="1039525">
                <a:tc>
                  <a:txBody>
                    <a:bodyPr/>
                    <a:lstStyle/>
                    <a:p>
                      <a:pPr lvl="0" rtl="0">
                        <a:spcBef>
                          <a:spcPts val="0"/>
                        </a:spcBef>
                        <a:buNone/>
                      </a:pPr>
                      <a:r>
                        <a:rPr lang="en-US" sz="1800">
                          <a:solidFill>
                            <a:schemeClr val="dk1"/>
                          </a:solidFill>
                        </a:rPr>
                        <a:t>2. Procesu un zināšanu struktūru savietojamības identifikācijas un atspoguļošanas pieeju un metožu izstrāde</a:t>
                      </a:r>
                    </a:p>
                  </a:txBody>
                  <a:tcPr marL="91425" marR="91425" marT="91425" marB="91425"/>
                </a:tc>
                <a:tc>
                  <a:txBody>
                    <a:bodyPr/>
                    <a:lstStyle/>
                    <a:p>
                      <a:pPr lvl="0" rtl="0">
                        <a:spcBef>
                          <a:spcPts val="0"/>
                        </a:spcBef>
                        <a:buNone/>
                      </a:pPr>
                      <a:r>
                        <a:rPr lang="en-US" sz="1800" b="1">
                          <a:solidFill>
                            <a:schemeClr val="dk1"/>
                          </a:solidFill>
                        </a:rPr>
                        <a:t>Sagatavota zinātniskā publikācija vai zinātniskais pārskats</a:t>
                      </a:r>
                    </a:p>
                  </a:txBody>
                  <a:tcPr marL="91425" marR="91425" marT="91425" marB="91425"/>
                </a:tc>
              </a:tr>
              <a:tr h="1039525">
                <a:tc>
                  <a:txBody>
                    <a:bodyPr/>
                    <a:lstStyle/>
                    <a:p>
                      <a:pPr lvl="0">
                        <a:spcBef>
                          <a:spcPts val="0"/>
                        </a:spcBef>
                        <a:buNone/>
                      </a:pPr>
                      <a:r>
                        <a:rPr lang="en-US" sz="1800">
                          <a:solidFill>
                            <a:schemeClr val="dk1"/>
                          </a:solidFill>
                        </a:rPr>
                        <a:t>3. Saistīto pētījumu un pieeju analizēšana, kas nepieciešami, lai definētu semantiskā tīmekļa servisu izstrādes metodoloģijas pamatposmus</a:t>
                      </a:r>
                    </a:p>
                  </a:txBody>
                  <a:tcPr marL="91425" marR="91425" marT="91425" marB="91425"/>
                </a:tc>
                <a:tc>
                  <a:txBody>
                    <a:bodyPr/>
                    <a:lstStyle/>
                    <a:p>
                      <a:pPr lvl="0">
                        <a:spcBef>
                          <a:spcPts val="0"/>
                        </a:spcBef>
                        <a:buNone/>
                      </a:pPr>
                      <a:r>
                        <a:rPr lang="en-US" sz="1800" b="1">
                          <a:solidFill>
                            <a:schemeClr val="dk1"/>
                          </a:solidFill>
                        </a:rPr>
                        <a:t>Sagatavota zinātniskā publikācija vai zinātniskais pārskats</a:t>
                      </a:r>
                    </a:p>
                  </a:txBody>
                  <a:tcPr marL="91425" marR="91425" marT="91425" marB="91425"/>
                </a:tc>
              </a:tr>
            </a:tbl>
          </a:graphicData>
        </a:graphic>
      </p:graphicFrame>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Arial"/>
                <a:ea typeface="Arial"/>
                <a:cs typeface="Arial"/>
                <a:sym typeface="Arial"/>
              </a:rPr>
              <a:t>Rezultāti </a:t>
            </a:r>
            <a:r>
              <a:rPr lang="en-US" sz="4000"/>
              <a:t>4/4</a:t>
            </a:r>
          </a:p>
        </p:txBody>
      </p:sp>
      <p:sp>
        <p:nvSpPr>
          <p:cNvPr id="268" name="Shape 268"/>
          <p:cNvSpPr txBox="1">
            <a:spLocks noGrp="1"/>
          </p:cNvSpPr>
          <p:nvPr>
            <p:ph type="body" idx="1"/>
          </p:nvPr>
        </p:nvSpPr>
        <p:spPr>
          <a:xfrm>
            <a:off x="0" y="1417625"/>
            <a:ext cx="9109200" cy="4953300"/>
          </a:xfrm>
          <a:prstGeom prst="rect">
            <a:avLst/>
          </a:prstGeom>
          <a:noFill/>
          <a:ln>
            <a:noFill/>
          </a:ln>
        </p:spPr>
        <p:txBody>
          <a:bodyPr lIns="91425" tIns="45700" rIns="91425" bIns="45700" anchor="t" anchorCtr="0">
            <a:noAutofit/>
          </a:bodyPr>
          <a:lstStyle/>
          <a:p>
            <a:pPr marL="0" marR="0" lvl="1" indent="0" algn="just" rtl="0">
              <a:lnSpc>
                <a:spcPct val="100000"/>
              </a:lnSpc>
              <a:spcBef>
                <a:spcPts val="0"/>
              </a:spcBef>
              <a:spcAft>
                <a:spcPts val="0"/>
              </a:spcAft>
              <a:buClr>
                <a:schemeClr val="dk1"/>
              </a:buClr>
              <a:buSzPct val="25000"/>
              <a:buFont typeface="Arial"/>
              <a:buNone/>
            </a:pPr>
            <a:r>
              <a:rPr lang="en-US" sz="1300"/>
              <a:t>Publikācijas (4) un ziņojumi konferencēs (2):</a:t>
            </a:r>
          </a:p>
          <a:p>
            <a:pPr marL="457200" lvl="0" indent="-311150" rtl="0">
              <a:lnSpc>
                <a:spcPct val="115000"/>
              </a:lnSpc>
              <a:spcBef>
                <a:spcPts val="0"/>
              </a:spcBef>
              <a:buSzPct val="100000"/>
              <a:buAutoNum type="arabicPeriod"/>
            </a:pPr>
            <a:r>
              <a:rPr lang="en-US" sz="1300"/>
              <a:t>Bartusevics, A., Lesovskis, A., Novickis, L. Semantic Web Technologies and Model-Driven Approach for the Development and Configuration Management of Intelligent Web-Based Systems. No: Proceedings of the 2015 International Conference on Circuits, Systems, Signal Processing, Communications and Computers, Austrija, Vienna, 15.–17. marts, 2015. Vienna: 2015, 32.–39.lpp. ISBN 978-1-61804-285-9. ISSN 1790-5117 (Springer, </a:t>
            </a:r>
            <a:r>
              <a:rPr lang="en-US" sz="1300" b="1"/>
              <a:t>SCOPUS, Web of Knowledge</a:t>
            </a:r>
            <a:r>
              <a:rPr lang="en-US" sz="1300"/>
              <a:t>).</a:t>
            </a:r>
          </a:p>
          <a:p>
            <a:pPr marL="457200" lvl="0" indent="-311150" rtl="0">
              <a:lnSpc>
                <a:spcPct val="115000"/>
              </a:lnSpc>
              <a:spcBef>
                <a:spcPts val="0"/>
              </a:spcBef>
              <a:buSzPct val="100000"/>
              <a:buAutoNum type="arabicPeriod"/>
            </a:pPr>
            <a:r>
              <a:rPr lang="en-US" sz="1300"/>
              <a:t>Novickis L., Vinichenko S., Sotnichoks M., Lesovskis A., Graph Models and GeoData Based  Web Portal in Cargo Transportation. In : Scientific Journal of Riga Technical University. Applied Computer Systems, 2015/17, RTU Press, Riga, 2015, pp. 34-39. ISSN 2255-8683 (EBSCO, VINITI).</a:t>
            </a:r>
          </a:p>
          <a:p>
            <a:pPr marL="457200" lvl="0" indent="-311150" rtl="0">
              <a:lnSpc>
                <a:spcPct val="115000"/>
              </a:lnSpc>
              <a:spcBef>
                <a:spcPts val="0"/>
              </a:spcBef>
              <a:buSzPct val="100000"/>
              <a:buAutoNum type="arabicPeriod"/>
            </a:pPr>
            <a:r>
              <a:rPr lang="en-US" sz="1300"/>
              <a:t>Novickis L., Mitasiunas A., Ponomarenko V. Towards Knowledge and Information Technology Transfer Concept and Its Validation. In: Procedia Computer Science, ICTE in Regional Development , 2015 , Valmiera, Elsevier, Volume 77, 2015, Pages 48–55 (</a:t>
            </a:r>
            <a:r>
              <a:rPr lang="en-US" sz="1300" b="1"/>
              <a:t>SCOPUS</a:t>
            </a:r>
            <a:r>
              <a:rPr lang="en-US" sz="1300"/>
              <a:t>).</a:t>
            </a:r>
          </a:p>
          <a:p>
            <a:pPr marL="457200" lvl="0" indent="-311150" rtl="0">
              <a:lnSpc>
                <a:spcPct val="115000"/>
              </a:lnSpc>
              <a:spcBef>
                <a:spcPts val="0"/>
              </a:spcBef>
              <a:buSzPct val="100000"/>
              <a:buAutoNum type="arabicPeriod"/>
            </a:pPr>
            <a:r>
              <a:rPr lang="en-US" sz="1300"/>
              <a:t>Bartusevics, A., Novickis, L. Model–Based Approach for Implementation of Software Configuration Management Process. In: MODELSWARD 2015. Proceedings of the 3rd International Conference on Model-Driven Engineering and Software Development, France, Angers, 9-11 February, 2015, pp.177-184. ISBN 978-989-758-083-3 (</a:t>
            </a:r>
            <a:r>
              <a:rPr lang="en-US" sz="1300" b="1"/>
              <a:t>SCOPUS</a:t>
            </a:r>
            <a:r>
              <a:rPr lang="en-US" sz="1300"/>
              <a:t>).</a:t>
            </a:r>
          </a:p>
          <a:p>
            <a:pPr marL="0" lvl="0" indent="755650" rtl="0">
              <a:lnSpc>
                <a:spcPct val="115000"/>
              </a:lnSpc>
              <a:spcBef>
                <a:spcPts val="0"/>
              </a:spcBef>
              <a:buClr>
                <a:schemeClr val="dk1"/>
              </a:buClr>
              <a:buSzPct val="84615"/>
              <a:buFont typeface="Arial"/>
              <a:buNone/>
            </a:pPr>
            <a:endParaRPr sz="1300"/>
          </a:p>
          <a:p>
            <a:pPr marL="0" lvl="0" indent="-69850" rtl="0">
              <a:lnSpc>
                <a:spcPct val="80000"/>
              </a:lnSpc>
              <a:spcBef>
                <a:spcPts val="0"/>
              </a:spcBef>
              <a:buClr>
                <a:schemeClr val="dk1"/>
              </a:buClr>
              <a:buSzPct val="84615"/>
              <a:buFont typeface="Arial"/>
              <a:buNone/>
            </a:pPr>
            <a:endParaRPr sz="1300"/>
          </a:p>
          <a:p>
            <a:pPr marL="0" lvl="0" indent="-69850" rtl="0">
              <a:lnSpc>
                <a:spcPct val="80000"/>
              </a:lnSpc>
              <a:spcBef>
                <a:spcPts val="0"/>
              </a:spcBef>
              <a:buClr>
                <a:schemeClr val="dk1"/>
              </a:buClr>
              <a:buSzPct val="84615"/>
              <a:buFont typeface="Arial"/>
              <a:buNone/>
            </a:pPr>
            <a:r>
              <a:rPr lang="en-US" sz="1300"/>
              <a:t>Promocijas darbs:</a:t>
            </a:r>
          </a:p>
          <a:p>
            <a:pPr marL="457200" lvl="0" indent="-311150" rtl="0">
              <a:lnSpc>
                <a:spcPct val="115000"/>
              </a:lnSpc>
              <a:spcBef>
                <a:spcPts val="0"/>
              </a:spcBef>
              <a:buSzPct val="100000"/>
              <a:buAutoNum type="arabicPeriod"/>
            </a:pPr>
            <a:r>
              <a:rPr lang="en-US" sz="1300"/>
              <a:t>Artūrs Bartusevičs. Programmatūras konfigurācijas pārvaldības modeļvadāmu risinājumu izstrāde un realizācija. Aiztāvēts RTU promocijas padomē P-07 2015. gada septembrī. Zinātniskais vadītājs - prof.  L.Novickis</a:t>
            </a:r>
          </a:p>
          <a:p>
            <a:pPr marL="0" lvl="0" indent="-69850" rtl="0">
              <a:lnSpc>
                <a:spcPct val="80000"/>
              </a:lnSpc>
              <a:spcBef>
                <a:spcPts val="0"/>
              </a:spcBef>
              <a:buClr>
                <a:schemeClr val="dk1"/>
              </a:buClr>
              <a:buSzPct val="84615"/>
              <a:buFont typeface="Arial"/>
              <a:buNone/>
            </a:pPr>
            <a:endParaRPr sz="1300"/>
          </a:p>
          <a:p>
            <a:pPr marL="0" lvl="0" indent="-69850" rtl="0">
              <a:lnSpc>
                <a:spcPct val="80000"/>
              </a:lnSpc>
              <a:spcBef>
                <a:spcPts val="0"/>
              </a:spcBef>
              <a:buClr>
                <a:schemeClr val="dk1"/>
              </a:buClr>
              <a:buSzPct val="84615"/>
              <a:buFont typeface="Arial"/>
              <a:buNone/>
            </a:pPr>
            <a:r>
              <a:rPr lang="en-US" sz="1300"/>
              <a:t>Rīkotie semināri (workshops) - 2 (sadarbībā ar 7.IP projektu eINTERASIA)</a:t>
            </a:r>
          </a:p>
          <a:p>
            <a:pPr marL="0" lvl="0" indent="-69850" rtl="0">
              <a:lnSpc>
                <a:spcPct val="80000"/>
              </a:lnSpc>
              <a:spcBef>
                <a:spcPts val="0"/>
              </a:spcBef>
              <a:buClr>
                <a:schemeClr val="dk1"/>
              </a:buClr>
              <a:buSzPct val="84615"/>
              <a:buFont typeface="Arial"/>
              <a:buNone/>
            </a:pPr>
            <a:r>
              <a:rPr lang="en-US" sz="1300"/>
              <a:t>Rīkotās starptautiskās konferences - 1 (sadarbībā ar 7.IP projektu eINTERASIA)</a:t>
            </a:r>
          </a:p>
          <a:p>
            <a:pPr marL="0" marR="0" lvl="1" indent="0" algn="just" rtl="0">
              <a:lnSpc>
                <a:spcPct val="100000"/>
              </a:lnSpc>
              <a:spcBef>
                <a:spcPts val="560"/>
              </a:spcBef>
              <a:spcAft>
                <a:spcPts val="0"/>
              </a:spcAft>
              <a:buClr>
                <a:schemeClr val="dk1"/>
              </a:buClr>
              <a:buSzPct val="25000"/>
              <a:buFont typeface="Arial"/>
              <a:buNone/>
            </a:pPr>
            <a:r>
              <a:rPr lang="en-US" sz="1300" b="0" i="0" u="none" strike="noStrike" cap="none">
                <a:solidFill>
                  <a:schemeClr val="dk1"/>
                </a:solidFill>
                <a:latin typeface="Arial"/>
                <a:ea typeface="Arial"/>
                <a:cs typeface="Arial"/>
                <a:sym typeface="Arial"/>
              </a:rPr>
              <a:t/>
            </a:r>
            <a:br>
              <a:rPr lang="en-US" sz="1300" b="0" i="0" u="none" strike="noStrike" cap="none">
                <a:solidFill>
                  <a:schemeClr val="dk1"/>
                </a:solidFill>
                <a:latin typeface="Arial"/>
                <a:ea typeface="Arial"/>
                <a:cs typeface="Arial"/>
                <a:sym typeface="Arial"/>
              </a:rPr>
            </a:br>
            <a:endParaRPr lang="en-US" sz="1300" b="0" i="0" u="none" strike="noStrike" cap="none">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ct val="25000"/>
              <a:buFont typeface="Arial"/>
              <a:buNone/>
            </a:pPr>
            <a:r>
              <a:rPr lang="en-US" sz="1300" b="0" i="0" u="none">
                <a:solidFill>
                  <a:schemeClr val="dk1"/>
                </a:solidFill>
                <a:latin typeface="Arial"/>
                <a:ea typeface="Arial"/>
                <a:cs typeface="Arial"/>
                <a:sym typeface="Arial"/>
              </a:rPr>
              <a:t/>
            </a:r>
            <a:br>
              <a:rPr lang="en-US" sz="1300" b="0" i="0" u="none">
                <a:solidFill>
                  <a:schemeClr val="dk1"/>
                </a:solidFill>
                <a:latin typeface="Arial"/>
                <a:ea typeface="Arial"/>
                <a:cs typeface="Arial"/>
                <a:sym typeface="Arial"/>
              </a:rPr>
            </a:br>
            <a:endParaRPr lang="en-US" sz="1300" b="0" i="0" u="none">
              <a:solidFill>
                <a:schemeClr val="dk1"/>
              </a:solidFill>
              <a:latin typeface="Arial"/>
              <a:ea typeface="Arial"/>
              <a:cs typeface="Arial"/>
              <a:sym typeface="Arial"/>
            </a:endParaRPr>
          </a:p>
        </p:txBody>
      </p:sp>
      <p:sp>
        <p:nvSpPr>
          <p:cNvPr id="269" name="Shape 269"/>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20</a:t>
            </a:fld>
            <a:endParaRPr lang="en-US" sz="1200" b="1" i="0" u="none" strike="noStrike" cap="none">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46062" y="274637"/>
            <a:ext cx="7137300" cy="1143000"/>
          </a:xfrm>
          <a:prstGeom prst="rect">
            <a:avLst/>
          </a:prstGeom>
        </p:spPr>
        <p:txBody>
          <a:bodyPr lIns="91425" tIns="91425" rIns="91425" bIns="91425" anchor="ctr" anchorCtr="0">
            <a:noAutofit/>
          </a:bodyPr>
          <a:lstStyle/>
          <a:p>
            <a:pPr lvl="0">
              <a:spcBef>
                <a:spcPts val="0"/>
              </a:spcBef>
              <a:buNone/>
            </a:pPr>
            <a:r>
              <a:rPr lang="en-US" sz="4000"/>
              <a:t>RTU DITF kopsavilkums</a:t>
            </a:r>
          </a:p>
        </p:txBody>
      </p:sp>
      <p:graphicFrame>
        <p:nvGraphicFramePr>
          <p:cNvPr id="277" name="Shape 277"/>
          <p:cNvGraphicFramePr/>
          <p:nvPr/>
        </p:nvGraphicFramePr>
        <p:xfrm>
          <a:off x="649950" y="1752125"/>
          <a:ext cx="7553325" cy="4647960"/>
        </p:xfrm>
        <a:graphic>
          <a:graphicData uri="http://schemas.openxmlformats.org/drawingml/2006/table">
            <a:tbl>
              <a:tblPr>
                <a:noFill/>
                <a:tableStyleId>{4256C51F-C2B9-41DC-8E79-EAE71460A507}</a:tableStyleId>
              </a:tblPr>
              <a:tblGrid>
                <a:gridCol w="5732125"/>
                <a:gridCol w="1821200"/>
              </a:tblGrid>
              <a:tr h="958375">
                <a:tc>
                  <a:txBody>
                    <a:bodyPr/>
                    <a:lstStyle/>
                    <a:p>
                      <a:pPr lvl="0" rtl="0">
                        <a:lnSpc>
                          <a:spcPct val="115000"/>
                        </a:lnSpc>
                        <a:spcBef>
                          <a:spcPts val="0"/>
                        </a:spcBef>
                        <a:buNone/>
                      </a:pPr>
                      <a:r>
                        <a:rPr lang="en-US" sz="2000">
                          <a:solidFill>
                            <a:schemeClr val="dk1"/>
                          </a:solidFill>
                        </a:rPr>
                        <a:t>Oriģinālo zinātnisko rakstu IEEExplore, ACM DL, SCOPUS, Web of science datubāzēs iekļautajos izdevumos skaits</a:t>
                      </a:r>
                    </a:p>
                  </a:txBody>
                  <a:tcPr marL="91425" marR="91425" marT="91425" marB="91425"/>
                </a:tc>
                <a:tc>
                  <a:txBody>
                    <a:bodyPr/>
                    <a:lstStyle/>
                    <a:p>
                      <a:pPr lvl="0" algn="ctr">
                        <a:spcBef>
                          <a:spcPts val="0"/>
                        </a:spcBef>
                        <a:buNone/>
                      </a:pPr>
                      <a:r>
                        <a:rPr lang="en-US" sz="2000" b="1"/>
                        <a:t>4</a:t>
                      </a:r>
                    </a:p>
                  </a:txBody>
                  <a:tcPr marL="91425" marR="91425" marT="91425" marB="91425"/>
                </a:tc>
              </a:tr>
              <a:tr h="376850">
                <a:tc>
                  <a:txBody>
                    <a:bodyPr/>
                    <a:lstStyle/>
                    <a:p>
                      <a:pPr lvl="0" rtl="0">
                        <a:spcBef>
                          <a:spcPts val="0"/>
                        </a:spcBef>
                        <a:buNone/>
                      </a:pPr>
                      <a:r>
                        <a:rPr lang="en-US" sz="2000">
                          <a:solidFill>
                            <a:schemeClr val="dk1"/>
                          </a:solidFill>
                        </a:rPr>
                        <a:t>Citu oriģinālo zinātnisko rakstu skaits</a:t>
                      </a:r>
                    </a:p>
                  </a:txBody>
                  <a:tcPr marL="91425" marR="91425" marT="91425" marB="91425"/>
                </a:tc>
                <a:tc>
                  <a:txBody>
                    <a:bodyPr/>
                    <a:lstStyle/>
                    <a:p>
                      <a:pPr lvl="0" algn="ctr">
                        <a:spcBef>
                          <a:spcPts val="0"/>
                        </a:spcBef>
                        <a:buNone/>
                      </a:pPr>
                      <a:r>
                        <a:rPr lang="en-US" sz="2000" b="1"/>
                        <a:t>7</a:t>
                      </a:r>
                    </a:p>
                  </a:txBody>
                  <a:tcPr marL="91425" marR="91425" marT="91425" marB="91425"/>
                </a:tc>
              </a:tr>
              <a:tr h="376850">
                <a:tc>
                  <a:txBody>
                    <a:bodyPr/>
                    <a:lstStyle/>
                    <a:p>
                      <a:pPr lvl="0" rtl="0">
                        <a:spcBef>
                          <a:spcPts val="0"/>
                        </a:spcBef>
                        <a:buNone/>
                      </a:pPr>
                      <a:r>
                        <a:rPr lang="en-US" sz="2000">
                          <a:solidFill>
                            <a:schemeClr val="dk1"/>
                          </a:solidFill>
                        </a:rPr>
                        <a:t>Promocijas darbi</a:t>
                      </a:r>
                    </a:p>
                  </a:txBody>
                  <a:tcPr marL="91425" marR="91425" marT="91425" marB="91425"/>
                </a:tc>
                <a:tc>
                  <a:txBody>
                    <a:bodyPr/>
                    <a:lstStyle/>
                    <a:p>
                      <a:pPr lvl="0" algn="ctr">
                        <a:spcBef>
                          <a:spcPts val="0"/>
                        </a:spcBef>
                        <a:buNone/>
                      </a:pPr>
                      <a:r>
                        <a:rPr lang="en-US" sz="2000" b="1"/>
                        <a:t>2</a:t>
                      </a:r>
                    </a:p>
                  </a:txBody>
                  <a:tcPr marL="91425" marR="91425" marT="91425" marB="91425"/>
                </a:tc>
              </a:tr>
              <a:tr h="376850">
                <a:tc>
                  <a:txBody>
                    <a:bodyPr/>
                    <a:lstStyle/>
                    <a:p>
                      <a:pPr lvl="0" rtl="0">
                        <a:spcBef>
                          <a:spcPts val="0"/>
                        </a:spcBef>
                        <a:buNone/>
                      </a:pPr>
                      <a:r>
                        <a:rPr lang="en-US" sz="2000">
                          <a:solidFill>
                            <a:schemeClr val="dk1"/>
                          </a:solidFill>
                        </a:rPr>
                        <a:t>Maģistra darbi </a:t>
                      </a:r>
                    </a:p>
                  </a:txBody>
                  <a:tcPr marL="91425" marR="91425" marT="91425" marB="91425"/>
                </a:tc>
                <a:tc>
                  <a:txBody>
                    <a:bodyPr/>
                    <a:lstStyle/>
                    <a:p>
                      <a:pPr lvl="0" algn="ctr">
                        <a:spcBef>
                          <a:spcPts val="0"/>
                        </a:spcBef>
                        <a:buNone/>
                      </a:pPr>
                      <a:r>
                        <a:rPr lang="en-US" sz="2000" b="1"/>
                        <a:t>1</a:t>
                      </a:r>
                    </a:p>
                  </a:txBody>
                  <a:tcPr marL="91425" marR="91425" marT="91425" marB="91425"/>
                </a:tc>
              </a:tr>
              <a:tr h="376850">
                <a:tc>
                  <a:txBody>
                    <a:bodyPr/>
                    <a:lstStyle/>
                    <a:p>
                      <a:pPr lvl="0" rtl="0">
                        <a:spcBef>
                          <a:spcPts val="0"/>
                        </a:spcBef>
                        <a:buNone/>
                      </a:pPr>
                      <a:r>
                        <a:rPr lang="en-US" sz="2000">
                          <a:solidFill>
                            <a:schemeClr val="dk1"/>
                          </a:solidFill>
                        </a:rPr>
                        <a:t>Konferences </a:t>
                      </a:r>
                    </a:p>
                  </a:txBody>
                  <a:tcPr marL="91425" marR="91425" marT="91425" marB="91425"/>
                </a:tc>
                <a:tc>
                  <a:txBody>
                    <a:bodyPr/>
                    <a:lstStyle/>
                    <a:p>
                      <a:pPr lvl="0" algn="ctr">
                        <a:spcBef>
                          <a:spcPts val="0"/>
                        </a:spcBef>
                        <a:buNone/>
                      </a:pPr>
                      <a:r>
                        <a:rPr lang="en-US" sz="2000" b="1"/>
                        <a:t>3</a:t>
                      </a:r>
                    </a:p>
                  </a:txBody>
                  <a:tcPr marL="91425" marR="91425" marT="91425" marB="91425"/>
                </a:tc>
              </a:tr>
              <a:tr h="376850">
                <a:tc>
                  <a:txBody>
                    <a:bodyPr/>
                    <a:lstStyle/>
                    <a:p>
                      <a:pPr lvl="0" rtl="0">
                        <a:spcBef>
                          <a:spcPts val="0"/>
                        </a:spcBef>
                        <a:buNone/>
                      </a:pPr>
                      <a:r>
                        <a:rPr lang="en-US" sz="2000">
                          <a:solidFill>
                            <a:schemeClr val="dk1"/>
                          </a:solidFill>
                        </a:rPr>
                        <a:t>Semināri</a:t>
                      </a:r>
                    </a:p>
                  </a:txBody>
                  <a:tcPr marL="91425" marR="91425" marT="91425" marB="91425"/>
                </a:tc>
                <a:tc>
                  <a:txBody>
                    <a:bodyPr/>
                    <a:lstStyle/>
                    <a:p>
                      <a:pPr lvl="0" algn="ctr">
                        <a:spcBef>
                          <a:spcPts val="0"/>
                        </a:spcBef>
                        <a:buNone/>
                      </a:pPr>
                      <a:r>
                        <a:rPr lang="en-US" sz="2000" b="1"/>
                        <a:t>1</a:t>
                      </a:r>
                    </a:p>
                  </a:txBody>
                  <a:tcPr marL="91425" marR="91425" marT="91425" marB="91425"/>
                </a:tc>
              </a:tr>
              <a:tr h="376850">
                <a:tc>
                  <a:txBody>
                    <a:bodyPr/>
                    <a:lstStyle/>
                    <a:p>
                      <a:pPr lvl="0" rtl="0">
                        <a:spcBef>
                          <a:spcPts val="0"/>
                        </a:spcBef>
                        <a:buNone/>
                      </a:pPr>
                      <a:r>
                        <a:rPr lang="en-US" sz="2000">
                          <a:solidFill>
                            <a:schemeClr val="dk1"/>
                          </a:solidFill>
                        </a:rPr>
                        <a:t>Rīkotie semināri</a:t>
                      </a:r>
                    </a:p>
                  </a:txBody>
                  <a:tcPr marL="91425" marR="91425" marT="91425" marB="91425"/>
                </a:tc>
                <a:tc>
                  <a:txBody>
                    <a:bodyPr/>
                    <a:lstStyle/>
                    <a:p>
                      <a:pPr lvl="0" algn="ctr">
                        <a:spcBef>
                          <a:spcPts val="0"/>
                        </a:spcBef>
                        <a:buNone/>
                      </a:pPr>
                      <a:r>
                        <a:rPr lang="en-US" sz="2000" b="1"/>
                        <a:t>3</a:t>
                      </a:r>
                    </a:p>
                  </a:txBody>
                  <a:tcPr marL="91425" marR="91425" marT="91425" marB="91425"/>
                </a:tc>
              </a:tr>
              <a:tr h="376850">
                <a:tc>
                  <a:txBody>
                    <a:bodyPr/>
                    <a:lstStyle/>
                    <a:p>
                      <a:pPr lvl="0" rtl="0">
                        <a:spcBef>
                          <a:spcPts val="0"/>
                        </a:spcBef>
                        <a:buNone/>
                      </a:pPr>
                      <a:r>
                        <a:rPr lang="en-US" sz="2000">
                          <a:solidFill>
                            <a:schemeClr val="dk1"/>
                          </a:solidFill>
                        </a:rPr>
                        <a:t>Rīkotās konferences</a:t>
                      </a:r>
                    </a:p>
                  </a:txBody>
                  <a:tcPr marL="91425" marR="91425" marT="91425" marB="91425"/>
                </a:tc>
                <a:tc>
                  <a:txBody>
                    <a:bodyPr/>
                    <a:lstStyle/>
                    <a:p>
                      <a:pPr lvl="0" algn="ctr">
                        <a:spcBef>
                          <a:spcPts val="0"/>
                        </a:spcBef>
                        <a:buNone/>
                      </a:pPr>
                      <a:r>
                        <a:rPr lang="en-US" sz="2000" b="1"/>
                        <a:t>1</a:t>
                      </a:r>
                    </a:p>
                  </a:txBody>
                  <a:tcPr marL="91425" marR="91425" marT="91425" marB="91425"/>
                </a:tc>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46062" y="274637"/>
            <a:ext cx="7137300" cy="1143000"/>
          </a:xfrm>
          <a:prstGeom prst="rect">
            <a:avLst/>
          </a:prstGeom>
        </p:spPr>
        <p:txBody>
          <a:bodyPr lIns="91425" tIns="91425" rIns="91425" bIns="91425" anchor="ctr" anchorCtr="0">
            <a:noAutofit/>
          </a:bodyPr>
          <a:lstStyle/>
          <a:p>
            <a:pPr lvl="0">
              <a:spcBef>
                <a:spcPts val="0"/>
              </a:spcBef>
              <a:buNone/>
            </a:pPr>
            <a:endParaRPr/>
          </a:p>
        </p:txBody>
      </p:sp>
      <p:sp>
        <p:nvSpPr>
          <p:cNvPr id="284" name="Shape 28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algn="l" rtl="0">
              <a:lnSpc>
                <a:spcPct val="115000"/>
              </a:lnSpc>
              <a:spcBef>
                <a:spcPts val="1400"/>
              </a:spcBef>
              <a:buClr>
                <a:schemeClr val="dk1"/>
              </a:buClr>
              <a:buSzPct val="25000"/>
              <a:buFont typeface="Arial"/>
              <a:buNone/>
            </a:pPr>
            <a:r>
              <a:rPr lang="en-US" sz="6000"/>
              <a:t>Paldies par uzmanību!</a:t>
            </a: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46062" y="274637"/>
            <a:ext cx="71373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1"/>
              </a:solidFill>
              <a:latin typeface="Arial"/>
              <a:ea typeface="Arial"/>
              <a:cs typeface="Arial"/>
              <a:sym typeface="Arial"/>
            </a:endParaRPr>
          </a:p>
        </p:txBody>
      </p:sp>
      <p:sp>
        <p:nvSpPr>
          <p:cNvPr id="130" name="Shape 130"/>
          <p:cNvSpPr txBox="1">
            <a:spLocks noGrp="1"/>
          </p:cNvSpPr>
          <p:nvPr>
            <p:ph type="body" idx="1"/>
          </p:nvPr>
        </p:nvSpPr>
        <p:spPr>
          <a:xfrm>
            <a:off x="0" y="1600200"/>
            <a:ext cx="903605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dirty="0">
                <a:solidFill>
                  <a:schemeClr val="dk1"/>
                </a:solidFill>
                <a:latin typeface="Arial"/>
                <a:ea typeface="Arial"/>
                <a:cs typeface="Arial"/>
                <a:sym typeface="Arial"/>
              </a:rPr>
              <a:t>1. </a:t>
            </a:r>
            <a:r>
              <a:rPr lang="en-US" sz="2800" b="1" i="0" u="none" dirty="0" err="1">
                <a:solidFill>
                  <a:schemeClr val="dk1"/>
                </a:solidFill>
                <a:latin typeface="Arial"/>
                <a:ea typeface="Arial"/>
                <a:cs typeface="Arial"/>
                <a:sym typeface="Arial"/>
              </a:rPr>
              <a:t>uzdevums</a:t>
            </a:r>
            <a:r>
              <a:rPr lang="en-US" sz="2800" b="1" i="0" u="none" dirty="0">
                <a:solidFill>
                  <a:schemeClr val="dk1"/>
                </a:solidFill>
                <a:latin typeface="Arial"/>
                <a:ea typeface="Arial"/>
                <a:cs typeface="Arial"/>
                <a:sym typeface="Arial"/>
              </a:rPr>
              <a:t>:</a:t>
            </a:r>
          </a:p>
          <a:p>
            <a:pPr marL="0" marR="0" lvl="0" indent="0" algn="l" rtl="0">
              <a:lnSpc>
                <a:spcPct val="100000"/>
              </a:lnSpc>
              <a:spcBef>
                <a:spcPts val="560"/>
              </a:spcBef>
              <a:spcAft>
                <a:spcPts val="0"/>
              </a:spcAft>
              <a:buClr>
                <a:schemeClr val="dk1"/>
              </a:buClr>
              <a:buSzPct val="25000"/>
              <a:buFont typeface="Arial"/>
              <a:buNone/>
            </a:pPr>
            <a:r>
              <a:rPr lang="en-US" sz="2800" dirty="0"/>
              <a:t>I4S </a:t>
            </a:r>
            <a:r>
              <a:rPr lang="en-US" sz="2800" dirty="0" err="1"/>
              <a:t>funkcionalitātes</a:t>
            </a:r>
            <a:r>
              <a:rPr lang="en-US" sz="2800" dirty="0"/>
              <a:t> </a:t>
            </a:r>
            <a:r>
              <a:rPr lang="en-US" sz="2800" dirty="0" err="1"/>
              <a:t>paplašināšana</a:t>
            </a:r>
            <a:r>
              <a:rPr lang="en-US" sz="2800" dirty="0"/>
              <a:t>, </a:t>
            </a:r>
            <a:r>
              <a:rPr lang="en-US" sz="2800" dirty="0" err="1"/>
              <a:t>lai</a:t>
            </a:r>
            <a:r>
              <a:rPr lang="en-US" sz="2800" dirty="0"/>
              <a:t>, </a:t>
            </a:r>
            <a:r>
              <a:rPr lang="en-US" sz="2800" dirty="0" err="1"/>
              <a:t>automatizēti</a:t>
            </a:r>
            <a:r>
              <a:rPr lang="en-US" sz="2800" dirty="0"/>
              <a:t> </a:t>
            </a:r>
            <a:r>
              <a:rPr lang="en-US" sz="2800" dirty="0" err="1"/>
              <a:t>analizējot</a:t>
            </a:r>
            <a:r>
              <a:rPr lang="en-US" sz="2800" dirty="0"/>
              <a:t> </a:t>
            </a:r>
            <a:r>
              <a:rPr lang="en-US" sz="2800" dirty="0" err="1"/>
              <a:t>industriālās</a:t>
            </a:r>
            <a:r>
              <a:rPr lang="en-US" sz="2800" dirty="0"/>
              <a:t> </a:t>
            </a:r>
            <a:r>
              <a:rPr lang="en-US" sz="2800" dirty="0" err="1"/>
              <a:t>kontroles</a:t>
            </a:r>
            <a:r>
              <a:rPr lang="en-US" sz="2800" dirty="0"/>
              <a:t> </a:t>
            </a:r>
            <a:r>
              <a:rPr lang="en-US" sz="2800" dirty="0" err="1"/>
              <a:t>sistēmas</a:t>
            </a:r>
            <a:r>
              <a:rPr lang="en-US" sz="2800" dirty="0"/>
              <a:t>, </a:t>
            </a:r>
            <a:r>
              <a:rPr lang="en-US" sz="2800" dirty="0" err="1"/>
              <a:t>noteiktu</a:t>
            </a:r>
            <a:r>
              <a:rPr lang="en-US" sz="2800" dirty="0"/>
              <a:t> to </a:t>
            </a:r>
            <a:r>
              <a:rPr lang="en-US" sz="2800" dirty="0" err="1"/>
              <a:t>funkcionālo</a:t>
            </a:r>
            <a:r>
              <a:rPr lang="en-US" sz="2800" dirty="0"/>
              <a:t> </a:t>
            </a:r>
            <a:r>
              <a:rPr lang="en-US" sz="2800" dirty="0" err="1"/>
              <a:t>stāvokli</a:t>
            </a:r>
            <a:r>
              <a:rPr lang="en-US" sz="2800" b="0" i="0" u="none" dirty="0">
                <a:solidFill>
                  <a:schemeClr val="dk1"/>
                </a:solidFill>
                <a:latin typeface="Arial"/>
                <a:ea typeface="Arial"/>
                <a:cs typeface="Arial"/>
                <a:sym typeface="Arial"/>
              </a:rPr>
              <a:t/>
            </a:r>
            <a:br>
              <a:rPr lang="en-US" sz="2800" b="0" i="0" u="none" dirty="0">
                <a:solidFill>
                  <a:schemeClr val="dk1"/>
                </a:solidFill>
                <a:latin typeface="Arial"/>
                <a:ea typeface="Arial"/>
                <a:cs typeface="Arial"/>
                <a:sym typeface="Arial"/>
              </a:rPr>
            </a:br>
            <a:r>
              <a:rPr lang="en-US" sz="2000" b="0" i="0" u="none" dirty="0">
                <a:solidFill>
                  <a:schemeClr val="dk1"/>
                </a:solidFill>
                <a:latin typeface="Arial"/>
                <a:ea typeface="Arial"/>
                <a:cs typeface="Arial"/>
                <a:sym typeface="Arial"/>
              </a:rPr>
              <a:t>(</a:t>
            </a:r>
            <a:r>
              <a:rPr lang="en-US" sz="2000" dirty="0" err="1"/>
              <a:t>Sagatavota</a:t>
            </a:r>
            <a:r>
              <a:rPr lang="en-US" sz="2000" dirty="0"/>
              <a:t> </a:t>
            </a:r>
            <a:r>
              <a:rPr lang="en-US" sz="2000" dirty="0" err="1"/>
              <a:t>zinātniskā</a:t>
            </a:r>
            <a:r>
              <a:rPr lang="en-US" sz="2000" dirty="0"/>
              <a:t> </a:t>
            </a:r>
            <a:r>
              <a:rPr lang="en-US" sz="2000" dirty="0" err="1"/>
              <a:t>publikācija</a:t>
            </a:r>
            <a:r>
              <a:rPr lang="en-US" sz="2000" dirty="0"/>
              <a:t> </a:t>
            </a:r>
            <a:r>
              <a:rPr lang="en-US" sz="2000" dirty="0" err="1"/>
              <a:t>vai</a:t>
            </a:r>
            <a:r>
              <a:rPr lang="en-US" sz="2000" dirty="0"/>
              <a:t> </a:t>
            </a:r>
            <a:r>
              <a:rPr lang="en-US" sz="2000" dirty="0" err="1"/>
              <a:t>zinātniskais</a:t>
            </a:r>
            <a:r>
              <a:rPr lang="en-US" sz="2000" dirty="0"/>
              <a:t> </a:t>
            </a:r>
            <a:r>
              <a:rPr lang="en-US" sz="2000" dirty="0" err="1"/>
              <a:t>pārskats</a:t>
            </a:r>
            <a:r>
              <a:rPr lang="en-US" sz="2000" dirty="0"/>
              <a:t>)</a:t>
            </a:r>
          </a:p>
          <a:p>
            <a:pPr marL="0" marR="0" lvl="0" indent="0" algn="l" rtl="0">
              <a:lnSpc>
                <a:spcPct val="100000"/>
              </a:lnSpc>
              <a:spcBef>
                <a:spcPts val="560"/>
              </a:spcBef>
              <a:spcAft>
                <a:spcPts val="0"/>
              </a:spcAft>
              <a:buClr>
                <a:schemeClr val="dk1"/>
              </a:buClr>
              <a:buSzPct val="25000"/>
              <a:buFont typeface="Arial"/>
              <a:buNone/>
            </a:pPr>
            <a:endParaRPr sz="2000" dirty="0"/>
          </a:p>
          <a:p>
            <a:pPr marL="0" lvl="0" indent="0" rtl="0">
              <a:lnSpc>
                <a:spcPct val="115000"/>
              </a:lnSpc>
              <a:spcBef>
                <a:spcPts val="700"/>
              </a:spcBef>
              <a:buNone/>
            </a:pPr>
            <a:r>
              <a:rPr lang="en-US" sz="2200" b="1" dirty="0">
                <a:solidFill>
                  <a:srgbClr val="999999"/>
                </a:solidFill>
              </a:rPr>
              <a:t>1. </a:t>
            </a:r>
            <a:r>
              <a:rPr lang="en-US" sz="2200" b="1" dirty="0" err="1">
                <a:solidFill>
                  <a:srgbClr val="999999"/>
                </a:solidFill>
              </a:rPr>
              <a:t>posma</a:t>
            </a:r>
            <a:r>
              <a:rPr lang="en-US" sz="2200" b="1" dirty="0">
                <a:solidFill>
                  <a:srgbClr val="999999"/>
                </a:solidFill>
              </a:rPr>
              <a:t> </a:t>
            </a:r>
            <a:r>
              <a:rPr lang="en-US" sz="2200" b="1" dirty="0" err="1">
                <a:solidFill>
                  <a:srgbClr val="999999"/>
                </a:solidFill>
              </a:rPr>
              <a:t>uzdevums</a:t>
            </a:r>
            <a:r>
              <a:rPr lang="en-US" sz="2200" b="1" dirty="0">
                <a:solidFill>
                  <a:srgbClr val="999999"/>
                </a:solidFill>
              </a:rPr>
              <a:t>:</a:t>
            </a:r>
          </a:p>
          <a:p>
            <a:pPr marL="0" lvl="0" indent="0" rtl="0">
              <a:lnSpc>
                <a:spcPct val="115000"/>
              </a:lnSpc>
              <a:spcBef>
                <a:spcPts val="700"/>
              </a:spcBef>
              <a:buNone/>
            </a:pPr>
            <a:r>
              <a:rPr lang="en-US" sz="2200" dirty="0" err="1">
                <a:solidFill>
                  <a:srgbClr val="999999"/>
                </a:solidFill>
              </a:rPr>
              <a:t>Zināšanu</a:t>
            </a:r>
            <a:r>
              <a:rPr lang="en-US" sz="2200" dirty="0">
                <a:solidFill>
                  <a:srgbClr val="999999"/>
                </a:solidFill>
              </a:rPr>
              <a:t> </a:t>
            </a:r>
            <a:r>
              <a:rPr lang="en-US" sz="2200" dirty="0" err="1">
                <a:solidFill>
                  <a:srgbClr val="999999"/>
                </a:solidFill>
              </a:rPr>
              <a:t>struktūras</a:t>
            </a:r>
            <a:r>
              <a:rPr lang="en-US" sz="2200" dirty="0">
                <a:solidFill>
                  <a:srgbClr val="999999"/>
                </a:solidFill>
              </a:rPr>
              <a:t> </a:t>
            </a:r>
            <a:r>
              <a:rPr lang="en-US" sz="2200" dirty="0" err="1">
                <a:solidFill>
                  <a:srgbClr val="999999"/>
                </a:solidFill>
              </a:rPr>
              <a:t>modeļu</a:t>
            </a:r>
            <a:r>
              <a:rPr lang="en-US" sz="2200" dirty="0">
                <a:solidFill>
                  <a:srgbClr val="999999"/>
                </a:solidFill>
              </a:rPr>
              <a:t> </a:t>
            </a:r>
            <a:r>
              <a:rPr lang="en-US" sz="2200" dirty="0" err="1">
                <a:solidFill>
                  <a:srgbClr val="999999"/>
                </a:solidFill>
              </a:rPr>
              <a:t>analīzes</a:t>
            </a:r>
            <a:r>
              <a:rPr lang="en-US" sz="2200" dirty="0">
                <a:solidFill>
                  <a:srgbClr val="999999"/>
                </a:solidFill>
              </a:rPr>
              <a:t> </a:t>
            </a:r>
            <a:r>
              <a:rPr lang="en-US" sz="2200" dirty="0" err="1">
                <a:solidFill>
                  <a:srgbClr val="999999"/>
                </a:solidFill>
              </a:rPr>
              <a:t>metodes</a:t>
            </a:r>
            <a:r>
              <a:rPr lang="en-US" sz="2200" dirty="0">
                <a:solidFill>
                  <a:srgbClr val="999999"/>
                </a:solidFill>
              </a:rPr>
              <a:t> un </a:t>
            </a:r>
            <a:r>
              <a:rPr lang="en-US" sz="2200" dirty="0" err="1">
                <a:solidFill>
                  <a:srgbClr val="999999"/>
                </a:solidFill>
              </a:rPr>
              <a:t>algoritmu</a:t>
            </a:r>
            <a:r>
              <a:rPr lang="en-US" sz="2200" dirty="0">
                <a:solidFill>
                  <a:srgbClr val="999999"/>
                </a:solidFill>
              </a:rPr>
              <a:t>, </a:t>
            </a:r>
            <a:r>
              <a:rPr lang="en-US" sz="2200" dirty="0" err="1">
                <a:solidFill>
                  <a:srgbClr val="999999"/>
                </a:solidFill>
              </a:rPr>
              <a:t>kā</a:t>
            </a:r>
            <a:r>
              <a:rPr lang="en-US" sz="2200" dirty="0">
                <a:solidFill>
                  <a:srgbClr val="999999"/>
                </a:solidFill>
              </a:rPr>
              <a:t> </a:t>
            </a:r>
            <a:r>
              <a:rPr lang="en-US" sz="2200" dirty="0" err="1">
                <a:solidFill>
                  <a:srgbClr val="999999"/>
                </a:solidFill>
              </a:rPr>
              <a:t>arī</a:t>
            </a:r>
            <a:r>
              <a:rPr lang="en-US" sz="2200" dirty="0">
                <a:solidFill>
                  <a:srgbClr val="999999"/>
                </a:solidFill>
              </a:rPr>
              <a:t> to </a:t>
            </a:r>
            <a:r>
              <a:rPr lang="en-US" sz="2200" dirty="0" err="1">
                <a:solidFill>
                  <a:srgbClr val="999999"/>
                </a:solidFill>
              </a:rPr>
              <a:t>atbalsta</a:t>
            </a:r>
            <a:r>
              <a:rPr lang="en-US" sz="2200" dirty="0">
                <a:solidFill>
                  <a:srgbClr val="999999"/>
                </a:solidFill>
              </a:rPr>
              <a:t> </a:t>
            </a:r>
            <a:r>
              <a:rPr lang="en-US" sz="2200" dirty="0" err="1">
                <a:solidFill>
                  <a:srgbClr val="999999"/>
                </a:solidFill>
              </a:rPr>
              <a:t>programmatūras</a:t>
            </a:r>
            <a:r>
              <a:rPr lang="en-US" sz="2200" dirty="0">
                <a:solidFill>
                  <a:srgbClr val="999999"/>
                </a:solidFill>
              </a:rPr>
              <a:t> </a:t>
            </a:r>
            <a:r>
              <a:rPr lang="en-US" sz="2200" dirty="0" err="1">
                <a:solidFill>
                  <a:srgbClr val="999999"/>
                </a:solidFill>
              </a:rPr>
              <a:t>prototipa</a:t>
            </a:r>
            <a:r>
              <a:rPr lang="en-US" sz="2200" dirty="0">
                <a:solidFill>
                  <a:srgbClr val="999999"/>
                </a:solidFill>
              </a:rPr>
              <a:t> </a:t>
            </a:r>
            <a:r>
              <a:rPr lang="en-US" sz="2200" dirty="0" err="1">
                <a:solidFill>
                  <a:srgbClr val="999999"/>
                </a:solidFill>
              </a:rPr>
              <a:t>izstrāde</a:t>
            </a:r>
            <a:endParaRPr lang="en-US" sz="2200" dirty="0">
              <a:solidFill>
                <a:srgbClr val="999999"/>
              </a:solidFill>
            </a:endParaRPr>
          </a:p>
          <a:p>
            <a:pPr marL="0" lvl="0" indent="0" rtl="0">
              <a:lnSpc>
                <a:spcPct val="115000"/>
              </a:lnSpc>
              <a:spcBef>
                <a:spcPts val="700"/>
              </a:spcBef>
              <a:buNone/>
            </a:pPr>
            <a:r>
              <a:rPr lang="en-US" sz="1400" dirty="0">
                <a:solidFill>
                  <a:srgbClr val="999999"/>
                </a:solidFill>
              </a:rPr>
              <a:t>(</a:t>
            </a:r>
            <a:r>
              <a:rPr lang="en-US" sz="1400" dirty="0" err="1">
                <a:solidFill>
                  <a:srgbClr val="999999"/>
                </a:solidFill>
              </a:rPr>
              <a:t>Metodes</a:t>
            </a:r>
            <a:r>
              <a:rPr lang="en-US" sz="1400" dirty="0">
                <a:solidFill>
                  <a:srgbClr val="999999"/>
                </a:solidFill>
              </a:rPr>
              <a:t> un </a:t>
            </a:r>
            <a:r>
              <a:rPr lang="en-US" sz="1400" dirty="0" err="1">
                <a:solidFill>
                  <a:srgbClr val="999999"/>
                </a:solidFill>
              </a:rPr>
              <a:t>algoritma</a:t>
            </a:r>
            <a:r>
              <a:rPr lang="en-US" sz="1400" dirty="0">
                <a:solidFill>
                  <a:srgbClr val="999999"/>
                </a:solidFill>
              </a:rPr>
              <a:t> </a:t>
            </a:r>
            <a:r>
              <a:rPr lang="en-US" sz="1400" dirty="0" err="1">
                <a:solidFill>
                  <a:srgbClr val="999999"/>
                </a:solidFill>
              </a:rPr>
              <a:t>apraksts</a:t>
            </a:r>
            <a:r>
              <a:rPr lang="en-US" sz="1400" dirty="0">
                <a:solidFill>
                  <a:srgbClr val="999999"/>
                </a:solidFill>
              </a:rPr>
              <a:t> + </a:t>
            </a:r>
            <a:r>
              <a:rPr lang="en-US" sz="1400" dirty="0" err="1">
                <a:solidFill>
                  <a:srgbClr val="999999"/>
                </a:solidFill>
              </a:rPr>
              <a:t>Sagatavota</a:t>
            </a:r>
            <a:r>
              <a:rPr lang="en-US" sz="1400" dirty="0">
                <a:solidFill>
                  <a:srgbClr val="999999"/>
                </a:solidFill>
              </a:rPr>
              <a:t> </a:t>
            </a:r>
            <a:r>
              <a:rPr lang="en-US" sz="1400" dirty="0" err="1">
                <a:solidFill>
                  <a:srgbClr val="999999"/>
                </a:solidFill>
              </a:rPr>
              <a:t>publikācija</a:t>
            </a:r>
            <a:r>
              <a:rPr lang="en-US" sz="1400" dirty="0">
                <a:solidFill>
                  <a:srgbClr val="999999"/>
                </a:solidFill>
              </a:rPr>
              <a:t>)</a:t>
            </a:r>
          </a:p>
          <a:p>
            <a:pPr marL="0" marR="0" lvl="0" indent="0" algn="l" rtl="0">
              <a:lnSpc>
                <a:spcPct val="100000"/>
              </a:lnSpc>
              <a:spcBef>
                <a:spcPts val="560"/>
              </a:spcBef>
              <a:spcAft>
                <a:spcPts val="0"/>
              </a:spcAft>
              <a:buNone/>
            </a:pPr>
            <a:endParaRPr sz="1400" dirty="0"/>
          </a:p>
          <a:p>
            <a:pPr marL="0" marR="0" lvl="0" indent="0" algn="l" rtl="0">
              <a:spcBef>
                <a:spcPts val="560"/>
              </a:spcBef>
              <a:spcAft>
                <a:spcPts val="0"/>
              </a:spcAft>
              <a:buNone/>
            </a:pPr>
            <a:endParaRPr sz="2200" b="0" i="0" u="none" dirty="0">
              <a:solidFill>
                <a:schemeClr val="dk1"/>
              </a:solidFill>
              <a:latin typeface="Arial"/>
              <a:ea typeface="Arial"/>
              <a:cs typeface="Arial"/>
              <a:sym typeface="Arial"/>
            </a:endParaRPr>
          </a:p>
        </p:txBody>
      </p:sp>
      <p:sp>
        <p:nvSpPr>
          <p:cNvPr id="131" name="Shape 131"/>
          <p:cNvSpPr txBox="1"/>
          <p:nvPr/>
        </p:nvSpPr>
        <p:spPr>
          <a:xfrm>
            <a:off x="701992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3</a:t>
            </a:fld>
            <a:endParaRPr lang="en-US" sz="1200" b="1" i="0" u="none" strike="noStrike" cap="none">
              <a:solidFill>
                <a:schemeClr val="lt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98975" y="274625"/>
            <a:ext cx="8587800" cy="1143000"/>
          </a:xfrm>
          <a:prstGeom prst="rect">
            <a:avLst/>
          </a:prstGeom>
        </p:spPr>
        <p:txBody>
          <a:bodyPr lIns="91425" tIns="91425" rIns="91425" bIns="91425" anchor="ctr" anchorCtr="0">
            <a:noAutofit/>
          </a:bodyPr>
          <a:lstStyle/>
          <a:p>
            <a:pPr lvl="0">
              <a:spcBef>
                <a:spcPts val="0"/>
              </a:spcBef>
              <a:buNone/>
            </a:pPr>
            <a:r>
              <a:rPr lang="en-US"/>
              <a:t>Rezultāti 1/6</a:t>
            </a:r>
          </a:p>
        </p:txBody>
      </p:sp>
      <p:sp>
        <p:nvSpPr>
          <p:cNvPr id="138" name="Shape 138"/>
          <p:cNvSpPr txBox="1">
            <a:spLocks noGrp="1"/>
          </p:cNvSpPr>
          <p:nvPr>
            <p:ph type="body" idx="1"/>
          </p:nvPr>
        </p:nvSpPr>
        <p:spPr>
          <a:xfrm>
            <a:off x="183825" y="1417625"/>
            <a:ext cx="8795100" cy="4708800"/>
          </a:xfrm>
          <a:prstGeom prst="rect">
            <a:avLst/>
          </a:prstGeom>
        </p:spPr>
        <p:txBody>
          <a:bodyPr lIns="91425" tIns="91425" rIns="91425" bIns="91425" anchor="t" anchorCtr="0">
            <a:noAutofit/>
          </a:bodyPr>
          <a:lstStyle/>
          <a:p>
            <a:pPr marL="457200" lvl="0" indent="-228600" rtl="0">
              <a:spcBef>
                <a:spcPts val="0"/>
              </a:spcBef>
            </a:pPr>
            <a:r>
              <a:rPr lang="en-US"/>
              <a:t>Formāla zināšanu struktūru transformācijas metode un algoritms</a:t>
            </a:r>
          </a:p>
          <a:p>
            <a:pPr marL="914400" lvl="1" indent="-317500" rtl="0">
              <a:spcBef>
                <a:spcPts val="640"/>
              </a:spcBef>
              <a:buSzPct val="100000"/>
            </a:pPr>
            <a:r>
              <a:rPr lang="en-US" sz="1400"/>
              <a:t>Vinčas pārvietošanas sistēmas apraksts, izmantojot I4S, ņemot vērā kompānijas “ICD Software” eksperta norādījumus</a:t>
            </a:r>
          </a:p>
          <a:p>
            <a:pPr marL="914400" lvl="1" indent="-317500" algn="just">
              <a:spcBef>
                <a:spcPts val="0"/>
              </a:spcBef>
              <a:buSzPct val="100000"/>
            </a:pPr>
            <a:r>
              <a:rPr lang="en-US" sz="1400"/>
              <a:t>Detalizēts sistēmas apraksts → morfoloģiskās struktūras modelis (MSM) → funkcionālās struktūras modelis uzvedības telpā (FSM UT) → funkcionālās struktūras modelis parametru telpā (FMS PT) </a:t>
            </a:r>
          </a:p>
        </p:txBody>
      </p:sp>
      <p:pic>
        <p:nvPicPr>
          <p:cNvPr id="140" name="Shape 140"/>
          <p:cNvPicPr preferRelativeResize="0"/>
          <p:nvPr/>
        </p:nvPicPr>
        <p:blipFill>
          <a:blip r:embed="rId3">
            <a:alphaModFix/>
          </a:blip>
          <a:stretch>
            <a:fillRect/>
          </a:stretch>
        </p:blipFill>
        <p:spPr>
          <a:xfrm>
            <a:off x="152399" y="4698185"/>
            <a:ext cx="2133599" cy="1478558"/>
          </a:xfrm>
          <a:prstGeom prst="rect">
            <a:avLst/>
          </a:prstGeom>
          <a:noFill/>
          <a:ln>
            <a:noFill/>
          </a:ln>
        </p:spPr>
      </p:pic>
      <p:pic>
        <p:nvPicPr>
          <p:cNvPr id="141" name="Shape 141"/>
          <p:cNvPicPr preferRelativeResize="0"/>
          <p:nvPr/>
        </p:nvPicPr>
        <p:blipFill>
          <a:blip r:embed="rId4">
            <a:alphaModFix/>
          </a:blip>
          <a:stretch>
            <a:fillRect/>
          </a:stretch>
        </p:blipFill>
        <p:spPr>
          <a:xfrm>
            <a:off x="2390821" y="4203000"/>
            <a:ext cx="1806425" cy="1244574"/>
          </a:xfrm>
          <a:prstGeom prst="rect">
            <a:avLst/>
          </a:prstGeom>
          <a:noFill/>
          <a:ln>
            <a:noFill/>
          </a:ln>
        </p:spPr>
      </p:pic>
      <p:pic>
        <p:nvPicPr>
          <p:cNvPr id="142" name="Shape 142"/>
          <p:cNvPicPr preferRelativeResize="0"/>
          <p:nvPr/>
        </p:nvPicPr>
        <p:blipFill>
          <a:blip r:embed="rId5">
            <a:alphaModFix/>
          </a:blip>
          <a:stretch>
            <a:fillRect/>
          </a:stretch>
        </p:blipFill>
        <p:spPr>
          <a:xfrm>
            <a:off x="3020025" y="5557924"/>
            <a:ext cx="1806424" cy="1085775"/>
          </a:xfrm>
          <a:prstGeom prst="rect">
            <a:avLst/>
          </a:prstGeom>
          <a:noFill/>
          <a:ln>
            <a:noFill/>
          </a:ln>
        </p:spPr>
      </p:pic>
      <p:pic>
        <p:nvPicPr>
          <p:cNvPr id="143" name="Shape 143"/>
          <p:cNvPicPr preferRelativeResize="0"/>
          <p:nvPr/>
        </p:nvPicPr>
        <p:blipFill rotWithShape="1">
          <a:blip r:embed="rId6">
            <a:alphaModFix/>
          </a:blip>
          <a:srcRect t="-5263" r="-1999"/>
          <a:stretch/>
        </p:blipFill>
        <p:spPr>
          <a:xfrm>
            <a:off x="5285626" y="4355073"/>
            <a:ext cx="3489922" cy="2164775"/>
          </a:xfrm>
          <a:prstGeom prst="rect">
            <a:avLst/>
          </a:prstGeom>
          <a:noFill/>
          <a:ln w="19050" cap="flat" cmpd="sng">
            <a:solidFill>
              <a:schemeClr val="dk2"/>
            </a:solidFill>
            <a:prstDash val="solid"/>
            <a:round/>
            <a:headEnd type="none" w="med" len="med"/>
            <a:tailEnd type="none" w="med" len="med"/>
          </a:ln>
        </p:spPr>
      </p:pic>
      <p:sp>
        <p:nvSpPr>
          <p:cNvPr id="144" name="Shape 144"/>
          <p:cNvSpPr/>
          <p:nvPr/>
        </p:nvSpPr>
        <p:spPr>
          <a:xfrm>
            <a:off x="2286000" y="5431875"/>
            <a:ext cx="503350" cy="377500"/>
          </a:xfrm>
          <a:custGeom>
            <a:avLst/>
            <a:gdLst/>
            <a:ahLst/>
            <a:cxnLst/>
            <a:rect l="0" t="0" r="0" b="0"/>
            <a:pathLst>
              <a:path w="20134" h="15100" extrusionOk="0">
                <a:moveTo>
                  <a:pt x="0" y="15100"/>
                </a:moveTo>
                <a:cubicBezTo>
                  <a:pt x="1957" y="14401"/>
                  <a:pt x="8389" y="13422"/>
                  <a:pt x="11745" y="10906"/>
                </a:cubicBezTo>
                <a:cubicBezTo>
                  <a:pt x="15100" y="8389"/>
                  <a:pt x="18735" y="1817"/>
                  <a:pt x="20134" y="0"/>
                </a:cubicBezTo>
              </a:path>
            </a:pathLst>
          </a:custGeom>
          <a:noFill/>
          <a:ln w="28575" cap="flat" cmpd="sng">
            <a:solidFill>
              <a:schemeClr val="dk2"/>
            </a:solidFill>
            <a:prstDash val="solid"/>
            <a:round/>
            <a:headEnd type="none" w="lg" len="lg"/>
            <a:tailEnd type="triangle" w="lg" len="lg"/>
          </a:ln>
        </p:spPr>
      </p:sp>
      <p:sp>
        <p:nvSpPr>
          <p:cNvPr id="145" name="Shape 145"/>
          <p:cNvSpPr/>
          <p:nvPr/>
        </p:nvSpPr>
        <p:spPr>
          <a:xfrm rot="-6303126">
            <a:off x="4141193" y="5206767"/>
            <a:ext cx="503355" cy="377503"/>
          </a:xfrm>
          <a:custGeom>
            <a:avLst/>
            <a:gdLst/>
            <a:ahLst/>
            <a:cxnLst/>
            <a:rect l="0" t="0" r="0" b="0"/>
            <a:pathLst>
              <a:path w="20134" h="15100" extrusionOk="0">
                <a:moveTo>
                  <a:pt x="0" y="15100"/>
                </a:moveTo>
                <a:cubicBezTo>
                  <a:pt x="1957" y="14401"/>
                  <a:pt x="8389" y="13422"/>
                  <a:pt x="11745" y="10906"/>
                </a:cubicBezTo>
                <a:cubicBezTo>
                  <a:pt x="15100" y="8389"/>
                  <a:pt x="18735" y="1817"/>
                  <a:pt x="20134" y="0"/>
                </a:cubicBezTo>
              </a:path>
            </a:pathLst>
          </a:custGeom>
          <a:noFill/>
          <a:ln w="28575" cap="flat" cmpd="sng">
            <a:solidFill>
              <a:schemeClr val="dk2"/>
            </a:solidFill>
            <a:prstDash val="solid"/>
            <a:round/>
            <a:headEnd type="triangle" w="lg" len="lg"/>
            <a:tailEnd type="none" w="lg" len="lg"/>
          </a:ln>
        </p:spPr>
      </p:sp>
      <p:sp>
        <p:nvSpPr>
          <p:cNvPr id="146" name="Shape 146"/>
          <p:cNvSpPr/>
          <p:nvPr/>
        </p:nvSpPr>
        <p:spPr>
          <a:xfrm rot="10599466">
            <a:off x="4826996" y="5663972"/>
            <a:ext cx="503350" cy="377500"/>
          </a:xfrm>
          <a:custGeom>
            <a:avLst/>
            <a:gdLst/>
            <a:ahLst/>
            <a:cxnLst/>
            <a:rect l="0" t="0" r="0" b="0"/>
            <a:pathLst>
              <a:path w="20134" h="15100" extrusionOk="0">
                <a:moveTo>
                  <a:pt x="0" y="15100"/>
                </a:moveTo>
                <a:cubicBezTo>
                  <a:pt x="1957" y="14401"/>
                  <a:pt x="8389" y="13422"/>
                  <a:pt x="11745" y="10906"/>
                </a:cubicBezTo>
                <a:cubicBezTo>
                  <a:pt x="15100" y="8389"/>
                  <a:pt x="18735" y="1817"/>
                  <a:pt x="20134" y="0"/>
                </a:cubicBezTo>
              </a:path>
            </a:pathLst>
          </a:custGeom>
          <a:noFill/>
          <a:ln w="28575" cap="flat" cmpd="sng">
            <a:solidFill>
              <a:schemeClr val="dk2"/>
            </a:solidFill>
            <a:prstDash val="solid"/>
            <a:round/>
            <a:headEnd type="triangle" w="lg" len="lg"/>
            <a:tailEnd type="none" w="lg" len="lg"/>
          </a:ln>
        </p:spPr>
      </p:sp>
      <p:sp>
        <p:nvSpPr>
          <p:cNvPr id="147" name="Shape 147"/>
          <p:cNvSpPr txBox="1"/>
          <p:nvPr/>
        </p:nvSpPr>
        <p:spPr>
          <a:xfrm>
            <a:off x="6313437" y="3989975"/>
            <a:ext cx="1434300" cy="365100"/>
          </a:xfrm>
          <a:prstGeom prst="rect">
            <a:avLst/>
          </a:prstGeom>
          <a:noFill/>
          <a:ln>
            <a:noFill/>
          </a:ln>
        </p:spPr>
        <p:txBody>
          <a:bodyPr lIns="91425" tIns="91425" rIns="91425" bIns="91425" anchor="ctr" anchorCtr="0">
            <a:noAutofit/>
          </a:bodyPr>
          <a:lstStyle/>
          <a:p>
            <a:pPr lvl="0" algn="ctr" rtl="0">
              <a:spcBef>
                <a:spcPts val="0"/>
              </a:spcBef>
              <a:buNone/>
            </a:pPr>
            <a:r>
              <a:rPr lang="en-US" sz="1800">
                <a:solidFill>
                  <a:schemeClr val="dk1"/>
                </a:solidFill>
              </a:rPr>
              <a:t>FSM PT</a:t>
            </a:r>
          </a:p>
        </p:txBody>
      </p:sp>
      <p:sp>
        <p:nvSpPr>
          <p:cNvPr id="148" name="Shape 148"/>
          <p:cNvSpPr txBox="1"/>
          <p:nvPr/>
        </p:nvSpPr>
        <p:spPr>
          <a:xfrm>
            <a:off x="3085725" y="5438075"/>
            <a:ext cx="1434300" cy="365100"/>
          </a:xfrm>
          <a:prstGeom prst="rect">
            <a:avLst/>
          </a:prstGeom>
          <a:noFill/>
          <a:ln>
            <a:noFill/>
          </a:ln>
        </p:spPr>
        <p:txBody>
          <a:bodyPr lIns="91425" tIns="91425" rIns="91425" bIns="91425" anchor="ctr" anchorCtr="0">
            <a:noAutofit/>
          </a:bodyPr>
          <a:lstStyle/>
          <a:p>
            <a:pPr lvl="0" algn="ctr" rtl="0">
              <a:spcBef>
                <a:spcPts val="0"/>
              </a:spcBef>
              <a:buNone/>
            </a:pPr>
            <a:r>
              <a:rPr lang="en-US" sz="1800">
                <a:solidFill>
                  <a:schemeClr val="dk1"/>
                </a:solidFill>
              </a:rPr>
              <a:t>FSM UT</a:t>
            </a:r>
          </a:p>
        </p:txBody>
      </p:sp>
      <p:sp>
        <p:nvSpPr>
          <p:cNvPr id="149" name="Shape 149"/>
          <p:cNvSpPr txBox="1"/>
          <p:nvPr/>
        </p:nvSpPr>
        <p:spPr>
          <a:xfrm>
            <a:off x="2576875" y="3913775"/>
            <a:ext cx="1434300" cy="365100"/>
          </a:xfrm>
          <a:prstGeom prst="rect">
            <a:avLst/>
          </a:prstGeom>
          <a:noFill/>
          <a:ln>
            <a:noFill/>
          </a:ln>
        </p:spPr>
        <p:txBody>
          <a:bodyPr lIns="91425" tIns="91425" rIns="91425" bIns="91425" anchor="ctr" anchorCtr="0">
            <a:noAutofit/>
          </a:bodyPr>
          <a:lstStyle/>
          <a:p>
            <a:pPr lvl="0" algn="ctr" rtl="0">
              <a:spcBef>
                <a:spcPts val="0"/>
              </a:spcBef>
              <a:buNone/>
            </a:pPr>
            <a:r>
              <a:rPr lang="en-US" sz="1800">
                <a:solidFill>
                  <a:schemeClr val="dk1"/>
                </a:solidFill>
              </a:rPr>
              <a:t>MSM</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a:stretch/>
        </p:blipFill>
        <p:spPr>
          <a:xfrm>
            <a:off x="1573200" y="2492900"/>
            <a:ext cx="6097500" cy="4120500"/>
          </a:xfrm>
          <a:prstGeom prst="rect">
            <a:avLst/>
          </a:prstGeom>
          <a:noFill/>
          <a:ln>
            <a:noFill/>
          </a:ln>
        </p:spPr>
      </p:pic>
      <p:sp>
        <p:nvSpPr>
          <p:cNvPr id="155" name="Shape 155"/>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Rezultāti </a:t>
            </a:r>
            <a:r>
              <a:rPr lang="en-US"/>
              <a:t>2/6</a:t>
            </a:r>
          </a:p>
        </p:txBody>
      </p:sp>
      <p:sp>
        <p:nvSpPr>
          <p:cNvPr id="156" name="Shape 156"/>
          <p:cNvSpPr txBox="1">
            <a:spLocks noGrp="1"/>
          </p:cNvSpPr>
          <p:nvPr>
            <p:ph type="body" idx="1"/>
          </p:nvPr>
        </p:nvSpPr>
        <p:spPr>
          <a:xfrm>
            <a:off x="323850" y="1393825"/>
            <a:ext cx="8507400" cy="965100"/>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Arial"/>
            </a:pPr>
            <a:r>
              <a:rPr lang="en-US" sz="2800" b="0" i="0" u="none" strike="noStrike" cap="none">
                <a:solidFill>
                  <a:schemeClr val="dk1"/>
                </a:solidFill>
                <a:latin typeface="Arial"/>
                <a:ea typeface="Arial"/>
                <a:cs typeface="Arial"/>
                <a:sym typeface="Arial"/>
              </a:rPr>
              <a:t>Izstrādāts apmācības mehānisms intelektuālu aģentu zināšanu struktūru autonomai papildināšanai</a:t>
            </a:r>
          </a:p>
        </p:txBody>
      </p:sp>
      <p:sp>
        <p:nvSpPr>
          <p:cNvPr id="157" name="Shape 157"/>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5</a:t>
            </a:fld>
            <a:endParaRPr lang="en-US" sz="1200" b="1" i="0" u="none" strike="noStrike" cap="none">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46062" y="274637"/>
            <a:ext cx="7137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Rezultāti </a:t>
            </a:r>
            <a:r>
              <a:rPr lang="en-US"/>
              <a:t>3/6</a:t>
            </a:r>
          </a:p>
        </p:txBody>
      </p:sp>
      <p:sp>
        <p:nvSpPr>
          <p:cNvPr id="163" name="Shape 163"/>
          <p:cNvSpPr txBox="1">
            <a:spLocks noGrp="1"/>
          </p:cNvSpPr>
          <p:nvPr>
            <p:ph type="body" idx="1"/>
          </p:nvPr>
        </p:nvSpPr>
        <p:spPr>
          <a:xfrm>
            <a:off x="457200" y="1600200"/>
            <a:ext cx="8229600" cy="49196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700" b="0" i="0" u="none" strike="noStrike" cap="none" dirty="0" err="1">
                <a:solidFill>
                  <a:schemeClr val="dk1"/>
                </a:solidFill>
                <a:latin typeface="Arial"/>
                <a:ea typeface="Arial"/>
                <a:cs typeface="Arial"/>
                <a:sym typeface="Arial"/>
              </a:rPr>
              <a:t>Detalizēta</a:t>
            </a:r>
            <a:r>
              <a:rPr lang="en-US" sz="2700" b="0" i="0" u="none" strike="noStrike" cap="none" dirty="0">
                <a:solidFill>
                  <a:schemeClr val="dk1"/>
                </a:solidFill>
                <a:latin typeface="Arial"/>
                <a:ea typeface="Arial"/>
                <a:cs typeface="Arial"/>
                <a:sym typeface="Arial"/>
              </a:rPr>
              <a:t> ZS </a:t>
            </a:r>
            <a:r>
              <a:rPr lang="en-US" sz="2700" b="0" i="0" u="none" strike="noStrike" cap="none" dirty="0" err="1">
                <a:solidFill>
                  <a:schemeClr val="dk1"/>
                </a:solidFill>
                <a:latin typeface="Arial"/>
                <a:ea typeface="Arial"/>
                <a:cs typeface="Arial"/>
                <a:sym typeface="Arial"/>
              </a:rPr>
              <a:t>sakņota</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daudzaģentu</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sistēmas</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arhitektūra</a:t>
            </a:r>
            <a:endParaRPr lang="en-US" sz="2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ct val="100000"/>
              <a:buFont typeface="Arial"/>
              <a:buChar char="•"/>
            </a:pPr>
            <a:r>
              <a:rPr lang="en-US" sz="2700" b="0" i="0" u="none" strike="noStrike" cap="none" dirty="0" err="1">
                <a:solidFill>
                  <a:schemeClr val="dk1"/>
                </a:solidFill>
                <a:latin typeface="Arial"/>
                <a:ea typeface="Arial"/>
                <a:cs typeface="Arial"/>
                <a:sym typeface="Arial"/>
              </a:rPr>
              <a:t>Likumos</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sakņota</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metode</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apmācības</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realizācijai</a:t>
            </a:r>
            <a:endParaRPr lang="en-US" sz="2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ct val="100000"/>
              <a:buFont typeface="Arial"/>
              <a:buChar char="•"/>
            </a:pPr>
            <a:r>
              <a:rPr lang="en-US" sz="2700" b="0" i="0" u="none" strike="noStrike" cap="none" dirty="0" err="1">
                <a:solidFill>
                  <a:schemeClr val="dk1"/>
                </a:solidFill>
                <a:latin typeface="Arial"/>
                <a:ea typeface="Arial"/>
                <a:cs typeface="Arial"/>
                <a:sym typeface="Arial"/>
              </a:rPr>
              <a:t>Implementēts</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vadības</a:t>
            </a:r>
            <a:r>
              <a:rPr lang="en-US" sz="2700" b="0" i="0" u="none" strike="noStrike" cap="none" dirty="0">
                <a:solidFill>
                  <a:schemeClr val="dk1"/>
                </a:solidFill>
                <a:latin typeface="Arial"/>
                <a:ea typeface="Arial"/>
                <a:cs typeface="Arial"/>
                <a:sym typeface="Arial"/>
              </a:rPr>
              <a:t> </a:t>
            </a:r>
            <a:r>
              <a:rPr lang="en-US" sz="2700" b="0" i="0" u="none" strike="noStrike" cap="none" dirty="0" err="1">
                <a:solidFill>
                  <a:schemeClr val="dk1"/>
                </a:solidFill>
                <a:latin typeface="Arial"/>
                <a:ea typeface="Arial"/>
                <a:cs typeface="Arial"/>
                <a:sym typeface="Arial"/>
              </a:rPr>
              <a:t>rīks</a:t>
            </a:r>
            <a:endParaRPr lang="en-US" sz="2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ct val="100000"/>
              <a:buFont typeface="Arial"/>
              <a:buNone/>
            </a:pPr>
            <a:endParaRPr sz="2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ct val="100000"/>
              <a:buFont typeface="Arial"/>
              <a:buNone/>
            </a:pPr>
            <a:endParaRPr lang="lv-LV" sz="2700" b="0" i="0" u="none" strike="noStrike" cap="none" dirty="0" smtClean="0">
              <a:solidFill>
                <a:schemeClr val="dk1"/>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ct val="100000"/>
              <a:buFont typeface="Arial"/>
              <a:buNone/>
            </a:pPr>
            <a:endParaRPr lang="lv-LV" sz="2700" dirty="0"/>
          </a:p>
          <a:p>
            <a:pPr marL="342900" marR="0" lvl="0" indent="-342900" algn="l" rtl="0">
              <a:lnSpc>
                <a:spcPct val="90000"/>
              </a:lnSpc>
              <a:spcBef>
                <a:spcPts val="540"/>
              </a:spcBef>
              <a:spcAft>
                <a:spcPts val="0"/>
              </a:spcAft>
              <a:buClr>
                <a:schemeClr val="dk1"/>
              </a:buClr>
              <a:buSzPct val="100000"/>
              <a:buFont typeface="Arial"/>
              <a:buNone/>
            </a:pPr>
            <a:endParaRPr sz="27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540"/>
              </a:spcBef>
              <a:spcAft>
                <a:spcPts val="0"/>
              </a:spcAft>
              <a:buClr>
                <a:schemeClr val="dk1"/>
              </a:buClr>
              <a:buSzPct val="100000"/>
              <a:buFont typeface="Arial"/>
              <a:buChar char="•"/>
            </a:pPr>
            <a:r>
              <a:rPr lang="en-US" sz="2700" b="0" i="0" u="none" strike="noStrike" cap="none" dirty="0" err="1">
                <a:solidFill>
                  <a:schemeClr val="dk1"/>
                </a:solidFill>
                <a:latin typeface="Arial"/>
                <a:ea typeface="Arial"/>
                <a:cs typeface="Arial"/>
                <a:sym typeface="Arial"/>
              </a:rPr>
              <a:t>Nākotnē</a:t>
            </a:r>
            <a:r>
              <a:rPr lang="en-US" sz="2700" b="0" i="0" u="none" strike="noStrike" cap="none" dirty="0">
                <a:solidFill>
                  <a:schemeClr val="dk1"/>
                </a:solidFill>
                <a:latin typeface="Arial"/>
                <a:ea typeface="Arial"/>
                <a:cs typeface="Arial"/>
                <a:sym typeface="Arial"/>
              </a:rPr>
              <a:t>:</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err="1">
                <a:solidFill>
                  <a:schemeClr val="dk1"/>
                </a:solidFill>
                <a:latin typeface="Arial"/>
                <a:ea typeface="Arial"/>
                <a:cs typeface="Arial"/>
                <a:sym typeface="Arial"/>
              </a:rPr>
              <a:t>Apmācības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mehānisma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implementēšana</a:t>
            </a:r>
            <a:endParaRPr lang="en-US" sz="2400" b="0" i="0" u="none" strike="noStrike" cap="none" dirty="0">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err="1">
                <a:solidFill>
                  <a:schemeClr val="dk1"/>
                </a:solidFill>
                <a:latin typeface="Arial"/>
                <a:ea typeface="Arial"/>
                <a:cs typeface="Arial"/>
                <a:sym typeface="Arial"/>
              </a:rPr>
              <a:t>Eksperimentāla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pārbaude</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imitētā</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vidē</a:t>
            </a:r>
            <a:endParaRPr lang="en-US" sz="2400" b="0" i="0" u="none" strike="noStrike" cap="none" dirty="0">
              <a:solidFill>
                <a:schemeClr val="dk1"/>
              </a:solidFill>
              <a:latin typeface="Arial"/>
              <a:ea typeface="Arial"/>
              <a:cs typeface="Arial"/>
              <a:sym typeface="Arial"/>
            </a:endParaRPr>
          </a:p>
        </p:txBody>
      </p:sp>
      <p:sp>
        <p:nvSpPr>
          <p:cNvPr id="164" name="Shape 164"/>
          <p:cNvSpPr txBox="1"/>
          <p:nvPr/>
        </p:nvSpPr>
        <p:spPr>
          <a:xfrm>
            <a:off x="7019925" y="6519862"/>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6</a:t>
            </a:fld>
            <a:endParaRPr lang="en-US" sz="1200" b="1" i="0" u="none" strike="noStrike" cap="none">
              <a:solidFill>
                <a:schemeClr val="lt1"/>
              </a:solidFill>
              <a:latin typeface="Arial"/>
              <a:ea typeface="Arial"/>
              <a:cs typeface="Arial"/>
              <a:sym typeface="Arial"/>
            </a:endParaRPr>
          </a:p>
        </p:txBody>
      </p:sp>
      <p:pic>
        <p:nvPicPr>
          <p:cNvPr id="165" name="Shape 165"/>
          <p:cNvPicPr preferRelativeResize="0"/>
          <p:nvPr/>
        </p:nvPicPr>
        <p:blipFill rotWithShape="1">
          <a:blip r:embed="rId3">
            <a:alphaModFix/>
          </a:blip>
          <a:srcRect/>
          <a:stretch/>
        </p:blipFill>
        <p:spPr>
          <a:xfrm>
            <a:off x="5292725" y="3213100"/>
            <a:ext cx="3255962" cy="21288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Rezultāti </a:t>
            </a:r>
            <a:r>
              <a:rPr lang="en-US"/>
              <a:t>4/6</a:t>
            </a:r>
          </a:p>
        </p:txBody>
      </p:sp>
      <p:sp>
        <p:nvSpPr>
          <p:cNvPr id="171" name="Shape 171"/>
          <p:cNvSpPr txBox="1">
            <a:spLocks noGrp="1"/>
          </p:cNvSpPr>
          <p:nvPr>
            <p:ph type="body" idx="1"/>
          </p:nvPr>
        </p:nvSpPr>
        <p:spPr>
          <a:xfrm>
            <a:off x="457200" y="1412875"/>
            <a:ext cx="8686800" cy="4713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Izstrādāts aģentos balstītas emocionāli intelektuālas mācību sistēmas modelis</a:t>
            </a:r>
          </a:p>
        </p:txBody>
      </p:sp>
      <p:sp>
        <p:nvSpPr>
          <p:cNvPr id="172" name="Shape 172"/>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t>7</a:t>
            </a:fld>
            <a:endParaRPr lang="en-US" sz="1200" b="1" i="0" u="none" strike="noStrike" cap="none">
              <a:solidFill>
                <a:schemeClr val="lt1"/>
              </a:solidFill>
              <a:latin typeface="Arial"/>
              <a:ea typeface="Arial"/>
              <a:cs typeface="Arial"/>
              <a:sym typeface="Arial"/>
            </a:endParaRPr>
          </a:p>
        </p:txBody>
      </p:sp>
      <p:sp>
        <p:nvSpPr>
          <p:cNvPr id="173" name="Shape 173"/>
          <p:cNvSpPr txBox="1"/>
          <p:nvPr/>
        </p:nvSpPr>
        <p:spPr>
          <a:xfrm>
            <a:off x="0" y="0"/>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74" name="Shape 174"/>
          <p:cNvPicPr preferRelativeResize="0"/>
          <p:nvPr/>
        </p:nvPicPr>
        <p:blipFill>
          <a:blip r:embed="rId3">
            <a:alphaModFix/>
          </a:blip>
          <a:stretch>
            <a:fillRect/>
          </a:stretch>
        </p:blipFill>
        <p:spPr>
          <a:xfrm>
            <a:off x="1069987" y="2501474"/>
            <a:ext cx="7004023" cy="41635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Rezultāti </a:t>
            </a:r>
            <a:r>
              <a:rPr lang="en-US"/>
              <a:t>5</a:t>
            </a:r>
            <a:r>
              <a:rPr lang="en-US" sz="4400" b="0" i="0" u="none" strike="noStrike" cap="none">
                <a:solidFill>
                  <a:schemeClr val="dk1"/>
                </a:solidFill>
                <a:latin typeface="Arial"/>
                <a:ea typeface="Arial"/>
                <a:cs typeface="Arial"/>
                <a:sym typeface="Arial"/>
              </a:rPr>
              <a:t>/6</a:t>
            </a:r>
          </a:p>
        </p:txBody>
      </p:sp>
      <p:sp>
        <p:nvSpPr>
          <p:cNvPr id="180" name="Shape 180"/>
          <p:cNvSpPr txBox="1">
            <a:spLocks noGrp="1"/>
          </p:cNvSpPr>
          <p:nvPr>
            <p:ph type="body" idx="1"/>
          </p:nvPr>
        </p:nvSpPr>
        <p:spPr>
          <a:xfrm>
            <a:off x="457200" y="1600200"/>
            <a:ext cx="8686800" cy="3773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Aģentos balstītas emocionāli intelektuālas mācību sistēmas modelis ietver:</a:t>
            </a:r>
          </a:p>
          <a:p>
            <a:pPr marL="457200" marR="0" lvl="0" indent="-381000" algn="l" rtl="0">
              <a:lnSpc>
                <a:spcPct val="100000"/>
              </a:lnSpc>
              <a:spcBef>
                <a:spcPts val="480"/>
              </a:spcBef>
              <a:spcAft>
                <a:spcPts val="0"/>
              </a:spcAft>
              <a:buClr>
                <a:schemeClr val="dk1"/>
              </a:buClr>
              <a:buSzPct val="100000"/>
              <a:buFont typeface="Arial"/>
            </a:pPr>
            <a:r>
              <a:rPr lang="en-US" sz="2400" b="0" i="0" u="none" strike="noStrike" cap="none">
                <a:solidFill>
                  <a:schemeClr val="dk1"/>
                </a:solidFill>
                <a:latin typeface="Arial"/>
                <a:ea typeface="Arial"/>
                <a:cs typeface="Arial"/>
                <a:sym typeface="Arial"/>
              </a:rPr>
              <a:t>skolotāju un studentu sadarbību un uzvedību imitējošus aģentus</a:t>
            </a:r>
          </a:p>
          <a:p>
            <a:pPr marL="457200" marR="0" lvl="0" indent="-381000" algn="l" rtl="0">
              <a:lnSpc>
                <a:spcPct val="100000"/>
              </a:lnSpc>
              <a:spcBef>
                <a:spcPts val="480"/>
              </a:spcBef>
              <a:spcAft>
                <a:spcPts val="0"/>
              </a:spcAft>
              <a:buClr>
                <a:schemeClr val="dk1"/>
              </a:buClr>
              <a:buSzPct val="100000"/>
              <a:buFont typeface="Arial"/>
            </a:pPr>
            <a:r>
              <a:rPr lang="en-US" sz="2400" b="0" i="0" u="none" strike="noStrike" cap="none">
                <a:solidFill>
                  <a:schemeClr val="dk1"/>
                </a:solidFill>
                <a:latin typeface="Arial"/>
                <a:ea typeface="Arial"/>
                <a:cs typeface="Arial"/>
                <a:sym typeface="Arial"/>
              </a:rPr>
              <a:t>emociju </a:t>
            </a:r>
            <a:r>
              <a:rPr lang="en-US" sz="2400" b="1" i="0" u="none" strike="noStrike" cap="none">
                <a:solidFill>
                  <a:schemeClr val="dk1"/>
                </a:solidFill>
                <a:latin typeface="Arial"/>
                <a:ea typeface="Arial"/>
                <a:cs typeface="Arial"/>
                <a:sym typeface="Arial"/>
              </a:rPr>
              <a:t>ontoloģiju</a:t>
            </a:r>
            <a:r>
              <a:rPr lang="en-US" sz="2400" b="0" i="0" u="none" strike="noStrike" cap="none">
                <a:solidFill>
                  <a:schemeClr val="dk1"/>
                </a:solidFill>
                <a:latin typeface="Arial"/>
                <a:ea typeface="Arial"/>
                <a:cs typeface="Arial"/>
                <a:sym typeface="Arial"/>
              </a:rPr>
              <a:t> kā aģentu koplietojamo zināšanu apgabalu</a:t>
            </a:r>
          </a:p>
          <a:p>
            <a:pPr marL="342900" marR="0" lvl="0" indent="-342900" algn="l" rtl="0">
              <a:lnSpc>
                <a:spcPct val="100000"/>
              </a:lnSpc>
              <a:spcBef>
                <a:spcPts val="200"/>
              </a:spcBef>
              <a:spcAft>
                <a:spcPts val="0"/>
              </a:spcAft>
              <a:buClr>
                <a:schemeClr val="dk1"/>
              </a:buClr>
              <a:buSzPct val="25000"/>
              <a:buFont typeface="Arial"/>
              <a:buNone/>
            </a:pPr>
            <a:endParaRPr sz="1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ct val="25000"/>
              <a:buFont typeface="Arial"/>
              <a:buNone/>
            </a:pPr>
            <a:endParaRPr/>
          </a:p>
        </p:txBody>
      </p:sp>
      <p:sp>
        <p:nvSpPr>
          <p:cNvPr id="181" name="Shape 181"/>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a:solidFill>
                  <a:schemeClr val="lt1"/>
                </a:solidFill>
                <a:latin typeface="Arial"/>
                <a:ea typeface="Arial"/>
                <a:cs typeface="Arial"/>
                <a:sym typeface="Arial"/>
              </a:rPr>
              <a:t>8</a:t>
            </a:fld>
            <a:endParaRPr lang="en-US" sz="1200" b="1" i="0" u="none">
              <a:solidFill>
                <a:schemeClr val="lt1"/>
              </a:solidFill>
              <a:latin typeface="Arial"/>
              <a:ea typeface="Arial"/>
              <a:cs typeface="Arial"/>
              <a:sym typeface="Arial"/>
            </a:endParaRPr>
          </a:p>
        </p:txBody>
      </p:sp>
      <p:sp>
        <p:nvSpPr>
          <p:cNvPr id="182" name="Shape 182"/>
          <p:cNvSpPr txBox="1"/>
          <p:nvPr/>
        </p:nvSpPr>
        <p:spPr>
          <a:xfrm>
            <a:off x="0" y="0"/>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Shape 183"/>
          <p:cNvSpPr txBox="1"/>
          <p:nvPr/>
        </p:nvSpPr>
        <p:spPr>
          <a:xfrm>
            <a:off x="360362" y="5000625"/>
            <a:ext cx="8172300" cy="1478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a:solidFill>
                  <a:schemeClr val="dk1"/>
                </a:solidFill>
                <a:latin typeface="Arial"/>
                <a:ea typeface="Arial"/>
                <a:cs typeface="Arial"/>
                <a:sym typeface="Arial"/>
              </a:rPr>
              <a:t>Turpmākais darbs:</a:t>
            </a:r>
          </a:p>
          <a:p>
            <a:pPr marL="4572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Arial"/>
                <a:ea typeface="Arial"/>
                <a:cs typeface="Arial"/>
                <a:sym typeface="Arial"/>
              </a:rPr>
              <a:t>Ontoloģijās balstīta pedagoģiskā modeļa zināšanu struktūras izstrāde mācību procesa dinamiskai pielāgošanai</a:t>
            </a:r>
          </a:p>
          <a:p>
            <a:pPr marL="457200" marR="0" lvl="0" indent="-342900" algn="l" rtl="0">
              <a:lnSpc>
                <a:spcPct val="100000"/>
              </a:lnSpc>
              <a:spcBef>
                <a:spcPts val="0"/>
              </a:spcBef>
              <a:spcAft>
                <a:spcPts val="0"/>
              </a:spcAft>
              <a:buClr>
                <a:schemeClr val="dk1"/>
              </a:buClr>
              <a:buSzPct val="100000"/>
              <a:buFont typeface="Arial"/>
              <a:buChar char="●"/>
            </a:pPr>
            <a:r>
              <a:rPr lang="en-US" sz="1800" b="0" i="0" u="none">
                <a:solidFill>
                  <a:schemeClr val="dk1"/>
                </a:solidFill>
                <a:latin typeface="Arial"/>
                <a:ea typeface="Arial"/>
                <a:cs typeface="Arial"/>
                <a:sym typeface="Arial"/>
              </a:rPr>
              <a:t>Piedāvātā daudzaģentu sistēmas modeļa projektēšana, izstrādājot zināšanu struktūru aģentu mijiedarbības un komunikācijas nodrošināšanai</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246062" y="274637"/>
            <a:ext cx="71373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400" b="0" i="0" u="none" strike="noStrike" cap="none">
                <a:solidFill>
                  <a:schemeClr val="dk1"/>
                </a:solidFill>
                <a:latin typeface="Arial"/>
                <a:ea typeface="Arial"/>
                <a:cs typeface="Arial"/>
                <a:sym typeface="Arial"/>
              </a:rPr>
              <a:t>Rezultāti </a:t>
            </a:r>
            <a:r>
              <a:rPr lang="en-US"/>
              <a:t>6/6</a:t>
            </a:r>
          </a:p>
        </p:txBody>
      </p:sp>
      <p:sp>
        <p:nvSpPr>
          <p:cNvPr id="189" name="Shape 18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Sagatavotas publikācijas:</a:t>
            </a:r>
          </a:p>
          <a:p>
            <a:pPr lvl="0" algn="just" rtl="0">
              <a:spcBef>
                <a:spcPts val="0"/>
              </a:spcBef>
              <a:buClr>
                <a:schemeClr val="dk1"/>
              </a:buClr>
              <a:buSzPct val="100000"/>
              <a:buFont typeface="Arial"/>
              <a:buAutoNum type="arabicPeriod"/>
            </a:pPr>
            <a:r>
              <a:rPr lang="en-US" sz="1600"/>
              <a:t>Grundspenkis J. Initial Steps towards the Development of Formal Method for Evaluation of Concept Map Complexity from the Systems Viewpoint. Submitted to the 12th International Baltic Conference on Databases and Information Systems, Riga, Latvia, 4-6 July 2016 (iesniegta).</a:t>
            </a:r>
          </a:p>
          <a:p>
            <a:pPr lvl="0" algn="just" rtl="0">
              <a:spcBef>
                <a:spcPts val="0"/>
              </a:spcBef>
              <a:buClr>
                <a:schemeClr val="dk1"/>
              </a:buClr>
              <a:buSzPct val="100000"/>
              <a:buFont typeface="Arial"/>
              <a:buAutoNum type="arabicPeriod"/>
            </a:pPr>
            <a:r>
              <a:rPr lang="en-US" sz="1600"/>
              <a:t>Lavendelis E. A Conceptual Approach for Knowledge Structure Update and Learning in Multi-Agent Systems. In Proceedings of 16th International Conference on Applied Computer Science (ACS '16), Istanbul, Turkey, April 15-17, 2016 (</a:t>
            </a:r>
            <a:r>
              <a:rPr lang="en-US" sz="1600" b="1"/>
              <a:t>pieņemta publicēšanai</a:t>
            </a:r>
            <a:r>
              <a:rPr lang="en-US" sz="1600"/>
              <a:t>).</a:t>
            </a:r>
          </a:p>
          <a:p>
            <a:pPr lvl="0" algn="just" rtl="0">
              <a:spcBef>
                <a:spcPts val="0"/>
              </a:spcBef>
              <a:buClr>
                <a:schemeClr val="dk1"/>
              </a:buClr>
              <a:buSzPct val="100000"/>
              <a:buFont typeface="Arial"/>
              <a:buAutoNum type="arabicPeriod"/>
            </a:pPr>
            <a:r>
              <a:rPr lang="en-US" sz="1600"/>
              <a:t>Petrovica S., Pudane M. Simulation of Affective Student-Tutor Interaction for Affective Tutoring Systems: Design of Knowledge Structure. Submitted to 7th International Conference on Education and Educational Technologies (EET '16), Istanbul, Turkey, April 15-17, 2016 (</a:t>
            </a:r>
            <a:r>
              <a:rPr lang="en-US" sz="1600" b="1"/>
              <a:t>pieņemta publicēšanai</a:t>
            </a:r>
            <a:r>
              <a:rPr lang="en-US" sz="1600"/>
              <a:t>).</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
        <p:nvSpPr>
          <p:cNvPr id="190" name="Shape 190"/>
          <p:cNvSpPr txBox="1"/>
          <p:nvPr/>
        </p:nvSpPr>
        <p:spPr>
          <a:xfrm>
            <a:off x="7019925" y="6519862"/>
            <a:ext cx="2133600"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1" i="0" u="none">
                <a:solidFill>
                  <a:schemeClr val="lt1"/>
                </a:solidFill>
                <a:latin typeface="Arial"/>
                <a:ea typeface="Arial"/>
                <a:cs typeface="Arial"/>
                <a:sym typeface="Arial"/>
              </a:rPr>
              <a:t>9</a:t>
            </a:fld>
            <a:endParaRPr lang="en-US" sz="1200" b="1" i="0" u="none">
              <a:solidFill>
                <a:schemeClr val="lt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2_RTU">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TU">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2287</Words>
  <Application>Microsoft Office PowerPoint</Application>
  <PresentationFormat>On-screen Show (4:3)</PresentationFormat>
  <Paragraphs>206</Paragraphs>
  <Slides>22</Slides>
  <Notes>22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Calibri</vt:lpstr>
      <vt:lpstr>2_RTU</vt:lpstr>
      <vt:lpstr>Office Theme</vt:lpstr>
      <vt:lpstr>1_RTU</vt:lpstr>
      <vt:lpstr>RTU DITF</vt:lpstr>
      <vt:lpstr>Plānotie uzdevumi 2.posmā</vt:lpstr>
      <vt:lpstr>PowerPoint Presentation</vt:lpstr>
      <vt:lpstr>Rezultāti 1/6</vt:lpstr>
      <vt:lpstr>Rezultāti 2/6</vt:lpstr>
      <vt:lpstr>Rezultāti 3/6</vt:lpstr>
      <vt:lpstr>Rezultāti 4/6</vt:lpstr>
      <vt:lpstr>Rezultāti 5/6</vt:lpstr>
      <vt:lpstr>Rezultāti 6/6</vt:lpstr>
      <vt:lpstr>PowerPoint Presentation</vt:lpstr>
      <vt:lpstr>Rezultāti 1/5</vt:lpstr>
      <vt:lpstr>Rezultāti 2/5</vt:lpstr>
      <vt:lpstr>Rezultāti 3/5</vt:lpstr>
      <vt:lpstr>Rezultāti 4/5</vt:lpstr>
      <vt:lpstr>Rezultāti 5/5</vt:lpstr>
      <vt:lpstr>PowerPoint Presentation</vt:lpstr>
      <vt:lpstr>Rezultāti 1/4</vt:lpstr>
      <vt:lpstr>Rezultāti 2/4</vt:lpstr>
      <vt:lpstr>Rezultāti 3/4</vt:lpstr>
      <vt:lpstr>Rezultāti 4/4</vt:lpstr>
      <vt:lpstr>RTU DITF kopsavilkums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RTU DITF</dc:title>
  <cp:lastModifiedBy>Pēteris Rudzājs</cp:lastModifiedBy>
  <cp:revision>12</cp:revision>
  <dcterms:modified xsi:type="dcterms:W3CDTF">2016-03-17T12:21:35Z</dcterms:modified>
</cp:coreProperties>
</file>