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02" r:id="rId3"/>
    <p:sldId id="304" r:id="rId4"/>
    <p:sldId id="303" r:id="rId5"/>
    <p:sldId id="268" r:id="rId6"/>
    <p:sldId id="270" r:id="rId7"/>
    <p:sldId id="306" r:id="rId8"/>
    <p:sldId id="284" r:id="rId9"/>
    <p:sldId id="285" r:id="rId10"/>
    <p:sldId id="307" r:id="rId11"/>
    <p:sldId id="315" r:id="rId12"/>
    <p:sldId id="310" r:id="rId13"/>
    <p:sldId id="311" r:id="rId14"/>
    <p:sldId id="316" r:id="rId15"/>
    <p:sldId id="313" r:id="rId16"/>
    <p:sldId id="319" r:id="rId17"/>
    <p:sldId id="320" r:id="rId18"/>
    <p:sldId id="321" r:id="rId19"/>
    <p:sldId id="323" r:id="rId20"/>
    <p:sldId id="322" r:id="rId21"/>
    <p:sldId id="325" r:id="rId22"/>
    <p:sldId id="326" r:id="rId23"/>
    <p:sldId id="328" r:id="rId24"/>
    <p:sldId id="327" r:id="rId25"/>
    <p:sldId id="329" r:id="rId26"/>
    <p:sldId id="330" r:id="rId27"/>
    <p:sldId id="331" r:id="rId28"/>
    <p:sldId id="324" r:id="rId29"/>
    <p:sldId id="318" r:id="rId30"/>
    <p:sldId id="282" r:id="rId31"/>
    <p:sldId id="308" r:id="rId32"/>
    <p:sldId id="279" r:id="rId33"/>
    <p:sldId id="278" r:id="rId34"/>
    <p:sldId id="276" r:id="rId35"/>
    <p:sldId id="309" r:id="rId36"/>
    <p:sldId id="275" r:id="rId37"/>
    <p:sldId id="33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8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66E5FA-7BBF-4A4A-A827-E00B206EA194}" type="doc">
      <dgm:prSet loTypeId="urn:microsoft.com/office/officeart/2005/8/layout/chevron1" loCatId="process" qsTypeId="urn:microsoft.com/office/officeart/2005/8/quickstyle/simple1#2" qsCatId="simple" csTypeId="urn:microsoft.com/office/officeart/2005/8/colors/accent1_2#2" csCatId="accent1" phldr="1"/>
      <dgm:spPr/>
    </dgm:pt>
    <dgm:pt modelId="{5278084C-CC7D-4EDE-A702-DD8D46469735}">
      <dgm:prSet phldrT="[Text]" custT="1"/>
      <dgm:spPr>
        <a:solidFill>
          <a:srgbClr val="92D050"/>
        </a:solidFill>
      </dgm:spPr>
      <dgm:t>
        <a:bodyPr/>
        <a:lstStyle/>
        <a:p>
          <a:r>
            <a:rPr lang="lv-LV" sz="2400" b="0" dirty="0">
              <a:solidFill>
                <a:schemeClr val="tx1"/>
              </a:solidFill>
            </a:rPr>
            <a:t>Arhitektūras izvēle </a:t>
          </a:r>
          <a:endParaRPr lang="lv-LV" sz="2400" b="0" dirty="0" smtClean="0">
            <a:solidFill>
              <a:schemeClr val="tx1"/>
            </a:solidFill>
          </a:endParaRPr>
        </a:p>
        <a:p>
          <a:r>
            <a:rPr lang="lv-LV" sz="2400" b="0" dirty="0" smtClean="0">
              <a:solidFill>
                <a:schemeClr val="tx1"/>
              </a:solidFill>
            </a:rPr>
            <a:t>1.posms</a:t>
          </a:r>
          <a:endParaRPr lang="en-US" sz="2400" b="0" dirty="0">
            <a:solidFill>
              <a:schemeClr val="tx1"/>
            </a:solidFill>
          </a:endParaRPr>
        </a:p>
      </dgm:t>
    </dgm:pt>
    <dgm:pt modelId="{F2E12308-7D2A-4126-AC52-E6C153AA2C7B}" type="parTrans" cxnId="{B46C1701-5AE2-4620-BC3E-47D679E1CB83}">
      <dgm:prSet/>
      <dgm:spPr/>
      <dgm:t>
        <a:bodyPr/>
        <a:lstStyle/>
        <a:p>
          <a:endParaRPr lang="en-US"/>
        </a:p>
      </dgm:t>
    </dgm:pt>
    <dgm:pt modelId="{9EDDDF67-B447-4D06-828E-033478A712C8}" type="sibTrans" cxnId="{B46C1701-5AE2-4620-BC3E-47D679E1CB83}">
      <dgm:prSet/>
      <dgm:spPr/>
      <dgm:t>
        <a:bodyPr/>
        <a:lstStyle/>
        <a:p>
          <a:endParaRPr lang="en-US"/>
        </a:p>
      </dgm:t>
    </dgm:pt>
    <dgm:pt modelId="{D11C799D-A761-45F8-9629-97613F67608D}">
      <dgm:prSet phldrT="[Text]" custT="1"/>
      <dgm:spPr>
        <a:solidFill>
          <a:srgbClr val="92D050"/>
        </a:solidFill>
      </dgm:spPr>
      <dgm:t>
        <a:bodyPr/>
        <a:lstStyle/>
        <a:p>
          <a:r>
            <a:rPr lang="lv-LV" sz="2400" b="0" dirty="0">
              <a:solidFill>
                <a:schemeClr val="tx1"/>
              </a:solidFill>
            </a:rPr>
            <a:t>Prototipa izstrāde 2.posms</a:t>
          </a:r>
          <a:endParaRPr lang="en-US" sz="2400" b="0" dirty="0">
            <a:solidFill>
              <a:schemeClr val="tx1"/>
            </a:solidFill>
          </a:endParaRPr>
        </a:p>
      </dgm:t>
    </dgm:pt>
    <dgm:pt modelId="{64E09A13-BE8A-496E-B6B5-D0836881A9AC}" type="parTrans" cxnId="{5603F6B4-748C-49F8-AB00-AC9506433CBD}">
      <dgm:prSet/>
      <dgm:spPr/>
      <dgm:t>
        <a:bodyPr/>
        <a:lstStyle/>
        <a:p>
          <a:endParaRPr lang="en-US"/>
        </a:p>
      </dgm:t>
    </dgm:pt>
    <dgm:pt modelId="{085E75AB-AC93-44CF-A61C-60039AC0DA93}" type="sibTrans" cxnId="{5603F6B4-748C-49F8-AB00-AC9506433CBD}">
      <dgm:prSet/>
      <dgm:spPr/>
      <dgm:t>
        <a:bodyPr/>
        <a:lstStyle/>
        <a:p>
          <a:endParaRPr lang="en-US"/>
        </a:p>
      </dgm:t>
    </dgm:pt>
    <dgm:pt modelId="{FBF9FF3C-D0B9-4447-9FE7-C8B9FC70FBFD}">
      <dgm:prSet phldrT="[Text]"/>
      <dgm:spPr>
        <a:solidFill>
          <a:srgbClr val="FFC000"/>
        </a:solidFill>
      </dgm:spPr>
      <dgm:t>
        <a:bodyPr/>
        <a:lstStyle/>
        <a:p>
          <a:r>
            <a:rPr lang="lv-LV" b="1" dirty="0">
              <a:solidFill>
                <a:schemeClr val="tx1"/>
              </a:solidFill>
            </a:rPr>
            <a:t>Pielietojumu identifikācija 3.posms</a:t>
          </a:r>
          <a:endParaRPr lang="en-US" b="1" dirty="0">
            <a:solidFill>
              <a:schemeClr val="tx1"/>
            </a:solidFill>
          </a:endParaRPr>
        </a:p>
      </dgm:t>
    </dgm:pt>
    <dgm:pt modelId="{232B5E3B-7189-4FB9-AF79-1D6889510E81}" type="parTrans" cxnId="{3E6FC714-BC6F-428D-88DB-6D7B7DA6414A}">
      <dgm:prSet/>
      <dgm:spPr/>
      <dgm:t>
        <a:bodyPr/>
        <a:lstStyle/>
        <a:p>
          <a:endParaRPr lang="en-US"/>
        </a:p>
      </dgm:t>
    </dgm:pt>
    <dgm:pt modelId="{B7020865-97FC-47F1-AE9F-2213557C0ADF}" type="sibTrans" cxnId="{3E6FC714-BC6F-428D-88DB-6D7B7DA6414A}">
      <dgm:prSet/>
      <dgm:spPr/>
      <dgm:t>
        <a:bodyPr/>
        <a:lstStyle/>
        <a:p>
          <a:endParaRPr lang="en-US"/>
        </a:p>
      </dgm:t>
    </dgm:pt>
    <dgm:pt modelId="{5050B1F6-5BBD-4D17-8F8D-EE8F84EEB5FF}">
      <dgm:prSet phldrT="[Text]" custT="1"/>
      <dgm:spPr>
        <a:solidFill>
          <a:srgbClr val="FFFF00"/>
        </a:solidFill>
      </dgm:spPr>
      <dgm:t>
        <a:bodyPr/>
        <a:lstStyle/>
        <a:p>
          <a:r>
            <a:rPr lang="lv-LV" sz="2400" b="0" dirty="0">
              <a:solidFill>
                <a:schemeClr val="tx1"/>
              </a:solidFill>
            </a:rPr>
            <a:t>Aprobācija projektos 4.posms</a:t>
          </a:r>
          <a:endParaRPr lang="en-US" sz="2400" b="0" dirty="0">
            <a:solidFill>
              <a:schemeClr val="tx1"/>
            </a:solidFill>
          </a:endParaRPr>
        </a:p>
      </dgm:t>
    </dgm:pt>
    <dgm:pt modelId="{7B16A406-1E0E-44E5-A451-EED29ADE4EA3}" type="parTrans" cxnId="{3E4A2CA8-D288-4B1B-821D-F445341AF0BD}">
      <dgm:prSet/>
      <dgm:spPr/>
      <dgm:t>
        <a:bodyPr/>
        <a:lstStyle/>
        <a:p>
          <a:endParaRPr lang="en-US"/>
        </a:p>
      </dgm:t>
    </dgm:pt>
    <dgm:pt modelId="{37FC49F2-635B-4DBE-9B30-973F85067061}" type="sibTrans" cxnId="{3E4A2CA8-D288-4B1B-821D-F445341AF0BD}">
      <dgm:prSet/>
      <dgm:spPr/>
      <dgm:t>
        <a:bodyPr/>
        <a:lstStyle/>
        <a:p>
          <a:endParaRPr lang="en-US"/>
        </a:p>
      </dgm:t>
    </dgm:pt>
    <dgm:pt modelId="{62352148-D5BF-4BF7-B3CB-A756BBAEA6F6}" type="pres">
      <dgm:prSet presAssocID="{6266E5FA-7BBF-4A4A-A827-E00B206EA194}" presName="Name0" presStyleCnt="0">
        <dgm:presLayoutVars>
          <dgm:dir/>
          <dgm:animLvl val="lvl"/>
          <dgm:resizeHandles val="exact"/>
        </dgm:presLayoutVars>
      </dgm:prSet>
      <dgm:spPr/>
    </dgm:pt>
    <dgm:pt modelId="{DA6A30E3-08D5-4713-B582-DD69FE04AA83}" type="pres">
      <dgm:prSet presAssocID="{5278084C-CC7D-4EDE-A702-DD8D46469735}" presName="parTxOnly" presStyleLbl="node1" presStyleIdx="0" presStyleCnt="4" custScaleY="331911">
        <dgm:presLayoutVars>
          <dgm:chMax val="0"/>
          <dgm:chPref val="0"/>
          <dgm:bulletEnabled val="1"/>
        </dgm:presLayoutVars>
      </dgm:prSet>
      <dgm:spPr/>
      <dgm:t>
        <a:bodyPr/>
        <a:lstStyle/>
        <a:p>
          <a:endParaRPr lang="en-US"/>
        </a:p>
      </dgm:t>
    </dgm:pt>
    <dgm:pt modelId="{02336650-2229-4342-AFF2-7AADC0332438}" type="pres">
      <dgm:prSet presAssocID="{9EDDDF67-B447-4D06-828E-033478A712C8}" presName="parTxOnlySpace" presStyleCnt="0"/>
      <dgm:spPr/>
    </dgm:pt>
    <dgm:pt modelId="{7DA9C717-AA03-426C-B509-DE0875FA9AF3}" type="pres">
      <dgm:prSet presAssocID="{D11C799D-A761-45F8-9629-97613F67608D}" presName="parTxOnly" presStyleLbl="node1" presStyleIdx="1" presStyleCnt="4" custScaleY="331912">
        <dgm:presLayoutVars>
          <dgm:chMax val="0"/>
          <dgm:chPref val="0"/>
          <dgm:bulletEnabled val="1"/>
        </dgm:presLayoutVars>
      </dgm:prSet>
      <dgm:spPr/>
      <dgm:t>
        <a:bodyPr/>
        <a:lstStyle/>
        <a:p>
          <a:endParaRPr lang="en-US"/>
        </a:p>
      </dgm:t>
    </dgm:pt>
    <dgm:pt modelId="{82D6E354-81ED-42BD-BC81-15063A912349}" type="pres">
      <dgm:prSet presAssocID="{085E75AB-AC93-44CF-A61C-60039AC0DA93}" presName="parTxOnlySpace" presStyleCnt="0"/>
      <dgm:spPr/>
    </dgm:pt>
    <dgm:pt modelId="{751BDB63-FF63-43CF-97B0-AEAA2DF88938}" type="pres">
      <dgm:prSet presAssocID="{FBF9FF3C-D0B9-4447-9FE7-C8B9FC70FBFD}" presName="parTxOnly" presStyleLbl="node1" presStyleIdx="2" presStyleCnt="4" custScaleY="471664">
        <dgm:presLayoutVars>
          <dgm:chMax val="0"/>
          <dgm:chPref val="0"/>
          <dgm:bulletEnabled val="1"/>
        </dgm:presLayoutVars>
      </dgm:prSet>
      <dgm:spPr/>
      <dgm:t>
        <a:bodyPr/>
        <a:lstStyle/>
        <a:p>
          <a:endParaRPr lang="en-US"/>
        </a:p>
      </dgm:t>
    </dgm:pt>
    <dgm:pt modelId="{08A9CDFB-1CA5-4AE0-968F-DA13FDD60610}" type="pres">
      <dgm:prSet presAssocID="{B7020865-97FC-47F1-AE9F-2213557C0ADF}" presName="parTxOnlySpace" presStyleCnt="0"/>
      <dgm:spPr/>
    </dgm:pt>
    <dgm:pt modelId="{06DB0F7B-E144-4BBD-ACC1-286DE71807D7}" type="pres">
      <dgm:prSet presAssocID="{5050B1F6-5BBD-4D17-8F8D-EE8F84EEB5FF}" presName="parTxOnly" presStyleLbl="node1" presStyleIdx="3" presStyleCnt="4" custScaleY="349381">
        <dgm:presLayoutVars>
          <dgm:chMax val="0"/>
          <dgm:chPref val="0"/>
          <dgm:bulletEnabled val="1"/>
        </dgm:presLayoutVars>
      </dgm:prSet>
      <dgm:spPr/>
      <dgm:t>
        <a:bodyPr/>
        <a:lstStyle/>
        <a:p>
          <a:endParaRPr lang="en-US"/>
        </a:p>
      </dgm:t>
    </dgm:pt>
  </dgm:ptLst>
  <dgm:cxnLst>
    <dgm:cxn modelId="{3E6FC714-BC6F-428D-88DB-6D7B7DA6414A}" srcId="{6266E5FA-7BBF-4A4A-A827-E00B206EA194}" destId="{FBF9FF3C-D0B9-4447-9FE7-C8B9FC70FBFD}" srcOrd="2" destOrd="0" parTransId="{232B5E3B-7189-4FB9-AF79-1D6889510E81}" sibTransId="{B7020865-97FC-47F1-AE9F-2213557C0ADF}"/>
    <dgm:cxn modelId="{5603F6B4-748C-49F8-AB00-AC9506433CBD}" srcId="{6266E5FA-7BBF-4A4A-A827-E00B206EA194}" destId="{D11C799D-A761-45F8-9629-97613F67608D}" srcOrd="1" destOrd="0" parTransId="{64E09A13-BE8A-496E-B6B5-D0836881A9AC}" sibTransId="{085E75AB-AC93-44CF-A61C-60039AC0DA93}"/>
    <dgm:cxn modelId="{24BE744D-4255-484D-B58B-4584FE8C7ED3}" type="presOf" srcId="{5278084C-CC7D-4EDE-A702-DD8D46469735}" destId="{DA6A30E3-08D5-4713-B582-DD69FE04AA83}" srcOrd="0" destOrd="0" presId="urn:microsoft.com/office/officeart/2005/8/layout/chevron1"/>
    <dgm:cxn modelId="{85D2DF42-E4DF-48FA-8590-5B5D14E6EB5B}" type="presOf" srcId="{D11C799D-A761-45F8-9629-97613F67608D}" destId="{7DA9C717-AA03-426C-B509-DE0875FA9AF3}" srcOrd="0" destOrd="0" presId="urn:microsoft.com/office/officeart/2005/8/layout/chevron1"/>
    <dgm:cxn modelId="{CFED4386-6240-4F56-8EF6-15E53121246D}" type="presOf" srcId="{FBF9FF3C-D0B9-4447-9FE7-C8B9FC70FBFD}" destId="{751BDB63-FF63-43CF-97B0-AEAA2DF88938}" srcOrd="0" destOrd="0" presId="urn:microsoft.com/office/officeart/2005/8/layout/chevron1"/>
    <dgm:cxn modelId="{0DCE0307-C358-4624-BDC1-CA43475B2D32}" type="presOf" srcId="{5050B1F6-5BBD-4D17-8F8D-EE8F84EEB5FF}" destId="{06DB0F7B-E144-4BBD-ACC1-286DE71807D7}" srcOrd="0" destOrd="0" presId="urn:microsoft.com/office/officeart/2005/8/layout/chevron1"/>
    <dgm:cxn modelId="{B46C1701-5AE2-4620-BC3E-47D679E1CB83}" srcId="{6266E5FA-7BBF-4A4A-A827-E00B206EA194}" destId="{5278084C-CC7D-4EDE-A702-DD8D46469735}" srcOrd="0" destOrd="0" parTransId="{F2E12308-7D2A-4126-AC52-E6C153AA2C7B}" sibTransId="{9EDDDF67-B447-4D06-828E-033478A712C8}"/>
    <dgm:cxn modelId="{3E4A2CA8-D288-4B1B-821D-F445341AF0BD}" srcId="{6266E5FA-7BBF-4A4A-A827-E00B206EA194}" destId="{5050B1F6-5BBD-4D17-8F8D-EE8F84EEB5FF}" srcOrd="3" destOrd="0" parTransId="{7B16A406-1E0E-44E5-A451-EED29ADE4EA3}" sibTransId="{37FC49F2-635B-4DBE-9B30-973F85067061}"/>
    <dgm:cxn modelId="{D4028937-906E-434C-861E-BE7036611487}" type="presOf" srcId="{6266E5FA-7BBF-4A4A-A827-E00B206EA194}" destId="{62352148-D5BF-4BF7-B3CB-A756BBAEA6F6}" srcOrd="0" destOrd="0" presId="urn:microsoft.com/office/officeart/2005/8/layout/chevron1"/>
    <dgm:cxn modelId="{FACE9A66-AD78-432D-BFBB-CA1D467A6BCE}" type="presParOf" srcId="{62352148-D5BF-4BF7-B3CB-A756BBAEA6F6}" destId="{DA6A30E3-08D5-4713-B582-DD69FE04AA83}" srcOrd="0" destOrd="0" presId="urn:microsoft.com/office/officeart/2005/8/layout/chevron1"/>
    <dgm:cxn modelId="{85D76C3C-6B73-4FFB-8FBC-50AC00A1E8A6}" type="presParOf" srcId="{62352148-D5BF-4BF7-B3CB-A756BBAEA6F6}" destId="{02336650-2229-4342-AFF2-7AADC0332438}" srcOrd="1" destOrd="0" presId="urn:microsoft.com/office/officeart/2005/8/layout/chevron1"/>
    <dgm:cxn modelId="{6F4B6D68-C955-4EEC-982C-E2A757DB0BB3}" type="presParOf" srcId="{62352148-D5BF-4BF7-B3CB-A756BBAEA6F6}" destId="{7DA9C717-AA03-426C-B509-DE0875FA9AF3}" srcOrd="2" destOrd="0" presId="urn:microsoft.com/office/officeart/2005/8/layout/chevron1"/>
    <dgm:cxn modelId="{592025EC-6F7C-4CB4-AB7F-A8A67B227270}" type="presParOf" srcId="{62352148-D5BF-4BF7-B3CB-A756BBAEA6F6}" destId="{82D6E354-81ED-42BD-BC81-15063A912349}" srcOrd="3" destOrd="0" presId="urn:microsoft.com/office/officeart/2005/8/layout/chevron1"/>
    <dgm:cxn modelId="{3C46ABE8-2BAA-497F-971D-4732A8F454B6}" type="presParOf" srcId="{62352148-D5BF-4BF7-B3CB-A756BBAEA6F6}" destId="{751BDB63-FF63-43CF-97B0-AEAA2DF88938}" srcOrd="4" destOrd="0" presId="urn:microsoft.com/office/officeart/2005/8/layout/chevron1"/>
    <dgm:cxn modelId="{A6F4A922-33C5-49DE-94E6-35B6ED98811F}" type="presParOf" srcId="{62352148-D5BF-4BF7-B3CB-A756BBAEA6F6}" destId="{08A9CDFB-1CA5-4AE0-968F-DA13FDD60610}" srcOrd="5" destOrd="0" presId="urn:microsoft.com/office/officeart/2005/8/layout/chevron1"/>
    <dgm:cxn modelId="{A103FE50-A4EF-4C2E-8178-DE2417A1B224}" type="presParOf" srcId="{62352148-D5BF-4BF7-B3CB-A756BBAEA6F6}" destId="{06DB0F7B-E144-4BBD-ACC1-286DE71807D7}" srcOrd="6" destOrd="0" presId="urn:microsoft.com/office/officeart/2005/8/layout/chevron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9C5127-68F8-4ED0-9C60-E8F866B1E34E}" type="datetimeFigureOut">
              <a:rPr lang="lv-LV"/>
              <a:pPr>
                <a:defRPr/>
              </a:pPr>
              <a:t>2016.12.04.</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E27262E-5DC6-459B-9A60-D910E566249D}" type="slidenum">
              <a:rPr lang="lv-LV"/>
              <a:pPr>
                <a:defRPr/>
              </a:pPr>
              <a:t>‹#›</a:t>
            </a:fld>
            <a:endParaRPr lang="lv-LV"/>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lv-LV" smtClean="0"/>
              <a:t>Man liekas, ka šo varētu izmest</a:t>
            </a: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E4A31D-E79E-4E47-92EC-0192145B2067}" type="slidenum">
              <a:rPr lang="lv-LV"/>
              <a:pPr fontAlgn="base">
                <a:spcBef>
                  <a:spcPct val="0"/>
                </a:spcBef>
                <a:spcAft>
                  <a:spcPct val="0"/>
                </a:spcAft>
              </a:pPr>
              <a:t>30</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6" name="Slide Number Placeholder 5"/>
          <p:cNvSpPr>
            <a:spLocks noGrp="1"/>
          </p:cNvSpPr>
          <p:nvPr>
            <p:ph type="sldNum" sz="quarter" idx="12"/>
          </p:nvPr>
        </p:nvSpPr>
        <p:spPr/>
        <p:txBody>
          <a:bodyPr/>
          <a:lstStyle>
            <a:lvl1pPr>
              <a:defRPr/>
            </a:lvl1pPr>
          </a:lstStyle>
          <a:p>
            <a:pPr>
              <a:defRPr/>
            </a:pPr>
            <a:fld id="{50E82644-AE38-489B-9555-FE7293BAEB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6" name="Slide Number Placeholder 5"/>
          <p:cNvSpPr>
            <a:spLocks noGrp="1"/>
          </p:cNvSpPr>
          <p:nvPr>
            <p:ph type="sldNum" sz="quarter" idx="12"/>
          </p:nvPr>
        </p:nvSpPr>
        <p:spPr/>
        <p:txBody>
          <a:bodyPr/>
          <a:lstStyle>
            <a:lvl1pPr>
              <a:defRPr/>
            </a:lvl1pPr>
          </a:lstStyle>
          <a:p>
            <a:pPr>
              <a:defRPr/>
            </a:pPr>
            <a:fld id="{1FF31A1B-7863-4249-882B-A6ED374F9D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6" name="Slide Number Placeholder 5"/>
          <p:cNvSpPr>
            <a:spLocks noGrp="1"/>
          </p:cNvSpPr>
          <p:nvPr>
            <p:ph type="sldNum" sz="quarter" idx="12"/>
          </p:nvPr>
        </p:nvSpPr>
        <p:spPr/>
        <p:txBody>
          <a:bodyPr/>
          <a:lstStyle>
            <a:lvl1pPr>
              <a:defRPr/>
            </a:lvl1pPr>
          </a:lstStyle>
          <a:p>
            <a:pPr>
              <a:defRPr/>
            </a:pPr>
            <a:fld id="{4C6F5E59-9917-48FA-AC67-642E1027ABB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6" name="Slide Number Placeholder 5"/>
          <p:cNvSpPr>
            <a:spLocks noGrp="1"/>
          </p:cNvSpPr>
          <p:nvPr>
            <p:ph type="sldNum" sz="quarter" idx="12"/>
          </p:nvPr>
        </p:nvSpPr>
        <p:spPr/>
        <p:txBody>
          <a:bodyPr/>
          <a:lstStyle>
            <a:lvl1pPr>
              <a:defRPr/>
            </a:lvl1pPr>
          </a:lstStyle>
          <a:p>
            <a:pPr>
              <a:defRPr/>
            </a:pPr>
            <a:fld id="{70BECD2F-4FBF-46DA-B108-914D48F84C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6" name="Slide Number Placeholder 5"/>
          <p:cNvSpPr>
            <a:spLocks noGrp="1"/>
          </p:cNvSpPr>
          <p:nvPr>
            <p:ph type="sldNum" sz="quarter" idx="12"/>
          </p:nvPr>
        </p:nvSpPr>
        <p:spPr/>
        <p:txBody>
          <a:bodyPr/>
          <a:lstStyle>
            <a:lvl1pPr>
              <a:defRPr/>
            </a:lvl1pPr>
          </a:lstStyle>
          <a:p>
            <a:pPr>
              <a:defRPr/>
            </a:pPr>
            <a:fld id="{37F603C5-86C4-4DD5-A722-C769454BC6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7" name="Slide Number Placeholder 5"/>
          <p:cNvSpPr>
            <a:spLocks noGrp="1"/>
          </p:cNvSpPr>
          <p:nvPr>
            <p:ph type="sldNum" sz="quarter" idx="12"/>
          </p:nvPr>
        </p:nvSpPr>
        <p:spPr/>
        <p:txBody>
          <a:bodyPr/>
          <a:lstStyle>
            <a:lvl1pPr>
              <a:defRPr/>
            </a:lvl1pPr>
          </a:lstStyle>
          <a:p>
            <a:pPr>
              <a:defRPr/>
            </a:pPr>
            <a:fld id="{54A6D813-BE6D-4A8F-BF1D-D6FEE7ED2B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9" name="Slide Number Placeholder 5"/>
          <p:cNvSpPr>
            <a:spLocks noGrp="1"/>
          </p:cNvSpPr>
          <p:nvPr>
            <p:ph type="sldNum" sz="quarter" idx="12"/>
          </p:nvPr>
        </p:nvSpPr>
        <p:spPr/>
        <p:txBody>
          <a:bodyPr/>
          <a:lstStyle>
            <a:lvl1pPr>
              <a:defRPr/>
            </a:lvl1pPr>
          </a:lstStyle>
          <a:p>
            <a:pPr>
              <a:defRPr/>
            </a:pPr>
            <a:fld id="{80235C51-AA31-4711-BCA5-A79DB483DEC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5" name="Slide Number Placeholder 5"/>
          <p:cNvSpPr>
            <a:spLocks noGrp="1"/>
          </p:cNvSpPr>
          <p:nvPr>
            <p:ph type="sldNum" sz="quarter" idx="12"/>
          </p:nvPr>
        </p:nvSpPr>
        <p:spPr/>
        <p:txBody>
          <a:bodyPr/>
          <a:lstStyle>
            <a:lvl1pPr>
              <a:defRPr/>
            </a:lvl1pPr>
          </a:lstStyle>
          <a:p>
            <a:pPr>
              <a:defRPr/>
            </a:pPr>
            <a:fld id="{B2A23281-B34A-453C-9BD1-E539D3D6106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4" name="Slide Number Placeholder 5"/>
          <p:cNvSpPr>
            <a:spLocks noGrp="1"/>
          </p:cNvSpPr>
          <p:nvPr>
            <p:ph type="sldNum" sz="quarter" idx="12"/>
          </p:nvPr>
        </p:nvSpPr>
        <p:spPr/>
        <p:txBody>
          <a:bodyPr/>
          <a:lstStyle>
            <a:lvl1pPr>
              <a:defRPr/>
            </a:lvl1pPr>
          </a:lstStyle>
          <a:p>
            <a:pPr>
              <a:defRPr/>
            </a:pPr>
            <a:fld id="{E05E73AE-8A3F-4FC4-8CA4-4C876140D45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7" name="Slide Number Placeholder 5"/>
          <p:cNvSpPr>
            <a:spLocks noGrp="1"/>
          </p:cNvSpPr>
          <p:nvPr>
            <p:ph type="sldNum" sz="quarter" idx="12"/>
          </p:nvPr>
        </p:nvSpPr>
        <p:spPr/>
        <p:txBody>
          <a:bodyPr/>
          <a:lstStyle>
            <a:lvl1pPr>
              <a:defRPr/>
            </a:lvl1pPr>
          </a:lstStyle>
          <a:p>
            <a:pPr>
              <a:defRPr/>
            </a:pPr>
            <a:fld id="{4D6DB55E-93EF-4265-A347-29C76B2704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lv-LV"/>
              <a:t>7/12/2016</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VPP SOPHIS projekts Nr.2</a:t>
            </a:r>
          </a:p>
        </p:txBody>
      </p:sp>
      <p:sp>
        <p:nvSpPr>
          <p:cNvPr id="7" name="Slide Number Placeholder 5"/>
          <p:cNvSpPr>
            <a:spLocks noGrp="1"/>
          </p:cNvSpPr>
          <p:nvPr>
            <p:ph type="sldNum" sz="quarter" idx="12"/>
          </p:nvPr>
        </p:nvSpPr>
        <p:spPr/>
        <p:txBody>
          <a:bodyPr/>
          <a:lstStyle>
            <a:lvl1pPr>
              <a:defRPr/>
            </a:lvl1pPr>
          </a:lstStyle>
          <a:p>
            <a:pPr>
              <a:defRPr/>
            </a:pPr>
            <a:fld id="{FE815548-FCFD-42AA-921E-C97AE4BB32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lv-LV"/>
              <a:t>7/12/2016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VPP SOPHIS projekts Nr.2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C9AB4AB-76AD-4206-9B16-69314ED78B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t9RQyacrao" TargetMode="External"/><Relationship Id="rId2" Type="http://schemas.openxmlformats.org/officeDocument/2006/relationships/hyperlink" Target="https://www.youtube.com/watch?v=VSP1-fLK22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7rZIN0gXJX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825" y="2209800"/>
            <a:ext cx="8283575" cy="3232150"/>
          </a:xfrm>
          <a:prstGeom prst="rect">
            <a:avLst/>
          </a:prstGeom>
        </p:spPr>
        <p:txBody>
          <a:bodyPr>
            <a:spAutoFit/>
          </a:bodyPr>
          <a:lstStyle/>
          <a:p>
            <a:pPr fontAlgn="auto">
              <a:spcBef>
                <a:spcPts val="0"/>
              </a:spcBef>
              <a:spcAft>
                <a:spcPts val="0"/>
              </a:spcAft>
              <a:defRPr/>
            </a:pPr>
            <a:endParaRPr lang="lv-LV" dirty="0">
              <a:solidFill>
                <a:srgbClr val="FF0000"/>
              </a:solidFill>
              <a:latin typeface="+mn-lt"/>
            </a:endParaRPr>
          </a:p>
          <a:p>
            <a:pPr fontAlgn="t">
              <a:spcBef>
                <a:spcPts val="0"/>
              </a:spcBef>
              <a:spcAft>
                <a:spcPts val="0"/>
              </a:spcAft>
              <a:defRPr/>
            </a:pPr>
            <a:r>
              <a:rPr lang="lv-LV" sz="2400" b="1" dirty="0">
                <a:latin typeface="+mn-lt"/>
              </a:rPr>
              <a:t>1</a:t>
            </a:r>
            <a:r>
              <a:rPr lang="lv-LV" sz="2400" b="1" dirty="0">
                <a:latin typeface="+mn-lt"/>
              </a:rPr>
              <a:t>. Tālāk attīstīt metodes liela apjoma datu pieejamībai, kas balstītas uz modeļiem un nozares ontoloģijām, saistot tās ar displeju sienas infrastruktūras </a:t>
            </a:r>
            <a:r>
              <a:rPr lang="lv-LV" sz="2400" b="1" dirty="0">
                <a:latin typeface="+mn-lt"/>
              </a:rPr>
              <a:t>iespējām - </a:t>
            </a:r>
            <a:r>
              <a:rPr lang="lv-LV" sz="2400" dirty="0">
                <a:solidFill>
                  <a:srgbClr val="FF0000"/>
                </a:solidFill>
                <a:latin typeface="+mn-lt"/>
              </a:rPr>
              <a:t>G.Arnicāns</a:t>
            </a:r>
            <a:r>
              <a:rPr lang="lv-LV" sz="2400" dirty="0">
                <a:solidFill>
                  <a:srgbClr val="FF0000"/>
                </a:solidFill>
                <a:latin typeface="+mn-lt"/>
              </a:rPr>
              <a:t>, Ģ.Karnītis</a:t>
            </a:r>
            <a:endParaRPr lang="lv-LV" sz="2400" i="1" dirty="0">
              <a:latin typeface="+mn-lt"/>
            </a:endParaRPr>
          </a:p>
          <a:p>
            <a:pPr fontAlgn="ctr">
              <a:spcBef>
                <a:spcPts val="0"/>
              </a:spcBef>
              <a:spcAft>
                <a:spcPts val="0"/>
              </a:spcAft>
              <a:defRPr/>
            </a:pPr>
            <a:r>
              <a:rPr lang="lv-LV" sz="2400" b="1" dirty="0">
                <a:latin typeface="+mn-lt"/>
              </a:rPr>
              <a:t> </a:t>
            </a:r>
            <a:endParaRPr lang="lv-LV" sz="2400" dirty="0">
              <a:latin typeface="+mn-lt"/>
            </a:endParaRPr>
          </a:p>
          <a:p>
            <a:pPr fontAlgn="t">
              <a:spcBef>
                <a:spcPts val="0"/>
              </a:spcBef>
              <a:spcAft>
                <a:spcPts val="0"/>
              </a:spcAft>
              <a:defRPr/>
            </a:pPr>
            <a:r>
              <a:rPr lang="lv-LV" sz="2400" b="1" dirty="0">
                <a:latin typeface="+mn-lt"/>
              </a:rPr>
              <a:t>2. Tālāk attīstīt biznesa procesu modeļu pielietošanas metodes programmas izpildes laika notikumu analīzē, kas balstītas uz specifisku modelēšanas valodu </a:t>
            </a:r>
            <a:r>
              <a:rPr lang="lv-LV" sz="2400" b="1" dirty="0">
                <a:latin typeface="+mn-lt"/>
              </a:rPr>
              <a:t>lietošanu </a:t>
            </a:r>
            <a:r>
              <a:rPr lang="lv-LV" sz="2400" i="1" dirty="0">
                <a:latin typeface="+mn-lt"/>
              </a:rPr>
              <a:t>- </a:t>
            </a:r>
            <a:r>
              <a:rPr lang="lv-LV" sz="2400" dirty="0">
                <a:solidFill>
                  <a:srgbClr val="FF0000"/>
                </a:solidFill>
                <a:latin typeface="+mn-lt"/>
              </a:rPr>
              <a:t>J.Bičevskis</a:t>
            </a:r>
            <a:endParaRPr lang="lv-LV" sz="2400" i="1" dirty="0">
              <a:latin typeface="+mn-lt"/>
            </a:endParaRPr>
          </a:p>
          <a:p>
            <a:pPr marL="285750" indent="-285750" fontAlgn="auto">
              <a:spcBef>
                <a:spcPts val="0"/>
              </a:spcBef>
              <a:spcAft>
                <a:spcPts val="0"/>
              </a:spcAft>
              <a:buFont typeface="Arial" panose="020B0604020202020204" pitchFamily="34" charset="0"/>
              <a:buChar char="•"/>
              <a:defRPr/>
            </a:pPr>
            <a:endParaRPr lang="lv-LV" dirty="0">
              <a:solidFill>
                <a:srgbClr val="FF0000"/>
              </a:solidFill>
              <a:latin typeface="+mn-lt"/>
            </a:endParaRPr>
          </a:p>
        </p:txBody>
      </p:sp>
      <p:sp>
        <p:nvSpPr>
          <p:cNvPr id="14338" name="Title 4"/>
          <p:cNvSpPr>
            <a:spLocks noGrp="1"/>
          </p:cNvSpPr>
          <p:nvPr>
            <p:ph type="title"/>
          </p:nvPr>
        </p:nvSpPr>
        <p:spPr>
          <a:xfrm>
            <a:off x="457200" y="274638"/>
            <a:ext cx="8229600" cy="1858962"/>
          </a:xfrm>
        </p:spPr>
        <p:txBody>
          <a:bodyPr/>
          <a:lstStyle/>
          <a:p>
            <a:r>
              <a:rPr lang="lv-LV" sz="2400" smtClean="0"/>
              <a:t>VPP „SOPHIS” </a:t>
            </a:r>
            <a:br>
              <a:rPr lang="lv-LV" sz="2400" smtClean="0"/>
            </a:br>
            <a:r>
              <a:rPr lang="lv-LV" sz="2400" b="1" smtClean="0"/>
              <a:t>2.projekta</a:t>
            </a:r>
            <a:r>
              <a:rPr lang="lv-LV" sz="2400" smtClean="0"/>
              <a:t> „Uz ontoloģijām balstītas tīmekļa videi pielāgotas zināšanu inženierijas tehnoloģijas”  </a:t>
            </a:r>
            <a:br>
              <a:rPr lang="lv-LV" sz="2400" smtClean="0"/>
            </a:br>
            <a:r>
              <a:rPr lang="lv-LV" sz="2400" smtClean="0"/>
              <a:t>LU Datorikas fakultātes </a:t>
            </a:r>
            <a:r>
              <a:rPr lang="lv-LV" sz="2400" b="1" smtClean="0"/>
              <a:t>3.posma uzdevumi</a:t>
            </a:r>
          </a:p>
        </p:txBody>
      </p:sp>
      <p:sp>
        <p:nvSpPr>
          <p:cNvPr id="2" name="Date Placeholder 1"/>
          <p:cNvSpPr>
            <a:spLocks noGrp="1"/>
          </p:cNvSpPr>
          <p:nvPr>
            <p:ph type="dt" sz="quarter" idx="10"/>
          </p:nvPr>
        </p:nvSpPr>
        <p:spPr/>
        <p:txBody>
          <a:bodyPr/>
          <a:lstStyle/>
          <a:p>
            <a:pPr>
              <a:defRPr/>
            </a:pPr>
            <a:r>
              <a:rPr lang="lv-LV"/>
              <a:t>7/12/2016</a:t>
            </a:r>
            <a:endParaRPr lang="en-US"/>
          </a:p>
        </p:txBody>
      </p:sp>
      <p:sp>
        <p:nvSpPr>
          <p:cNvPr id="3" name="Footer Placeholder 2"/>
          <p:cNvSpPr>
            <a:spLocks noGrp="1"/>
          </p:cNvSpPr>
          <p:nvPr>
            <p:ph type="ftr" sz="quarter" idx="11"/>
          </p:nvPr>
        </p:nvSpPr>
        <p:spPr/>
        <p:txBody>
          <a:bodyPr/>
          <a:lstStyle/>
          <a:p>
            <a:pPr>
              <a:defRPr/>
            </a:pPr>
            <a:r>
              <a:rPr lang="en-US"/>
              <a:t>VPP SOPHIS projekts Nr.2</a:t>
            </a:r>
            <a:endParaRPr lang="en-US" dirty="0"/>
          </a:p>
        </p:txBody>
      </p:sp>
      <p:sp>
        <p:nvSpPr>
          <p:cNvPr id="6" name="Slide Number Placeholder 5"/>
          <p:cNvSpPr>
            <a:spLocks noGrp="1"/>
          </p:cNvSpPr>
          <p:nvPr>
            <p:ph type="sldNum" sz="quarter" idx="12"/>
          </p:nvPr>
        </p:nvSpPr>
        <p:spPr/>
        <p:txBody>
          <a:bodyPr/>
          <a:lstStyle/>
          <a:p>
            <a:pPr>
              <a:defRPr/>
            </a:pPr>
            <a:fld id="{0240412C-5FF8-4EDB-9376-D678EBFBAEBF}" type="slidenum">
              <a:rPr lang="en-US"/>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lv-LV" smtClean="0"/>
              <a:t>Risinājums pēc 3.posma</a:t>
            </a:r>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7EF3EA6B-50A8-44FC-BA33-BAB97AD5455E}" type="slidenum">
              <a:rPr lang="en-US"/>
              <a:pPr>
                <a:defRPr/>
              </a:pPr>
              <a:t>10</a:t>
            </a:fld>
            <a:endParaRPr lang="en-US"/>
          </a:p>
        </p:txBody>
      </p:sp>
      <p:sp>
        <p:nvSpPr>
          <p:cNvPr id="23557" name="TextBox 17"/>
          <p:cNvSpPr txBox="1">
            <a:spLocks noChangeArrowheads="1"/>
          </p:cNvSpPr>
          <p:nvPr/>
        </p:nvSpPr>
        <p:spPr bwMode="auto">
          <a:xfrm>
            <a:off x="671513" y="1600200"/>
            <a:ext cx="7800975" cy="2954338"/>
          </a:xfrm>
          <a:prstGeom prst="rect">
            <a:avLst/>
          </a:prstGeom>
          <a:noFill/>
          <a:ln w="9525">
            <a:noFill/>
            <a:miter lim="800000"/>
            <a:headEnd/>
            <a:tailEnd/>
          </a:ln>
        </p:spPr>
        <p:txBody>
          <a:bodyPr>
            <a:spAutoFit/>
          </a:bodyPr>
          <a:lstStyle/>
          <a:p>
            <a:endParaRPr lang="lv-LV">
              <a:latin typeface="Calibri" pitchFamily="34" charset="0"/>
            </a:endParaRPr>
          </a:p>
          <a:p>
            <a:r>
              <a:rPr lang="lv-LV" sz="2400">
                <a:latin typeface="Calibri" pitchFamily="34" charset="0"/>
              </a:rPr>
              <a:t>Pēc 3.posma 1.variants</a:t>
            </a:r>
          </a:p>
          <a:p>
            <a:r>
              <a:rPr lang="lv-LV" sz="2400">
                <a:latin typeface="Calibri" pitchFamily="34" charset="0"/>
                <a:hlinkClick r:id="rId2"/>
              </a:rPr>
              <a:t>https://www.youtube.com/watch?v=VSP1-fLK22U</a:t>
            </a:r>
            <a:endParaRPr lang="lv-LV" sz="2400">
              <a:latin typeface="Calibri" pitchFamily="34" charset="0"/>
            </a:endParaRPr>
          </a:p>
          <a:p>
            <a:endParaRPr lang="lv-LV" sz="2400">
              <a:latin typeface="Calibri" pitchFamily="34" charset="0"/>
            </a:endParaRPr>
          </a:p>
          <a:p>
            <a:r>
              <a:rPr lang="lv-LV" sz="2400">
                <a:latin typeface="Calibri" pitchFamily="34" charset="0"/>
              </a:rPr>
              <a:t>Pēc 3.posma 2.variants</a:t>
            </a:r>
          </a:p>
          <a:p>
            <a:r>
              <a:rPr lang="en-US" sz="2400">
                <a:latin typeface="Calibri" pitchFamily="34" charset="0"/>
                <a:hlinkClick r:id="rId3"/>
              </a:rPr>
              <a:t>https://www.youtube.com/watch?v=at9RQyacrao</a:t>
            </a:r>
            <a:endParaRPr lang="lv-LV" sz="2400">
              <a:latin typeface="Calibri" pitchFamily="34" charset="0"/>
            </a:endParaRPr>
          </a:p>
          <a:p>
            <a:endParaRPr lang="en-US" sz="2400">
              <a:latin typeface="Calibri" pitchFamily="34" charset="0"/>
            </a:endParaRPr>
          </a:p>
          <a:p>
            <a:endParaRPr lang="en-US" sz="240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ctrTitle"/>
          </p:nvPr>
        </p:nvSpPr>
        <p:spPr/>
        <p:txBody>
          <a:bodyPr/>
          <a:lstStyle/>
          <a:p>
            <a:r>
              <a:rPr lang="lv-LV" smtClean="0"/>
              <a:t>Datu attēlošana uz monitoru sienas</a:t>
            </a:r>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US"/>
          </a:p>
        </p:txBody>
      </p:sp>
      <p:sp>
        <p:nvSpPr>
          <p:cNvPr id="4" name="Date Placeholder 3"/>
          <p:cNvSpPr>
            <a:spLocks noGrp="1"/>
          </p:cNvSpPr>
          <p:nvPr>
            <p:ph type="dt" sz="quarter" idx="10"/>
          </p:nvPr>
        </p:nvSpPr>
        <p:spPr/>
        <p:txBody>
          <a:bodyPr/>
          <a:lstStyle/>
          <a:p>
            <a:pPr>
              <a:defRPr/>
            </a:pPr>
            <a:r>
              <a:rPr lang="lv-LV"/>
              <a:t>7/12/2016</a:t>
            </a:r>
            <a:endParaRPr lang="en-US" dirty="0"/>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A377B239-E778-4271-B1E0-CAF273F063A4}"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lv-LV" smtClean="0"/>
              <a:t>Datu attēlošana</a:t>
            </a:r>
            <a:endParaRPr lang="en-US" smtClean="0"/>
          </a:p>
        </p:txBody>
      </p:sp>
      <p:sp>
        <p:nvSpPr>
          <p:cNvPr id="3" name="Content Placeholder 2"/>
          <p:cNvSpPr>
            <a:spLocks noGrp="1"/>
          </p:cNvSpPr>
          <p:nvPr>
            <p:ph idx="1"/>
          </p:nvPr>
        </p:nvSpPr>
        <p:spPr>
          <a:xfrm>
            <a:off x="381000" y="1203325"/>
            <a:ext cx="8229600" cy="1082675"/>
          </a:xfrm>
        </p:spPr>
        <p:txBody>
          <a:bodyPr rtlCol="0">
            <a:normAutofit/>
          </a:bodyPr>
          <a:lstStyle/>
          <a:p>
            <a:pPr marL="0" indent="0" fontAlgn="auto">
              <a:spcAft>
                <a:spcPts val="0"/>
              </a:spcAft>
              <a:buFont typeface="Arial" pitchFamily="34" charset="0"/>
              <a:buNone/>
              <a:defRPr/>
            </a:pPr>
            <a:r>
              <a:rPr lang="lv-LV" sz="2800" dirty="0" smtClean="0"/>
              <a:t>Vienkārši tabulāru un tekstuālu datu attēlošana nav pārāk efektīva</a:t>
            </a:r>
          </a:p>
          <a:p>
            <a:pPr fontAlgn="auto">
              <a:spcAft>
                <a:spcPts val="0"/>
              </a:spcAft>
              <a:buFont typeface="Arial" pitchFamily="34" charset="0"/>
              <a:buChar char="•"/>
              <a:defRPr/>
            </a:pPr>
            <a:endParaRPr lang="en-US" sz="2800" dirty="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C02FA0DA-32C9-474C-B4C3-616A38E5563B}" type="slidenum">
              <a:rPr lang="en-US"/>
              <a:pPr>
                <a:defRPr/>
              </a:pPr>
              <a:t>12</a:t>
            </a:fld>
            <a:endParaRPr lang="en-US"/>
          </a:p>
        </p:txBody>
      </p:sp>
      <p:pic>
        <p:nvPicPr>
          <p:cNvPr id="25606" name="Picture 2"/>
          <p:cNvPicPr>
            <a:picLocks noChangeAspect="1" noChangeArrowheads="1"/>
          </p:cNvPicPr>
          <p:nvPr/>
        </p:nvPicPr>
        <p:blipFill>
          <a:blip r:embed="rId2"/>
          <a:srcRect/>
          <a:stretch>
            <a:fillRect/>
          </a:stretch>
        </p:blipFill>
        <p:spPr bwMode="auto">
          <a:xfrm>
            <a:off x="4022725" y="2220913"/>
            <a:ext cx="4919663" cy="3341687"/>
          </a:xfrm>
          <a:prstGeom prst="rect">
            <a:avLst/>
          </a:prstGeom>
          <a:noFill/>
          <a:ln w="9525">
            <a:noFill/>
            <a:miter lim="800000"/>
            <a:headEnd/>
            <a:tailEnd/>
          </a:ln>
        </p:spPr>
      </p:pic>
      <p:sp>
        <p:nvSpPr>
          <p:cNvPr id="8" name="Content Placeholder 2"/>
          <p:cNvSpPr txBox="1">
            <a:spLocks/>
          </p:cNvSpPr>
          <p:nvPr/>
        </p:nvSpPr>
        <p:spPr>
          <a:xfrm>
            <a:off x="381000" y="2220913"/>
            <a:ext cx="3657600" cy="379888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lv-LV" sz="2800" dirty="0" smtClean="0"/>
              <a:t>Vairums lietotņu nav paredzētas tādas izšķirtspējas monitoram</a:t>
            </a:r>
          </a:p>
          <a:p>
            <a:pPr marL="0" indent="0" fontAlgn="auto">
              <a:spcAft>
                <a:spcPts val="0"/>
              </a:spcAft>
              <a:buFont typeface="Arial" pitchFamily="34" charset="0"/>
              <a:buNone/>
              <a:defRPr/>
            </a:pPr>
            <a:r>
              <a:rPr lang="lv-LV" sz="2800" dirty="0" smtClean="0"/>
              <a:t>Vairums WWW lapu nav paredzētas tādas izšķirtspējas  monitoram</a:t>
            </a:r>
          </a:p>
          <a:p>
            <a:pPr marL="0" indent="0" fontAlgn="auto">
              <a:spcAft>
                <a:spcPts val="0"/>
              </a:spcAft>
              <a:buFont typeface="Arial" pitchFamily="34" charset="0"/>
              <a:buNone/>
              <a:defRPr/>
            </a:pPr>
            <a:endParaRPr lang="lv-LV" sz="2800" dirty="0" smtClean="0"/>
          </a:p>
          <a:p>
            <a:pPr fontAlgn="auto">
              <a:spcAft>
                <a:spcPts val="0"/>
              </a:spcAft>
              <a:defRPr/>
            </a:pP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lv-LV" smtClean="0"/>
              <a:t>Risinājums</a:t>
            </a:r>
            <a:endParaRPr lang="en-US" smtClean="0"/>
          </a:p>
        </p:txBody>
      </p:sp>
      <p:sp>
        <p:nvSpPr>
          <p:cNvPr id="26626" name="Content Placeholder 2"/>
          <p:cNvSpPr>
            <a:spLocks noGrp="1"/>
          </p:cNvSpPr>
          <p:nvPr>
            <p:ph idx="1"/>
          </p:nvPr>
        </p:nvSpPr>
        <p:spPr/>
        <p:txBody>
          <a:bodyPr/>
          <a:lstStyle/>
          <a:p>
            <a:r>
              <a:rPr lang="lv-LV" smtClean="0"/>
              <a:t>Datus attēlot citos formātos</a:t>
            </a:r>
          </a:p>
          <a:p>
            <a:pPr lvl="1"/>
            <a:r>
              <a:rPr lang="lv-LV" smtClean="0"/>
              <a:t>Karte</a:t>
            </a:r>
          </a:p>
          <a:p>
            <a:pPr lvl="1"/>
            <a:r>
              <a:rPr lang="lv-LV" smtClean="0"/>
              <a:t>Grafiki (bar chart, pie chart, network chart, scatter plot, heat map)</a:t>
            </a:r>
          </a:p>
          <a:p>
            <a:r>
              <a:rPr lang="lv-LV" smtClean="0"/>
              <a:t>Kombinēt vienā skatā vairākus grafikus plašākas informācijas attēlošanai</a:t>
            </a:r>
          </a:p>
          <a:p>
            <a:pPr lvl="1"/>
            <a:r>
              <a:rPr lang="lv-LV" smtClean="0"/>
              <a:t>Vizuāls overview, kura jebkuru vietu var izvērst par paplašinātu tekstuālu aprakstu</a:t>
            </a:r>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F265E673-B69B-4F9B-9974-17832EECFDE1}"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lv-LV" smtClean="0"/>
              <a:t>Rīgas «piemērotības» karte</a:t>
            </a:r>
            <a:endParaRPr lang="en-US" smtClean="0"/>
          </a:p>
        </p:txBody>
      </p:sp>
      <p:sp>
        <p:nvSpPr>
          <p:cNvPr id="27650" name="Content Placeholder 2"/>
          <p:cNvSpPr>
            <a:spLocks noGrp="1"/>
          </p:cNvSpPr>
          <p:nvPr>
            <p:ph idx="1"/>
          </p:nvPr>
        </p:nvSpPr>
        <p:spPr>
          <a:xfrm>
            <a:off x="460375" y="1447800"/>
            <a:ext cx="8229600" cy="838200"/>
          </a:xfrm>
        </p:spPr>
        <p:txBody>
          <a:bodyPr/>
          <a:lstStyle/>
          <a:p>
            <a:pPr marL="0" indent="0">
              <a:buFont typeface="Arial" charset="0"/>
              <a:buNone/>
            </a:pPr>
            <a:r>
              <a:rPr lang="lv-LV" sz="2400" smtClean="0"/>
              <a:t>Attēls parāda Rīgas dažādu rajonu atbilstību lietotāja uzdotajiem kritērijiem</a:t>
            </a:r>
            <a:endParaRPr lang="en-US" sz="2400"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D79EF4BF-3E2E-4DE3-B98E-20B72C4E547A}" type="slidenum">
              <a:rPr lang="en-US"/>
              <a:pPr>
                <a:defRPr/>
              </a:pPr>
              <a:t>14</a:t>
            </a:fld>
            <a:endParaRPr lang="en-US"/>
          </a:p>
        </p:txBody>
      </p:sp>
      <p:pic>
        <p:nvPicPr>
          <p:cNvPr id="27654" name="Picture 6"/>
          <p:cNvPicPr>
            <a:picLocks noChangeAspect="1" noChangeArrowheads="1"/>
          </p:cNvPicPr>
          <p:nvPr/>
        </p:nvPicPr>
        <p:blipFill>
          <a:blip r:embed="rId2"/>
          <a:srcRect/>
          <a:stretch>
            <a:fillRect/>
          </a:stretch>
        </p:blipFill>
        <p:spPr bwMode="auto">
          <a:xfrm>
            <a:off x="1697038" y="2362200"/>
            <a:ext cx="6075362" cy="38496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lv-LV" smtClean="0"/>
              <a:t>Standarta programmatūra</a:t>
            </a:r>
            <a:endParaRPr lang="en-US" smtClean="0"/>
          </a:p>
        </p:txBody>
      </p:sp>
      <p:sp>
        <p:nvSpPr>
          <p:cNvPr id="28674" name="Content Placeholder 2"/>
          <p:cNvSpPr>
            <a:spLocks noGrp="1"/>
          </p:cNvSpPr>
          <p:nvPr>
            <p:ph idx="1"/>
          </p:nvPr>
        </p:nvSpPr>
        <p:spPr>
          <a:xfrm>
            <a:off x="457200" y="1600200"/>
            <a:ext cx="8229600" cy="990600"/>
          </a:xfrm>
        </p:spPr>
        <p:txBody>
          <a:bodyPr/>
          <a:lstStyle/>
          <a:p>
            <a:pPr marL="0" indent="0" algn="ctr">
              <a:buFont typeface="Arial" charset="0"/>
              <a:buNone/>
            </a:pPr>
            <a:r>
              <a:rPr lang="lv-LV" smtClean="0"/>
              <a:t>Attēla attēlošana «Standartprogrammatūrā»</a:t>
            </a:r>
            <a:endParaRPr lang="en-US" sz="4000"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7A83AFA9-EBD2-4EF7-B8FA-35F5996F4CA3}" type="slidenum">
              <a:rPr lang="en-US"/>
              <a:pPr>
                <a:defRPr/>
              </a:pPr>
              <a:t>15</a:t>
            </a:fld>
            <a:endParaRPr lang="en-US"/>
          </a:p>
        </p:txBody>
      </p:sp>
      <p:pic>
        <p:nvPicPr>
          <p:cNvPr id="28678" name="Picture 2"/>
          <p:cNvPicPr>
            <a:picLocks noChangeAspect="1" noChangeArrowheads="1"/>
          </p:cNvPicPr>
          <p:nvPr/>
        </p:nvPicPr>
        <p:blipFill>
          <a:blip r:embed="rId2"/>
          <a:srcRect/>
          <a:stretch>
            <a:fillRect/>
          </a:stretch>
        </p:blipFill>
        <p:spPr bwMode="auto">
          <a:xfrm>
            <a:off x="698500" y="2209800"/>
            <a:ext cx="7623175" cy="3536950"/>
          </a:xfrm>
          <a:prstGeom prst="rect">
            <a:avLst/>
          </a:prstGeom>
          <a:noFill/>
          <a:ln w="9525">
            <a:noFill/>
            <a:miter lim="800000"/>
            <a:headEnd/>
            <a:tailEnd/>
          </a:ln>
        </p:spPr>
      </p:pic>
      <p:sp>
        <p:nvSpPr>
          <p:cNvPr id="7" name="TextBox 6"/>
          <p:cNvSpPr txBox="1"/>
          <p:nvPr/>
        </p:nvSpPr>
        <p:spPr>
          <a:xfrm>
            <a:off x="685800" y="6172200"/>
            <a:ext cx="7075488" cy="276225"/>
          </a:xfrm>
          <a:prstGeom prst="rect">
            <a:avLst/>
          </a:prstGeom>
          <a:noFill/>
        </p:spPr>
        <p:txBody>
          <a:bodyPr wrap="none">
            <a:spAutoFit/>
          </a:bodyPr>
          <a:lstStyle/>
          <a:p>
            <a:pPr fontAlgn="auto">
              <a:spcBef>
                <a:spcPts val="0"/>
              </a:spcBef>
              <a:spcAft>
                <a:spcPts val="0"/>
              </a:spcAft>
              <a:defRPr/>
            </a:pPr>
            <a:r>
              <a:rPr lang="lv-LV" sz="1200" dirty="0">
                <a:solidFill>
                  <a:schemeClr val="accent6">
                    <a:lumMod val="50000"/>
                  </a:schemeClr>
                </a:solidFill>
                <a:latin typeface="+mn-lt"/>
              </a:rPr>
              <a:t>Attēls: http://hubblesource.stsci.edu/events/iyafinale/support/documents/gal_cen-composite-9725x4862.png</a:t>
            </a:r>
            <a:endParaRPr lang="en-US" sz="1200" dirty="0">
              <a:solidFill>
                <a:schemeClr val="accent6">
                  <a:lumMod val="50000"/>
                </a:schemeClr>
              </a:solidFill>
              <a:latin typeface="+mn-lt"/>
            </a:endParaRPr>
          </a:p>
        </p:txBody>
      </p:sp>
      <p:sp>
        <p:nvSpPr>
          <p:cNvPr id="8" name="TextBox 7"/>
          <p:cNvSpPr txBox="1"/>
          <p:nvPr/>
        </p:nvSpPr>
        <p:spPr>
          <a:xfrm>
            <a:off x="652463" y="5865813"/>
            <a:ext cx="7713662" cy="339725"/>
          </a:xfrm>
          <a:prstGeom prst="rect">
            <a:avLst/>
          </a:prstGeom>
          <a:noFill/>
        </p:spPr>
        <p:txBody>
          <a:bodyPr wrap="none">
            <a:spAutoFit/>
          </a:bodyPr>
          <a:lstStyle/>
          <a:p>
            <a:pPr fontAlgn="auto">
              <a:spcBef>
                <a:spcPts val="0"/>
              </a:spcBef>
              <a:spcAft>
                <a:spcPts val="0"/>
              </a:spcAft>
              <a:defRPr/>
            </a:pPr>
            <a:r>
              <a:rPr lang="lv-LV" sz="1600" dirty="0">
                <a:solidFill>
                  <a:schemeClr val="accent3">
                    <a:lumMod val="50000"/>
                  </a:schemeClr>
                </a:solidFill>
                <a:latin typeface="+mn-lt"/>
              </a:rPr>
              <a:t>Standarta programmatūra spēj parādīt </a:t>
            </a:r>
            <a:r>
              <a:rPr lang="en-US" sz="1600" dirty="0">
                <a:solidFill>
                  <a:schemeClr val="accent3">
                    <a:lumMod val="50000"/>
                  </a:schemeClr>
                </a:solidFill>
                <a:latin typeface="+mn-lt"/>
              </a:rPr>
              <a:t>9725x4862</a:t>
            </a:r>
            <a:r>
              <a:rPr lang="lv-LV" sz="1600" dirty="0">
                <a:solidFill>
                  <a:schemeClr val="accent3">
                    <a:lumMod val="50000"/>
                  </a:schemeClr>
                </a:solidFill>
                <a:latin typeface="+mn-lt"/>
              </a:rPr>
              <a:t> px lielu attēlu pilnībā un bez artefaktiem</a:t>
            </a:r>
            <a:endParaRPr lang="en-US" sz="1600" dirty="0">
              <a:solidFill>
                <a:schemeClr val="accent3">
                  <a:lumMod val="50000"/>
                </a:schemeClr>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lv-LV" smtClean="0"/>
              <a:t>Tīmekļa programmatūras testi</a:t>
            </a:r>
            <a:endParaRPr lang="en-US" smtClean="0"/>
          </a:p>
        </p:txBody>
      </p:sp>
      <p:sp>
        <p:nvSpPr>
          <p:cNvPr id="3" name="Content Placeholder 2"/>
          <p:cNvSpPr>
            <a:spLocks noGrp="1"/>
          </p:cNvSpPr>
          <p:nvPr>
            <p:ph idx="1"/>
          </p:nvPr>
        </p:nvSpPr>
        <p:spPr>
          <a:xfrm>
            <a:off x="457200" y="1600200"/>
            <a:ext cx="8229600" cy="3048000"/>
          </a:xfrm>
        </p:spPr>
        <p:txBody>
          <a:bodyPr rtlCol="0">
            <a:normAutofit fontScale="92500" lnSpcReduction="20000"/>
          </a:bodyPr>
          <a:lstStyle/>
          <a:p>
            <a:pPr fontAlgn="auto">
              <a:spcAft>
                <a:spcPts val="0"/>
              </a:spcAft>
              <a:buFont typeface="Arial" pitchFamily="34" charset="0"/>
              <a:buChar char="•"/>
              <a:defRPr/>
            </a:pPr>
            <a:r>
              <a:rPr lang="lv-LV" dirty="0" smtClean="0"/>
              <a:t>Windows XP</a:t>
            </a:r>
          </a:p>
          <a:p>
            <a:pPr lvl="1" fontAlgn="auto">
              <a:spcAft>
                <a:spcPts val="0"/>
              </a:spcAft>
              <a:buFont typeface="Arial" pitchFamily="34" charset="0"/>
              <a:buChar char="–"/>
              <a:defRPr/>
            </a:pPr>
            <a:r>
              <a:rPr lang="lv-LV" dirty="0" smtClean="0"/>
              <a:t>Windows 8.x un Windows 10 nestrādā ar displeju sienu</a:t>
            </a:r>
          </a:p>
          <a:p>
            <a:pPr fontAlgn="auto">
              <a:spcAft>
                <a:spcPts val="0"/>
              </a:spcAft>
              <a:buFont typeface="Arial" pitchFamily="34" charset="0"/>
              <a:buChar char="•"/>
              <a:defRPr/>
            </a:pPr>
            <a:r>
              <a:rPr lang="en-US" dirty="0"/>
              <a:t>Internet Explorer (v6.0.2900.2180.xpsp_sp2)</a:t>
            </a:r>
          </a:p>
          <a:p>
            <a:pPr fontAlgn="auto">
              <a:spcAft>
                <a:spcPts val="0"/>
              </a:spcAft>
              <a:buFont typeface="Arial" pitchFamily="34" charset="0"/>
              <a:buChar char="•"/>
              <a:defRPr/>
            </a:pPr>
            <a:r>
              <a:rPr lang="en-US" dirty="0" smtClean="0"/>
              <a:t>Google </a:t>
            </a:r>
            <a:r>
              <a:rPr lang="en-US" dirty="0"/>
              <a:t>Chrome (v49.0.2623</a:t>
            </a:r>
            <a:r>
              <a:rPr lang="en-US" dirty="0" smtClean="0"/>
              <a:t>)</a:t>
            </a:r>
            <a:endParaRPr lang="en-US" dirty="0"/>
          </a:p>
          <a:p>
            <a:pPr fontAlgn="auto">
              <a:spcAft>
                <a:spcPts val="0"/>
              </a:spcAft>
              <a:buFont typeface="Arial" pitchFamily="34" charset="0"/>
              <a:buChar char="•"/>
              <a:defRPr/>
            </a:pPr>
            <a:r>
              <a:rPr lang="en-US" dirty="0" smtClean="0"/>
              <a:t>Mozilla </a:t>
            </a:r>
            <a:r>
              <a:rPr lang="en-US" dirty="0"/>
              <a:t>Firefox (v46.0.1)</a:t>
            </a:r>
          </a:p>
          <a:p>
            <a:pPr fontAlgn="auto">
              <a:spcAft>
                <a:spcPts val="0"/>
              </a:spcAft>
              <a:buFont typeface="Arial" pitchFamily="34" charset="0"/>
              <a:buChar char="•"/>
              <a:defRPr/>
            </a:pPr>
            <a:r>
              <a:rPr lang="en-US" dirty="0" smtClean="0"/>
              <a:t>Opera </a:t>
            </a:r>
            <a:r>
              <a:rPr lang="en-US" dirty="0"/>
              <a:t>(36.0.2130</a:t>
            </a:r>
            <a:r>
              <a:rPr lang="en-US" dirty="0" smtClean="0"/>
              <a:t>)</a:t>
            </a:r>
            <a:endParaRPr lang="lv-LV" dirty="0" smtClean="0"/>
          </a:p>
          <a:p>
            <a:pPr fontAlgn="auto">
              <a:spcAft>
                <a:spcPts val="0"/>
              </a:spcAft>
              <a:buFont typeface="Arial" pitchFamily="34" charset="0"/>
              <a:buChar char="•"/>
              <a:defRPr/>
            </a:pPr>
            <a:endParaRPr lang="en-US" dirty="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73939180-EB82-47FE-9BCE-273E4987834C}" type="slidenum">
              <a:rPr lang="en-US"/>
              <a:pPr>
                <a:defRPr/>
              </a:pPr>
              <a:t>16</a:t>
            </a:fld>
            <a:endParaRPr lang="en-US"/>
          </a:p>
        </p:txBody>
      </p:sp>
      <p:sp>
        <p:nvSpPr>
          <p:cNvPr id="29702" name="TextBox 6"/>
          <p:cNvSpPr txBox="1">
            <a:spLocks noChangeArrowheads="1"/>
          </p:cNvSpPr>
          <p:nvPr/>
        </p:nvSpPr>
        <p:spPr bwMode="auto">
          <a:xfrm>
            <a:off x="685800" y="5410200"/>
            <a:ext cx="7086600" cy="646113"/>
          </a:xfrm>
          <a:prstGeom prst="rect">
            <a:avLst/>
          </a:prstGeom>
          <a:noFill/>
          <a:ln w="9525">
            <a:noFill/>
            <a:miter lim="800000"/>
            <a:headEnd/>
            <a:tailEnd/>
          </a:ln>
        </p:spPr>
        <p:txBody>
          <a:bodyPr>
            <a:spAutoFit/>
          </a:bodyPr>
          <a:lstStyle/>
          <a:p>
            <a:r>
              <a:rPr lang="lv-LV">
                <a:latin typeface="Calibri" pitchFamily="34" charset="0"/>
              </a:rPr>
              <a:t>Chrome, Firefox un Opera tās ir pēdējās versijas, kas atbalsta Windows XP. IE 8 ir pēdējā IE versija, kas atbalsta Windows XP.</a:t>
            </a:r>
            <a:endParaRPr lang="en-US">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lv-LV" smtClean="0"/>
              <a:t>Internet Explorer</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BB9FEF19-ED26-49F1-B62B-9DB68456B64F}" type="slidenum">
              <a:rPr lang="en-US"/>
              <a:pPr>
                <a:defRPr/>
              </a:pPr>
              <a:t>17</a:t>
            </a:fld>
            <a:endParaRPr lang="en-US"/>
          </a:p>
        </p:txBody>
      </p:sp>
      <p:pic>
        <p:nvPicPr>
          <p:cNvPr id="30725" name="Picture 2"/>
          <p:cNvPicPr>
            <a:picLocks noGrp="1" noChangeAspect="1" noChangeArrowheads="1"/>
          </p:cNvPicPr>
          <p:nvPr>
            <p:ph idx="1"/>
          </p:nvPr>
        </p:nvPicPr>
        <p:blipFill>
          <a:blip r:embed="rId2"/>
          <a:srcRect/>
          <a:stretch>
            <a:fillRect/>
          </a:stretch>
        </p:blipFill>
        <p:spPr>
          <a:xfrm>
            <a:off x="762000" y="1295400"/>
            <a:ext cx="7620000" cy="4286250"/>
          </a:xfrm>
        </p:spPr>
      </p:pic>
      <p:sp>
        <p:nvSpPr>
          <p:cNvPr id="30726" name="TextBox 6"/>
          <p:cNvSpPr txBox="1">
            <a:spLocks noChangeArrowheads="1"/>
          </p:cNvSpPr>
          <p:nvPr/>
        </p:nvSpPr>
        <p:spPr bwMode="auto">
          <a:xfrm>
            <a:off x="762000" y="5791200"/>
            <a:ext cx="3573463" cy="369888"/>
          </a:xfrm>
          <a:prstGeom prst="rect">
            <a:avLst/>
          </a:prstGeom>
          <a:noFill/>
          <a:ln w="9525">
            <a:noFill/>
            <a:miter lim="800000"/>
            <a:headEnd/>
            <a:tailEnd/>
          </a:ln>
        </p:spPr>
        <p:txBody>
          <a:bodyPr wrap="none">
            <a:spAutoFit/>
          </a:bodyPr>
          <a:lstStyle/>
          <a:p>
            <a:r>
              <a:rPr lang="lv-LV">
                <a:latin typeface="Calibri" pitchFamily="34" charset="0"/>
              </a:rPr>
              <a:t>Attēls parādīts pilnībā, artefaktu nav</a:t>
            </a:r>
            <a:endParaRPr lang="en-US">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lv-LV" smtClean="0"/>
              <a:t>Mozilla Firefox</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E71CB4E7-4623-4986-91DE-F41EADD5C9B4}" type="slidenum">
              <a:rPr lang="en-US"/>
              <a:pPr>
                <a:defRPr/>
              </a:pPr>
              <a:t>18</a:t>
            </a:fld>
            <a:endParaRPr lang="en-US"/>
          </a:p>
        </p:txBody>
      </p:sp>
      <p:sp>
        <p:nvSpPr>
          <p:cNvPr id="31749" name="TextBox 6"/>
          <p:cNvSpPr txBox="1">
            <a:spLocks noChangeArrowheads="1"/>
          </p:cNvSpPr>
          <p:nvPr/>
        </p:nvSpPr>
        <p:spPr bwMode="auto">
          <a:xfrm>
            <a:off x="762000" y="5791200"/>
            <a:ext cx="3587750" cy="369888"/>
          </a:xfrm>
          <a:prstGeom prst="rect">
            <a:avLst/>
          </a:prstGeom>
          <a:noFill/>
          <a:ln w="9525">
            <a:noFill/>
            <a:miter lim="800000"/>
            <a:headEnd/>
            <a:tailEnd/>
          </a:ln>
        </p:spPr>
        <p:txBody>
          <a:bodyPr wrap="none">
            <a:spAutoFit/>
          </a:bodyPr>
          <a:lstStyle/>
          <a:p>
            <a:r>
              <a:rPr lang="lv-LV">
                <a:latin typeface="Calibri" pitchFamily="34" charset="0"/>
              </a:rPr>
              <a:t>Attēls parādīts pilnībā, bet ir izplūdis</a:t>
            </a:r>
            <a:endParaRPr lang="en-US">
              <a:latin typeface="Calibri" pitchFamily="34" charset="0"/>
            </a:endParaRPr>
          </a:p>
        </p:txBody>
      </p:sp>
      <p:pic>
        <p:nvPicPr>
          <p:cNvPr id="31750" name="Picture 2"/>
          <p:cNvPicPr>
            <a:picLocks noChangeAspect="1" noChangeArrowheads="1"/>
          </p:cNvPicPr>
          <p:nvPr/>
        </p:nvPicPr>
        <p:blipFill>
          <a:blip r:embed="rId2"/>
          <a:srcRect/>
          <a:stretch>
            <a:fillRect/>
          </a:stretch>
        </p:blipFill>
        <p:spPr bwMode="auto">
          <a:xfrm>
            <a:off x="762000" y="1285875"/>
            <a:ext cx="7620000" cy="42862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lv-LV" smtClean="0"/>
              <a:t>Google Chrome</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C8D048E4-F42A-4A3A-970F-3F10678DD014}" type="slidenum">
              <a:rPr lang="en-US"/>
              <a:pPr>
                <a:defRPr/>
              </a:pPr>
              <a:t>19</a:t>
            </a:fld>
            <a:endParaRPr lang="en-US"/>
          </a:p>
        </p:txBody>
      </p:sp>
      <p:pic>
        <p:nvPicPr>
          <p:cNvPr id="32773" name="Picture 2"/>
          <p:cNvPicPr>
            <a:picLocks noGrp="1" noChangeAspect="1" noChangeArrowheads="1"/>
          </p:cNvPicPr>
          <p:nvPr>
            <p:ph idx="1"/>
          </p:nvPr>
        </p:nvPicPr>
        <p:blipFill>
          <a:blip r:embed="rId2"/>
          <a:srcRect/>
          <a:stretch>
            <a:fillRect/>
          </a:stretch>
        </p:blipFill>
        <p:spPr>
          <a:xfrm>
            <a:off x="762000" y="1295400"/>
            <a:ext cx="7620000" cy="4286250"/>
          </a:xfrm>
        </p:spPr>
      </p:pic>
      <p:sp>
        <p:nvSpPr>
          <p:cNvPr id="32774" name="TextBox 6"/>
          <p:cNvSpPr txBox="1">
            <a:spLocks noChangeArrowheads="1"/>
          </p:cNvSpPr>
          <p:nvPr/>
        </p:nvSpPr>
        <p:spPr bwMode="auto">
          <a:xfrm>
            <a:off x="762000" y="5791200"/>
            <a:ext cx="2092325" cy="369888"/>
          </a:xfrm>
          <a:prstGeom prst="rect">
            <a:avLst/>
          </a:prstGeom>
          <a:noFill/>
          <a:ln w="9525">
            <a:noFill/>
            <a:miter lim="800000"/>
            <a:headEnd/>
            <a:tailEnd/>
          </a:ln>
        </p:spPr>
        <p:txBody>
          <a:bodyPr wrap="none">
            <a:spAutoFit/>
          </a:bodyPr>
          <a:lstStyle/>
          <a:p>
            <a:r>
              <a:rPr lang="lv-LV">
                <a:latin typeface="Calibri" pitchFamily="34" charset="0"/>
              </a:rPr>
              <a:t>Attēls parādīts daļēji</a:t>
            </a:r>
            <a:endParaRPr lang="en-US">
              <a:latin typeface="Calibri" pitchFamily="34" charset="0"/>
            </a:endParaRPr>
          </a:p>
        </p:txBody>
      </p:sp>
      <p:pic>
        <p:nvPicPr>
          <p:cNvPr id="32775" name="Picture 2"/>
          <p:cNvPicPr>
            <a:picLocks noChangeAspect="1" noChangeArrowheads="1"/>
          </p:cNvPicPr>
          <p:nvPr/>
        </p:nvPicPr>
        <p:blipFill>
          <a:blip r:embed="rId3"/>
          <a:srcRect/>
          <a:stretch>
            <a:fillRect/>
          </a:stretch>
        </p:blipFill>
        <p:spPr bwMode="auto">
          <a:xfrm>
            <a:off x="762000" y="1285875"/>
            <a:ext cx="7620000" cy="4286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825" y="2209800"/>
            <a:ext cx="8283575" cy="3232150"/>
          </a:xfrm>
          <a:prstGeom prst="rect">
            <a:avLst/>
          </a:prstGeom>
        </p:spPr>
        <p:txBody>
          <a:bodyPr>
            <a:spAutoFit/>
          </a:bodyPr>
          <a:lstStyle/>
          <a:p>
            <a:pPr fontAlgn="auto">
              <a:spcBef>
                <a:spcPts val="0"/>
              </a:spcBef>
              <a:spcAft>
                <a:spcPts val="0"/>
              </a:spcAft>
              <a:defRPr/>
            </a:pPr>
            <a:endParaRPr lang="lv-LV" dirty="0">
              <a:solidFill>
                <a:srgbClr val="FF0000"/>
              </a:solidFill>
              <a:latin typeface="+mn-lt"/>
            </a:endParaRPr>
          </a:p>
          <a:p>
            <a:pPr fontAlgn="t">
              <a:spcBef>
                <a:spcPts val="0"/>
              </a:spcBef>
              <a:spcAft>
                <a:spcPts val="0"/>
              </a:spcAft>
              <a:defRPr/>
            </a:pPr>
            <a:r>
              <a:rPr lang="lv-LV" sz="2400" b="1" dirty="0">
                <a:latin typeface="+mn-lt"/>
              </a:rPr>
              <a:t>1</a:t>
            </a:r>
            <a:r>
              <a:rPr lang="lv-LV" sz="2400" b="1" dirty="0">
                <a:latin typeface="+mn-lt"/>
              </a:rPr>
              <a:t>. </a:t>
            </a:r>
            <a:r>
              <a:rPr lang="lv-LV" sz="2400" b="1" dirty="0">
                <a:latin typeface="+mn-lt"/>
              </a:rPr>
              <a:t>Iesniegtas 6 publikācijas (3 jau ir indeksētas Scopus, 3 – tiks </a:t>
            </a:r>
            <a:r>
              <a:rPr lang="lv-LV" sz="2400" b="1" dirty="0">
                <a:latin typeface="+mn-lt"/>
              </a:rPr>
              <a:t>indeksētas </a:t>
            </a:r>
            <a:r>
              <a:rPr lang="lv-LV" sz="2400" b="1" dirty="0">
                <a:latin typeface="+mn-lt"/>
              </a:rPr>
              <a:t>Scopus)</a:t>
            </a:r>
            <a:endParaRPr lang="lv-LV" sz="2400" i="1" dirty="0">
              <a:latin typeface="+mn-lt"/>
            </a:endParaRPr>
          </a:p>
          <a:p>
            <a:pPr fontAlgn="ctr">
              <a:spcBef>
                <a:spcPts val="0"/>
              </a:spcBef>
              <a:spcAft>
                <a:spcPts val="0"/>
              </a:spcAft>
              <a:defRPr/>
            </a:pPr>
            <a:r>
              <a:rPr lang="lv-LV" sz="2400" b="1" dirty="0">
                <a:latin typeface="+mn-lt"/>
              </a:rPr>
              <a:t> </a:t>
            </a:r>
            <a:endParaRPr lang="lv-LV" sz="2400" dirty="0">
              <a:latin typeface="+mn-lt"/>
            </a:endParaRPr>
          </a:p>
          <a:p>
            <a:pPr fontAlgn="t">
              <a:spcBef>
                <a:spcPts val="0"/>
              </a:spcBef>
              <a:spcAft>
                <a:spcPts val="0"/>
              </a:spcAft>
              <a:defRPr/>
            </a:pPr>
            <a:r>
              <a:rPr lang="lv-LV" sz="2400" b="1" dirty="0">
                <a:latin typeface="+mn-lt"/>
              </a:rPr>
              <a:t>2. </a:t>
            </a:r>
            <a:r>
              <a:rPr lang="lv-LV" sz="2400" b="1" dirty="0">
                <a:latin typeface="+mn-lt"/>
              </a:rPr>
              <a:t>Aizstāvēts promocijas darbs: Ivo Odītis «</a:t>
            </a:r>
            <a:r>
              <a:rPr lang="lv-LV" sz="2400" dirty="0">
                <a:latin typeface="+mn-lt"/>
              </a:rPr>
              <a:t>Biznesa </a:t>
            </a:r>
            <a:r>
              <a:rPr lang="lv-LV" sz="2400" dirty="0">
                <a:latin typeface="+mn-lt"/>
              </a:rPr>
              <a:t>procesu izpildes laika </a:t>
            </a:r>
            <a:r>
              <a:rPr lang="lv-LV" sz="2400" dirty="0">
                <a:latin typeface="+mn-lt"/>
              </a:rPr>
              <a:t>varificēšana»</a:t>
            </a:r>
            <a:r>
              <a:rPr lang="lv-LV" sz="2400" dirty="0">
                <a:latin typeface="+mn-lt"/>
              </a:rPr>
              <a:t> </a:t>
            </a:r>
            <a:r>
              <a:rPr lang="lv-LV" sz="2400" dirty="0">
                <a:latin typeface="+mn-lt"/>
              </a:rPr>
              <a:t>(4.09.2016), vad.</a:t>
            </a:r>
            <a:r>
              <a:rPr lang="lv-LV" sz="2400" dirty="0">
                <a:latin typeface="+mn-lt"/>
              </a:rPr>
              <a:t> </a:t>
            </a:r>
            <a:r>
              <a:rPr lang="lv-LV" sz="2400" dirty="0">
                <a:latin typeface="+mn-lt"/>
              </a:rPr>
              <a:t>Prof.Jānis Bičevskis.</a:t>
            </a:r>
          </a:p>
          <a:p>
            <a:pPr fontAlgn="t">
              <a:spcBef>
                <a:spcPts val="0"/>
              </a:spcBef>
              <a:spcAft>
                <a:spcPts val="0"/>
              </a:spcAft>
              <a:defRPr/>
            </a:pPr>
            <a:endParaRPr lang="lv-LV" sz="2400" i="1" dirty="0">
              <a:latin typeface="+mn-lt"/>
            </a:endParaRPr>
          </a:p>
          <a:p>
            <a:pPr fontAlgn="t">
              <a:spcBef>
                <a:spcPts val="0"/>
              </a:spcBef>
              <a:spcAft>
                <a:spcPts val="0"/>
              </a:spcAft>
              <a:defRPr/>
            </a:pPr>
            <a:r>
              <a:rPr lang="lv-LV" sz="2400" b="1" dirty="0">
                <a:latin typeface="+mn-lt"/>
              </a:rPr>
              <a:t>3. Izstrādāti un aizstāvēti 4 maģistra darbi</a:t>
            </a:r>
            <a:endParaRPr lang="lv-LV" sz="2400" b="1" dirty="0">
              <a:latin typeface="+mn-lt"/>
            </a:endParaRPr>
          </a:p>
          <a:p>
            <a:pPr marL="285750" indent="-285750" fontAlgn="auto">
              <a:spcBef>
                <a:spcPts val="0"/>
              </a:spcBef>
              <a:spcAft>
                <a:spcPts val="0"/>
              </a:spcAft>
              <a:buFont typeface="Arial" panose="020B0604020202020204" pitchFamily="34" charset="0"/>
              <a:buChar char="•"/>
              <a:defRPr/>
            </a:pPr>
            <a:endParaRPr lang="lv-LV" dirty="0">
              <a:solidFill>
                <a:srgbClr val="FF0000"/>
              </a:solidFill>
              <a:latin typeface="+mn-lt"/>
            </a:endParaRPr>
          </a:p>
        </p:txBody>
      </p:sp>
      <p:sp>
        <p:nvSpPr>
          <p:cNvPr id="15362" name="Title 4"/>
          <p:cNvSpPr>
            <a:spLocks noGrp="1"/>
          </p:cNvSpPr>
          <p:nvPr>
            <p:ph type="title"/>
          </p:nvPr>
        </p:nvSpPr>
        <p:spPr>
          <a:xfrm>
            <a:off x="457200" y="274638"/>
            <a:ext cx="8229600" cy="1858962"/>
          </a:xfrm>
        </p:spPr>
        <p:txBody>
          <a:bodyPr/>
          <a:lstStyle/>
          <a:p>
            <a:r>
              <a:rPr lang="lv-LV" sz="2400" smtClean="0"/>
              <a:t>VPP „SOPHIS” </a:t>
            </a:r>
            <a:br>
              <a:rPr lang="lv-LV" sz="2400" smtClean="0"/>
            </a:br>
            <a:r>
              <a:rPr lang="lv-LV" sz="2400" b="1" smtClean="0"/>
              <a:t>2.projekta </a:t>
            </a:r>
            <a:r>
              <a:rPr lang="lv-LV" sz="2400" smtClean="0"/>
              <a:t>„Uz ontoloģijām balstītas tīmekļa videi pielāgotas zināšanu inženierijas tehnoloģijas”  </a:t>
            </a:r>
            <a:br>
              <a:rPr lang="lv-LV" sz="2400" smtClean="0"/>
            </a:br>
            <a:r>
              <a:rPr lang="lv-LV" sz="2400" smtClean="0"/>
              <a:t>LU Datorikas fakultātes </a:t>
            </a:r>
            <a:r>
              <a:rPr lang="lv-LV" sz="2400" b="1" smtClean="0"/>
              <a:t>3.posmā</a:t>
            </a:r>
            <a:r>
              <a:rPr lang="lv-LV" sz="2400" smtClean="0"/>
              <a:t> iegūtie </a:t>
            </a:r>
            <a:r>
              <a:rPr lang="lv-LV" sz="2400" b="1" smtClean="0"/>
              <a:t>rezultāti</a:t>
            </a:r>
            <a:r>
              <a:rPr lang="lv-LV" sz="2400" smtClean="0"/>
              <a:t> </a:t>
            </a:r>
          </a:p>
        </p:txBody>
      </p:sp>
      <p:sp>
        <p:nvSpPr>
          <p:cNvPr id="2" name="Date Placeholder 1"/>
          <p:cNvSpPr>
            <a:spLocks noGrp="1"/>
          </p:cNvSpPr>
          <p:nvPr>
            <p:ph type="dt" sz="quarter" idx="10"/>
          </p:nvPr>
        </p:nvSpPr>
        <p:spPr/>
        <p:txBody>
          <a:bodyPr/>
          <a:lstStyle/>
          <a:p>
            <a:pPr>
              <a:defRPr/>
            </a:pPr>
            <a:r>
              <a:rPr lang="lv-LV"/>
              <a:t>7/12/2016</a:t>
            </a:r>
            <a:endParaRPr lang="en-US"/>
          </a:p>
        </p:txBody>
      </p:sp>
      <p:sp>
        <p:nvSpPr>
          <p:cNvPr id="3" name="Footer Placeholder 2"/>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9B3E0941-6C89-4889-B4A9-22B1F785DE44}"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lv-LV" smtClean="0"/>
              <a:t>Opera</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A1590199-E844-40C4-B00F-C321B7B0E8A3}" type="slidenum">
              <a:rPr lang="en-US"/>
              <a:pPr>
                <a:defRPr/>
              </a:pPr>
              <a:t>20</a:t>
            </a:fld>
            <a:endParaRPr lang="en-US"/>
          </a:p>
        </p:txBody>
      </p:sp>
      <p:pic>
        <p:nvPicPr>
          <p:cNvPr id="33797" name="Picture 2"/>
          <p:cNvPicPr>
            <a:picLocks noGrp="1" noChangeAspect="1" noChangeArrowheads="1"/>
          </p:cNvPicPr>
          <p:nvPr>
            <p:ph idx="1"/>
          </p:nvPr>
        </p:nvPicPr>
        <p:blipFill>
          <a:blip r:embed="rId2"/>
          <a:srcRect/>
          <a:stretch>
            <a:fillRect/>
          </a:stretch>
        </p:blipFill>
        <p:spPr>
          <a:xfrm>
            <a:off x="762000" y="1295400"/>
            <a:ext cx="7620000" cy="4286250"/>
          </a:xfrm>
        </p:spPr>
      </p:pic>
      <p:sp>
        <p:nvSpPr>
          <p:cNvPr id="33798" name="TextBox 6"/>
          <p:cNvSpPr txBox="1">
            <a:spLocks noChangeArrowheads="1"/>
          </p:cNvSpPr>
          <p:nvPr/>
        </p:nvSpPr>
        <p:spPr bwMode="auto">
          <a:xfrm>
            <a:off x="762000" y="5791200"/>
            <a:ext cx="2092325" cy="369888"/>
          </a:xfrm>
          <a:prstGeom prst="rect">
            <a:avLst/>
          </a:prstGeom>
          <a:noFill/>
          <a:ln w="9525">
            <a:noFill/>
            <a:miter lim="800000"/>
            <a:headEnd/>
            <a:tailEnd/>
          </a:ln>
        </p:spPr>
        <p:txBody>
          <a:bodyPr wrap="none">
            <a:spAutoFit/>
          </a:bodyPr>
          <a:lstStyle/>
          <a:p>
            <a:r>
              <a:rPr lang="lv-LV">
                <a:latin typeface="Calibri" pitchFamily="34" charset="0"/>
              </a:rPr>
              <a:t>Attēls parādīts daļēji</a:t>
            </a:r>
            <a:endParaRPr lang="en-US">
              <a:latin typeface="Calibri" pitchFamily="34" charset="0"/>
            </a:endParaRPr>
          </a:p>
        </p:txBody>
      </p:sp>
      <p:pic>
        <p:nvPicPr>
          <p:cNvPr id="33799" name="Picture 2"/>
          <p:cNvPicPr>
            <a:picLocks noChangeAspect="1" noChangeArrowheads="1"/>
          </p:cNvPicPr>
          <p:nvPr/>
        </p:nvPicPr>
        <p:blipFill>
          <a:blip r:embed="rId3"/>
          <a:srcRect/>
          <a:stretch>
            <a:fillRect/>
          </a:stretch>
        </p:blipFill>
        <p:spPr bwMode="auto">
          <a:xfrm>
            <a:off x="762000" y="1285875"/>
            <a:ext cx="7620000" cy="4286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lv-LV" smtClean="0"/>
              <a:t>Attēlu kvalitāte</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26D5E563-08AA-4B18-8C35-E6FB8A5F8013}" type="slidenum">
              <a:rPr lang="en-US"/>
              <a:pPr>
                <a:defRPr/>
              </a:pPr>
              <a:t>21</a:t>
            </a:fld>
            <a:endParaRPr lang="en-US"/>
          </a:p>
        </p:txBody>
      </p:sp>
      <p:pic>
        <p:nvPicPr>
          <p:cNvPr id="34821" name="Picture 2"/>
          <p:cNvPicPr>
            <a:picLocks noGrp="1" noChangeAspect="1" noChangeArrowheads="1"/>
          </p:cNvPicPr>
          <p:nvPr>
            <p:ph idx="1"/>
          </p:nvPr>
        </p:nvPicPr>
        <p:blipFill>
          <a:blip r:embed="rId2"/>
          <a:srcRect/>
          <a:stretch>
            <a:fillRect/>
          </a:stretch>
        </p:blipFill>
        <p:spPr>
          <a:xfrm>
            <a:off x="457200" y="1674813"/>
            <a:ext cx="8229600" cy="437673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lv-LV" smtClean="0"/>
              <a:t>SVG attēlojums</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777D7909-4488-43DC-B9B4-3DF15B78C6FC}" type="slidenum">
              <a:rPr lang="en-US"/>
              <a:pPr>
                <a:defRPr/>
              </a:pPr>
              <a:t>22</a:t>
            </a:fld>
            <a:endParaRPr lang="en-US"/>
          </a:p>
        </p:txBody>
      </p:sp>
      <p:pic>
        <p:nvPicPr>
          <p:cNvPr id="35845" name="Picture 2"/>
          <p:cNvPicPr>
            <a:picLocks noGrp="1" noChangeAspect="1" noChangeArrowheads="1"/>
          </p:cNvPicPr>
          <p:nvPr>
            <p:ph idx="1"/>
          </p:nvPr>
        </p:nvPicPr>
        <p:blipFill>
          <a:blip r:embed="rId2"/>
          <a:srcRect/>
          <a:stretch>
            <a:fillRect/>
          </a:stretch>
        </p:blipFill>
        <p:spPr>
          <a:xfrm>
            <a:off x="457200" y="1600200"/>
            <a:ext cx="8229600" cy="1917700"/>
          </a:xfrm>
        </p:spPr>
      </p:pic>
      <p:sp>
        <p:nvSpPr>
          <p:cNvPr id="35846" name="TextBox 6"/>
          <p:cNvSpPr txBox="1">
            <a:spLocks noChangeArrowheads="1"/>
          </p:cNvSpPr>
          <p:nvPr/>
        </p:nvSpPr>
        <p:spPr bwMode="auto">
          <a:xfrm>
            <a:off x="457200" y="4572000"/>
            <a:ext cx="4181475" cy="369888"/>
          </a:xfrm>
          <a:prstGeom prst="rect">
            <a:avLst/>
          </a:prstGeom>
          <a:noFill/>
          <a:ln w="9525">
            <a:noFill/>
            <a:miter lim="800000"/>
            <a:headEnd/>
            <a:tailEnd/>
          </a:ln>
        </p:spPr>
        <p:txBody>
          <a:bodyPr wrap="none">
            <a:spAutoFit/>
          </a:bodyPr>
          <a:lstStyle/>
          <a:p>
            <a:r>
              <a:rPr lang="lv-LV">
                <a:latin typeface="Calibri" pitchFamily="34" charset="0"/>
              </a:rPr>
              <a:t>Jāatēlo 2 taisnstūri ar izmēru 5200x5200px</a:t>
            </a:r>
            <a:endParaRPr lang="en-US">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lv-LV" smtClean="0"/>
              <a:t>SVG attēlojums</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8E8B1C0C-6CC3-481A-AB86-A3C58B596E41}" type="slidenum">
              <a:rPr lang="en-US"/>
              <a:pPr>
                <a:defRPr/>
              </a:pPr>
              <a:t>23</a:t>
            </a:fld>
            <a:endParaRPr lang="en-US"/>
          </a:p>
        </p:txBody>
      </p:sp>
      <p:sp>
        <p:nvSpPr>
          <p:cNvPr id="36869" name="TextBox 6"/>
          <p:cNvSpPr txBox="1">
            <a:spLocks noChangeArrowheads="1"/>
          </p:cNvSpPr>
          <p:nvPr/>
        </p:nvSpPr>
        <p:spPr bwMode="auto">
          <a:xfrm>
            <a:off x="457200" y="4572000"/>
            <a:ext cx="6865938" cy="369888"/>
          </a:xfrm>
          <a:prstGeom prst="rect">
            <a:avLst/>
          </a:prstGeom>
          <a:noFill/>
          <a:ln w="9525">
            <a:noFill/>
            <a:miter lim="800000"/>
            <a:headEnd/>
            <a:tailEnd/>
          </a:ln>
        </p:spPr>
        <p:txBody>
          <a:bodyPr wrap="none">
            <a:spAutoFit/>
          </a:bodyPr>
          <a:lstStyle/>
          <a:p>
            <a:r>
              <a:rPr lang="lv-LV">
                <a:latin typeface="Calibri" pitchFamily="34" charset="0"/>
              </a:rPr>
              <a:t>Jāatēlo taisnstūri ar izmēru 100x100px, tā, lai tie aizņemtu visu ekrānu</a:t>
            </a:r>
            <a:endParaRPr lang="en-US">
              <a:latin typeface="Calibri" pitchFamily="34" charset="0"/>
            </a:endParaRPr>
          </a:p>
        </p:txBody>
      </p:sp>
      <p:pic>
        <p:nvPicPr>
          <p:cNvPr id="36870" name="Picture 3"/>
          <p:cNvPicPr>
            <a:picLocks noGrp="1" noChangeAspect="1" noChangeArrowheads="1"/>
          </p:cNvPicPr>
          <p:nvPr>
            <p:ph idx="1"/>
          </p:nvPr>
        </p:nvPicPr>
        <p:blipFill>
          <a:blip r:embed="rId2"/>
          <a:srcRect/>
          <a:stretch>
            <a:fillRect/>
          </a:stretch>
        </p:blipFill>
        <p:spPr>
          <a:xfrm>
            <a:off x="457200" y="1981200"/>
            <a:ext cx="8229600" cy="19177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lv-LV" smtClean="0"/>
              <a:t>SVG attēlojums</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65D472B5-60D5-4F47-AA77-925DC822552B}" type="slidenum">
              <a:rPr lang="en-US"/>
              <a:pPr>
                <a:defRPr/>
              </a:pPr>
              <a:t>24</a:t>
            </a:fld>
            <a:endParaRPr lang="en-US"/>
          </a:p>
        </p:txBody>
      </p:sp>
      <p:sp>
        <p:nvSpPr>
          <p:cNvPr id="37893" name="TextBox 6"/>
          <p:cNvSpPr txBox="1">
            <a:spLocks noChangeArrowheads="1"/>
          </p:cNvSpPr>
          <p:nvPr/>
        </p:nvSpPr>
        <p:spPr bwMode="auto">
          <a:xfrm>
            <a:off x="457200" y="4572000"/>
            <a:ext cx="6746875" cy="369888"/>
          </a:xfrm>
          <a:prstGeom prst="rect">
            <a:avLst/>
          </a:prstGeom>
          <a:noFill/>
          <a:ln w="9525">
            <a:noFill/>
            <a:miter lim="800000"/>
            <a:headEnd/>
            <a:tailEnd/>
          </a:ln>
        </p:spPr>
        <p:txBody>
          <a:bodyPr wrap="none">
            <a:spAutoFit/>
          </a:bodyPr>
          <a:lstStyle/>
          <a:p>
            <a:r>
              <a:rPr lang="lv-LV">
                <a:latin typeface="Calibri" pitchFamily="34" charset="0"/>
              </a:rPr>
              <a:t>Jāatēlo taisnstūri ar izmēru 10x10px, tā, lai tie aizņemtu visu ekrānu</a:t>
            </a:r>
            <a:endParaRPr lang="en-US">
              <a:latin typeface="Calibri" pitchFamily="34" charset="0"/>
            </a:endParaRPr>
          </a:p>
        </p:txBody>
      </p:sp>
      <p:pic>
        <p:nvPicPr>
          <p:cNvPr id="37894" name="Picture 3"/>
          <p:cNvPicPr>
            <a:picLocks noGrp="1" noChangeAspect="1" noChangeArrowheads="1"/>
          </p:cNvPicPr>
          <p:nvPr>
            <p:ph idx="1"/>
          </p:nvPr>
        </p:nvPicPr>
        <p:blipFill>
          <a:blip r:embed="rId2"/>
          <a:srcRect/>
          <a:stretch>
            <a:fillRect/>
          </a:stretch>
        </p:blipFill>
        <p:spPr>
          <a:xfrm>
            <a:off x="441325" y="1524000"/>
            <a:ext cx="8229600" cy="19177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lv-LV" smtClean="0"/>
              <a:t>CANVAS attēlojums</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E0E8E63F-C779-45A1-A258-111D239023BD}" type="slidenum">
              <a:rPr lang="en-US"/>
              <a:pPr>
                <a:defRPr/>
              </a:pPr>
              <a:t>25</a:t>
            </a:fld>
            <a:endParaRPr lang="en-US"/>
          </a:p>
        </p:txBody>
      </p:sp>
      <p:sp>
        <p:nvSpPr>
          <p:cNvPr id="38917" name="TextBox 6"/>
          <p:cNvSpPr txBox="1">
            <a:spLocks noChangeArrowheads="1"/>
          </p:cNvSpPr>
          <p:nvPr/>
        </p:nvSpPr>
        <p:spPr bwMode="auto">
          <a:xfrm>
            <a:off x="423863" y="3276600"/>
            <a:ext cx="4179887" cy="369888"/>
          </a:xfrm>
          <a:prstGeom prst="rect">
            <a:avLst/>
          </a:prstGeom>
          <a:noFill/>
          <a:ln w="9525">
            <a:noFill/>
            <a:miter lim="800000"/>
            <a:headEnd/>
            <a:tailEnd/>
          </a:ln>
        </p:spPr>
        <p:txBody>
          <a:bodyPr wrap="none">
            <a:spAutoFit/>
          </a:bodyPr>
          <a:lstStyle/>
          <a:p>
            <a:r>
              <a:rPr lang="lv-LV">
                <a:latin typeface="Calibri" pitchFamily="34" charset="0"/>
              </a:rPr>
              <a:t>Jāatēlo 2 taisnstūri ar izmēru 5200x5200px</a:t>
            </a:r>
            <a:endParaRPr lang="en-US">
              <a:latin typeface="Calibri" pitchFamily="34" charset="0"/>
            </a:endParaRPr>
          </a:p>
        </p:txBody>
      </p:sp>
      <p:sp>
        <p:nvSpPr>
          <p:cNvPr id="3" name="TextBox 2"/>
          <p:cNvSpPr txBox="1"/>
          <p:nvPr/>
        </p:nvSpPr>
        <p:spPr>
          <a:xfrm>
            <a:off x="533400" y="3810000"/>
            <a:ext cx="7010400" cy="2032000"/>
          </a:xfrm>
          <a:prstGeom prst="rect">
            <a:avLst/>
          </a:prstGeom>
          <a:noFill/>
        </p:spPr>
        <p:txBody>
          <a:bodyPr>
            <a:spAutoFit/>
          </a:bodyPr>
          <a:lstStyle/>
          <a:p>
            <a:pPr fontAlgn="auto">
              <a:spcBef>
                <a:spcPts val="0"/>
              </a:spcBef>
              <a:spcAft>
                <a:spcPts val="0"/>
              </a:spcAft>
              <a:defRPr/>
            </a:pPr>
            <a:r>
              <a:rPr lang="lv-LV" dirty="0">
                <a:solidFill>
                  <a:schemeClr val="accent6">
                    <a:lumMod val="50000"/>
                  </a:schemeClr>
                </a:solidFill>
                <a:latin typeface="+mn-lt"/>
              </a:rPr>
              <a:t>Piezīme 1. Mozilla Firefox nespēj izveidot Canvas pamatlaukumu lielāku par 9100x5000px, tāpēc Mozilla Firefox tika testēts šajā izmērā.</a:t>
            </a:r>
          </a:p>
          <a:p>
            <a:pPr fontAlgn="auto">
              <a:spcBef>
                <a:spcPts val="0"/>
              </a:spcBef>
              <a:spcAft>
                <a:spcPts val="0"/>
              </a:spcAft>
              <a:defRPr/>
            </a:pPr>
            <a:r>
              <a:rPr lang="lv-LV" dirty="0">
                <a:solidFill>
                  <a:schemeClr val="accent6">
                    <a:lumMod val="50000"/>
                  </a:schemeClr>
                </a:solidFill>
                <a:latin typeface="+mn-lt"/>
              </a:rPr>
              <a:t>Pārējās programmas tika testētas ar laukumu 9600x5400px</a:t>
            </a:r>
          </a:p>
          <a:p>
            <a:pPr fontAlgn="auto">
              <a:spcBef>
                <a:spcPts val="0"/>
              </a:spcBef>
              <a:spcAft>
                <a:spcPts val="0"/>
              </a:spcAft>
              <a:defRPr/>
            </a:pPr>
            <a:endParaRPr lang="lv-LV" dirty="0">
              <a:solidFill>
                <a:schemeClr val="accent6">
                  <a:lumMod val="50000"/>
                </a:schemeClr>
              </a:solidFill>
              <a:latin typeface="+mn-lt"/>
            </a:endParaRPr>
          </a:p>
          <a:p>
            <a:pPr fontAlgn="auto">
              <a:spcBef>
                <a:spcPts val="0"/>
              </a:spcBef>
              <a:spcAft>
                <a:spcPts val="0"/>
              </a:spcAft>
              <a:defRPr/>
            </a:pPr>
            <a:r>
              <a:rPr lang="lv-LV" dirty="0">
                <a:solidFill>
                  <a:schemeClr val="accent6">
                    <a:lumMod val="50000"/>
                  </a:schemeClr>
                </a:solidFill>
                <a:latin typeface="+mn-lt"/>
              </a:rPr>
              <a:t>Piezīme 2. Mozilla Firefox nespēj izveidot objektus lielākus par 2400x2400px, tāpēc tas tika ņemts kā objekta lielums Mozilla Firefox. Līdz ar to salīdzinājums nav korekts.</a:t>
            </a:r>
          </a:p>
        </p:txBody>
      </p:sp>
      <p:pic>
        <p:nvPicPr>
          <p:cNvPr id="38919" name="Picture 2"/>
          <p:cNvPicPr>
            <a:picLocks noGrp="1" noChangeAspect="1" noChangeArrowheads="1"/>
          </p:cNvPicPr>
          <p:nvPr>
            <p:ph idx="1"/>
          </p:nvPr>
        </p:nvPicPr>
        <p:blipFill>
          <a:blip r:embed="rId2"/>
          <a:srcRect/>
          <a:stretch>
            <a:fillRect/>
          </a:stretch>
        </p:blipFill>
        <p:spPr>
          <a:xfrm>
            <a:off x="381000" y="1295400"/>
            <a:ext cx="8229600" cy="19177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lv-LV" smtClean="0"/>
              <a:t>CANVAS attēlojums</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736C5EC8-71E3-43CE-974C-1A3116F37A37}" type="slidenum">
              <a:rPr lang="en-US"/>
              <a:pPr>
                <a:defRPr/>
              </a:pPr>
              <a:t>26</a:t>
            </a:fld>
            <a:endParaRPr lang="en-US"/>
          </a:p>
        </p:txBody>
      </p:sp>
      <p:sp>
        <p:nvSpPr>
          <p:cNvPr id="39941" name="TextBox 6"/>
          <p:cNvSpPr txBox="1">
            <a:spLocks noChangeArrowheads="1"/>
          </p:cNvSpPr>
          <p:nvPr/>
        </p:nvSpPr>
        <p:spPr bwMode="auto">
          <a:xfrm>
            <a:off x="457200" y="3429000"/>
            <a:ext cx="6865938" cy="369888"/>
          </a:xfrm>
          <a:prstGeom prst="rect">
            <a:avLst/>
          </a:prstGeom>
          <a:noFill/>
          <a:ln w="9525">
            <a:noFill/>
            <a:miter lim="800000"/>
            <a:headEnd/>
            <a:tailEnd/>
          </a:ln>
        </p:spPr>
        <p:txBody>
          <a:bodyPr wrap="none">
            <a:spAutoFit/>
          </a:bodyPr>
          <a:lstStyle/>
          <a:p>
            <a:r>
              <a:rPr lang="lv-LV">
                <a:latin typeface="Calibri" pitchFamily="34" charset="0"/>
              </a:rPr>
              <a:t>Jāatēlo taisnstūri ar izmēru 100x100px, tā, lai tie aizņemtu visu ekrānu</a:t>
            </a:r>
            <a:endParaRPr lang="en-US">
              <a:latin typeface="Calibri" pitchFamily="34" charset="0"/>
            </a:endParaRPr>
          </a:p>
        </p:txBody>
      </p:sp>
      <p:pic>
        <p:nvPicPr>
          <p:cNvPr id="39942" name="Picture 2"/>
          <p:cNvPicPr>
            <a:picLocks noGrp="1" noChangeAspect="1" noChangeArrowheads="1"/>
          </p:cNvPicPr>
          <p:nvPr>
            <p:ph idx="1"/>
          </p:nvPr>
        </p:nvPicPr>
        <p:blipFill>
          <a:blip r:embed="rId2"/>
          <a:srcRect/>
          <a:stretch>
            <a:fillRect/>
          </a:stretch>
        </p:blipFill>
        <p:spPr>
          <a:xfrm>
            <a:off x="438150" y="1295400"/>
            <a:ext cx="8229600" cy="1917700"/>
          </a:xfrm>
        </p:spPr>
      </p:pic>
      <p:sp>
        <p:nvSpPr>
          <p:cNvPr id="10" name="TextBox 9"/>
          <p:cNvSpPr txBox="1"/>
          <p:nvPr/>
        </p:nvSpPr>
        <p:spPr>
          <a:xfrm>
            <a:off x="492125" y="4191000"/>
            <a:ext cx="7010400" cy="1477963"/>
          </a:xfrm>
          <a:prstGeom prst="rect">
            <a:avLst/>
          </a:prstGeom>
          <a:noFill/>
        </p:spPr>
        <p:txBody>
          <a:bodyPr>
            <a:spAutoFit/>
          </a:bodyPr>
          <a:lstStyle/>
          <a:p>
            <a:pPr fontAlgn="auto">
              <a:spcBef>
                <a:spcPts val="0"/>
              </a:spcBef>
              <a:spcAft>
                <a:spcPts val="0"/>
              </a:spcAft>
              <a:defRPr/>
            </a:pPr>
            <a:r>
              <a:rPr lang="lv-LV" dirty="0">
                <a:solidFill>
                  <a:schemeClr val="accent6">
                    <a:lumMod val="50000"/>
                  </a:schemeClr>
                </a:solidFill>
                <a:latin typeface="+mn-lt"/>
              </a:rPr>
              <a:t>Piezīme. Mozilla Firefox zīmēja Canvas pamatlaukumā ar izmēru 9100x5000px, Palielinot Canvas pamatlaukuma izmēru Mozilla Firefox nespēja uzzīmēt neko. </a:t>
            </a:r>
          </a:p>
          <a:p>
            <a:pPr fontAlgn="auto">
              <a:spcBef>
                <a:spcPts val="0"/>
              </a:spcBef>
              <a:spcAft>
                <a:spcPts val="0"/>
              </a:spcAft>
              <a:defRPr/>
            </a:pPr>
            <a:r>
              <a:rPr lang="lv-LV" dirty="0">
                <a:solidFill>
                  <a:schemeClr val="accent6">
                    <a:lumMod val="50000"/>
                  </a:schemeClr>
                </a:solidFill>
                <a:latin typeface="+mn-lt"/>
              </a:rPr>
              <a:t>Pārējās programmas tika testētas ar laukumu 9600x5400px</a:t>
            </a:r>
          </a:p>
          <a:p>
            <a:pPr fontAlgn="auto">
              <a:spcBef>
                <a:spcPts val="0"/>
              </a:spcBef>
              <a:spcAft>
                <a:spcPts val="0"/>
              </a:spcAft>
              <a:defRPr/>
            </a:pPr>
            <a:endParaRPr lang="lv-LV" dirty="0">
              <a:solidFill>
                <a:schemeClr val="accent6">
                  <a:lumMod val="50000"/>
                </a:schemeClr>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lv-LV" smtClean="0"/>
              <a:t>CANVAS attēlojums</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CBC2B59C-E6E9-48B4-A1BE-C0DB52525A73}" type="slidenum">
              <a:rPr lang="en-US"/>
              <a:pPr>
                <a:defRPr/>
              </a:pPr>
              <a:t>27</a:t>
            </a:fld>
            <a:endParaRPr lang="en-US"/>
          </a:p>
        </p:txBody>
      </p:sp>
      <p:sp>
        <p:nvSpPr>
          <p:cNvPr id="40965" name="TextBox 6"/>
          <p:cNvSpPr txBox="1">
            <a:spLocks noChangeArrowheads="1"/>
          </p:cNvSpPr>
          <p:nvPr/>
        </p:nvSpPr>
        <p:spPr bwMode="auto">
          <a:xfrm>
            <a:off x="457200" y="4572000"/>
            <a:ext cx="6746875" cy="369888"/>
          </a:xfrm>
          <a:prstGeom prst="rect">
            <a:avLst/>
          </a:prstGeom>
          <a:noFill/>
          <a:ln w="9525">
            <a:noFill/>
            <a:miter lim="800000"/>
            <a:headEnd/>
            <a:tailEnd/>
          </a:ln>
        </p:spPr>
        <p:txBody>
          <a:bodyPr wrap="none">
            <a:spAutoFit/>
          </a:bodyPr>
          <a:lstStyle/>
          <a:p>
            <a:r>
              <a:rPr lang="lv-LV">
                <a:latin typeface="Calibri" pitchFamily="34" charset="0"/>
              </a:rPr>
              <a:t>Jāatēlo taisnstūri ar izmēru 10x10px, tā, lai tie aizņemtu visu ekrānu</a:t>
            </a:r>
            <a:endParaRPr lang="en-US">
              <a:latin typeface="Calibri" pitchFamily="34" charset="0"/>
            </a:endParaRPr>
          </a:p>
        </p:txBody>
      </p:sp>
      <p:pic>
        <p:nvPicPr>
          <p:cNvPr id="40966" name="Picture 2"/>
          <p:cNvPicPr>
            <a:picLocks noGrp="1" noChangeAspect="1" noChangeArrowheads="1"/>
          </p:cNvPicPr>
          <p:nvPr>
            <p:ph idx="1"/>
          </p:nvPr>
        </p:nvPicPr>
        <p:blipFill>
          <a:blip r:embed="rId2"/>
          <a:srcRect/>
          <a:stretch>
            <a:fillRect/>
          </a:stretch>
        </p:blipFill>
        <p:spPr>
          <a:xfrm>
            <a:off x="457200" y="1981200"/>
            <a:ext cx="8229600" cy="19177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lv-LV" smtClean="0"/>
              <a:t>Pārlūkprogrammas ierobežojumi</a:t>
            </a:r>
            <a:endParaRPr lang="en-US" smtClean="0"/>
          </a:p>
        </p:txBody>
      </p:sp>
      <p:sp>
        <p:nvSpPr>
          <p:cNvPr id="41986" name="Content Placeholder 2"/>
          <p:cNvSpPr>
            <a:spLocks noGrp="1"/>
          </p:cNvSpPr>
          <p:nvPr>
            <p:ph idx="1"/>
          </p:nvPr>
        </p:nvSpPr>
        <p:spPr>
          <a:xfrm>
            <a:off x="533400" y="1295400"/>
            <a:ext cx="8229600" cy="1066800"/>
          </a:xfrm>
        </p:spPr>
        <p:txBody>
          <a:bodyPr/>
          <a:lstStyle/>
          <a:p>
            <a:r>
              <a:rPr lang="lv-LV" smtClean="0"/>
              <a:t>Google Chrome FPS meter patērētās video atmiņas mērījums</a:t>
            </a:r>
            <a:endParaRPr lang="en-US" smtClean="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03403302-AADD-47AB-ADE8-05B0CB4F6918}" type="slidenum">
              <a:rPr lang="en-US"/>
              <a:pPr>
                <a:defRPr/>
              </a:pPr>
              <a:t>28</a:t>
            </a:fld>
            <a:endParaRPr lang="en-US"/>
          </a:p>
        </p:txBody>
      </p:sp>
      <p:pic>
        <p:nvPicPr>
          <p:cNvPr id="41990" name="Picture 2"/>
          <p:cNvPicPr>
            <a:picLocks noChangeAspect="1" noChangeArrowheads="1"/>
          </p:cNvPicPr>
          <p:nvPr/>
        </p:nvPicPr>
        <p:blipFill>
          <a:blip r:embed="rId2"/>
          <a:srcRect/>
          <a:stretch>
            <a:fillRect/>
          </a:stretch>
        </p:blipFill>
        <p:spPr bwMode="auto">
          <a:xfrm>
            <a:off x="914400" y="2438400"/>
            <a:ext cx="2079625" cy="2514600"/>
          </a:xfrm>
          <a:prstGeom prst="rect">
            <a:avLst/>
          </a:prstGeom>
          <a:noFill/>
          <a:ln w="9525">
            <a:noFill/>
            <a:miter lim="800000"/>
            <a:headEnd/>
            <a:tailEnd/>
          </a:ln>
        </p:spPr>
      </p:pic>
      <p:sp>
        <p:nvSpPr>
          <p:cNvPr id="41991" name="TextBox 6"/>
          <p:cNvSpPr txBox="1">
            <a:spLocks noChangeArrowheads="1"/>
          </p:cNvSpPr>
          <p:nvPr/>
        </p:nvSpPr>
        <p:spPr bwMode="auto">
          <a:xfrm>
            <a:off x="685800" y="5178425"/>
            <a:ext cx="7467600" cy="923925"/>
          </a:xfrm>
          <a:prstGeom prst="rect">
            <a:avLst/>
          </a:prstGeom>
          <a:noFill/>
          <a:ln w="9525">
            <a:noFill/>
            <a:miter lim="800000"/>
            <a:headEnd/>
            <a:tailEnd/>
          </a:ln>
        </p:spPr>
        <p:txBody>
          <a:bodyPr>
            <a:spAutoFit/>
          </a:bodyPr>
          <a:lstStyle/>
          <a:p>
            <a:r>
              <a:rPr lang="lv-LV">
                <a:solidFill>
                  <a:srgbClr val="C00000"/>
                </a:solidFill>
                <a:latin typeface="Calibri" pitchFamily="34" charset="0"/>
              </a:rPr>
              <a:t>Pārlūkprogrammas konkrētajā versijā  nav iespējams uzstādīt lielāku pieejamās video atmiņas lielumu.</a:t>
            </a:r>
          </a:p>
          <a:p>
            <a:r>
              <a:rPr lang="lv-LV">
                <a:solidFill>
                  <a:srgbClr val="C00000"/>
                </a:solidFill>
                <a:latin typeface="Calibri" pitchFamily="34" charset="0"/>
              </a:rPr>
              <a:t>Versijā 55.0.2883.75 pieejamā video atmiņa ir 512MB. </a:t>
            </a:r>
            <a:endParaRPr lang="en-US">
              <a:solidFill>
                <a:srgbClr val="C00000"/>
              </a:solidFill>
              <a:latin typeface="Calibri" pitchFamily="34" charset="0"/>
            </a:endParaRPr>
          </a:p>
        </p:txBody>
      </p:sp>
      <p:pic>
        <p:nvPicPr>
          <p:cNvPr id="41992" name="Picture 3"/>
          <p:cNvPicPr>
            <a:picLocks noChangeAspect="1" noChangeArrowheads="1"/>
          </p:cNvPicPr>
          <p:nvPr/>
        </p:nvPicPr>
        <p:blipFill>
          <a:blip r:embed="rId3"/>
          <a:srcRect/>
          <a:stretch>
            <a:fillRect/>
          </a:stretch>
        </p:blipFill>
        <p:spPr bwMode="auto">
          <a:xfrm>
            <a:off x="4562475" y="2819400"/>
            <a:ext cx="2052638" cy="20193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p:txBody>
          <a:bodyPr/>
          <a:lstStyle/>
          <a:p>
            <a:r>
              <a:rPr lang="lv-LV" smtClean="0"/>
              <a:t>Runtime Verification of Business Processes</a:t>
            </a:r>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lv-LV" dirty="0" smtClean="0"/>
              <a:t>Smart technologies</a:t>
            </a:r>
            <a:endParaRPr lang="en-US" dirty="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FA7997BD-2F32-4396-A726-0F78EF10B586}" type="slidenum">
              <a:rPr lang="en-US"/>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9925" y="979488"/>
            <a:ext cx="8283575" cy="4754562"/>
          </a:xfrm>
          <a:prstGeom prst="rect">
            <a:avLst/>
          </a:prstGeom>
        </p:spPr>
        <p:txBody>
          <a:bodyPr>
            <a:spAutoFit/>
          </a:bodyPr>
          <a:lstStyle/>
          <a:p>
            <a:pPr marL="457200" indent="-457200">
              <a:lnSpc>
                <a:spcPct val="107000"/>
              </a:lnSpc>
              <a:spcAft>
                <a:spcPts val="800"/>
              </a:spcAft>
            </a:pPr>
            <a:r>
              <a:rPr lang="lv-LV">
                <a:latin typeface="Calibri" pitchFamily="34" charset="0"/>
                <a:cs typeface="Times New Roman" pitchFamily="18" charset="0"/>
              </a:rPr>
              <a:t>[DF6] 	R.Bundulis and G.Arnicans. Conclusions from the evaluation of virtual machine based high resolution display wall system. Springer Verlag, Communications in Computer and Information Science. Volume 615, 2016, pp. 211–225. (Scopus).</a:t>
            </a:r>
            <a:endParaRPr lang="lv-LV">
              <a:latin typeface="Calibri" pitchFamily="34" charset="0"/>
              <a:ea typeface="Calibri" pitchFamily="34" charset="0"/>
              <a:cs typeface="Times New Roman" pitchFamily="18" charset="0"/>
            </a:endParaRPr>
          </a:p>
          <a:p>
            <a:pPr marL="457200" indent="-457200">
              <a:lnSpc>
                <a:spcPct val="107000"/>
              </a:lnSpc>
              <a:spcAft>
                <a:spcPts val="800"/>
              </a:spcAft>
            </a:pPr>
            <a:r>
              <a:rPr lang="lv-LV">
                <a:latin typeface="Calibri" pitchFamily="34" charset="0"/>
                <a:cs typeface="Times New Roman" pitchFamily="18" charset="0"/>
              </a:rPr>
              <a:t>DOI</a:t>
            </a:r>
            <a:r>
              <a:rPr lang="lv-LV" b="1">
                <a:latin typeface="Calibri" pitchFamily="34" charset="0"/>
                <a:cs typeface="Times New Roman" pitchFamily="18" charset="0"/>
              </a:rPr>
              <a:t>: </a:t>
            </a:r>
            <a:r>
              <a:rPr lang="lv-LV">
                <a:latin typeface="Calibri" pitchFamily="34" charset="0"/>
                <a:cs typeface="Times New Roman" pitchFamily="18" charset="0"/>
              </a:rPr>
              <a:t>10.1007/978-3-319-40180-5_15</a:t>
            </a:r>
            <a:endParaRPr lang="lv-LV">
              <a:latin typeface="Calibri" pitchFamily="34" charset="0"/>
            </a:endParaRPr>
          </a:p>
          <a:p>
            <a:pPr marL="457200" indent="-457200">
              <a:lnSpc>
                <a:spcPct val="107000"/>
              </a:lnSpc>
              <a:spcAft>
                <a:spcPts val="800"/>
              </a:spcAft>
            </a:pPr>
            <a:r>
              <a:rPr lang="lv-LV">
                <a:latin typeface="Calibri" pitchFamily="34" charset="0"/>
                <a:cs typeface="Times New Roman" pitchFamily="18" charset="0"/>
              </a:rPr>
              <a:t> [DF7] 	Rudolfs Bundulis, Guntis Arnicans. Infiniviz – Virtual Machine Based High-Resolution Display Wall System. IOS Press. Frontiers in Artificial Intelligence and Applications. Volume 291: Databases and Information Systems IX. 2016. pp 225-238. (būs Scopus)</a:t>
            </a:r>
            <a:endParaRPr lang="lv-LV">
              <a:latin typeface="Calibri" pitchFamily="34" charset="0"/>
            </a:endParaRPr>
          </a:p>
          <a:p>
            <a:pPr marL="457200" indent="-457200">
              <a:lnSpc>
                <a:spcPct val="107000"/>
              </a:lnSpc>
              <a:spcAft>
                <a:spcPts val="800"/>
              </a:spcAft>
            </a:pPr>
            <a:r>
              <a:rPr lang="lv-LV">
                <a:latin typeface="Calibri" pitchFamily="34" charset="0"/>
                <a:cs typeface="Times New Roman" pitchFamily="18" charset="0"/>
              </a:rPr>
              <a:t>DOI: 10.3233/978-1-61499-714-6-225</a:t>
            </a:r>
            <a:endParaRPr lang="lv-LV">
              <a:latin typeface="Calibri" pitchFamily="34" charset="0"/>
            </a:endParaRPr>
          </a:p>
          <a:p>
            <a:pPr marL="457200" indent="-457200">
              <a:lnSpc>
                <a:spcPct val="107000"/>
              </a:lnSpc>
              <a:spcAft>
                <a:spcPts val="800"/>
              </a:spcAft>
            </a:pPr>
            <a:r>
              <a:rPr lang="lv-LV">
                <a:latin typeface="Calibri" pitchFamily="34" charset="0"/>
                <a:cs typeface="Times New Roman" pitchFamily="18" charset="0"/>
              </a:rPr>
              <a:t> [DF8] 	Bicevska, Z., Bicevskis, J., Karnitis, G. Models of event driven systems. Springer Verlag, Communications in Computer and Information Science. Volume 615, 2016, pp. 83-98. (Scopus)</a:t>
            </a:r>
            <a:endParaRPr lang="lv-LV">
              <a:latin typeface="Calibri" pitchFamily="34" charset="0"/>
            </a:endParaRPr>
          </a:p>
          <a:p>
            <a:pPr marL="457200" indent="-457200">
              <a:lnSpc>
                <a:spcPct val="107000"/>
              </a:lnSpc>
              <a:spcAft>
                <a:spcPts val="800"/>
              </a:spcAft>
            </a:pPr>
            <a:r>
              <a:rPr lang="lv-LV">
                <a:latin typeface="Calibri" pitchFamily="34" charset="0"/>
                <a:cs typeface="Times New Roman" pitchFamily="18" charset="0"/>
              </a:rPr>
              <a:t>DOI: 10.1007/978-3-319-40180-5_6 </a:t>
            </a:r>
            <a:endParaRPr lang="lv-LV">
              <a:latin typeface="Calibri" pitchFamily="34" charset="0"/>
            </a:endParaRPr>
          </a:p>
        </p:txBody>
      </p:sp>
      <p:sp>
        <p:nvSpPr>
          <p:cNvPr id="16386" name="Title 4"/>
          <p:cNvSpPr>
            <a:spLocks noGrp="1"/>
          </p:cNvSpPr>
          <p:nvPr>
            <p:ph type="title"/>
          </p:nvPr>
        </p:nvSpPr>
        <p:spPr>
          <a:xfrm>
            <a:off x="457200" y="274638"/>
            <a:ext cx="8229600" cy="715962"/>
          </a:xfrm>
        </p:spPr>
        <p:txBody>
          <a:bodyPr/>
          <a:lstStyle/>
          <a:p>
            <a:r>
              <a:rPr lang="lv-LV" sz="2400" smtClean="0"/>
              <a:t>Publikāciju saraksts (1)</a:t>
            </a:r>
          </a:p>
        </p:txBody>
      </p:sp>
      <p:sp>
        <p:nvSpPr>
          <p:cNvPr id="2" name="Date Placeholder 1"/>
          <p:cNvSpPr>
            <a:spLocks noGrp="1"/>
          </p:cNvSpPr>
          <p:nvPr>
            <p:ph type="dt" sz="quarter" idx="10"/>
          </p:nvPr>
        </p:nvSpPr>
        <p:spPr/>
        <p:txBody>
          <a:bodyPr/>
          <a:lstStyle/>
          <a:p>
            <a:pPr>
              <a:defRPr/>
            </a:pPr>
            <a:r>
              <a:rPr lang="lv-LV"/>
              <a:t>7/12/2016</a:t>
            </a:r>
            <a:endParaRPr lang="en-US"/>
          </a:p>
        </p:txBody>
      </p:sp>
      <p:sp>
        <p:nvSpPr>
          <p:cNvPr id="3" name="Footer Placeholder 2"/>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D3052108-AAF1-4303-BD1D-0A4DC74AE2D6}"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228600" y="274638"/>
            <a:ext cx="8458200" cy="1401762"/>
          </a:xfrm>
        </p:spPr>
        <p:txBody>
          <a:bodyPr/>
          <a:lstStyle/>
          <a:p>
            <a:r>
              <a:rPr lang="lv-LV" sz="3600" smtClean="0"/>
              <a:t>Smart technologies</a:t>
            </a:r>
            <a:br>
              <a:rPr lang="lv-LV" sz="3600" smtClean="0"/>
            </a:br>
            <a:r>
              <a:rPr lang="en-US" sz="3600" smtClean="0"/>
              <a:t>Runtime Verification of Business Processes</a:t>
            </a:r>
            <a:endParaRPr lang="lv-LV" sz="3600" smtClean="0"/>
          </a:p>
        </p:txBody>
      </p:sp>
      <p:sp>
        <p:nvSpPr>
          <p:cNvPr id="3" name="Footer Placeholder 2"/>
          <p:cNvSpPr>
            <a:spLocks noGrp="1"/>
          </p:cNvSpPr>
          <p:nvPr>
            <p:ph type="ftr" sz="quarter" idx="11"/>
          </p:nvPr>
        </p:nvSpPr>
        <p:spPr/>
        <p:txBody>
          <a:bodyPr/>
          <a:lstStyle/>
          <a:p>
            <a:pPr>
              <a:defRPr/>
            </a:pPr>
            <a:r>
              <a:rPr lang="en-US"/>
              <a:t>VPP SOPHIS projekts Nr.2</a:t>
            </a:r>
            <a:endParaRPr lang="en-US" dirty="0"/>
          </a:p>
        </p:txBody>
      </p:sp>
      <p:pic>
        <p:nvPicPr>
          <p:cNvPr id="44035" name="Picture 2"/>
          <p:cNvPicPr>
            <a:picLocks noChangeAspect="1" noChangeArrowheads="1"/>
          </p:cNvPicPr>
          <p:nvPr/>
        </p:nvPicPr>
        <p:blipFill>
          <a:blip r:embed="rId3"/>
          <a:srcRect/>
          <a:stretch>
            <a:fillRect/>
          </a:stretch>
        </p:blipFill>
        <p:spPr bwMode="auto">
          <a:xfrm>
            <a:off x="457200" y="1905000"/>
            <a:ext cx="8443913" cy="3276600"/>
          </a:xfrm>
          <a:prstGeom prst="rect">
            <a:avLst/>
          </a:prstGeom>
          <a:noFill/>
          <a:ln w="9525">
            <a:noFill/>
            <a:miter lim="800000"/>
            <a:headEnd/>
            <a:tailEnd/>
          </a:ln>
        </p:spPr>
      </p:pic>
      <p:sp>
        <p:nvSpPr>
          <p:cNvPr id="4" name="Date Placeholder 3"/>
          <p:cNvSpPr>
            <a:spLocks noGrp="1"/>
          </p:cNvSpPr>
          <p:nvPr>
            <p:ph type="dt" sz="quarter" idx="10"/>
          </p:nvPr>
        </p:nvSpPr>
        <p:spPr/>
        <p:txBody>
          <a:bodyPr/>
          <a:lstStyle/>
          <a:p>
            <a:pPr>
              <a:defRPr/>
            </a:pPr>
            <a:r>
              <a:rPr lang="lv-LV"/>
              <a:t>7/12/2016</a:t>
            </a:r>
            <a:endParaRPr lang="en-US"/>
          </a:p>
        </p:txBody>
      </p:sp>
      <p:sp>
        <p:nvSpPr>
          <p:cNvPr id="5" name="Slide Number Placeholder 4"/>
          <p:cNvSpPr>
            <a:spLocks noGrp="1"/>
          </p:cNvSpPr>
          <p:nvPr>
            <p:ph type="sldNum" sz="quarter" idx="12"/>
          </p:nvPr>
        </p:nvSpPr>
        <p:spPr/>
        <p:txBody>
          <a:bodyPr/>
          <a:lstStyle/>
          <a:p>
            <a:pPr>
              <a:defRPr/>
            </a:pPr>
            <a:fld id="{06577CAD-5E7C-4DE8-AE88-590DC5E3044D}"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lv-LV" smtClean="0"/>
              <a:t>Context</a:t>
            </a:r>
            <a:endParaRPr lang="en-US" smtClean="0"/>
          </a:p>
        </p:txBody>
      </p:sp>
      <p:sp>
        <p:nvSpPr>
          <p:cNvPr id="3" name="Content Placeholder 2"/>
          <p:cNvSpPr>
            <a:spLocks noGrp="1"/>
          </p:cNvSpPr>
          <p:nvPr>
            <p:ph idx="1"/>
          </p:nvPr>
        </p:nvSpPr>
        <p:spPr>
          <a:xfrm>
            <a:off x="457200" y="1600200"/>
            <a:ext cx="8032750" cy="4525963"/>
          </a:xfrm>
        </p:spPr>
        <p:txBody>
          <a:bodyPr rtlCol="0">
            <a:normAutofit/>
          </a:bodyPr>
          <a:lstStyle/>
          <a:p>
            <a:pPr fontAlgn="auto">
              <a:spcAft>
                <a:spcPts val="0"/>
              </a:spcAft>
              <a:buFont typeface="Arial" pitchFamily="34" charset="0"/>
              <a:buChar char="•"/>
              <a:defRPr/>
            </a:pPr>
            <a:endParaRPr lang="lv-LV" sz="2800" dirty="0" smtClean="0"/>
          </a:p>
          <a:p>
            <a:pPr fontAlgn="auto">
              <a:spcAft>
                <a:spcPts val="0"/>
              </a:spcAft>
              <a:buFont typeface="Arial" pitchFamily="34" charset="0"/>
              <a:buChar char="•"/>
              <a:defRPr/>
            </a:pPr>
            <a:r>
              <a:rPr lang="lv-LV" sz="2800" dirty="0" smtClean="0"/>
              <a:t>Process</a:t>
            </a:r>
            <a:r>
              <a:rPr lang="en-US" sz="2800" dirty="0" smtClean="0"/>
              <a:t> can run over more </a:t>
            </a:r>
            <a:r>
              <a:rPr lang="lv-LV" sz="2800" dirty="0" err="1" smtClean="0"/>
              <a:t>than</a:t>
            </a:r>
            <a:r>
              <a:rPr lang="lv-LV" sz="2800" dirty="0" smtClean="0"/>
              <a:t> </a:t>
            </a:r>
            <a:r>
              <a:rPr lang="lv-LV" sz="2800" dirty="0" err="1" smtClean="0"/>
              <a:t>one</a:t>
            </a:r>
            <a:r>
              <a:rPr lang="lv-LV" sz="2800" dirty="0" smtClean="0"/>
              <a:t> </a:t>
            </a:r>
            <a:r>
              <a:rPr lang="en-US" sz="2800" dirty="0" smtClean="0"/>
              <a:t>IS</a:t>
            </a:r>
          </a:p>
          <a:p>
            <a:pPr fontAlgn="auto">
              <a:spcAft>
                <a:spcPts val="0"/>
              </a:spcAft>
              <a:buFont typeface="Arial" pitchFamily="34" charset="0"/>
              <a:buChar char="•"/>
              <a:defRPr/>
            </a:pPr>
            <a:r>
              <a:rPr lang="en-US" sz="2800" dirty="0" smtClean="0"/>
              <a:t>Environment is changing</a:t>
            </a:r>
            <a:endParaRPr lang="lv-LV" sz="2800" dirty="0" smtClean="0"/>
          </a:p>
          <a:p>
            <a:pPr fontAlgn="auto">
              <a:spcAft>
                <a:spcPts val="0"/>
              </a:spcAft>
              <a:buFont typeface="Arial" pitchFamily="34" charset="0"/>
              <a:buChar char="•"/>
              <a:defRPr/>
            </a:pPr>
            <a:r>
              <a:rPr lang="lv-LV" sz="2800" dirty="0" err="1" smtClean="0"/>
              <a:t>May</a:t>
            </a:r>
            <a:r>
              <a:rPr lang="lv-LV" sz="2800" dirty="0" smtClean="0"/>
              <a:t> </a:t>
            </a:r>
            <a:r>
              <a:rPr lang="lv-LV" sz="2800" dirty="0" err="1" smtClean="0"/>
              <a:t>be</a:t>
            </a:r>
            <a:r>
              <a:rPr lang="lv-LV" sz="2800" dirty="0" smtClean="0"/>
              <a:t> process instance </a:t>
            </a:r>
            <a:r>
              <a:rPr lang="lv-LV" sz="2800" dirty="0" err="1" smtClean="0"/>
              <a:t>is</a:t>
            </a:r>
            <a:r>
              <a:rPr lang="lv-LV" sz="2800" dirty="0" smtClean="0"/>
              <a:t> </a:t>
            </a:r>
            <a:r>
              <a:rPr lang="lv-LV" sz="2800" dirty="0" err="1" smtClean="0"/>
              <a:t>late</a:t>
            </a:r>
            <a:r>
              <a:rPr lang="lv-LV" sz="2800" dirty="0" smtClean="0"/>
              <a:t>?</a:t>
            </a:r>
          </a:p>
          <a:p>
            <a:pPr fontAlgn="auto">
              <a:spcAft>
                <a:spcPts val="0"/>
              </a:spcAft>
              <a:buFont typeface="Arial" pitchFamily="34" charset="0"/>
              <a:buChar char="•"/>
              <a:defRPr/>
            </a:pPr>
            <a:r>
              <a:rPr lang="lv-LV" sz="2800" dirty="0" err="1" smtClean="0"/>
              <a:t>Some</a:t>
            </a:r>
            <a:r>
              <a:rPr lang="lv-LV" sz="2800" dirty="0" smtClean="0"/>
              <a:t> </a:t>
            </a:r>
            <a:r>
              <a:rPr lang="lv-LV" sz="2800" dirty="0" err="1" smtClean="0"/>
              <a:t>processes</a:t>
            </a:r>
            <a:r>
              <a:rPr lang="lv-LV" sz="2800" dirty="0" smtClean="0"/>
              <a:t> </a:t>
            </a:r>
            <a:r>
              <a:rPr lang="lv-LV" sz="2800" dirty="0" err="1" smtClean="0"/>
              <a:t>only</a:t>
            </a:r>
            <a:r>
              <a:rPr lang="lv-LV" sz="2800" dirty="0" smtClean="0"/>
              <a:t> </a:t>
            </a:r>
            <a:r>
              <a:rPr lang="lv-LV" sz="2800" dirty="0" err="1" smtClean="0"/>
              <a:t>partly</a:t>
            </a:r>
            <a:r>
              <a:rPr lang="lv-LV" sz="2800" dirty="0" smtClean="0"/>
              <a:t> </a:t>
            </a:r>
            <a:r>
              <a:rPr lang="lv-LV" sz="2800" dirty="0" err="1" smtClean="0"/>
              <a:t>are</a:t>
            </a:r>
            <a:r>
              <a:rPr lang="lv-LV" sz="2800" dirty="0" smtClean="0"/>
              <a:t/>
            </a:r>
            <a:br>
              <a:rPr lang="lv-LV" sz="2800" dirty="0" smtClean="0"/>
            </a:br>
            <a:r>
              <a:rPr lang="lv-LV" sz="2800" dirty="0" smtClean="0"/>
              <a:t>supported by IS</a:t>
            </a:r>
            <a:endParaRPr lang="en-US" sz="2800" dirty="0" smtClean="0"/>
          </a:p>
          <a:p>
            <a:pPr marL="0" indent="0" fontAlgn="auto">
              <a:spcAft>
                <a:spcPts val="0"/>
              </a:spcAft>
              <a:buFont typeface="Arial" pitchFamily="34" charset="0"/>
              <a:buNone/>
              <a:defRPr/>
            </a:pPr>
            <a:endParaRPr lang="en-US" dirty="0"/>
          </a:p>
        </p:txBody>
      </p:sp>
      <p:pic>
        <p:nvPicPr>
          <p:cNvPr id="46083" name="Picture 2" descr="C:\Users\ioditis\AppData\Local\Microsoft\Windows\Temporary Internet Files\Content.IE5\RYZPM0Q9\MC900023488[1].wmf"/>
          <p:cNvPicPr>
            <a:picLocks noChangeAspect="1" noChangeArrowheads="1"/>
          </p:cNvPicPr>
          <p:nvPr/>
        </p:nvPicPr>
        <p:blipFill>
          <a:blip r:embed="rId2"/>
          <a:srcRect/>
          <a:stretch>
            <a:fillRect/>
          </a:stretch>
        </p:blipFill>
        <p:spPr bwMode="auto">
          <a:xfrm>
            <a:off x="6553200" y="4191000"/>
            <a:ext cx="2089150" cy="2057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a:t>VPP SOPHIS projekts Nr.2</a:t>
            </a:r>
            <a:endParaRPr lang="en-US" dirty="0"/>
          </a:p>
        </p:txBody>
      </p:sp>
      <p:sp>
        <p:nvSpPr>
          <p:cNvPr id="5" name="Date Placeholder 4"/>
          <p:cNvSpPr>
            <a:spLocks noGrp="1"/>
          </p:cNvSpPr>
          <p:nvPr>
            <p:ph type="dt" sz="quarter" idx="10"/>
          </p:nvPr>
        </p:nvSpPr>
        <p:spPr/>
        <p:txBody>
          <a:bodyPr/>
          <a:lstStyle/>
          <a:p>
            <a:pPr>
              <a:defRPr/>
            </a:pPr>
            <a:r>
              <a:rPr lang="lv-LV"/>
              <a:t>7/12/2016</a:t>
            </a:r>
            <a:endParaRPr lang="en-US"/>
          </a:p>
        </p:txBody>
      </p:sp>
      <p:sp>
        <p:nvSpPr>
          <p:cNvPr id="6" name="Slide Number Placeholder 5"/>
          <p:cNvSpPr>
            <a:spLocks noGrp="1"/>
          </p:cNvSpPr>
          <p:nvPr>
            <p:ph type="sldNum" sz="quarter" idx="12"/>
          </p:nvPr>
        </p:nvSpPr>
        <p:spPr/>
        <p:txBody>
          <a:bodyPr/>
          <a:lstStyle/>
          <a:p>
            <a:pPr>
              <a:defRPr/>
            </a:pPr>
            <a:fld id="{F6874A60-E23F-4381-B44B-704C2B1997D9}"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Correctness criteria</a:t>
            </a:r>
          </a:p>
        </p:txBody>
      </p:sp>
      <p:sp>
        <p:nvSpPr>
          <p:cNvPr id="47106" name="Content Placeholder 2"/>
          <p:cNvSpPr>
            <a:spLocks noGrp="1"/>
          </p:cNvSpPr>
          <p:nvPr>
            <p:ph idx="1"/>
          </p:nvPr>
        </p:nvSpPr>
        <p:spPr>
          <a:xfrm>
            <a:off x="457200" y="1828800"/>
            <a:ext cx="8229600" cy="4297363"/>
          </a:xfrm>
        </p:spPr>
        <p:txBody>
          <a:bodyPr/>
          <a:lstStyle/>
          <a:p>
            <a:r>
              <a:rPr lang="en-US" smtClean="0"/>
              <a:t>Process is executed by legal execution path</a:t>
            </a:r>
          </a:p>
          <a:p>
            <a:r>
              <a:rPr lang="en-US" smtClean="0"/>
              <a:t>Required </a:t>
            </a:r>
            <a:r>
              <a:rPr lang="lv-LV" smtClean="0"/>
              <a:t>actions </a:t>
            </a:r>
            <a:r>
              <a:rPr lang="en-US" smtClean="0"/>
              <a:t>are </a:t>
            </a:r>
            <a:r>
              <a:rPr lang="lv-LV" smtClean="0"/>
              <a:t>executed</a:t>
            </a:r>
            <a:endParaRPr lang="en-US" smtClean="0"/>
          </a:p>
          <a:p>
            <a:r>
              <a:rPr lang="en-US" smtClean="0"/>
              <a:t>Execution time limits are not violated</a:t>
            </a:r>
          </a:p>
        </p:txBody>
      </p:sp>
      <p:sp>
        <p:nvSpPr>
          <p:cNvPr id="4" name="Footer Placeholder 3"/>
          <p:cNvSpPr>
            <a:spLocks noGrp="1"/>
          </p:cNvSpPr>
          <p:nvPr>
            <p:ph type="ftr" sz="quarter" idx="11"/>
          </p:nvPr>
        </p:nvSpPr>
        <p:spPr/>
        <p:txBody>
          <a:bodyPr/>
          <a:lstStyle/>
          <a:p>
            <a:pPr>
              <a:defRPr/>
            </a:pPr>
            <a:r>
              <a:rPr lang="en-US"/>
              <a:t>VPP SOPHIS projekts Nr.2</a:t>
            </a:r>
            <a:endParaRPr lang="en-US" dirty="0"/>
          </a:p>
        </p:txBody>
      </p:sp>
      <p:sp>
        <p:nvSpPr>
          <p:cNvPr id="5" name="Date Placeholder 4"/>
          <p:cNvSpPr>
            <a:spLocks noGrp="1"/>
          </p:cNvSpPr>
          <p:nvPr>
            <p:ph type="dt" sz="quarter" idx="10"/>
          </p:nvPr>
        </p:nvSpPr>
        <p:spPr/>
        <p:txBody>
          <a:bodyPr/>
          <a:lstStyle/>
          <a:p>
            <a:pPr>
              <a:defRPr/>
            </a:pPr>
            <a:r>
              <a:rPr lang="lv-LV"/>
              <a:t>7/12/2016</a:t>
            </a:r>
            <a:endParaRPr lang="en-US"/>
          </a:p>
        </p:txBody>
      </p:sp>
      <p:sp>
        <p:nvSpPr>
          <p:cNvPr id="6" name="Slide Number Placeholder 5"/>
          <p:cNvSpPr>
            <a:spLocks noGrp="1"/>
          </p:cNvSpPr>
          <p:nvPr>
            <p:ph type="sldNum" sz="quarter" idx="12"/>
          </p:nvPr>
        </p:nvSpPr>
        <p:spPr/>
        <p:txBody>
          <a:bodyPr/>
          <a:lstStyle/>
          <a:p>
            <a:pPr>
              <a:defRPr/>
            </a:pPr>
            <a:fld id="{34CC4B39-B7FB-4F27-B954-E654C2ACB54E}"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Proposed solution</a:t>
            </a:r>
            <a:endParaRPr lang="en-US" sz="3600" smtClean="0"/>
          </a:p>
        </p:txBody>
      </p:sp>
      <p:sp>
        <p:nvSpPr>
          <p:cNvPr id="48130" name="Content Placeholder 2"/>
          <p:cNvSpPr>
            <a:spLocks noGrp="1"/>
          </p:cNvSpPr>
          <p:nvPr>
            <p:ph idx="1"/>
          </p:nvPr>
        </p:nvSpPr>
        <p:spPr>
          <a:xfrm>
            <a:off x="457200" y="1828800"/>
            <a:ext cx="8229600" cy="4297363"/>
          </a:xfrm>
        </p:spPr>
        <p:txBody>
          <a:bodyPr/>
          <a:lstStyle/>
          <a:p>
            <a:r>
              <a:rPr lang="en-US" b="1" smtClean="0"/>
              <a:t>Verification process</a:t>
            </a:r>
            <a:r>
              <a:rPr lang="en-US" smtClean="0"/>
              <a:t> is designed for each base process</a:t>
            </a:r>
          </a:p>
          <a:p>
            <a:r>
              <a:rPr lang="en-US" b="1" smtClean="0"/>
              <a:t>Controller</a:t>
            </a:r>
            <a:r>
              <a:rPr lang="en-US" smtClean="0"/>
              <a:t> verifies process execution using process verification description</a:t>
            </a:r>
          </a:p>
          <a:p>
            <a:r>
              <a:rPr lang="en-US" smtClean="0"/>
              <a:t>Process execution events are detected by </a:t>
            </a:r>
            <a:r>
              <a:rPr lang="en-US" b="1" smtClean="0"/>
              <a:t>agents</a:t>
            </a:r>
          </a:p>
        </p:txBody>
      </p:sp>
      <p:sp>
        <p:nvSpPr>
          <p:cNvPr id="4" name="Footer Placeholder 3"/>
          <p:cNvSpPr>
            <a:spLocks noGrp="1"/>
          </p:cNvSpPr>
          <p:nvPr>
            <p:ph type="ftr" sz="quarter" idx="11"/>
          </p:nvPr>
        </p:nvSpPr>
        <p:spPr/>
        <p:txBody>
          <a:bodyPr/>
          <a:lstStyle/>
          <a:p>
            <a:pPr>
              <a:defRPr/>
            </a:pPr>
            <a:r>
              <a:rPr lang="en-US"/>
              <a:t>VPP SOPHIS projekts Nr.2</a:t>
            </a:r>
            <a:endParaRPr lang="en-US" dirty="0"/>
          </a:p>
        </p:txBody>
      </p:sp>
      <p:sp>
        <p:nvSpPr>
          <p:cNvPr id="5" name="Date Placeholder 4"/>
          <p:cNvSpPr>
            <a:spLocks noGrp="1"/>
          </p:cNvSpPr>
          <p:nvPr>
            <p:ph type="dt" sz="quarter" idx="10"/>
          </p:nvPr>
        </p:nvSpPr>
        <p:spPr/>
        <p:txBody>
          <a:bodyPr/>
          <a:lstStyle/>
          <a:p>
            <a:pPr>
              <a:defRPr/>
            </a:pPr>
            <a:r>
              <a:rPr lang="lv-LV"/>
              <a:t>7/12/2016</a:t>
            </a:r>
            <a:endParaRPr lang="en-US"/>
          </a:p>
        </p:txBody>
      </p:sp>
      <p:sp>
        <p:nvSpPr>
          <p:cNvPr id="6" name="Slide Number Placeholder 5"/>
          <p:cNvSpPr>
            <a:spLocks noGrp="1"/>
          </p:cNvSpPr>
          <p:nvPr>
            <p:ph type="sldNum" sz="quarter" idx="12"/>
          </p:nvPr>
        </p:nvSpPr>
        <p:spPr/>
        <p:txBody>
          <a:bodyPr/>
          <a:lstStyle/>
          <a:p>
            <a:pPr>
              <a:defRPr/>
            </a:pPr>
            <a:fld id="{4509FAE4-6571-4E9F-85D6-9D70BE46A378}"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lv-LV" smtClean="0"/>
              <a:t>Solution</a:t>
            </a:r>
          </a:p>
        </p:txBody>
      </p:sp>
      <p:sp>
        <p:nvSpPr>
          <p:cNvPr id="4" name="Footer Placeholder 3"/>
          <p:cNvSpPr>
            <a:spLocks noGrp="1"/>
          </p:cNvSpPr>
          <p:nvPr>
            <p:ph type="ftr" sz="quarter" idx="11"/>
          </p:nvPr>
        </p:nvSpPr>
        <p:spPr/>
        <p:txBody>
          <a:bodyPr/>
          <a:lstStyle/>
          <a:p>
            <a:pPr>
              <a:defRPr/>
            </a:pPr>
            <a:r>
              <a:rPr lang="en-US"/>
              <a:t>VPP SOPHIS projekts Nr.2</a:t>
            </a:r>
            <a:endParaRPr lang="en-US" dirty="0"/>
          </a:p>
        </p:txBody>
      </p:sp>
      <p:pic>
        <p:nvPicPr>
          <p:cNvPr id="49155" name="Picture 2"/>
          <p:cNvPicPr>
            <a:picLocks noChangeAspect="1" noChangeArrowheads="1"/>
          </p:cNvPicPr>
          <p:nvPr/>
        </p:nvPicPr>
        <p:blipFill>
          <a:blip r:embed="rId2"/>
          <a:srcRect/>
          <a:stretch>
            <a:fillRect/>
          </a:stretch>
        </p:blipFill>
        <p:spPr bwMode="auto">
          <a:xfrm>
            <a:off x="17463" y="1525588"/>
            <a:ext cx="8715375" cy="4867275"/>
          </a:xfrm>
          <a:prstGeom prst="rect">
            <a:avLst/>
          </a:prstGeom>
          <a:noFill/>
          <a:ln w="9525">
            <a:noFill/>
            <a:miter lim="800000"/>
            <a:headEnd/>
            <a:tailEnd/>
          </a:ln>
        </p:spPr>
      </p:pic>
      <p:sp>
        <p:nvSpPr>
          <p:cNvPr id="3" name="Date Placeholder 2"/>
          <p:cNvSpPr>
            <a:spLocks noGrp="1"/>
          </p:cNvSpPr>
          <p:nvPr>
            <p:ph type="dt" sz="quarter" idx="10"/>
          </p:nvPr>
        </p:nvSpPr>
        <p:spPr/>
        <p:txBody>
          <a:bodyPr/>
          <a:lstStyle/>
          <a:p>
            <a:pPr>
              <a:defRPr/>
            </a:pPr>
            <a:r>
              <a:rPr lang="lv-LV"/>
              <a:t>7/12/2016</a:t>
            </a:r>
            <a:endParaRPr lang="en-US"/>
          </a:p>
        </p:txBody>
      </p:sp>
      <p:sp>
        <p:nvSpPr>
          <p:cNvPr id="5" name="Slide Number Placeholder 4"/>
          <p:cNvSpPr>
            <a:spLocks noGrp="1"/>
          </p:cNvSpPr>
          <p:nvPr>
            <p:ph type="sldNum" sz="quarter" idx="12"/>
          </p:nvPr>
        </p:nvSpPr>
        <p:spPr/>
        <p:txBody>
          <a:bodyPr/>
          <a:lstStyle/>
          <a:p>
            <a:pPr>
              <a:defRPr/>
            </a:pPr>
            <a:fld id="{1A1DB04D-319E-4967-9661-6A22BA03AD8E}" type="slidenum">
              <a:rPr lang="en-US"/>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lv-LV" smtClean="0"/>
              <a:t>Summary</a:t>
            </a:r>
            <a:endParaRPr 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a:t>The verification process can be defined without modifying the base process - the base process can have more than one verification process so as to verify all of its various </a:t>
            </a:r>
            <a:r>
              <a:rPr lang="en-US" dirty="0" smtClean="0"/>
              <a:t>aspects</a:t>
            </a:r>
            <a:r>
              <a:rPr lang="lv-LV" dirty="0" smtClean="0"/>
              <a:t>.</a:t>
            </a:r>
          </a:p>
          <a:p>
            <a:pPr fontAlgn="auto">
              <a:spcAft>
                <a:spcPts val="0"/>
              </a:spcAft>
              <a:buFont typeface="Arial" pitchFamily="34" charset="0"/>
              <a:buChar char="•"/>
              <a:defRPr/>
            </a:pPr>
            <a:r>
              <a:rPr lang="en-US" dirty="0"/>
              <a:t>The verification process runs in parallel to a base process and does not interfere with </a:t>
            </a:r>
            <a:r>
              <a:rPr lang="en-US" dirty="0" smtClean="0"/>
              <a:t>it</a:t>
            </a:r>
            <a:r>
              <a:rPr lang="lv-LV" dirty="0" smtClean="0"/>
              <a:t>, n</a:t>
            </a:r>
            <a:r>
              <a:rPr lang="en-US" dirty="0" smtClean="0"/>
              <a:t>o changes are required in running systems</a:t>
            </a:r>
            <a:r>
              <a:rPr lang="lv-LV" dirty="0" smtClean="0"/>
              <a:t>.</a:t>
            </a:r>
            <a:endParaRPr lang="en-US" dirty="0" smtClean="0"/>
          </a:p>
          <a:p>
            <a:pPr fontAlgn="auto">
              <a:spcAft>
                <a:spcPts val="0"/>
              </a:spcAft>
              <a:buFont typeface="Arial" pitchFamily="34" charset="0"/>
              <a:buChar char="•"/>
              <a:defRPr/>
            </a:pPr>
            <a:r>
              <a:rPr lang="en-US" dirty="0"/>
              <a:t>Verification does not depend on </a:t>
            </a:r>
            <a:r>
              <a:rPr lang="en-US" dirty="0" smtClean="0"/>
              <a:t>modeling </a:t>
            </a:r>
            <a:r>
              <a:rPr lang="en-US" dirty="0"/>
              <a:t>language used for process description; it depends only on possibility of verification agents to identity events of the base </a:t>
            </a:r>
            <a:r>
              <a:rPr lang="en-US" dirty="0" smtClean="0"/>
              <a:t>process</a:t>
            </a:r>
            <a:r>
              <a:rPr lang="lv-LV" dirty="0" smtClean="0"/>
              <a:t>.</a:t>
            </a:r>
            <a:endParaRPr lang="en-US" dirty="0" smtClean="0"/>
          </a:p>
        </p:txBody>
      </p:sp>
      <p:sp>
        <p:nvSpPr>
          <p:cNvPr id="4" name="Footer Placeholder 3"/>
          <p:cNvSpPr>
            <a:spLocks noGrp="1"/>
          </p:cNvSpPr>
          <p:nvPr>
            <p:ph type="ftr" sz="quarter" idx="11"/>
          </p:nvPr>
        </p:nvSpPr>
        <p:spPr/>
        <p:txBody>
          <a:bodyPr/>
          <a:lstStyle/>
          <a:p>
            <a:pPr>
              <a:defRPr/>
            </a:pPr>
            <a:r>
              <a:rPr lang="en-US"/>
              <a:t>VPP SOPHIS projekts Nr.2</a:t>
            </a:r>
            <a:endParaRPr lang="en-US" dirty="0"/>
          </a:p>
        </p:txBody>
      </p:sp>
      <p:sp>
        <p:nvSpPr>
          <p:cNvPr id="5" name="Date Placeholder 4"/>
          <p:cNvSpPr>
            <a:spLocks noGrp="1"/>
          </p:cNvSpPr>
          <p:nvPr>
            <p:ph type="dt" sz="quarter" idx="10"/>
          </p:nvPr>
        </p:nvSpPr>
        <p:spPr/>
        <p:txBody>
          <a:bodyPr/>
          <a:lstStyle/>
          <a:p>
            <a:pPr>
              <a:defRPr/>
            </a:pPr>
            <a:r>
              <a:rPr lang="lv-LV"/>
              <a:t>7/12/2016</a:t>
            </a:r>
            <a:endParaRPr lang="en-US"/>
          </a:p>
        </p:txBody>
      </p:sp>
      <p:sp>
        <p:nvSpPr>
          <p:cNvPr id="6" name="Slide Number Placeholder 5"/>
          <p:cNvSpPr>
            <a:spLocks noGrp="1"/>
          </p:cNvSpPr>
          <p:nvPr>
            <p:ph type="sldNum" sz="quarter" idx="12"/>
          </p:nvPr>
        </p:nvSpPr>
        <p:spPr/>
        <p:txBody>
          <a:bodyPr/>
          <a:lstStyle/>
          <a:p>
            <a:pPr>
              <a:defRPr/>
            </a:pPr>
            <a:fld id="{BF876962-67E4-4182-A9A9-71C7BBC81E5C}"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lv-LV" smtClean="0"/>
              <a:t>Applicability of solution</a:t>
            </a:r>
            <a:endParaRPr lang="en-US" smtClean="0"/>
          </a:p>
        </p:txBody>
      </p:sp>
      <p:sp>
        <p:nvSpPr>
          <p:cNvPr id="51202" name="Content Placeholder 2"/>
          <p:cNvSpPr>
            <a:spLocks noGrp="1"/>
          </p:cNvSpPr>
          <p:nvPr>
            <p:ph idx="1"/>
          </p:nvPr>
        </p:nvSpPr>
        <p:spPr/>
        <p:txBody>
          <a:bodyPr/>
          <a:lstStyle/>
          <a:p>
            <a:r>
              <a:rPr lang="lv-LV" smtClean="0"/>
              <a:t>high level business processes</a:t>
            </a:r>
          </a:p>
          <a:p>
            <a:r>
              <a:rPr lang="lv-LV" smtClean="0"/>
              <a:t>document processing systems</a:t>
            </a:r>
          </a:p>
          <a:p>
            <a:r>
              <a:rPr lang="lv-LV" smtClean="0"/>
              <a:t>time critical data processing systems</a:t>
            </a:r>
          </a:p>
          <a:p>
            <a:r>
              <a:rPr lang="lv-LV" smtClean="0"/>
              <a:t>etc.</a:t>
            </a:r>
            <a:endParaRPr lang="en-US" smtClean="0"/>
          </a:p>
        </p:txBody>
      </p:sp>
      <p:sp>
        <p:nvSpPr>
          <p:cNvPr id="4" name="Footer Placeholder 3"/>
          <p:cNvSpPr>
            <a:spLocks noGrp="1"/>
          </p:cNvSpPr>
          <p:nvPr>
            <p:ph type="ftr" sz="quarter" idx="11"/>
          </p:nvPr>
        </p:nvSpPr>
        <p:spPr/>
        <p:txBody>
          <a:bodyPr/>
          <a:lstStyle/>
          <a:p>
            <a:pPr>
              <a:defRPr/>
            </a:pPr>
            <a:r>
              <a:rPr lang="en-US"/>
              <a:t>VPP SOPHIS projekts Nr.2</a:t>
            </a:r>
            <a:endParaRPr lang="en-US" dirty="0"/>
          </a:p>
        </p:txBody>
      </p:sp>
      <p:sp>
        <p:nvSpPr>
          <p:cNvPr id="5" name="Date Placeholder 4"/>
          <p:cNvSpPr>
            <a:spLocks noGrp="1"/>
          </p:cNvSpPr>
          <p:nvPr>
            <p:ph type="dt" sz="quarter" idx="10"/>
          </p:nvPr>
        </p:nvSpPr>
        <p:spPr/>
        <p:txBody>
          <a:bodyPr/>
          <a:lstStyle/>
          <a:p>
            <a:pPr>
              <a:defRPr/>
            </a:pPr>
            <a:r>
              <a:rPr lang="lv-LV"/>
              <a:t>7/12/2016</a:t>
            </a:r>
            <a:endParaRPr lang="en-US"/>
          </a:p>
        </p:txBody>
      </p:sp>
      <p:sp>
        <p:nvSpPr>
          <p:cNvPr id="6" name="Slide Number Placeholder 5"/>
          <p:cNvSpPr>
            <a:spLocks noGrp="1"/>
          </p:cNvSpPr>
          <p:nvPr>
            <p:ph type="sldNum" sz="quarter" idx="12"/>
          </p:nvPr>
        </p:nvSpPr>
        <p:spPr/>
        <p:txBody>
          <a:bodyPr/>
          <a:lstStyle/>
          <a:p>
            <a:pPr>
              <a:defRPr/>
            </a:pPr>
            <a:fld id="{03B64C3D-2059-497C-89DA-A3219069C8D4}"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2209800"/>
            <a:ext cx="8229600" cy="1143000"/>
          </a:xfrm>
        </p:spPr>
        <p:txBody>
          <a:bodyPr/>
          <a:lstStyle/>
          <a:p>
            <a:r>
              <a:rPr lang="lv-LV" smtClean="0"/>
              <a:t>Paldies!</a:t>
            </a:r>
            <a:endParaRPr lang="en-US" smtClean="0"/>
          </a:p>
        </p:txBody>
      </p:sp>
      <p:sp>
        <p:nvSpPr>
          <p:cNvPr id="4" name="Footer Placeholder 3"/>
          <p:cNvSpPr>
            <a:spLocks noGrp="1"/>
          </p:cNvSpPr>
          <p:nvPr>
            <p:ph type="ftr" sz="quarter" idx="11"/>
          </p:nvPr>
        </p:nvSpPr>
        <p:spPr/>
        <p:txBody>
          <a:bodyPr/>
          <a:lstStyle/>
          <a:p>
            <a:pPr>
              <a:defRPr/>
            </a:pPr>
            <a:r>
              <a:rPr lang="en-US"/>
              <a:t>VPP SOPHIS projekts Nr.2</a:t>
            </a:r>
            <a:endParaRPr lang="en-US" dirty="0"/>
          </a:p>
        </p:txBody>
      </p:sp>
      <p:sp>
        <p:nvSpPr>
          <p:cNvPr id="6" name="Date Placeholder 5"/>
          <p:cNvSpPr>
            <a:spLocks noGrp="1"/>
          </p:cNvSpPr>
          <p:nvPr>
            <p:ph type="dt" sz="quarter" idx="10"/>
          </p:nvPr>
        </p:nvSpPr>
        <p:spPr/>
        <p:txBody>
          <a:bodyPr/>
          <a:lstStyle/>
          <a:p>
            <a:pPr>
              <a:defRPr/>
            </a:pPr>
            <a:r>
              <a:rPr lang="lv-LV"/>
              <a:t>7/12/2016</a:t>
            </a:r>
            <a:endParaRPr lang="en-US"/>
          </a:p>
        </p:txBody>
      </p:sp>
      <p:sp>
        <p:nvSpPr>
          <p:cNvPr id="7" name="Slide Number Placeholder 6"/>
          <p:cNvSpPr>
            <a:spLocks noGrp="1"/>
          </p:cNvSpPr>
          <p:nvPr>
            <p:ph type="sldNum" sz="quarter" idx="12"/>
          </p:nvPr>
        </p:nvSpPr>
        <p:spPr/>
        <p:txBody>
          <a:bodyPr/>
          <a:lstStyle/>
          <a:p>
            <a:pPr>
              <a:defRPr/>
            </a:pPr>
            <a:fld id="{967468FC-D5BD-41CD-BCCE-06D942785666}" type="slidenum">
              <a:rPr lang="en-US"/>
              <a:pPr>
                <a:defRPr/>
              </a:pPr>
              <a:t>37</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9925" y="979488"/>
            <a:ext cx="8283575" cy="4741862"/>
          </a:xfrm>
          <a:prstGeom prst="rect">
            <a:avLst/>
          </a:prstGeom>
        </p:spPr>
        <p:txBody>
          <a:bodyPr>
            <a:spAutoFit/>
          </a:bodyPr>
          <a:lstStyle/>
          <a:p>
            <a:pPr marL="457200" indent="-457200">
              <a:lnSpc>
                <a:spcPct val="107000"/>
              </a:lnSpc>
              <a:spcAft>
                <a:spcPts val="800"/>
              </a:spcAft>
            </a:pPr>
            <a:r>
              <a:rPr lang="lv-LV">
                <a:latin typeface="Calibri" pitchFamily="34" charset="0"/>
                <a:cs typeface="Times New Roman" pitchFamily="18" charset="0"/>
              </a:rPr>
              <a:t>[DF9] 	Bicevskis, J., Bicevska, Z., Oditis, I. Self-management of information systems. Springer Verlag, Communications in Computer and Information Science. Volume 615, 2016, pp. 167-180. (Scopus).</a:t>
            </a:r>
            <a:endParaRPr lang="lv-LV">
              <a:latin typeface="Calibri" pitchFamily="34" charset="0"/>
              <a:ea typeface="Calibri" pitchFamily="34" charset="0"/>
              <a:cs typeface="Times New Roman" pitchFamily="18" charset="0"/>
            </a:endParaRPr>
          </a:p>
          <a:p>
            <a:pPr marL="457200" indent="-457200">
              <a:lnSpc>
                <a:spcPct val="107000"/>
              </a:lnSpc>
              <a:spcAft>
                <a:spcPts val="800"/>
              </a:spcAft>
            </a:pPr>
            <a:r>
              <a:rPr lang="lv-LV">
                <a:latin typeface="Calibri" pitchFamily="34" charset="0"/>
                <a:cs typeface="Times New Roman" pitchFamily="18" charset="0"/>
              </a:rPr>
              <a:t>DOI</a:t>
            </a:r>
            <a:r>
              <a:rPr lang="lv-LV" b="1">
                <a:latin typeface="Calibri" pitchFamily="34" charset="0"/>
                <a:cs typeface="Times New Roman" pitchFamily="18" charset="0"/>
              </a:rPr>
              <a:t>: </a:t>
            </a:r>
            <a:r>
              <a:rPr lang="lv-LV">
                <a:latin typeface="Calibri" pitchFamily="34" charset="0"/>
                <a:cs typeface="Times New Roman" pitchFamily="18" charset="0"/>
              </a:rPr>
              <a:t>10.1007/978-3-319-40180-5_12</a:t>
            </a:r>
            <a:endParaRPr lang="lv-LV">
              <a:latin typeface="Calibri" pitchFamily="34" charset="0"/>
            </a:endParaRPr>
          </a:p>
          <a:p>
            <a:pPr marL="457200" indent="-457200">
              <a:lnSpc>
                <a:spcPct val="107000"/>
              </a:lnSpc>
              <a:spcAft>
                <a:spcPts val="800"/>
              </a:spcAft>
            </a:pPr>
            <a:r>
              <a:rPr lang="lv-LV">
                <a:latin typeface="Calibri" pitchFamily="34" charset="0"/>
                <a:cs typeface="Times New Roman" pitchFamily="18" charset="0"/>
              </a:rPr>
              <a:t> [DF10] 	Janis Bicevskis, Zane Bicevska, Girts Karnitis. Executable Models of Event Driven Systems.</a:t>
            </a:r>
            <a:r>
              <a:rPr lang="lv-LV">
                <a:latin typeface="Calibri" pitchFamily="34" charset="0"/>
              </a:rPr>
              <a:t> IOS Press. </a:t>
            </a:r>
            <a:r>
              <a:rPr lang="lv-LV">
                <a:latin typeface="Calibri" pitchFamily="34" charset="0"/>
                <a:cs typeface="Times New Roman" pitchFamily="18" charset="0"/>
              </a:rPr>
              <a:t>Frontiers in Artificial Intelligence and Applications. Volume 291: Databases and Information Systems IX. 2016. pp 101-114. (būs Scopus)</a:t>
            </a:r>
            <a:endParaRPr lang="lv-LV">
              <a:latin typeface="Calibri" pitchFamily="34" charset="0"/>
            </a:endParaRPr>
          </a:p>
          <a:p>
            <a:pPr marL="457200" indent="-457200">
              <a:lnSpc>
                <a:spcPct val="107000"/>
              </a:lnSpc>
              <a:spcAft>
                <a:spcPts val="800"/>
              </a:spcAft>
            </a:pPr>
            <a:r>
              <a:rPr lang="lv-LV">
                <a:latin typeface="Calibri" pitchFamily="34" charset="0"/>
                <a:cs typeface="Times New Roman" pitchFamily="18" charset="0"/>
              </a:rPr>
              <a:t>DOI: 10.3233/978-1-61499-714-6-101</a:t>
            </a:r>
            <a:endParaRPr lang="lv-LV">
              <a:latin typeface="Calibri" pitchFamily="34" charset="0"/>
            </a:endParaRPr>
          </a:p>
          <a:p>
            <a:pPr marL="457200" indent="-457200">
              <a:lnSpc>
                <a:spcPct val="107000"/>
              </a:lnSpc>
              <a:spcAft>
                <a:spcPts val="800"/>
              </a:spcAft>
            </a:pPr>
            <a:r>
              <a:rPr lang="lv-LV">
                <a:latin typeface="Calibri" pitchFamily="34" charset="0"/>
                <a:cs typeface="Times New Roman" pitchFamily="18" charset="0"/>
              </a:rPr>
              <a:t>[DF11] 	Janis Bicevskis, Zane Bicevska, Ivo Oditis. Implementation of Self-Management. IOS Press. Frontiers in Artificial Intelligence and Applications. Volume 291: Databases and Information Systems IX. 2016. pp 169-182. (būs Scopus).</a:t>
            </a:r>
            <a:endParaRPr lang="lv-LV">
              <a:latin typeface="Calibri" pitchFamily="34" charset="0"/>
            </a:endParaRPr>
          </a:p>
          <a:p>
            <a:pPr marL="457200" indent="-457200">
              <a:lnSpc>
                <a:spcPct val="107000"/>
              </a:lnSpc>
              <a:spcAft>
                <a:spcPts val="800"/>
              </a:spcAft>
            </a:pPr>
            <a:r>
              <a:rPr lang="lv-LV">
                <a:latin typeface="Calibri" pitchFamily="34" charset="0"/>
                <a:cs typeface="Times New Roman" pitchFamily="18" charset="0"/>
              </a:rPr>
              <a:t>DOI: 10.3233/978-1-61499-714-6-169</a:t>
            </a:r>
            <a:endParaRPr lang="lv-LV">
              <a:latin typeface="Calibri" pitchFamily="34" charset="0"/>
            </a:endParaRPr>
          </a:p>
        </p:txBody>
      </p:sp>
      <p:sp>
        <p:nvSpPr>
          <p:cNvPr id="17410" name="Title 4"/>
          <p:cNvSpPr>
            <a:spLocks noGrp="1"/>
          </p:cNvSpPr>
          <p:nvPr>
            <p:ph type="title"/>
          </p:nvPr>
        </p:nvSpPr>
        <p:spPr>
          <a:xfrm>
            <a:off x="457200" y="274638"/>
            <a:ext cx="8229600" cy="715962"/>
          </a:xfrm>
        </p:spPr>
        <p:txBody>
          <a:bodyPr/>
          <a:lstStyle/>
          <a:p>
            <a:r>
              <a:rPr lang="lv-LV" sz="2400" smtClean="0"/>
              <a:t>Publikāciju saraksts (2)</a:t>
            </a:r>
          </a:p>
        </p:txBody>
      </p:sp>
      <p:sp>
        <p:nvSpPr>
          <p:cNvPr id="2" name="Date Placeholder 1"/>
          <p:cNvSpPr>
            <a:spLocks noGrp="1"/>
          </p:cNvSpPr>
          <p:nvPr>
            <p:ph type="dt" sz="quarter" idx="10"/>
          </p:nvPr>
        </p:nvSpPr>
        <p:spPr/>
        <p:txBody>
          <a:bodyPr/>
          <a:lstStyle/>
          <a:p>
            <a:pPr>
              <a:defRPr/>
            </a:pPr>
            <a:r>
              <a:rPr lang="lv-LV"/>
              <a:t>7/12/2016</a:t>
            </a:r>
            <a:endParaRPr lang="en-US"/>
          </a:p>
        </p:txBody>
      </p:sp>
      <p:sp>
        <p:nvSpPr>
          <p:cNvPr id="3" name="Footer Placeholder 2"/>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0E47F678-20BD-42C4-B509-CA947C2C0330}"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3" y="381000"/>
            <a:ext cx="8229600" cy="1143000"/>
          </a:xfrm>
        </p:spPr>
        <p:txBody>
          <a:bodyPr rtlCol="0">
            <a:normAutofit fontScale="90000"/>
          </a:bodyPr>
          <a:lstStyle/>
          <a:p>
            <a:pPr algn="l" fontAlgn="auto">
              <a:spcAft>
                <a:spcPts val="0"/>
              </a:spcAft>
              <a:defRPr/>
            </a:pPr>
            <a:r>
              <a:rPr lang="en-US" sz="2400" i="1" dirty="0" err="1">
                <a:solidFill>
                  <a:schemeClr val="tx2"/>
                </a:solidFill>
              </a:rPr>
              <a:t>Inﬁniviz</a:t>
            </a:r>
            <a:r>
              <a:rPr lang="en-US" sz="2400" i="1" dirty="0">
                <a:solidFill>
                  <a:schemeClr val="tx2"/>
                </a:solidFill>
              </a:rPr>
              <a:t> — Virtual Machine Based High-Resolution Display Wall </a:t>
            </a:r>
            <a:r>
              <a:rPr lang="en-US" sz="2400" i="1" dirty="0" smtClean="0">
                <a:solidFill>
                  <a:schemeClr val="tx2"/>
                </a:solidFill>
              </a:rPr>
              <a:t>System</a:t>
            </a:r>
            <a:r>
              <a:rPr lang="lv-LV" sz="2400" i="1" dirty="0" smtClean="0">
                <a:solidFill>
                  <a:schemeClr val="tx2"/>
                </a:solidFill>
              </a:rPr>
              <a:t>. </a:t>
            </a:r>
            <a:r>
              <a:rPr lang="en-US" sz="2400" i="1" dirty="0" smtClean="0">
                <a:solidFill>
                  <a:schemeClr val="tx2"/>
                </a:solidFill>
              </a:rPr>
              <a:t>IOS </a:t>
            </a:r>
            <a:r>
              <a:rPr lang="en-US" sz="2400" i="1" dirty="0">
                <a:solidFill>
                  <a:schemeClr val="tx2"/>
                </a:solidFill>
              </a:rPr>
              <a:t>Press. Frontiers in Artificial Intelligence and Applications. Volume 291: Databases and Information Systems IX. 2016. pp 225-238.</a:t>
            </a:r>
            <a:r>
              <a:rPr lang="lv-LV" sz="2400" i="1" dirty="0" smtClean="0">
                <a:solidFill>
                  <a:schemeClr val="tx2"/>
                </a:solidFill>
              </a:rPr>
              <a:t>. </a:t>
            </a:r>
            <a:endParaRPr lang="en-US" sz="2400" i="1" dirty="0">
              <a:solidFill>
                <a:schemeClr val="tx2"/>
              </a:solidFill>
            </a:endParaRPr>
          </a:p>
        </p:txBody>
      </p:sp>
      <p:sp>
        <p:nvSpPr>
          <p:cNvPr id="18434" name="Rectangle 2"/>
          <p:cNvSpPr>
            <a:spLocks noChangeArrowheads="1"/>
          </p:cNvSpPr>
          <p:nvPr/>
        </p:nvSpPr>
        <p:spPr bwMode="auto">
          <a:xfrm>
            <a:off x="609600" y="1676400"/>
            <a:ext cx="8077200" cy="4278313"/>
          </a:xfrm>
          <a:prstGeom prst="rect">
            <a:avLst/>
          </a:prstGeom>
          <a:noFill/>
          <a:ln w="9525">
            <a:noFill/>
            <a:miter lim="800000"/>
            <a:headEnd/>
            <a:tailEnd/>
          </a:ln>
        </p:spPr>
        <p:txBody>
          <a:bodyPr>
            <a:spAutoFit/>
          </a:bodyPr>
          <a:lstStyle/>
          <a:p>
            <a:r>
              <a:rPr lang="en-US" sz="1600">
                <a:latin typeface="Calibri" pitchFamily="34" charset="0"/>
              </a:rPr>
              <a:t>The existing research in the field of large-scale high-resolution display wall sys-tems has mainly been focused on specific needs and environments. In many cas-es, the solutions built for large-scale high-resolution visualization are only valid for a specific use case (e.g. distributed 3D rendering, presentation of HTML con-tent, stereoscopic projection). However, such solutions can soon become outdat-ed and be left unmaintained (as seen with several distributed OpenGL library im-plementations). This happens due to the appearance of new technologies that solve the existing tasks in a more effective manner. A possible solution is to pre-vent most limitations on the set of technologies that can be used when the soft-ware is running on a display wall system. One way of achieving this is to use vir-tualization. This chapter presents Infiniviz - a virtual machine based high-resolution display wall system. Infiniviz approaches the visualization task in a seamless manner. The main aim of Infiniviz is to be able running any common desktop operating system software on a large scale high-resolution display wall without any modifications. Infiniviz achieves this by running a headless virtual machine with the required operating system backed by a custom software stack that handles the actual visualization. The authors have performed performance evaluations, virtualization environment comparisons and comparisons among other display wall architectures. This work along with key conclusions has been summarized in this chapter.</a:t>
            </a:r>
            <a:endParaRPr lang="lv-LV" sz="1600">
              <a:latin typeface="Calibri" pitchFamily="34" charset="0"/>
            </a:endParaRPr>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51D4B5C6-CD34-48DE-AEEF-FD8385C107A7}"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44500" y="76200"/>
            <a:ext cx="8229600" cy="1371600"/>
          </a:xfrm>
        </p:spPr>
        <p:txBody>
          <a:bodyPr/>
          <a:lstStyle/>
          <a:p>
            <a:pPr algn="l"/>
            <a:r>
              <a:rPr lang="en-US" sz="2000" i="1" smtClean="0">
                <a:solidFill>
                  <a:schemeClr val="tx2"/>
                </a:solidFill>
              </a:rPr>
              <a:t>Implementation of Self-Management. IOS Press. Frontiers in Artificial Intelligence and Applications. Volume 291: Databases and Information Systems IX. 2016. pp 169-182..</a:t>
            </a:r>
          </a:p>
        </p:txBody>
      </p:sp>
      <p:sp>
        <p:nvSpPr>
          <p:cNvPr id="19458" name="TextBox 3"/>
          <p:cNvSpPr txBox="1">
            <a:spLocks noChangeArrowheads="1"/>
          </p:cNvSpPr>
          <p:nvPr/>
        </p:nvSpPr>
        <p:spPr bwMode="auto">
          <a:xfrm>
            <a:off x="465138" y="1752600"/>
            <a:ext cx="8077200" cy="1816100"/>
          </a:xfrm>
          <a:prstGeom prst="rect">
            <a:avLst/>
          </a:prstGeom>
          <a:noFill/>
          <a:ln w="9525">
            <a:noFill/>
            <a:miter lim="800000"/>
            <a:headEnd/>
            <a:tailEnd/>
          </a:ln>
        </p:spPr>
        <p:txBody>
          <a:bodyPr>
            <a:spAutoFit/>
          </a:bodyPr>
          <a:lstStyle/>
          <a:p>
            <a:r>
              <a:rPr lang="en-US" sz="1600" i="1">
                <a:latin typeface="Calibri" pitchFamily="34" charset="0"/>
              </a:rPr>
              <a:t>The paper is devoted to the topics of self-management and its implementation. Self-management features are intended to support the usage and maintenance processes in information systems life cycle. Four self-management types are analysed in the paper. Run-time verification and environment testing can be implemented without any intervention in base business processes, while self-testing and business process incorporation in system require an instrumentation of the base business processes. The approach is applied in praxis and shows that the implementation of self-management features requires relatively modest resources. </a:t>
            </a:r>
            <a:endParaRPr lang="lv-LV" sz="1600">
              <a:latin typeface="Calibri" pitchFamily="34" charset="0"/>
              <a:ea typeface="Times New Roman" pitchFamily="18" charset="0"/>
              <a:cs typeface="Calibri" pitchFamily="34" charset="0"/>
            </a:endParaRPr>
          </a:p>
        </p:txBody>
      </p:sp>
      <p:sp>
        <p:nvSpPr>
          <p:cNvPr id="3" name="Date Placeholder 2"/>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FFE2968A-3661-462C-92E0-1CFE1667218C}"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44500" y="76200"/>
            <a:ext cx="8229600" cy="1371600"/>
          </a:xfrm>
        </p:spPr>
        <p:txBody>
          <a:bodyPr/>
          <a:lstStyle/>
          <a:p>
            <a:r>
              <a:rPr lang="lv-LV" sz="2400" i="1" smtClean="0">
                <a:solidFill>
                  <a:schemeClr val="tx2"/>
                </a:solidFill>
              </a:rPr>
              <a:t>Pētījumu virzība (1-4. posms)</a:t>
            </a:r>
            <a:endParaRPr lang="en-US" sz="2400" i="1" smtClean="0">
              <a:solidFill>
                <a:schemeClr val="tx2"/>
              </a:solidFill>
            </a:endParaRPr>
          </a:p>
        </p:txBody>
      </p:sp>
      <p:sp>
        <p:nvSpPr>
          <p:cNvPr id="3" name="Date Placeholder 2"/>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86E37A47-A875-4657-A777-DCA57A01DD43}" type="slidenum">
              <a:rPr lang="en-US"/>
              <a:pPr>
                <a:defRPr/>
              </a:pPr>
              <a:t>7</a:t>
            </a:fld>
            <a:endParaRPr lang="en-US"/>
          </a:p>
        </p:txBody>
      </p:sp>
      <p:graphicFrame>
        <p:nvGraphicFramePr>
          <p:cNvPr id="7" name="Diagram 6"/>
          <p:cNvGraphicFramePr/>
          <p:nvPr/>
        </p:nvGraphicFramePr>
        <p:xfrm>
          <a:off x="609600" y="1295400"/>
          <a:ext cx="807720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it-IT" smtClean="0"/>
              <a:t>Monitoru siena</a:t>
            </a:r>
            <a:endParaRPr lang="lv-LV"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lv-LV" dirty="0"/>
              <a:t>Mērķis ir izveidot </a:t>
            </a:r>
            <a:r>
              <a:rPr lang="lv-LV" b="1" dirty="0"/>
              <a:t>zemu izmaksu </a:t>
            </a:r>
            <a:r>
              <a:rPr lang="lv-LV" dirty="0"/>
              <a:t>(~$10’000) </a:t>
            </a:r>
            <a:r>
              <a:rPr lang="lv-LV" b="1" dirty="0"/>
              <a:t>augstas izšķirtspējas</a:t>
            </a:r>
            <a:r>
              <a:rPr lang="lv-LV" dirty="0"/>
              <a:t> (&gt; 32 megapikseļi) monitoru </a:t>
            </a:r>
            <a:r>
              <a:rPr lang="lv-LV" dirty="0" smtClean="0"/>
              <a:t>sienu</a:t>
            </a:r>
          </a:p>
          <a:p>
            <a:pPr fontAlgn="auto">
              <a:spcAft>
                <a:spcPts val="0"/>
              </a:spcAft>
              <a:buFont typeface="Arial" pitchFamily="34" charset="0"/>
              <a:buChar char="•"/>
              <a:defRPr/>
            </a:pPr>
            <a:endParaRPr lang="lv-LV" dirty="0"/>
          </a:p>
          <a:p>
            <a:pPr fontAlgn="auto">
              <a:spcAft>
                <a:spcPts val="0"/>
              </a:spcAft>
              <a:buFont typeface="Arial" pitchFamily="34" charset="0"/>
              <a:buChar char="•"/>
              <a:defRPr/>
            </a:pPr>
            <a:r>
              <a:rPr lang="lv-LV" dirty="0" smtClean="0"/>
              <a:t>Izmantošanas veidi </a:t>
            </a:r>
            <a:r>
              <a:rPr lang="lv-LV" dirty="0"/>
              <a:t>– atbalsts </a:t>
            </a:r>
            <a:r>
              <a:rPr lang="lv-LV" dirty="0" smtClean="0"/>
              <a:t>sistēmu modelēšanā un datu analīzē</a:t>
            </a:r>
          </a:p>
          <a:p>
            <a:pPr lvl="1" fontAlgn="auto">
              <a:spcAft>
                <a:spcPts val="0"/>
              </a:spcAft>
              <a:buFont typeface="Arial" pitchFamily="34" charset="0"/>
              <a:buChar char="–"/>
              <a:defRPr/>
            </a:pPr>
            <a:r>
              <a:rPr lang="lv-LV" dirty="0" smtClean="0"/>
              <a:t>redzamība, </a:t>
            </a:r>
            <a:r>
              <a:rPr lang="lv-LV" dirty="0"/>
              <a:t>nezaudējot fokusu un saistīto </a:t>
            </a:r>
            <a:r>
              <a:rPr lang="lv-LV" dirty="0" smtClean="0"/>
              <a:t>apkārtni</a:t>
            </a:r>
          </a:p>
          <a:p>
            <a:pPr lvl="1" fontAlgn="auto">
              <a:spcAft>
                <a:spcPts val="0"/>
              </a:spcAft>
              <a:buFont typeface="Arial" pitchFamily="34" charset="0"/>
              <a:buChar char="–"/>
              <a:defRPr/>
            </a:pPr>
            <a:r>
              <a:rPr lang="lv-LV" dirty="0" smtClean="0"/>
              <a:t>grupu darbs</a:t>
            </a:r>
            <a:endParaRPr lang="lv-LV" dirty="0"/>
          </a:p>
          <a:p>
            <a:pPr fontAlgn="auto">
              <a:spcAft>
                <a:spcPts val="0"/>
              </a:spcAft>
              <a:buFont typeface="Arial" pitchFamily="34" charset="0"/>
              <a:buChar char="•"/>
              <a:defRPr/>
            </a:pPr>
            <a:endParaRPr lang="lv-LV" dirty="0"/>
          </a:p>
          <a:p>
            <a:pPr marL="342900" lvl="1" indent="-342900" fontAlgn="auto">
              <a:spcAft>
                <a:spcPts val="0"/>
              </a:spcAft>
              <a:buFont typeface="Arial" pitchFamily="34" charset="0"/>
              <a:buChar char="•"/>
              <a:defRPr/>
            </a:pPr>
            <a:r>
              <a:rPr lang="lv-LV" dirty="0"/>
              <a:t>Prototips 5x5 </a:t>
            </a:r>
            <a:r>
              <a:rPr lang="lv-LV" dirty="0" smtClean="0"/>
              <a:t>monitori (kopā </a:t>
            </a:r>
            <a:r>
              <a:rPr lang="lv-LV" dirty="0"/>
              <a:t>52 </a:t>
            </a:r>
            <a:r>
              <a:rPr lang="lv-LV" dirty="0" smtClean="0"/>
              <a:t>megapikseļi, kas pārsniedz </a:t>
            </a:r>
            <a:r>
              <a:rPr lang="lv-LV" dirty="0"/>
              <a:t>pašreiz esošos risinājumus</a:t>
            </a:r>
            <a:r>
              <a:rPr lang="lv-LV" dirty="0" smtClean="0"/>
              <a:t>)</a:t>
            </a:r>
            <a:endParaRPr lang="lv-LV" dirty="0"/>
          </a:p>
          <a:p>
            <a:pPr marL="342900" lvl="1" indent="-342900" fontAlgn="auto">
              <a:spcAft>
                <a:spcPts val="0"/>
              </a:spcAft>
              <a:buFont typeface="Arial" pitchFamily="34" charset="0"/>
              <a:buChar char="•"/>
              <a:defRPr/>
            </a:pPr>
            <a:endParaRPr lang="lv-LV" dirty="0"/>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9AD1BD33-A8F7-40B3-8916-40A38A1045CF}"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lv-LV" smtClean="0"/>
              <a:t>Risinājums pēc 2.posma</a:t>
            </a:r>
          </a:p>
        </p:txBody>
      </p:sp>
      <p:sp>
        <p:nvSpPr>
          <p:cNvPr id="4" name="Date Placeholder 3"/>
          <p:cNvSpPr>
            <a:spLocks noGrp="1"/>
          </p:cNvSpPr>
          <p:nvPr>
            <p:ph type="dt" sz="quarter" idx="10"/>
          </p:nvPr>
        </p:nvSpPr>
        <p:spPr/>
        <p:txBody>
          <a:bodyPr/>
          <a:lstStyle/>
          <a:p>
            <a:pPr>
              <a:defRPr/>
            </a:pPr>
            <a:r>
              <a:rPr lang="lv-LV"/>
              <a:t>7/12/2016</a:t>
            </a:r>
            <a:endParaRPr lang="en-US"/>
          </a:p>
        </p:txBody>
      </p:sp>
      <p:sp>
        <p:nvSpPr>
          <p:cNvPr id="5" name="Footer Placeholder 4"/>
          <p:cNvSpPr>
            <a:spLocks noGrp="1"/>
          </p:cNvSpPr>
          <p:nvPr>
            <p:ph type="ftr" sz="quarter" idx="11"/>
          </p:nvPr>
        </p:nvSpPr>
        <p:spPr/>
        <p:txBody>
          <a:bodyPr/>
          <a:lstStyle/>
          <a:p>
            <a:pPr>
              <a:defRPr/>
            </a:pPr>
            <a:r>
              <a:rPr lang="en-US"/>
              <a:t>VPP SOPHIS projekts Nr.2</a:t>
            </a:r>
            <a:endParaRPr lang="en-US"/>
          </a:p>
        </p:txBody>
      </p:sp>
      <p:sp>
        <p:nvSpPr>
          <p:cNvPr id="6" name="Slide Number Placeholder 5"/>
          <p:cNvSpPr>
            <a:spLocks noGrp="1"/>
          </p:cNvSpPr>
          <p:nvPr>
            <p:ph type="sldNum" sz="quarter" idx="12"/>
          </p:nvPr>
        </p:nvSpPr>
        <p:spPr/>
        <p:txBody>
          <a:bodyPr/>
          <a:lstStyle/>
          <a:p>
            <a:pPr>
              <a:defRPr/>
            </a:pPr>
            <a:fld id="{AD498561-719A-496E-B32C-B05DD6CD8338}" type="slidenum">
              <a:rPr lang="en-US"/>
              <a:pPr>
                <a:defRPr/>
              </a:pPr>
              <a:t>9</a:t>
            </a:fld>
            <a:endParaRPr lang="en-US"/>
          </a:p>
        </p:txBody>
      </p:sp>
      <p:sp>
        <p:nvSpPr>
          <p:cNvPr id="22533" name="TextBox 17"/>
          <p:cNvSpPr txBox="1">
            <a:spLocks noChangeArrowheads="1"/>
          </p:cNvSpPr>
          <p:nvPr/>
        </p:nvSpPr>
        <p:spPr bwMode="auto">
          <a:xfrm>
            <a:off x="671513" y="1600200"/>
            <a:ext cx="7800975" cy="830263"/>
          </a:xfrm>
          <a:prstGeom prst="rect">
            <a:avLst/>
          </a:prstGeom>
          <a:noFill/>
          <a:ln w="9525">
            <a:noFill/>
            <a:miter lim="800000"/>
            <a:headEnd/>
            <a:tailEnd/>
          </a:ln>
        </p:spPr>
        <p:txBody>
          <a:bodyPr>
            <a:spAutoFit/>
          </a:bodyPr>
          <a:lstStyle/>
          <a:p>
            <a:r>
              <a:rPr lang="lv-LV" sz="2400">
                <a:latin typeface="Calibri" pitchFamily="34" charset="0"/>
              </a:rPr>
              <a:t>Pēc 2.posma</a:t>
            </a:r>
          </a:p>
          <a:p>
            <a:r>
              <a:rPr lang="en-US" sz="2400">
                <a:latin typeface="Calibri" pitchFamily="34" charset="0"/>
                <a:hlinkClick r:id="rId2"/>
              </a:rPr>
              <a:t>https://www.youtube.com/watch?v=7rZIN0gXJX4</a:t>
            </a:r>
            <a:endParaRPr lang="lv-LV" sz="2400">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1486</Words>
  <Application>Microsoft Office PowerPoint</Application>
  <PresentationFormat>On-screen Show (4:3)</PresentationFormat>
  <Paragraphs>246</Paragraphs>
  <Slides>37</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37</vt:i4>
      </vt:variant>
    </vt:vector>
  </HeadingPairs>
  <TitlesOfParts>
    <vt:vector size="41" baseType="lpstr">
      <vt:lpstr>Calibri</vt:lpstr>
      <vt:lpstr>Arial</vt:lpstr>
      <vt:lpstr>Times New Roman</vt:lpstr>
      <vt:lpstr>Office Theme</vt:lpstr>
      <vt:lpstr>VPP „SOPHIS”  2.projekta „Uz ontoloģijām balstītas tīmekļa videi pielāgotas zināšanu inženierijas tehnoloģijas”   LU Datorikas fakultātes 3.posma uzdevumi</vt:lpstr>
      <vt:lpstr>VPP „SOPHIS”  2.projekta „Uz ontoloģijām balstītas tīmekļa videi pielāgotas zināšanu inženierijas tehnoloģijas”   LU Datorikas fakultātes 3.posmā iegūtie rezultāti </vt:lpstr>
      <vt:lpstr>Publikāciju saraksts (1)</vt:lpstr>
      <vt:lpstr>Publikāciju saraksts (2)</vt:lpstr>
      <vt:lpstr>Inﬁniviz — Virtual Machine Based High-Resolution Display Wall System. IOS Press. Frontiers in Artificial Intelligence and Applications. Volume 291: Databases and Information Systems IX. 2016. pp 225-238.. </vt:lpstr>
      <vt:lpstr>Implementation of Self-Management. IOS Press. Frontiers in Artificial Intelligence and Applications. Volume 291: Databases and Information Systems IX. 2016. pp 169-182..</vt:lpstr>
      <vt:lpstr>Pētījumu virzība (1-4. posms)</vt:lpstr>
      <vt:lpstr>Monitoru siena</vt:lpstr>
      <vt:lpstr>Risinājums pēc 2.posma</vt:lpstr>
      <vt:lpstr>Risinājums pēc 3.posma</vt:lpstr>
      <vt:lpstr>Datu attēlošana uz monitoru sienas</vt:lpstr>
      <vt:lpstr>Datu attēlošana</vt:lpstr>
      <vt:lpstr>Risinājums</vt:lpstr>
      <vt:lpstr>Rīgas «piemērotības» karte</vt:lpstr>
      <vt:lpstr>Standarta programmatūra</vt:lpstr>
      <vt:lpstr>Tīmekļa programmatūras testi</vt:lpstr>
      <vt:lpstr>Internet Explorer</vt:lpstr>
      <vt:lpstr>Mozilla Firefox</vt:lpstr>
      <vt:lpstr>Google Chrome</vt:lpstr>
      <vt:lpstr>Opera</vt:lpstr>
      <vt:lpstr>Attēlu kvalitāte</vt:lpstr>
      <vt:lpstr>SVG attēlojums</vt:lpstr>
      <vt:lpstr>SVG attēlojums</vt:lpstr>
      <vt:lpstr>SVG attēlojums</vt:lpstr>
      <vt:lpstr>CANVAS attēlojums</vt:lpstr>
      <vt:lpstr>CANVAS attēlojums</vt:lpstr>
      <vt:lpstr>CANVAS attēlojums</vt:lpstr>
      <vt:lpstr>Pārlūkprogrammas ierobežojumi</vt:lpstr>
      <vt:lpstr>Runtime Verification of Business Processes</vt:lpstr>
      <vt:lpstr>Smart technologies Runtime Verification of Business Processes</vt:lpstr>
      <vt:lpstr>Context</vt:lpstr>
      <vt:lpstr>Correctness criteria</vt:lpstr>
      <vt:lpstr>Proposed solution</vt:lpstr>
      <vt:lpstr>Solution</vt:lpstr>
      <vt:lpstr>Summary</vt:lpstr>
      <vt:lpstr>Applicability of solution</vt:lpstr>
      <vt:lpstr>Paldies!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Seminārs VPP „SOPHIS”  2.projekta „Uz ontoloģijām balstītas tīmekļa videi pielāgotas zināšanu inženierijas tehnoloģijas” seminārs par projekta 1.posmā veiktajiem darbiem un iegūtajiem rezultātiem</dc:title>
  <dc:creator>JBarzdins</dc:creator>
  <cp:lastModifiedBy>Tamara</cp:lastModifiedBy>
  <cp:revision>105</cp:revision>
  <dcterms:created xsi:type="dcterms:W3CDTF">2006-08-16T00:00:00Z</dcterms:created>
  <dcterms:modified xsi:type="dcterms:W3CDTF">2016-12-04T15:12:46Z</dcterms:modified>
</cp:coreProperties>
</file>