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3"/>
  </p:notesMasterIdLst>
  <p:sldIdLst>
    <p:sldId id="256" r:id="rId2"/>
    <p:sldId id="257" r:id="rId3"/>
    <p:sldId id="259" r:id="rId4"/>
    <p:sldId id="267" r:id="rId5"/>
    <p:sldId id="273" r:id="rId6"/>
    <p:sldId id="274" r:id="rId7"/>
    <p:sldId id="275" r:id="rId8"/>
    <p:sldId id="272" r:id="rId9"/>
    <p:sldId id="276" r:id="rId10"/>
    <p:sldId id="261" r:id="rId11"/>
    <p:sldId id="277" r:id="rId12"/>
    <p:sldId id="260" r:id="rId13"/>
    <p:sldId id="268" r:id="rId14"/>
    <p:sldId id="278" r:id="rId15"/>
    <p:sldId id="269" r:id="rId16"/>
    <p:sldId id="270" r:id="rId17"/>
    <p:sldId id="271" r:id="rId18"/>
    <p:sldId id="263" r:id="rId19"/>
    <p:sldId id="264" r:id="rId20"/>
    <p:sldId id="266" r:id="rId21"/>
    <p:sldId id="265" r:id="rId2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19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E45A2-991A-47E1-AC54-7B40EA1C5C4F}" type="datetimeFigureOut">
              <a:rPr lang="lv-LV" smtClean="0"/>
              <a:t>29.04.2015.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B45BB-262A-4ED6-BBC7-7185443ABD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560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Sensoru izstrāde, pielietojumu teorētiska izpēte un eksperimentālie telpas izmaiņu un ledus biezuma mērījumi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45BB-262A-4ED6-BBC7-7185443ABD43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4325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45BB-262A-4ED6-BBC7-7185443ABD43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790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850779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781111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296701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84701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059081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2368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388528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959922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62716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96228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851023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506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lv-LV" dirty="0"/>
              <a:t> </a:t>
            </a:r>
            <a:r>
              <a:rPr lang="lv-LV" dirty="0" smtClean="0"/>
              <a:t>Impulsa</a:t>
            </a:r>
            <a:r>
              <a:rPr lang="en-US" dirty="0" smtClean="0"/>
              <a:t> </a:t>
            </a:r>
            <a:r>
              <a:rPr lang="lv-LV" dirty="0" smtClean="0"/>
              <a:t>veida</a:t>
            </a:r>
            <a:r>
              <a:rPr lang="lv-LV" dirty="0"/>
              <a:t>, tuvas darbības radaru sensoru pielietojumu pētījumi pilsētas drošības monitoringam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>
            <a:normAutofit/>
          </a:bodyPr>
          <a:lstStyle/>
          <a:p>
            <a:r>
              <a:rPr lang="lv-LV" dirty="0" smtClean="0"/>
              <a:t>VPP SOPHIS GUDPILS 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VPP SOPHIS 4.projekta "GUDPILS" 1.posma noslēguma seminārs</a:t>
            </a:r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</a:t>
            </a:fld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4932040" y="514113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Gatis </a:t>
            </a:r>
            <a:r>
              <a:rPr lang="lv-LV" dirty="0" err="1"/>
              <a:t>Šūpols</a:t>
            </a:r>
            <a:endParaRPr lang="lv-LV" dirty="0"/>
          </a:p>
          <a:p>
            <a:r>
              <a:rPr lang="lv-LV" dirty="0"/>
              <a:t>Pētnieks</a:t>
            </a:r>
          </a:p>
          <a:p>
            <a:r>
              <a:rPr lang="lv-LV" dirty="0"/>
              <a:t>Elektronikas un datorzinātņu institūts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41140"/>
            <a:ext cx="1944216" cy="891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050687"/>
            <a:ext cx="1123608" cy="11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Telpas izmaiņu noteikšana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6" b="50354"/>
          <a:stretch/>
        </p:blipFill>
        <p:spPr>
          <a:xfrm>
            <a:off x="1547664" y="1707065"/>
            <a:ext cx="6416998" cy="396044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10</a:t>
            </a:fld>
            <a:endParaRPr lang="lv-LV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56163" y="5324812"/>
            <a:ext cx="132800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20165" y="4892764"/>
            <a:ext cx="0" cy="86409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65126"/>
            <a:ext cx="8856983" cy="925775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Apstrādes rezultāti pielietojot galveno komponentu analīzi (PCA)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11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18" y="2180957"/>
            <a:ext cx="2016224" cy="36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166179"/>
            <a:ext cx="2016224" cy="3676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467" y="1690689"/>
            <a:ext cx="135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Nav kustības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1567900"/>
            <a:ext cx="141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Cilvēks izgāja caur zonu</a:t>
            </a:r>
            <a:endParaRPr lang="lv-LV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43" y="2189893"/>
            <a:ext cx="2143264" cy="36761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032" y="1567900"/>
            <a:ext cx="171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Cilvēks gāja turp un atpakaļ </a:t>
            </a:r>
            <a:endParaRPr lang="lv-LV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96" y="2189893"/>
            <a:ext cx="1822973" cy="36524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07904" y="1290901"/>
            <a:ext cx="141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Cilvēks 5 reizes izgāja caur zonu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69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5613"/>
          </a:xfrm>
        </p:spPr>
        <p:txBody>
          <a:bodyPr/>
          <a:lstStyle/>
          <a:p>
            <a:pPr algn="ctr"/>
            <a:r>
              <a:rPr lang="lv-LV" dirty="0" smtClean="0"/>
              <a:t>Ledus biezuma mērījumi</a:t>
            </a:r>
            <a:endParaRPr lang="lv-LV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Ledus tiek mērīts, lai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dirty="0"/>
              <a:t>Novērotu klimata izmaiņas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dirty="0"/>
              <a:t>Noteiktu ledus ceļu biezumu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dirty="0"/>
              <a:t>Noteiktu ledus plānākās vietas, kur sūtīt ledlauzi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dirty="0"/>
              <a:t>Redzētu, kur ūdens tilpnēs ieplūst straumes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dirty="0"/>
              <a:t>Noteiktu hokeja laukuma ledus kvalitāti</a:t>
            </a:r>
          </a:p>
          <a:p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12</a:t>
            </a:fld>
            <a:endParaRPr lang="lv-LV"/>
          </a:p>
        </p:txBody>
      </p:sp>
      <p:pic>
        <p:nvPicPr>
          <p:cNvPr id="9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45" y="1218494"/>
            <a:ext cx="2670653" cy="177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96" y="3079238"/>
            <a:ext cx="2692400" cy="1513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98" y="4675319"/>
            <a:ext cx="2641829" cy="14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Mērījumi laboratorijā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13</a:t>
            </a:fld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27312"/>
            <a:ext cx="3995936" cy="352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27312"/>
            <a:ext cx="451250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9cm biezas ledus loksnes mērījumi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14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2" y="3642389"/>
            <a:ext cx="3265527" cy="2449145"/>
          </a:xfrm>
          <a:prstGeom prst="rect">
            <a:avLst/>
          </a:prstGeom>
        </p:spPr>
      </p:pic>
      <p:pic>
        <p:nvPicPr>
          <p:cNvPr id="9" name="Content Placeholder 1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9" b="22082"/>
          <a:stretch/>
        </p:blipFill>
        <p:spPr>
          <a:xfrm>
            <a:off x="490887" y="1651892"/>
            <a:ext cx="3549003" cy="1725680"/>
          </a:xfrm>
        </p:spPr>
      </p:pic>
      <p:sp>
        <p:nvSpPr>
          <p:cNvPr id="10" name="TextBox 9"/>
          <p:cNvSpPr txBox="1"/>
          <p:nvPr/>
        </p:nvSpPr>
        <p:spPr>
          <a:xfrm>
            <a:off x="625716" y="1084387"/>
            <a:ext cx="3224698" cy="37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R&amp;S ZNB20 VNA, </a:t>
            </a:r>
            <a:r>
              <a:rPr lang="lv-LV" dirty="0" err="1" smtClean="0"/>
              <a:t>Time</a:t>
            </a:r>
            <a:r>
              <a:rPr lang="lv-LV" dirty="0" smtClean="0"/>
              <a:t> </a:t>
            </a:r>
            <a:r>
              <a:rPr lang="lv-LV" dirty="0" err="1" smtClean="0"/>
              <a:t>domain</a:t>
            </a:r>
            <a:endParaRPr lang="lv-LV" dirty="0"/>
          </a:p>
        </p:txBody>
      </p:sp>
      <p:sp>
        <p:nvSpPr>
          <p:cNvPr id="11" name="Rectangle 10"/>
          <p:cNvSpPr/>
          <p:nvPr/>
        </p:nvSpPr>
        <p:spPr>
          <a:xfrm>
            <a:off x="2478959" y="4485373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9,5 cm</a:t>
            </a:r>
          </a:p>
        </p:txBody>
      </p:sp>
      <p:pic>
        <p:nvPicPr>
          <p:cNvPr id="13" name="Picture 2" descr="E:\EDI\Projekti\UWB\Mani Dokumenti\Atteli\6 GHz grafs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543262"/>
            <a:ext cx="2841629" cy="19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40504" y="1113481"/>
            <a:ext cx="350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/>
              <a:t>Tektronix</a:t>
            </a:r>
            <a:r>
              <a:rPr lang="lv-LV" dirty="0" smtClean="0"/>
              <a:t> DPO72004C (20GHz </a:t>
            </a:r>
            <a:r>
              <a:rPr lang="lv-LV" dirty="0" err="1" smtClean="0"/>
              <a:t>osc</a:t>
            </a:r>
            <a:r>
              <a:rPr lang="lv-LV" dirty="0" smtClean="0"/>
              <a:t>.)</a:t>
            </a:r>
            <a:endParaRPr lang="lv-LV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66" y="3573016"/>
            <a:ext cx="3384376" cy="25382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92455" y="4221088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8,6 cm</a:t>
            </a:r>
          </a:p>
        </p:txBody>
      </p:sp>
    </p:spTree>
    <p:extLst>
      <p:ext uri="{BB962C8B-B14F-4D97-AF65-F5344CB8AC3E}">
        <p14:creationId xmlns:p14="http://schemas.microsoft.com/office/powerpoint/2010/main" val="9699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lv-LV" dirty="0" smtClean="0"/>
              <a:t>Eksperimenti uz Juglas ezera ledus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38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55996"/>
            <a:ext cx="7886700" cy="637953"/>
          </a:xfrm>
        </p:spPr>
        <p:txBody>
          <a:bodyPr/>
          <a:lstStyle/>
          <a:p>
            <a:pPr algn="ctr"/>
            <a:r>
              <a:rPr lang="lv-LV" dirty="0" smtClean="0"/>
              <a:t>Ledus mērījumu datorprogramma</a:t>
            </a:r>
            <a:endParaRPr lang="lv-LV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16</a:t>
            </a:fld>
            <a:endParaRPr lang="lv-LV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737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570"/>
          </a:xfrm>
        </p:spPr>
        <p:txBody>
          <a:bodyPr>
            <a:normAutofit/>
          </a:bodyPr>
          <a:lstStyle/>
          <a:p>
            <a:pPr algn="ctr"/>
            <a:r>
              <a:rPr lang="lv-LV" dirty="0" smtClean="0"/>
              <a:t>Eksperimentālā mērījuma rezultāts</a:t>
            </a:r>
            <a:endParaRPr lang="lv-LV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17</a:t>
            </a:fld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090964"/>
            <a:ext cx="67818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6249"/>
          </a:xfrm>
        </p:spPr>
        <p:txBody>
          <a:bodyPr/>
          <a:lstStyle/>
          <a:p>
            <a:pPr algn="ctr"/>
            <a:r>
              <a:rPr lang="lv-LV" dirty="0" smtClean="0"/>
              <a:t>Eksperimentālā maketa blokshēma</a:t>
            </a:r>
            <a:endParaRPr lang="lv-LV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18</a:t>
            </a:fld>
            <a:endParaRPr lang="lv-LV"/>
          </a:p>
        </p:txBody>
      </p:sp>
      <p:sp>
        <p:nvSpPr>
          <p:cNvPr id="5" name="Rounded Rectangle 4"/>
          <p:cNvSpPr/>
          <p:nvPr/>
        </p:nvSpPr>
        <p:spPr>
          <a:xfrm>
            <a:off x="3643536" y="2564904"/>
            <a:ext cx="2232248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99" y="3258247"/>
            <a:ext cx="1072480" cy="10409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67644" y="2575576"/>
            <a:ext cx="1770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Vadības un </a:t>
            </a:r>
            <a:r>
              <a:rPr lang="lv-LV" dirty="0" smtClean="0"/>
              <a:t> datu </a:t>
            </a:r>
          </a:p>
          <a:p>
            <a:r>
              <a:rPr lang="lv-LV" dirty="0" smtClean="0"/>
              <a:t>apstrādes </a:t>
            </a:r>
            <a:r>
              <a:rPr lang="lv-LV" dirty="0"/>
              <a:t>bloks</a:t>
            </a:r>
          </a:p>
          <a:p>
            <a:endParaRPr lang="lv-LV" dirty="0"/>
          </a:p>
        </p:txBody>
      </p:sp>
      <p:sp>
        <p:nvSpPr>
          <p:cNvPr id="15" name="Rounded Rectangle 14"/>
          <p:cNvSpPr/>
          <p:nvPr/>
        </p:nvSpPr>
        <p:spPr>
          <a:xfrm>
            <a:off x="6523856" y="2373176"/>
            <a:ext cx="1576536" cy="11638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Rounded Rectangle 15"/>
          <p:cNvSpPr/>
          <p:nvPr/>
        </p:nvSpPr>
        <p:spPr>
          <a:xfrm>
            <a:off x="6523856" y="3650977"/>
            <a:ext cx="1576536" cy="11638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Box 16"/>
          <p:cNvSpPr txBox="1"/>
          <p:nvPr/>
        </p:nvSpPr>
        <p:spPr>
          <a:xfrm>
            <a:off x="6811888" y="1991293"/>
            <a:ext cx="100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Raidītājs</a:t>
            </a:r>
            <a:endParaRPr lang="lv-LV" dirty="0"/>
          </a:p>
        </p:txBody>
      </p:sp>
      <p:sp>
        <p:nvSpPr>
          <p:cNvPr id="18" name="TextBox 17"/>
          <p:cNvSpPr txBox="1"/>
          <p:nvPr/>
        </p:nvSpPr>
        <p:spPr>
          <a:xfrm>
            <a:off x="6811888" y="4820972"/>
            <a:ext cx="110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Uztvērējs</a:t>
            </a:r>
            <a:endParaRPr lang="lv-LV" dirty="0"/>
          </a:p>
        </p:txBody>
      </p:sp>
      <p:cxnSp>
        <p:nvCxnSpPr>
          <p:cNvPr id="24" name="Straight Arrow Connector 23"/>
          <p:cNvCxnSpPr>
            <a:endCxn id="15" idx="1"/>
          </p:cNvCxnSpPr>
          <p:nvPr/>
        </p:nvCxnSpPr>
        <p:spPr>
          <a:xfrm>
            <a:off x="5875784" y="2955094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75784" y="4101367"/>
            <a:ext cx="6480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411760" y="2602307"/>
            <a:ext cx="892460" cy="8247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Rounded Rectangle 28"/>
          <p:cNvSpPr/>
          <p:nvPr/>
        </p:nvSpPr>
        <p:spPr>
          <a:xfrm>
            <a:off x="2411760" y="3577334"/>
            <a:ext cx="899949" cy="8357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39" y="2645066"/>
            <a:ext cx="739224" cy="7392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42" y="3861048"/>
            <a:ext cx="825340" cy="3592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6" y="4101367"/>
            <a:ext cx="1875828" cy="12482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02580"/>
            <a:ext cx="1142356" cy="11423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1" y="2690707"/>
            <a:ext cx="1657327" cy="1225533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3643536" y="4753526"/>
            <a:ext cx="899949" cy="83571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76" y="4815430"/>
            <a:ext cx="715098" cy="7119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56" y="4818505"/>
            <a:ext cx="715564" cy="718759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4975835" y="4753526"/>
            <a:ext cx="899949" cy="83571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8" b="15303"/>
          <a:stretch/>
        </p:blipFill>
        <p:spPr>
          <a:xfrm>
            <a:off x="3938359" y="1416872"/>
            <a:ext cx="1642602" cy="801811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643536" y="1350736"/>
            <a:ext cx="2232248" cy="9504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44" name="Straight Arrow Connector 43"/>
          <p:cNvCxnSpPr>
            <a:stCxn id="28" idx="3"/>
          </p:cNvCxnSpPr>
          <p:nvPr/>
        </p:nvCxnSpPr>
        <p:spPr>
          <a:xfrm>
            <a:off x="3304220" y="3014678"/>
            <a:ext cx="3393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9" idx="3"/>
          </p:cNvCxnSpPr>
          <p:nvPr/>
        </p:nvCxnSpPr>
        <p:spPr>
          <a:xfrm>
            <a:off x="3311709" y="3995191"/>
            <a:ext cx="33182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0" idx="2"/>
            <a:endCxn id="5" idx="0"/>
          </p:cNvCxnSpPr>
          <p:nvPr/>
        </p:nvCxnSpPr>
        <p:spPr>
          <a:xfrm>
            <a:off x="4759660" y="2301233"/>
            <a:ext cx="0" cy="2636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7" idx="0"/>
          </p:cNvCxnSpPr>
          <p:nvPr/>
        </p:nvCxnSpPr>
        <p:spPr>
          <a:xfrm>
            <a:off x="4093510" y="4519792"/>
            <a:ext cx="1" cy="2337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0" idx="0"/>
          </p:cNvCxnSpPr>
          <p:nvPr/>
        </p:nvCxnSpPr>
        <p:spPr>
          <a:xfrm>
            <a:off x="5425809" y="4519792"/>
            <a:ext cx="1" cy="2337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766018" y="2604237"/>
            <a:ext cx="648072" cy="71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TX</a:t>
            </a:r>
            <a:endParaRPr lang="lv-LV" dirty="0"/>
          </a:p>
        </p:txBody>
      </p:sp>
      <p:sp>
        <p:nvSpPr>
          <p:cNvPr id="36" name="Rectangle 35"/>
          <p:cNvSpPr/>
          <p:nvPr/>
        </p:nvSpPr>
        <p:spPr>
          <a:xfrm>
            <a:off x="6769723" y="3837979"/>
            <a:ext cx="648072" cy="71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R</a:t>
            </a:r>
            <a:r>
              <a:rPr lang="lv-LV" dirty="0" smtClean="0"/>
              <a:t>X</a:t>
            </a:r>
            <a:endParaRPr lang="lv-LV" dirty="0"/>
          </a:p>
        </p:txBody>
      </p:sp>
      <p:sp>
        <p:nvSpPr>
          <p:cNvPr id="9" name="Isosceles Triangle 8"/>
          <p:cNvSpPr/>
          <p:nvPr/>
        </p:nvSpPr>
        <p:spPr>
          <a:xfrm>
            <a:off x="7620000" y="3007877"/>
            <a:ext cx="297179" cy="3153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1" name="Isosceles Triangle 40"/>
          <p:cNvSpPr/>
          <p:nvPr/>
        </p:nvSpPr>
        <p:spPr>
          <a:xfrm rot="10800000">
            <a:off x="7620000" y="2604156"/>
            <a:ext cx="297179" cy="3153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1" name="Straight Connector 10"/>
          <p:cNvCxnSpPr>
            <a:stCxn id="41" idx="0"/>
          </p:cNvCxnSpPr>
          <p:nvPr/>
        </p:nvCxnSpPr>
        <p:spPr>
          <a:xfrm flipH="1">
            <a:off x="7414090" y="2919486"/>
            <a:ext cx="354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0"/>
          </p:cNvCxnSpPr>
          <p:nvPr/>
        </p:nvCxnSpPr>
        <p:spPr>
          <a:xfrm flipH="1">
            <a:off x="7414090" y="3007877"/>
            <a:ext cx="35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>
            <a:off x="7610503" y="4234086"/>
            <a:ext cx="297179" cy="3153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5" name="Isosceles Triangle 44"/>
          <p:cNvSpPr/>
          <p:nvPr/>
        </p:nvSpPr>
        <p:spPr>
          <a:xfrm rot="10800000">
            <a:off x="7610503" y="3830365"/>
            <a:ext cx="297179" cy="3153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47" name="Straight Connector 46"/>
          <p:cNvCxnSpPr>
            <a:stCxn id="45" idx="0"/>
          </p:cNvCxnSpPr>
          <p:nvPr/>
        </p:nvCxnSpPr>
        <p:spPr>
          <a:xfrm flipH="1">
            <a:off x="7404593" y="4145695"/>
            <a:ext cx="354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3" idx="0"/>
          </p:cNvCxnSpPr>
          <p:nvPr/>
        </p:nvCxnSpPr>
        <p:spPr>
          <a:xfrm flipH="1">
            <a:off x="7404593" y="4234086"/>
            <a:ext cx="35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4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7695"/>
          </a:xfrm>
        </p:spPr>
        <p:txBody>
          <a:bodyPr/>
          <a:lstStyle/>
          <a:p>
            <a:pPr algn="ctr"/>
            <a:r>
              <a:rPr lang="lv-LV" dirty="0" smtClean="0"/>
              <a:t>Makets (izstrādes stadijā)</a:t>
            </a:r>
            <a:endParaRPr lang="lv-LV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19</a:t>
            </a:fld>
            <a:endParaRPr lang="lv-LV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12600" r="16525" b="7601"/>
          <a:stretch/>
        </p:blipFill>
        <p:spPr>
          <a:xfrm>
            <a:off x="891939" y="3826518"/>
            <a:ext cx="2232261" cy="2292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1688"/>
            <a:ext cx="3078128" cy="2308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4752528" cy="38930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6" y="1557304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Atstarojums no metāla plāksnes ~30cm attālumā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441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Saturs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 smtClean="0"/>
              <a:t>Impulsa veida radara sensori</a:t>
            </a:r>
          </a:p>
          <a:p>
            <a:pPr algn="ctr"/>
            <a:r>
              <a:rPr lang="lv-LV" dirty="0" smtClean="0"/>
              <a:t>Sensoru pielietojumu piemēri</a:t>
            </a:r>
          </a:p>
          <a:p>
            <a:pPr algn="ctr"/>
            <a:r>
              <a:rPr lang="lv-LV" dirty="0" smtClean="0"/>
              <a:t>Veiktie eksperimentālie pētījumi</a:t>
            </a:r>
          </a:p>
          <a:p>
            <a:pPr lvl="1" algn="ctr"/>
            <a:r>
              <a:rPr lang="lv-LV" dirty="0" smtClean="0"/>
              <a:t>Telpas izmaiņu noteikšana</a:t>
            </a:r>
          </a:p>
          <a:p>
            <a:pPr lvl="1" algn="ctr"/>
            <a:r>
              <a:rPr lang="lv-LV" dirty="0" smtClean="0"/>
              <a:t>Ledus biezuma mērījumi</a:t>
            </a:r>
          </a:p>
          <a:p>
            <a:pPr algn="ctr"/>
            <a:r>
              <a:rPr lang="lv-LV" dirty="0" smtClean="0"/>
              <a:t>Radara sensora izveides gaita</a:t>
            </a:r>
          </a:p>
          <a:p>
            <a:pPr lvl="1" algn="ctr"/>
            <a:r>
              <a:rPr lang="lv-LV" dirty="0" smtClean="0"/>
              <a:t>Funkcionalitātes un parametru apraksts</a:t>
            </a:r>
          </a:p>
          <a:p>
            <a:pPr lvl="1" algn="ctr"/>
            <a:r>
              <a:rPr lang="lv-LV" dirty="0" smtClean="0"/>
              <a:t>Eksperimentālais sensora makets</a:t>
            </a:r>
          </a:p>
          <a:p>
            <a:pPr algn="ctr"/>
            <a:r>
              <a:rPr lang="lv-LV" dirty="0" smtClean="0"/>
              <a:t>Rezultātu apkopojums</a:t>
            </a:r>
          </a:p>
          <a:p>
            <a:pPr algn="ctr"/>
            <a:r>
              <a:rPr lang="lv-LV" dirty="0" smtClean="0"/>
              <a:t>Plānotie nākamā etapa uzdevi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33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lv-LV" dirty="0" smtClean="0"/>
              <a:t>Rezultātu apkopojums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Veikti eksperimentālie telpas izmaiņu un ledus biezuma mērījumi</a:t>
            </a:r>
          </a:p>
          <a:p>
            <a:r>
              <a:rPr lang="lv-LV" i="1" dirty="0" err="1" smtClean="0"/>
              <a:t>Microwave</a:t>
            </a:r>
            <a:r>
              <a:rPr lang="lv-LV" i="1" dirty="0" smtClean="0"/>
              <a:t> </a:t>
            </a:r>
            <a:r>
              <a:rPr lang="lv-LV" i="1" dirty="0" err="1" smtClean="0"/>
              <a:t>and</a:t>
            </a:r>
            <a:r>
              <a:rPr lang="lv-LV" i="1" dirty="0" smtClean="0"/>
              <a:t> Radio Electronics </a:t>
            </a:r>
            <a:r>
              <a:rPr lang="lv-LV" i="1" dirty="0" err="1" smtClean="0"/>
              <a:t>Week</a:t>
            </a:r>
            <a:r>
              <a:rPr lang="lv-LV" i="1" dirty="0" smtClean="0"/>
              <a:t> 2015 (MAREW 2015) </a:t>
            </a:r>
            <a:r>
              <a:rPr lang="lv-LV" dirty="0" smtClean="0"/>
              <a:t>konferencē (21.04-24.04) Čehijā iesniegts un plakātu sesijā prezentēts raksts: „An </a:t>
            </a:r>
            <a:r>
              <a:rPr lang="lv-LV" dirty="0" err="1" smtClean="0"/>
              <a:t>Investigation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Non-</a:t>
            </a:r>
            <a:r>
              <a:rPr lang="lv-LV" dirty="0" err="1" smtClean="0"/>
              <a:t>traditional</a:t>
            </a:r>
            <a:r>
              <a:rPr lang="lv-LV" dirty="0" smtClean="0"/>
              <a:t> </a:t>
            </a:r>
            <a:r>
              <a:rPr lang="lv-LV" dirty="0" err="1" smtClean="0"/>
              <a:t>Approach</a:t>
            </a:r>
            <a:r>
              <a:rPr lang="lv-LV" dirty="0" smtClean="0"/>
              <a:t> to </a:t>
            </a:r>
            <a:r>
              <a:rPr lang="lv-LV" dirty="0" err="1" smtClean="0"/>
              <a:t>Narrowing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GPR </a:t>
            </a:r>
            <a:r>
              <a:rPr lang="lv-LV" dirty="0" err="1" smtClean="0"/>
              <a:t>Pulses</a:t>
            </a:r>
            <a:r>
              <a:rPr lang="lv-LV" dirty="0" smtClean="0"/>
              <a:t>”. (IEEE </a:t>
            </a:r>
            <a:r>
              <a:rPr lang="lv-LV" dirty="0" err="1" smtClean="0"/>
              <a:t>Xplore</a:t>
            </a:r>
            <a:r>
              <a:rPr lang="lv-LV" dirty="0" smtClean="0"/>
              <a:t>)</a:t>
            </a:r>
          </a:p>
          <a:p>
            <a:r>
              <a:rPr lang="lv-LV" dirty="0" smtClean="0"/>
              <a:t>Žurnālam </a:t>
            </a:r>
            <a:r>
              <a:rPr lang="en-US" i="1" dirty="0" smtClean="0"/>
              <a:t>Automatic Control and Computer Sciences</a:t>
            </a:r>
            <a:r>
              <a:rPr lang="lv-LV" i="1" dirty="0" smtClean="0"/>
              <a:t> (AVT) </a:t>
            </a:r>
            <a:r>
              <a:rPr lang="lv-LV" dirty="0" smtClean="0"/>
              <a:t>iesniegts un pieņemts raksts: </a:t>
            </a:r>
          </a:p>
          <a:p>
            <a:pPr lvl="1"/>
            <a:r>
              <a:rPr lang="lv-LV" dirty="0" smtClean="0"/>
              <a:t>E. Hermanis, M. </a:t>
            </a:r>
            <a:r>
              <a:rPr lang="lv-LV" dirty="0" err="1" smtClean="0"/>
              <a:t>Greitans</a:t>
            </a:r>
            <a:r>
              <a:rPr lang="lv-LV" dirty="0" smtClean="0"/>
              <a:t>, V. </a:t>
            </a:r>
            <a:r>
              <a:rPr lang="lv-LV" dirty="0" err="1" smtClean="0"/>
              <a:t>Aristov</a:t>
            </a:r>
            <a:r>
              <a:rPr lang="lv-LV" dirty="0" smtClean="0"/>
              <a:t> . «</a:t>
            </a:r>
            <a:r>
              <a:rPr lang="ru-RU" dirty="0" smtClean="0"/>
              <a:t>ИДЕНТИФИКАЦИЯ ХАРАКТЕРИСТИК ДВУХПОЛЮСНИКОВ ПО</a:t>
            </a:r>
            <a:r>
              <a:rPr lang="lv-LV" dirty="0" smtClean="0"/>
              <a:t> </a:t>
            </a:r>
            <a:r>
              <a:rPr lang="ru-RU" dirty="0" smtClean="0"/>
              <a:t>ИМПУЛЬСНОЙ РЕАКЦИИ ТОКА</a:t>
            </a:r>
            <a:r>
              <a:rPr lang="lv-LV" dirty="0" smtClean="0"/>
              <a:t>». (</a:t>
            </a:r>
            <a:r>
              <a:rPr lang="lv-LV" dirty="0" err="1" smtClean="0"/>
              <a:t>Scopus</a:t>
            </a:r>
            <a:r>
              <a:rPr lang="lv-LV" dirty="0" smtClean="0"/>
              <a:t>)</a:t>
            </a:r>
          </a:p>
          <a:p>
            <a:r>
              <a:rPr lang="lv-LV" dirty="0" smtClean="0"/>
              <a:t>Tiek veidots universāla impulsa veida radara sensora makets </a:t>
            </a:r>
            <a:endParaRPr lang="lv-LV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33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lv-LV" dirty="0" smtClean="0"/>
              <a:t>Nākamā etapa uzdevumi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err="1" smtClean="0"/>
              <a:t>Ultra</a:t>
            </a:r>
            <a:r>
              <a:rPr lang="lv-LV" dirty="0" smtClean="0"/>
              <a:t>-platjoslas radaru sensoru pielietojumu pētījumi un </a:t>
            </a:r>
            <a:r>
              <a:rPr lang="lv-LV" dirty="0" err="1" smtClean="0"/>
              <a:t>tālizpētes</a:t>
            </a:r>
            <a:r>
              <a:rPr lang="lv-LV" dirty="0" smtClean="0"/>
              <a:t> datu ieguve  un apstrāde  pilsētas drošības monitoringam</a:t>
            </a:r>
          </a:p>
          <a:p>
            <a:pPr lvl="1"/>
            <a:r>
              <a:rPr lang="lv-LV" dirty="0" err="1" smtClean="0"/>
              <a:t>Ulttraplatjoslas</a:t>
            </a:r>
            <a:r>
              <a:rPr lang="lv-LV" dirty="0" smtClean="0"/>
              <a:t> radaru sensoru pielietojumu izpēte telpu drošības sistēmu izveidei (turpinājums): Telpas izmaiņu noteikšanas precizitātes pārbaude.</a:t>
            </a:r>
          </a:p>
          <a:p>
            <a:pPr lvl="1"/>
            <a:r>
              <a:rPr lang="lv-LV" dirty="0" err="1" smtClean="0"/>
              <a:t>Tālizpētes</a:t>
            </a:r>
            <a:r>
              <a:rPr lang="lv-LV" dirty="0" smtClean="0"/>
              <a:t> datu ieguve un apstrāde: Optisko  (termiskā starojuma, redzamās gaismas un </a:t>
            </a:r>
            <a:r>
              <a:rPr lang="lv-LV" dirty="0" err="1" smtClean="0"/>
              <a:t>multispektrālo</a:t>
            </a:r>
            <a:r>
              <a:rPr lang="lv-LV" dirty="0" smtClean="0"/>
              <a:t> attēlu) sensoru datu ieguve un apstrāde.</a:t>
            </a:r>
          </a:p>
          <a:p>
            <a:pPr lvl="1"/>
            <a:r>
              <a:rPr lang="lv-LV" dirty="0" smtClean="0"/>
              <a:t>Netieša veida  materiālu parametru (biezums, vadītspēja, dielektriskā caurlaidība)  noteikšana izmantojot impulsu radiolokācijas metodi:  Ledus biezuma noteikšanas eksperimenti un datu apstrāde</a:t>
            </a:r>
          </a:p>
          <a:p>
            <a:pPr lvl="1"/>
            <a:r>
              <a:rPr lang="lv-LV" dirty="0" smtClean="0"/>
              <a:t>UWB radaru sensoru funkcionālo daļu izstrāde: Impulsa radara sensora eksperimentāla maketa izveide.</a:t>
            </a:r>
          </a:p>
          <a:p>
            <a:endParaRPr lang="lv-LV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66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Impulsa veida radara sensors</a:t>
            </a:r>
            <a:endParaRPr lang="lv-LV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3</a:t>
            </a:fld>
            <a:endParaRPr lang="lv-LV"/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611560" y="3645024"/>
            <a:ext cx="7704856" cy="2232248"/>
          </a:xfrm>
        </p:spPr>
        <p:txBody>
          <a:bodyPr>
            <a:normAutofit/>
          </a:bodyPr>
          <a:lstStyle/>
          <a:p>
            <a:r>
              <a:rPr lang="lv-LV" dirty="0"/>
              <a:t>UWB sensors iedarbojas uz mērījumu vidi ar elektromagnētisko lauku un uztver vides </a:t>
            </a:r>
            <a:r>
              <a:rPr lang="lv-LV" dirty="0" smtClean="0"/>
              <a:t>reakciju (atbalsi).</a:t>
            </a:r>
            <a:endParaRPr lang="lv-LV" dirty="0"/>
          </a:p>
          <a:p>
            <a:r>
              <a:rPr lang="lv-LV" dirty="0"/>
              <a:t>Elektromagnētiskā lauka izplatīšanas vidē ir atkarīga no:</a:t>
            </a:r>
          </a:p>
          <a:p>
            <a:pPr lvl="1"/>
            <a:r>
              <a:rPr lang="lv-LV" dirty="0"/>
              <a:t>Vides ģeometriskiem parametriem</a:t>
            </a:r>
          </a:p>
          <a:p>
            <a:pPr lvl="1"/>
            <a:r>
              <a:rPr lang="lv-LV" dirty="0"/>
              <a:t>Vides sastāvdaļu parametriem</a:t>
            </a:r>
          </a:p>
          <a:p>
            <a:pPr lvl="1"/>
            <a:r>
              <a:rPr lang="lv-LV" dirty="0"/>
              <a:t>Vides parametru izmaiņām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1648439"/>
            <a:ext cx="5486400" cy="17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r="20291"/>
          <a:stretch/>
        </p:blipFill>
        <p:spPr>
          <a:xfrm>
            <a:off x="539552" y="2447407"/>
            <a:ext cx="2592288" cy="319715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r="15047"/>
          <a:stretch/>
        </p:blipFill>
        <p:spPr>
          <a:xfrm>
            <a:off x="3419872" y="2424182"/>
            <a:ext cx="2376264" cy="3153122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2805" b="4080"/>
          <a:stretch/>
        </p:blipFill>
        <p:spPr>
          <a:xfrm>
            <a:off x="6126440" y="2586199"/>
            <a:ext cx="2910056" cy="280831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Pielietojuma piemēri</a:t>
            </a:r>
            <a:endParaRPr lang="lv-LV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4</a:t>
            </a:fld>
            <a:endParaRPr lang="lv-LV"/>
          </a:p>
        </p:txBody>
      </p:sp>
      <p:sp>
        <p:nvSpPr>
          <p:cNvPr id="4" name="Rectangle 3"/>
          <p:cNvSpPr/>
          <p:nvPr/>
        </p:nvSpPr>
        <p:spPr>
          <a:xfrm>
            <a:off x="964873" y="1925082"/>
            <a:ext cx="172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Kustības sensors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07904" y="1953778"/>
            <a:ext cx="194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Klātbūtnes sensors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8224" y="1815278"/>
            <a:ext cx="2276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/>
              <a:t>Objekta pārvietojuma </a:t>
            </a:r>
          </a:p>
          <a:p>
            <a:r>
              <a:rPr lang="lv-LV" dirty="0" smtClean="0"/>
              <a:t>noteikšanas sensors</a:t>
            </a:r>
          </a:p>
        </p:txBody>
      </p:sp>
    </p:spTree>
    <p:extLst>
      <p:ext uri="{BB962C8B-B14F-4D97-AF65-F5344CB8AC3E}">
        <p14:creationId xmlns:p14="http://schemas.microsoft.com/office/powerpoint/2010/main" val="6385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Mūsu iestrādnes (1)</a:t>
            </a:r>
            <a:endParaRPr lang="lv-LV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05062"/>
            <a:ext cx="4040188" cy="639762"/>
          </a:xfrm>
        </p:spPr>
        <p:txBody>
          <a:bodyPr/>
          <a:lstStyle/>
          <a:p>
            <a:r>
              <a:rPr lang="lv-LV" dirty="0" err="1" smtClean="0"/>
              <a:t>Ground</a:t>
            </a:r>
            <a:r>
              <a:rPr lang="lv-LV" dirty="0" smtClean="0"/>
              <a:t> </a:t>
            </a:r>
            <a:r>
              <a:rPr lang="lv-LV" dirty="0" err="1" smtClean="0"/>
              <a:t>penetrating</a:t>
            </a:r>
            <a:r>
              <a:rPr lang="lv-LV" dirty="0" smtClean="0"/>
              <a:t> radar</a:t>
            </a:r>
            <a:endParaRPr lang="lv-LV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6" y="1205062"/>
            <a:ext cx="4041775" cy="639762"/>
          </a:xfrm>
        </p:spPr>
        <p:txBody>
          <a:bodyPr>
            <a:normAutofit/>
          </a:bodyPr>
          <a:lstStyle/>
          <a:p>
            <a:r>
              <a:rPr lang="lv-LV" dirty="0" smtClean="0"/>
              <a:t>Attālināts dzīvības pazīmju monitorings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5</a:t>
            </a:fld>
            <a:endParaRPr lang="lv-LV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05765"/>
            <a:ext cx="2328396" cy="2051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5257" r="8616" b="6232"/>
          <a:stretch/>
        </p:blipFill>
        <p:spPr>
          <a:xfrm>
            <a:off x="865083" y="4017948"/>
            <a:ext cx="2520281" cy="1944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2559" y="5974592"/>
            <a:ext cx="274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Objekts 1m dziļumā</a:t>
            </a:r>
            <a:endParaRPr lang="lv-LV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45" y="4100737"/>
            <a:ext cx="3691379" cy="14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19978" y="5635328"/>
            <a:ext cx="471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Iegūtā elpošanas līkne</a:t>
            </a:r>
            <a:endParaRPr lang="lv-LV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79" y="2252890"/>
            <a:ext cx="3732945" cy="17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Mūsu iestrādnes </a:t>
            </a:r>
            <a:r>
              <a:rPr lang="lv-LV" dirty="0" smtClean="0"/>
              <a:t>(2)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402059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2D </a:t>
            </a:r>
            <a:r>
              <a:rPr lang="lv-LV" dirty="0" smtClean="0"/>
              <a:t>triangulācijas modelis</a:t>
            </a:r>
            <a:endParaRPr lang="lv-LV" dirty="0"/>
          </a:p>
        </p:txBody>
      </p:sp>
      <p:pic>
        <p:nvPicPr>
          <p:cNvPr id="11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3804" r="4749"/>
          <a:stretch/>
        </p:blipFill>
        <p:spPr>
          <a:xfrm>
            <a:off x="4954858" y="1843048"/>
            <a:ext cx="3412861" cy="26479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402" y="1436216"/>
            <a:ext cx="4041775" cy="360040"/>
          </a:xfrm>
        </p:spPr>
        <p:txBody>
          <a:bodyPr>
            <a:normAutofit/>
          </a:bodyPr>
          <a:lstStyle/>
          <a:p>
            <a:pPr algn="ctr"/>
            <a:r>
              <a:rPr lang="lv-LV" dirty="0" smtClean="0"/>
              <a:t>Eksperimenta rezultāti</a:t>
            </a:r>
            <a:endParaRPr lang="lv-LV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6</a:t>
            </a:fld>
            <a:endParaRPr lang="lv-LV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r="2570"/>
          <a:stretch/>
        </p:blipFill>
        <p:spPr bwMode="auto">
          <a:xfrm>
            <a:off x="443620" y="2046387"/>
            <a:ext cx="4053768" cy="191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62" y="4563141"/>
            <a:ext cx="3493257" cy="16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53339" y="5517232"/>
            <a:ext cx="63433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TX</a:t>
            </a:r>
            <a:endParaRPr lang="lv-LV" dirty="0"/>
          </a:p>
        </p:txBody>
      </p:sp>
      <p:sp>
        <p:nvSpPr>
          <p:cNvPr id="14" name="Rectangle 13"/>
          <p:cNvSpPr/>
          <p:nvPr/>
        </p:nvSpPr>
        <p:spPr>
          <a:xfrm>
            <a:off x="1023020" y="5517232"/>
            <a:ext cx="63433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RX1</a:t>
            </a:r>
            <a:endParaRPr lang="lv-LV" dirty="0"/>
          </a:p>
        </p:txBody>
      </p:sp>
      <p:sp>
        <p:nvSpPr>
          <p:cNvPr id="15" name="Rectangle 14"/>
          <p:cNvSpPr/>
          <p:nvPr/>
        </p:nvSpPr>
        <p:spPr>
          <a:xfrm>
            <a:off x="3240047" y="5517232"/>
            <a:ext cx="63433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RX2</a:t>
            </a:r>
            <a:endParaRPr lang="lv-LV" dirty="0"/>
          </a:p>
        </p:txBody>
      </p:sp>
      <p:sp>
        <p:nvSpPr>
          <p:cNvPr id="17" name="Oval 16"/>
          <p:cNvSpPr/>
          <p:nvPr/>
        </p:nvSpPr>
        <p:spPr>
          <a:xfrm>
            <a:off x="1942222" y="4578617"/>
            <a:ext cx="288032" cy="299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60664" y="4728611"/>
            <a:ext cx="86409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086238" y="4278417"/>
            <a:ext cx="6474" cy="94765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28650" y="4149080"/>
            <a:ext cx="3583310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475656" y="4916044"/>
            <a:ext cx="432048" cy="457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271246" y="4878606"/>
            <a:ext cx="1220634" cy="488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2230254" y="4991667"/>
            <a:ext cx="178534" cy="37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Iepriekšējie maketi</a:t>
            </a:r>
            <a:endParaRPr lang="lv-LV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v-LV" dirty="0" smtClean="0"/>
              <a:t>Pirmais GPR makets</a:t>
            </a:r>
            <a:endParaRPr lang="lv-LV" dirty="0"/>
          </a:p>
        </p:txBody>
      </p:sp>
      <p:pic>
        <p:nvPicPr>
          <p:cNvPr id="1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897090"/>
            <a:ext cx="3868737" cy="2900557"/>
          </a:xfrm>
        </p:spPr>
      </p:pic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v-LV" dirty="0" smtClean="0"/>
              <a:t>4 kanālu modulārs radars</a:t>
            </a:r>
            <a:endParaRPr lang="lv-LV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2890447"/>
            <a:ext cx="3887788" cy="291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34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59617"/>
          </a:xfrm>
        </p:spPr>
        <p:txBody>
          <a:bodyPr/>
          <a:lstStyle/>
          <a:p>
            <a:pPr algn="ctr"/>
            <a:r>
              <a:rPr lang="lv-LV" dirty="0" smtClean="0"/>
              <a:t>Raksturīgie parametri</a:t>
            </a:r>
            <a:endParaRPr lang="lv-LV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8</a:t>
            </a:fld>
            <a:endParaRPr lang="lv-LV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72879"/>
              </p:ext>
            </p:extLst>
          </p:nvPr>
        </p:nvGraphicFramePr>
        <p:xfrm>
          <a:off x="107504" y="1196751"/>
          <a:ext cx="8928992" cy="4787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  <a:gridCol w="2232248"/>
              </a:tblGrid>
              <a:tr h="372553"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Parametri\Diapazons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10MHz -100MHz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100MHz -1GHz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1GHz -10GHz</a:t>
                      </a:r>
                    </a:p>
                  </a:txBody>
                  <a:tcPr anchor="ctr"/>
                </a:tc>
              </a:tr>
              <a:tr h="1469797"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Pielietojums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Kūdras, mitras</a:t>
                      </a:r>
                      <a:r>
                        <a:rPr lang="lv-LV" b="1" baseline="0" dirty="0" smtClean="0"/>
                        <a:t> augsnes apsekošana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Zemes slāņu, ūdenstilpņu apsekošana.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Asfalta</a:t>
                      </a:r>
                      <a:r>
                        <a:rPr lang="lv-LV" b="1" baseline="0" dirty="0" smtClean="0"/>
                        <a:t>, būvkonstrukciju apsekošana. Dzīvības pazīmju, kustības noteikšana</a:t>
                      </a:r>
                      <a:endParaRPr lang="lv-LV" b="1" dirty="0"/>
                    </a:p>
                  </a:txBody>
                  <a:tcPr anchor="ctr"/>
                </a:tc>
              </a:tr>
              <a:tr h="643036"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Izšķiršanas spēja:</a:t>
                      </a:r>
                    </a:p>
                    <a:p>
                      <a:pPr algn="ctr"/>
                      <a:r>
                        <a:rPr lang="lv-LV" b="1" dirty="0" smtClean="0"/>
                        <a:t>Gaisā (</a:t>
                      </a:r>
                      <a:r>
                        <a:rPr lang="lv-LV" b="1" dirty="0" err="1" smtClean="0"/>
                        <a:t>eps</a:t>
                      </a:r>
                      <a:r>
                        <a:rPr lang="lv-LV" b="1" dirty="0" smtClean="0"/>
                        <a:t>=1)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15m</a:t>
                      </a:r>
                      <a:r>
                        <a:rPr lang="lv-LV" b="1" baseline="0" dirty="0" smtClean="0"/>
                        <a:t> … </a:t>
                      </a:r>
                      <a:r>
                        <a:rPr lang="lv-LV" b="1" dirty="0" smtClean="0"/>
                        <a:t>1.5m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smtClean="0"/>
                        <a:t>1.5m</a:t>
                      </a:r>
                      <a:r>
                        <a:rPr lang="lv-LV" b="1" baseline="0" smtClean="0"/>
                        <a:t> … 15c</a:t>
                      </a:r>
                      <a:r>
                        <a:rPr lang="lv-LV" b="1" smtClean="0"/>
                        <a:t>m</a:t>
                      </a:r>
                    </a:p>
                    <a:p>
                      <a:pPr algn="ctr"/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15cm</a:t>
                      </a:r>
                      <a:r>
                        <a:rPr lang="lv-LV" b="1" baseline="0" dirty="0" smtClean="0"/>
                        <a:t> … 1.5c</a:t>
                      </a:r>
                      <a:r>
                        <a:rPr lang="lv-LV" b="1" dirty="0" smtClean="0"/>
                        <a:t>m</a:t>
                      </a:r>
                    </a:p>
                    <a:p>
                      <a:pPr algn="ctr"/>
                      <a:endParaRPr lang="lv-LV" b="1" dirty="0"/>
                    </a:p>
                  </a:txBody>
                  <a:tcPr anchor="ctr"/>
                </a:tc>
              </a:tr>
              <a:tr h="643036"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Izšķiršanas spēja:</a:t>
                      </a:r>
                    </a:p>
                    <a:p>
                      <a:pPr algn="ctr"/>
                      <a:r>
                        <a:rPr lang="lv-LV" b="1" dirty="0" smtClean="0"/>
                        <a:t>Sausā</a:t>
                      </a:r>
                      <a:r>
                        <a:rPr lang="lv-LV" b="1" baseline="0" dirty="0" smtClean="0"/>
                        <a:t> smiltī (</a:t>
                      </a:r>
                      <a:r>
                        <a:rPr lang="lv-LV" b="1" baseline="0" dirty="0" err="1" smtClean="0"/>
                        <a:t>eps</a:t>
                      </a:r>
                      <a:r>
                        <a:rPr lang="lv-LV" b="1" baseline="0" dirty="0" smtClean="0"/>
                        <a:t>=4)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7.5m</a:t>
                      </a:r>
                      <a:r>
                        <a:rPr lang="lv-LV" b="1" baseline="0" dirty="0" smtClean="0"/>
                        <a:t> … 0.75</a:t>
                      </a:r>
                      <a:r>
                        <a:rPr lang="lv-LV" b="1" dirty="0" smtClean="0"/>
                        <a:t>m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0.75m</a:t>
                      </a:r>
                      <a:r>
                        <a:rPr lang="lv-LV" b="1" baseline="0" dirty="0" smtClean="0"/>
                        <a:t> … 7.5c</a:t>
                      </a:r>
                      <a:r>
                        <a:rPr lang="lv-LV" b="1" dirty="0" smtClean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7.5cm</a:t>
                      </a:r>
                      <a:r>
                        <a:rPr lang="lv-LV" b="1" baseline="0" dirty="0" smtClean="0"/>
                        <a:t> … 0.75c</a:t>
                      </a:r>
                      <a:r>
                        <a:rPr lang="lv-LV" b="1" dirty="0" smtClean="0"/>
                        <a:t>m</a:t>
                      </a:r>
                    </a:p>
                  </a:txBody>
                  <a:tcPr anchor="ctr"/>
                </a:tc>
              </a:tr>
              <a:tr h="643036"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Izšķiršanas spēja:</a:t>
                      </a:r>
                    </a:p>
                    <a:p>
                      <a:pPr algn="ctr"/>
                      <a:r>
                        <a:rPr lang="lv-LV" b="1" dirty="0" smtClean="0"/>
                        <a:t>Ūdens (</a:t>
                      </a:r>
                      <a:r>
                        <a:rPr lang="lv-LV" b="1" dirty="0" err="1" smtClean="0"/>
                        <a:t>eps</a:t>
                      </a:r>
                      <a:r>
                        <a:rPr lang="lv-LV" b="1" dirty="0" smtClean="0"/>
                        <a:t>=81)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1.7m</a:t>
                      </a:r>
                      <a:r>
                        <a:rPr lang="lv-LV" b="1" baseline="0" dirty="0" smtClean="0"/>
                        <a:t> … 17c</a:t>
                      </a:r>
                      <a:r>
                        <a:rPr lang="lv-LV" b="1" dirty="0" smtClean="0"/>
                        <a:t>m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17cm</a:t>
                      </a:r>
                      <a:r>
                        <a:rPr lang="lv-LV" b="1" baseline="0" dirty="0" smtClean="0"/>
                        <a:t> … 1.7c</a:t>
                      </a:r>
                      <a:r>
                        <a:rPr lang="lv-LV" b="1" dirty="0" smtClean="0"/>
                        <a:t>m</a:t>
                      </a:r>
                    </a:p>
                    <a:p>
                      <a:pPr algn="ctr"/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1.7cm</a:t>
                      </a:r>
                      <a:r>
                        <a:rPr lang="lv-LV" b="1" baseline="0" dirty="0" smtClean="0"/>
                        <a:t> … </a:t>
                      </a:r>
                      <a:r>
                        <a:rPr lang="lv-LV" b="1" baseline="0" dirty="0" smtClean="0">
                          <a:solidFill>
                            <a:srgbClr val="FF0000"/>
                          </a:solidFill>
                        </a:rPr>
                        <a:t>0.5c</a:t>
                      </a:r>
                      <a:r>
                        <a:rPr lang="lv-LV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  <a:p>
                      <a:pPr algn="ctr"/>
                      <a:endParaRPr lang="lv-LV" b="1" dirty="0"/>
                    </a:p>
                  </a:txBody>
                  <a:tcPr anchor="ctr"/>
                </a:tc>
              </a:tr>
              <a:tr h="643036"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Mērīšanas attālums</a:t>
                      </a:r>
                    </a:p>
                    <a:p>
                      <a:pPr algn="ctr"/>
                      <a:r>
                        <a:rPr lang="lv-LV" b="1" dirty="0" smtClean="0"/>
                        <a:t>gaisā,</a:t>
                      </a:r>
                      <a:r>
                        <a:rPr lang="lv-LV" b="1" baseline="0" dirty="0" smtClean="0"/>
                        <a:t> </a:t>
                      </a:r>
                      <a:r>
                        <a:rPr lang="lv-LV" b="1" dirty="0" smtClean="0"/>
                        <a:t>materiālos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&lt;1km , &lt;100m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&lt;100m,</a:t>
                      </a:r>
                      <a:r>
                        <a:rPr lang="lv-LV" b="1" baseline="0" dirty="0" smtClean="0"/>
                        <a:t> </a:t>
                      </a:r>
                      <a:r>
                        <a:rPr lang="lv-LV" b="1" dirty="0" smtClean="0"/>
                        <a:t>&lt;10m</a:t>
                      </a:r>
                    </a:p>
                    <a:p>
                      <a:pPr algn="ctr"/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&lt;100m,</a:t>
                      </a:r>
                      <a:r>
                        <a:rPr lang="lv-LV" b="1" baseline="0" dirty="0" smtClean="0"/>
                        <a:t> &lt;1m</a:t>
                      </a:r>
                      <a:endParaRPr lang="lv-LV" b="1" dirty="0" smtClean="0"/>
                    </a:p>
                    <a:p>
                      <a:pPr algn="ctr"/>
                      <a:endParaRPr lang="lv-LV" b="1" dirty="0"/>
                    </a:p>
                  </a:txBody>
                  <a:tcPr anchor="ctr"/>
                </a:tc>
              </a:tr>
              <a:tr h="372553"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Antenu (sensora) izmēri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15m</a:t>
                      </a:r>
                      <a:r>
                        <a:rPr lang="lv-LV" b="1" baseline="0" dirty="0" smtClean="0"/>
                        <a:t> … </a:t>
                      </a:r>
                      <a:r>
                        <a:rPr lang="lv-LV" b="1" dirty="0" smtClean="0"/>
                        <a:t>1.5m</a:t>
                      </a:r>
                      <a:endParaRPr lang="lv-LV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1.5m</a:t>
                      </a:r>
                      <a:r>
                        <a:rPr lang="lv-LV" b="1" baseline="0" dirty="0" smtClean="0"/>
                        <a:t> … 15c</a:t>
                      </a:r>
                      <a:r>
                        <a:rPr lang="lv-LV" b="1" dirty="0" smtClean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15cm</a:t>
                      </a:r>
                      <a:r>
                        <a:rPr lang="lv-LV" b="1" baseline="0" dirty="0" smtClean="0"/>
                        <a:t> … 1.5c</a:t>
                      </a:r>
                      <a:r>
                        <a:rPr lang="lv-LV" b="1" dirty="0" smtClean="0"/>
                        <a:t>m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9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Objekta kustības </a:t>
            </a:r>
            <a:r>
              <a:rPr lang="lv-LV" dirty="0" err="1" smtClean="0"/>
              <a:t>vizualizācija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29.04.2015.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VPP SOPHIS 4.projekta "GUDPILS" 1.posma noslēguma seminārs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9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99770"/>
            <a:ext cx="5040560" cy="258292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1"/>
            <a:ext cx="5907285" cy="2745817"/>
          </a:xfrm>
        </p:spPr>
      </p:pic>
    </p:spTree>
    <p:extLst>
      <p:ext uri="{BB962C8B-B14F-4D97-AF65-F5344CB8AC3E}">
        <p14:creationId xmlns:p14="http://schemas.microsoft.com/office/powerpoint/2010/main" val="12585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848</TotalTime>
  <Words>832</Words>
  <Application>Microsoft Office PowerPoint</Application>
  <PresentationFormat>On-screen Show (4:3)</PresentationFormat>
  <Paragraphs>184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 Impulsa veida, tuvas darbības radaru sensoru pielietojumu pētījumi pilsētas drošības monitoringam</vt:lpstr>
      <vt:lpstr>Saturs</vt:lpstr>
      <vt:lpstr>Impulsa veida radara sensors</vt:lpstr>
      <vt:lpstr>Pielietojuma piemēri</vt:lpstr>
      <vt:lpstr>Mūsu iestrādnes (1)</vt:lpstr>
      <vt:lpstr>Mūsu iestrādnes (2)</vt:lpstr>
      <vt:lpstr>Iepriekšējie maketi</vt:lpstr>
      <vt:lpstr>Raksturīgie parametri</vt:lpstr>
      <vt:lpstr>Objekta kustības vizualizācija</vt:lpstr>
      <vt:lpstr>Telpas izmaiņu noteikšana</vt:lpstr>
      <vt:lpstr>Apstrādes rezultāti pielietojot galveno komponentu analīzi (PCA)</vt:lpstr>
      <vt:lpstr>Ledus biezuma mērījumi</vt:lpstr>
      <vt:lpstr>Mērījumi laboratorijā</vt:lpstr>
      <vt:lpstr>9cm biezas ledus loksnes mērījumi</vt:lpstr>
      <vt:lpstr>Eksperimenti uz Juglas ezera ledus</vt:lpstr>
      <vt:lpstr>Ledus mērījumu datorprogramma</vt:lpstr>
      <vt:lpstr>Eksperimentālā mērījuma rezultāts</vt:lpstr>
      <vt:lpstr>Eksperimentālā maketa blokshēma</vt:lpstr>
      <vt:lpstr>Makets (izstrādes stadijā)</vt:lpstr>
      <vt:lpstr>Rezultātu apkopojums</vt:lpstr>
      <vt:lpstr>Nākamā etapa uzdevumi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Gatis</dc:creator>
  <cp:lastModifiedBy>Gatis Supols</cp:lastModifiedBy>
  <cp:revision>78</cp:revision>
  <dcterms:created xsi:type="dcterms:W3CDTF">2015-04-28T08:19:17Z</dcterms:created>
  <dcterms:modified xsi:type="dcterms:W3CDTF">2015-04-29T08:36:35Z</dcterms:modified>
</cp:coreProperties>
</file>