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328" r:id="rId3"/>
    <p:sldId id="342" r:id="rId4"/>
    <p:sldId id="330" r:id="rId5"/>
    <p:sldId id="314" r:id="rId6"/>
    <p:sldId id="315" r:id="rId7"/>
    <p:sldId id="316" r:id="rId8"/>
    <p:sldId id="317" r:id="rId9"/>
    <p:sldId id="318" r:id="rId10"/>
    <p:sldId id="319" r:id="rId11"/>
    <p:sldId id="320" r:id="rId12"/>
    <p:sldId id="332" r:id="rId13"/>
    <p:sldId id="331" r:id="rId14"/>
    <p:sldId id="324" r:id="rId15"/>
    <p:sldId id="322" r:id="rId16"/>
    <p:sldId id="325" r:id="rId17"/>
    <p:sldId id="343" r:id="rId18"/>
    <p:sldId id="333" r:id="rId19"/>
    <p:sldId id="326" r:id="rId20"/>
    <p:sldId id="334" r:id="rId21"/>
    <p:sldId id="335" r:id="rId22"/>
    <p:sldId id="336" r:id="rId23"/>
    <p:sldId id="327" r:id="rId24"/>
    <p:sldId id="337" r:id="rId25"/>
    <p:sldId id="338" r:id="rId26"/>
    <p:sldId id="340" r:id="rId27"/>
    <p:sldId id="339" r:id="rId28"/>
    <p:sldId id="34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D8C1E-963E-484C-AFDE-751FAC36770F}" type="datetimeFigureOut">
              <a:rPr lang="lv-LV" smtClean="0"/>
              <a:t>2016.03.29.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E73DD-A8C5-445A-A2AA-43EE427BFE35}" type="slidenum">
              <a:rPr lang="lv-LV" smtClean="0"/>
              <a:t>‹#›</a:t>
            </a:fld>
            <a:endParaRPr lang="lv-LV"/>
          </a:p>
        </p:txBody>
      </p:sp>
    </p:spTree>
    <p:extLst>
      <p:ext uri="{BB962C8B-B14F-4D97-AF65-F5344CB8AC3E}">
        <p14:creationId xmlns:p14="http://schemas.microsoft.com/office/powerpoint/2010/main" val="33067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73E73DD-A8C5-445A-A2AA-43EE427BFE35}" type="slidenum">
              <a:rPr lang="lv-LV" smtClean="0"/>
              <a:t>1</a:t>
            </a:fld>
            <a:endParaRPr lang="lv-LV"/>
          </a:p>
        </p:txBody>
      </p:sp>
    </p:spTree>
    <p:extLst>
      <p:ext uri="{BB962C8B-B14F-4D97-AF65-F5344CB8AC3E}">
        <p14:creationId xmlns:p14="http://schemas.microsoft.com/office/powerpoint/2010/main" val="412248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53B5136-E8C0-45D1-A1C9-8A3C233B39BD}" type="slidenum">
              <a:rPr lang="lv-LV" smtClean="0"/>
              <a:t>2</a:t>
            </a:fld>
            <a:endParaRPr lang="lv-LV"/>
          </a:p>
        </p:txBody>
      </p:sp>
    </p:spTree>
    <p:extLst>
      <p:ext uri="{BB962C8B-B14F-4D97-AF65-F5344CB8AC3E}">
        <p14:creationId xmlns:p14="http://schemas.microsoft.com/office/powerpoint/2010/main" val="9667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73E73DD-A8C5-445A-A2AA-43EE427BFE35}" type="slidenum">
              <a:rPr lang="lv-LV" smtClean="0"/>
              <a:t>3</a:t>
            </a:fld>
            <a:endParaRPr lang="lv-LV"/>
          </a:p>
        </p:txBody>
      </p:sp>
    </p:spTree>
    <p:extLst>
      <p:ext uri="{BB962C8B-B14F-4D97-AF65-F5344CB8AC3E}">
        <p14:creationId xmlns:p14="http://schemas.microsoft.com/office/powerpoint/2010/main" val="282473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73E73DD-A8C5-445A-A2AA-43EE427BFE35}" type="slidenum">
              <a:rPr lang="lv-LV" smtClean="0"/>
              <a:t>27</a:t>
            </a:fld>
            <a:endParaRPr lang="lv-LV"/>
          </a:p>
        </p:txBody>
      </p:sp>
    </p:spTree>
    <p:extLst>
      <p:ext uri="{BB962C8B-B14F-4D97-AF65-F5344CB8AC3E}">
        <p14:creationId xmlns:p14="http://schemas.microsoft.com/office/powerpoint/2010/main" val="193696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lv-LV" smtClean="0"/>
              <a:t>30/03/2016</a:t>
            </a:r>
            <a:endParaRPr lang="en-US"/>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lv-LV" smtClean="0"/>
              <a:t>30/03/2016</a:t>
            </a:r>
            <a:endParaRPr lang="en-US"/>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lv-LV" smtClean="0"/>
              <a:t>30/03/2016</a:t>
            </a:r>
            <a:endParaRPr lang="en-US"/>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260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02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777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18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3/29/2016</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42400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980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542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lv-LV" smtClean="0"/>
              <a:t>30/03/2016</a:t>
            </a:r>
            <a:endParaRPr lang="en-US"/>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9662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328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5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1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lv-LV" smtClean="0"/>
              <a:t>30/03/2016</a:t>
            </a:r>
            <a:endParaRPr lang="en-US"/>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lv-LV" smtClean="0"/>
              <a:t>30/03/2016</a:t>
            </a:r>
            <a:endParaRPr lang="en-US"/>
          </a:p>
        </p:txBody>
      </p:sp>
      <p:sp>
        <p:nvSpPr>
          <p:cNvPr id="6" name="Footer Placeholder 5"/>
          <p:cNvSpPr>
            <a:spLocks noGrp="1"/>
          </p:cNvSpPr>
          <p:nvPr>
            <p:ph type="ftr" sz="quarter" idx="11"/>
          </p:nvPr>
        </p:nvSpPr>
        <p:spPr/>
        <p:txBody>
          <a:bodyPr/>
          <a:lstStyle/>
          <a:p>
            <a:r>
              <a:rPr lang="fr-FR" smtClean="0"/>
              <a:t>VPP SOPHIS 2.projekts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lv-LV" smtClean="0"/>
              <a:t>30/03/2016</a:t>
            </a:r>
            <a:endParaRPr lang="en-US"/>
          </a:p>
        </p:txBody>
      </p:sp>
      <p:sp>
        <p:nvSpPr>
          <p:cNvPr id="8" name="Footer Placeholder 7"/>
          <p:cNvSpPr>
            <a:spLocks noGrp="1"/>
          </p:cNvSpPr>
          <p:nvPr>
            <p:ph type="ftr" sz="quarter" idx="11"/>
          </p:nvPr>
        </p:nvSpPr>
        <p:spPr/>
        <p:txBody>
          <a:bodyPr/>
          <a:lstStyle/>
          <a:p>
            <a:r>
              <a:rPr lang="fr-FR" smtClean="0"/>
              <a:t>VPP SOPHIS 2.projekts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lv-LV" smtClean="0"/>
              <a:t>30/03/2016</a:t>
            </a:r>
            <a:endParaRPr lang="en-US"/>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v-LV" smtClean="0"/>
              <a:t>30/03/2016</a:t>
            </a:r>
            <a:endParaRPr lang="en-US"/>
          </a:p>
        </p:txBody>
      </p:sp>
      <p:sp>
        <p:nvSpPr>
          <p:cNvPr id="3" name="Footer Placeholder 2"/>
          <p:cNvSpPr>
            <a:spLocks noGrp="1"/>
          </p:cNvSpPr>
          <p:nvPr>
            <p:ph type="ftr" sz="quarter" idx="11"/>
          </p:nvPr>
        </p:nvSpPr>
        <p:spPr/>
        <p:txBody>
          <a:bodyPr/>
          <a:lstStyle/>
          <a:p>
            <a:r>
              <a:rPr lang="fr-FR" smtClean="0"/>
              <a:t>VPP SOPHIS 2.projekts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lv-LV" smtClean="0"/>
              <a:t>30/03/2016</a:t>
            </a:r>
            <a:endParaRPr lang="en-US"/>
          </a:p>
        </p:txBody>
      </p:sp>
      <p:sp>
        <p:nvSpPr>
          <p:cNvPr id="6" name="Footer Placeholder 5"/>
          <p:cNvSpPr>
            <a:spLocks noGrp="1"/>
          </p:cNvSpPr>
          <p:nvPr>
            <p:ph type="ftr" sz="quarter" idx="11"/>
          </p:nvPr>
        </p:nvSpPr>
        <p:spPr/>
        <p:txBody>
          <a:bodyPr/>
          <a:lstStyle/>
          <a:p>
            <a:r>
              <a:rPr lang="fr-FR" smtClean="0"/>
              <a:t>VPP SOPHIS 2.projekts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lv-LV" smtClean="0"/>
              <a:t>30/03/2016</a:t>
            </a:r>
            <a:endParaRPr lang="en-US"/>
          </a:p>
        </p:txBody>
      </p:sp>
      <p:sp>
        <p:nvSpPr>
          <p:cNvPr id="6" name="Footer Placeholder 5"/>
          <p:cNvSpPr>
            <a:spLocks noGrp="1"/>
          </p:cNvSpPr>
          <p:nvPr>
            <p:ph type="ftr" sz="quarter" idx="11"/>
          </p:nvPr>
        </p:nvSpPr>
        <p:spPr/>
        <p:txBody>
          <a:bodyPr/>
          <a:lstStyle/>
          <a:p>
            <a:r>
              <a:rPr lang="fr-FR" smtClean="0"/>
              <a:t>VPP SOPHIS 2.projekts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smtClean="0"/>
              <a:t>30/03/2016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VPP SOPHIS 2.projekts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3/29/2016</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3966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85.254.199.40/" TargetMode="Externa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0347" y="4832747"/>
            <a:ext cx="3156347" cy="336947"/>
          </a:xfrm>
        </p:spPr>
        <p:txBody>
          <a:bodyPr rtlCol="0">
            <a:noAutofit/>
          </a:bodyPr>
          <a:lstStyle/>
          <a:p>
            <a:pPr algn="l">
              <a:defRPr/>
            </a:pPr>
            <a:r>
              <a:rPr lang="lv-LV" sz="1500" dirty="0"/>
              <a:t>vadītājs: </a:t>
            </a:r>
          </a:p>
          <a:p>
            <a:pPr algn="l">
              <a:defRPr/>
            </a:pPr>
            <a:r>
              <a:rPr lang="lv-LV" sz="1500" dirty="0"/>
              <a:t>Dr.habil.sc.comp., profesors </a:t>
            </a:r>
            <a:r>
              <a:rPr lang="lv-LV" sz="1500" dirty="0" err="1"/>
              <a:t>J.Bārzdiņš</a:t>
            </a:r>
            <a:endParaRPr lang="lv-LV" sz="1500" dirty="0"/>
          </a:p>
        </p:txBody>
      </p:sp>
      <p:pic>
        <p:nvPicPr>
          <p:cNvPr id="5" name="Picture 4" descr="logo_90"/>
          <p:cNvPicPr>
            <a:picLocks noChangeAspect="1" noChangeArrowheads="1"/>
          </p:cNvPicPr>
          <p:nvPr/>
        </p:nvPicPr>
        <p:blipFill>
          <a:blip r:embed="rId3">
            <a:extLst>
              <a:ext uri="{28A0092B-C50C-407E-A947-70E740481C1C}">
                <a14:useLocalDpi xmlns:a14="http://schemas.microsoft.com/office/drawing/2010/main" val="0"/>
              </a:ext>
            </a:extLst>
          </a:blip>
          <a:srcRect l="4173" t="13161" b="19354"/>
          <a:stretch>
            <a:fillRect/>
          </a:stretch>
        </p:blipFill>
        <p:spPr bwMode="auto">
          <a:xfrm>
            <a:off x="1036507" y="1414258"/>
            <a:ext cx="153233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5" descr="title_l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405" y="1518438"/>
            <a:ext cx="2091929" cy="3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 descr="http://www.rtu.lv/templates/rtu_1st_page/img/logo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200" y="1518438"/>
            <a:ext cx="2545556"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143000" y="2110063"/>
            <a:ext cx="6858000" cy="1790700"/>
          </a:xfrm>
        </p:spPr>
        <p:txBody>
          <a:bodyPr>
            <a:noAutofit/>
          </a:bodyPr>
          <a:lstStyle/>
          <a:p>
            <a:r>
              <a:rPr lang="lv-LV" sz="1800" dirty="0"/>
              <a:t>VPP „SOPHIS” 2.projekts </a:t>
            </a:r>
            <a:br>
              <a:rPr lang="lv-LV" sz="1800" dirty="0"/>
            </a:br>
            <a:r>
              <a:rPr lang="lv-LV" sz="2800" dirty="0">
                <a:solidFill>
                  <a:schemeClr val="accent5"/>
                </a:solidFill>
              </a:rPr>
              <a:t>„Uz ontoloģijām balstītas tīmekļa videi pielāgotas zināšanu inženierijas tehnoloģijas”</a:t>
            </a:r>
          </a:p>
        </p:txBody>
      </p:sp>
      <p:sp>
        <p:nvSpPr>
          <p:cNvPr id="4" name="TextBox 3"/>
          <p:cNvSpPr txBox="1"/>
          <p:nvPr/>
        </p:nvSpPr>
        <p:spPr>
          <a:xfrm>
            <a:off x="3733800" y="3810000"/>
            <a:ext cx="1364476" cy="461665"/>
          </a:xfrm>
          <a:prstGeom prst="rect">
            <a:avLst/>
          </a:prstGeom>
          <a:noFill/>
        </p:spPr>
        <p:txBody>
          <a:bodyPr wrap="none" rtlCol="0">
            <a:spAutoFit/>
          </a:bodyPr>
          <a:lstStyle/>
          <a:p>
            <a:r>
              <a:rPr lang="lv-LV" sz="2400" dirty="0" smtClean="0"/>
              <a:t> 2.posms </a:t>
            </a:r>
            <a:endParaRPr lang="lv-LV" sz="2400" dirty="0"/>
          </a:p>
        </p:txBody>
      </p:sp>
      <p:sp>
        <p:nvSpPr>
          <p:cNvPr id="8" name="Footer Placeholder 7"/>
          <p:cNvSpPr>
            <a:spLocks noGrp="1"/>
          </p:cNvSpPr>
          <p:nvPr>
            <p:ph type="ftr" sz="quarter" idx="11"/>
          </p:nvPr>
        </p:nvSpPr>
        <p:spPr/>
        <p:txBody>
          <a:bodyPr/>
          <a:lstStyle/>
          <a:p>
            <a:r>
              <a:rPr lang="fr-FR" smtClean="0"/>
              <a:t>VPP SOPHIS 2.projekts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a:t>
            </a:fld>
            <a:endParaRPr lang="en-US"/>
          </a:p>
        </p:txBody>
      </p:sp>
      <p:sp>
        <p:nvSpPr>
          <p:cNvPr id="11" name="Date Placeholder 10"/>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37397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7</a:t>
            </a:r>
            <a:r>
              <a:rPr lang="lv-LV" dirty="0" smtClean="0"/>
              <a:t> vaicājumu šabloni kontrolētajā dabīgajā valodā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7" name="Rectangle 6"/>
          <p:cNvSpPr/>
          <p:nvPr/>
        </p:nvSpPr>
        <p:spPr>
          <a:xfrm>
            <a:off x="381000" y="1676400"/>
            <a:ext cx="8305800" cy="4605171"/>
          </a:xfrm>
          <a:prstGeom prst="rect">
            <a:avLst/>
          </a:prstGeom>
        </p:spPr>
        <p:txBody>
          <a:bodyPr wrap="square">
            <a:spAutoFit/>
          </a:bodyPr>
          <a:lstStyle/>
          <a:p>
            <a:pPr marL="342900" lvl="0" indent="-342900">
              <a:lnSpc>
                <a:spcPct val="107000"/>
              </a:lnSpc>
              <a:spcAft>
                <a:spcPts val="800"/>
              </a:spcAft>
              <a:buAutoNum type="arabicPeriod" startAt="3"/>
            </a:pPr>
            <a:r>
              <a:rPr lang="lv-LV" sz="1600" b="1" dirty="0" smtClean="0">
                <a:latin typeface="Calibri" panose="020F0502020204030204" pitchFamily="34" charset="0"/>
                <a:ea typeface="Calibri" panose="020F0502020204030204" pitchFamily="34" charset="0"/>
                <a:cs typeface="Times New Roman" panose="02020603050405020304" pitchFamily="18" charset="0"/>
              </a:rPr>
              <a:t>ATLASĪT </a:t>
            </a:r>
            <a:r>
              <a:rPr lang="lv-LV" sz="1600" b="1" dirty="0">
                <a:latin typeface="Calibri" panose="020F0502020204030204" pitchFamily="34" charset="0"/>
                <a:ea typeface="Calibri" panose="020F0502020204030204" pitchFamily="34" charset="0"/>
                <a:cs typeface="Times New Roman" panose="02020603050405020304" pitchFamily="18" charset="0"/>
              </a:rPr>
              <a:t>NO  &lt;klases vārds&gt; KUR &lt;klases selekcijas </a:t>
            </a:r>
            <a:r>
              <a:rPr lang="lv-LV" sz="1600" b="1" dirty="0" smtClean="0">
                <a:latin typeface="Calibri" panose="020F0502020204030204" pitchFamily="34" charset="0"/>
                <a:ea typeface="Calibri" panose="020F0502020204030204" pitchFamily="34" charset="0"/>
                <a:cs typeface="Times New Roman" panose="02020603050405020304" pitchFamily="18" charset="0"/>
              </a:rPr>
              <a:t>izteiksme&gt;  ATRIBŪTA  </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smtClean="0">
                <a:latin typeface="Calibri" panose="020F0502020204030204" pitchFamily="34" charset="0"/>
                <a:ea typeface="Calibri" panose="020F0502020204030204" pitchFamily="34" charset="0"/>
                <a:cs typeface="Times New Roman" panose="02020603050405020304" pitchFamily="18" charset="0"/>
              </a:rPr>
              <a:t>klases  </a:t>
            </a:r>
            <a:r>
              <a:rPr lang="lv-LV" sz="1600" b="1" dirty="0" err="1" smtClean="0">
                <a:latin typeface="Calibri" panose="020F0502020204030204" pitchFamily="34" charset="0"/>
                <a:ea typeface="Calibri" panose="020F0502020204030204" pitchFamily="34" charset="0"/>
                <a:cs typeface="Times New Roman" panose="02020603050405020304" pitchFamily="18" charset="0"/>
              </a:rPr>
              <a:t>atribūtizteiksme</a:t>
            </a:r>
            <a:r>
              <a:rPr lang="lv-LV" sz="1600" b="1" dirty="0">
                <a:latin typeface="Calibri" panose="020F0502020204030204" pitchFamily="34" charset="0"/>
                <a:ea typeface="Calibri" panose="020F0502020204030204" pitchFamily="34" charset="0"/>
                <a:cs typeface="Times New Roman" panose="02020603050405020304" pitchFamily="18" charset="0"/>
              </a:rPr>
              <a:t>&gt; VISAS VĒRTĪBAS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err="1" smtClean="0">
                <a:latin typeface="Calibri" panose="020F0502020204030204" pitchFamily="34" charset="0"/>
                <a:ea typeface="Calibri" panose="020F0502020204030204" pitchFamily="34" charset="0"/>
                <a:cs typeface="Times New Roman" panose="02020603050405020304" pitchFamily="18" charset="0"/>
              </a:rPr>
              <a:t>Seantika</a:t>
            </a:r>
            <a:r>
              <a:rPr lang="lv-LV" sz="1400" dirty="0">
                <a:latin typeface="Calibri" panose="020F0502020204030204" pitchFamily="34" charset="0"/>
                <a:ea typeface="Calibri" panose="020F0502020204030204" pitchFamily="34" charset="0"/>
                <a:cs typeface="Times New Roman" panose="02020603050405020304" pitchFamily="18" charset="0"/>
              </a:rPr>
              <a:t>: Acīmredzama. </a:t>
            </a:r>
            <a:r>
              <a:rPr lang="lv-LV" sz="1400" dirty="0" smtClean="0">
                <a:latin typeface="Calibri" panose="020F0502020204030204" pitchFamily="34" charset="0"/>
                <a:ea typeface="Calibri" panose="020F0502020204030204" pitchFamily="34" charset="0"/>
                <a:cs typeface="Times New Roman" panose="02020603050405020304" pitchFamily="18" charset="0"/>
              </a:rPr>
              <a:t>Piemēri:</a:t>
            </a: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ATLASĪT </a:t>
            </a:r>
            <a:r>
              <a:rPr lang="lv-LV" sz="1400" dirty="0">
                <a:latin typeface="Calibri" panose="020F0502020204030204" pitchFamily="34" charset="0"/>
                <a:ea typeface="Calibri" panose="020F0502020204030204" pitchFamily="34" charset="0"/>
                <a:cs typeface="Times New Roman" panose="02020603050405020304" pitchFamily="18" charset="0"/>
              </a:rPr>
              <a:t>NO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slimIzrakstīsanasIemesls</a:t>
            </a:r>
            <a:r>
              <a:rPr lang="lv-LV" sz="1400" dirty="0">
                <a:latin typeface="Calibri" panose="020F0502020204030204" pitchFamily="34" charset="0"/>
                <a:ea typeface="Calibri" panose="020F0502020204030204" pitchFamily="34" charset="0"/>
                <a:cs typeface="Times New Roman" panose="02020603050405020304" pitchFamily="18" charset="0"/>
              </a:rPr>
              <a:t>=miris,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slimAtbildīgaisĀrsts.uzvārds</a:t>
            </a:r>
            <a:r>
              <a:rPr lang="lv-LV" sz="1400" dirty="0">
                <a:latin typeface="Calibri" panose="020F0502020204030204" pitchFamily="34" charset="0"/>
                <a:ea typeface="Calibri" panose="020F0502020204030204" pitchFamily="34" charset="0"/>
                <a:cs typeface="Times New Roman" panose="02020603050405020304" pitchFamily="18" charset="0"/>
              </a:rPr>
              <a:t>  VISAS  VĒRTĪBAS</a:t>
            </a: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IzrakstīšanasDiagnoze</a:t>
            </a:r>
            <a:r>
              <a:rPr lang="lv-LV" sz="1400" dirty="0">
                <a:latin typeface="Calibri" panose="020F0502020204030204" pitchFamily="34" charset="0"/>
                <a:ea typeface="Calibri" panose="020F0502020204030204" pitchFamily="34" charset="0"/>
                <a:cs typeface="Times New Roman" panose="02020603050405020304" pitchFamily="18" charset="0"/>
              </a:rPr>
              <a:t>, KURAI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smtClean="0">
                <a:latin typeface="Calibri" panose="020F0502020204030204" pitchFamily="34" charset="0"/>
                <a:ea typeface="Calibri" panose="020F0502020204030204" pitchFamily="34" charset="0"/>
                <a:cs typeface="Times New Roman" panose="02020603050405020304" pitchFamily="18" charset="0"/>
              </a:rPr>
              <a:t>VISAS </a:t>
            </a:r>
            <a:r>
              <a:rPr lang="lv-LV" sz="1400" dirty="0">
                <a:latin typeface="Calibri" panose="020F0502020204030204" pitchFamily="34" charset="0"/>
                <a:ea typeface="Calibri" panose="020F0502020204030204" pitchFamily="34" charset="0"/>
                <a:cs typeface="Times New Roman" panose="02020603050405020304" pitchFamily="18" charset="0"/>
              </a:rPr>
              <a:t>VĒRTĪBAS </a:t>
            </a: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 UN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 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smtClean="0">
                <a:latin typeface="Calibri" panose="020F0502020204030204" pitchFamily="34" charset="0"/>
                <a:ea typeface="Calibri" panose="020F0502020204030204" pitchFamily="34" charset="0"/>
                <a:cs typeface="Times New Roman" panose="02020603050405020304" pitchFamily="18" charset="0"/>
              </a:rPr>
              <a:t> VISAS </a:t>
            </a:r>
            <a:r>
              <a:rPr lang="lv-LV" sz="1400" dirty="0">
                <a:latin typeface="Calibri" panose="020F0502020204030204" pitchFamily="34" charset="0"/>
                <a:ea typeface="Calibri" panose="020F0502020204030204" pitchFamily="34" charset="0"/>
                <a:cs typeface="Times New Roman" panose="02020603050405020304" pitchFamily="18" charset="0"/>
              </a:rPr>
              <a:t>VĒRTĪBAS</a:t>
            </a: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 UN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 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izrakstDiagnoze.kods.SUBSTRING</a:t>
            </a:r>
            <a:r>
              <a:rPr lang="lv-LV" sz="1400" dirty="0">
                <a:latin typeface="Calibri" panose="020F0502020204030204" pitchFamily="34" charset="0"/>
                <a:ea typeface="Calibri" panose="020F0502020204030204" pitchFamily="34" charset="0"/>
                <a:cs typeface="Times New Roman" panose="02020603050405020304" pitchFamily="18" charset="0"/>
              </a:rPr>
              <a:t>(1,3)  VISAS VĒRTĪBAS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lv-LV" sz="1400" b="1" dirty="0" smtClean="0">
                <a:latin typeface="Calibri" panose="020F0502020204030204" pitchFamily="34" charset="0"/>
                <a:ea typeface="Calibri" panose="020F0502020204030204" pitchFamily="34" charset="0"/>
                <a:cs typeface="Times New Roman" panose="02020603050405020304" pitchFamily="18" charset="0"/>
              </a:rPr>
              <a:t>4.   </a:t>
            </a:r>
            <a:r>
              <a:rPr lang="lv-LV" sz="1600" b="1" dirty="0" smtClean="0">
                <a:latin typeface="Calibri" panose="020F0502020204030204" pitchFamily="34" charset="0"/>
                <a:ea typeface="Calibri" panose="020F0502020204030204" pitchFamily="34" charset="0"/>
                <a:cs typeface="Times New Roman" panose="02020603050405020304" pitchFamily="18" charset="0"/>
              </a:rPr>
              <a:t>PARĀDĪT </a:t>
            </a:r>
            <a:r>
              <a:rPr lang="lv-LV" sz="1600" b="1" dirty="0">
                <a:latin typeface="Calibri" panose="020F0502020204030204" pitchFamily="34" charset="0"/>
                <a:ea typeface="Calibri" panose="020F0502020204030204" pitchFamily="34" charset="0"/>
                <a:cs typeface="Times New Roman" panose="02020603050405020304" pitchFamily="18" charset="0"/>
              </a:rPr>
              <a:t>[n / VISAS] </a:t>
            </a:r>
            <a:r>
              <a:rPr lang="lv-LV" sz="1600" b="1" dirty="0" smtClean="0">
                <a:latin typeface="Calibri" panose="020F0502020204030204" pitchFamily="34" charset="0"/>
                <a:ea typeface="Calibri" panose="020F0502020204030204" pitchFamily="34" charset="0"/>
                <a:cs typeface="Times New Roman" panose="02020603050405020304" pitchFamily="18" charset="0"/>
              </a:rPr>
              <a:t> &lt;klases </a:t>
            </a:r>
            <a:r>
              <a:rPr lang="lv-LV" sz="1600" b="1" dirty="0">
                <a:latin typeface="Calibri" panose="020F0502020204030204" pitchFamily="34" charset="0"/>
                <a:ea typeface="Calibri" panose="020F0502020204030204" pitchFamily="34" charset="0"/>
                <a:cs typeface="Times New Roman" panose="02020603050405020304" pitchFamily="18" charset="0"/>
              </a:rPr>
              <a:t>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Semantika: acīmredzama.</a:t>
            </a:r>
          </a:p>
          <a:p>
            <a:pPr lvl="0">
              <a:lnSpc>
                <a:spcPct val="107000"/>
              </a:lnSpc>
              <a:spcAft>
                <a:spcPts val="800"/>
              </a:spcAft>
            </a:pPr>
            <a:r>
              <a:rPr lang="lv-LV" sz="1400" b="1" dirty="0" smtClean="0">
                <a:latin typeface="Calibri" panose="020F0502020204030204" pitchFamily="34" charset="0"/>
                <a:ea typeface="Calibri" panose="020F0502020204030204" pitchFamily="34" charset="0"/>
                <a:cs typeface="Times New Roman" panose="02020603050405020304" pitchFamily="18" charset="0"/>
              </a:rPr>
              <a:t>5.   </a:t>
            </a:r>
            <a:r>
              <a:rPr lang="lv-LV" sz="1600" b="1" dirty="0" smtClean="0">
                <a:latin typeface="Calibri" panose="020F0502020204030204" pitchFamily="34" charset="0"/>
                <a:ea typeface="Calibri" panose="020F0502020204030204" pitchFamily="34" charset="0"/>
                <a:cs typeface="Times New Roman" panose="02020603050405020304" pitchFamily="18" charset="0"/>
              </a:rPr>
              <a:t>PILNPRĀDĪT  </a:t>
            </a:r>
            <a:r>
              <a:rPr lang="lv-LV" sz="1600" b="1" dirty="0">
                <a:latin typeface="Calibri" panose="020F0502020204030204" pitchFamily="34" charset="0"/>
                <a:ea typeface="Calibri" panose="020F0502020204030204" pitchFamily="34" charset="0"/>
                <a:cs typeface="Times New Roman" panose="02020603050405020304" pitchFamily="18" charset="0"/>
              </a:rPr>
              <a:t>[n / VISAS]  </a:t>
            </a:r>
            <a:r>
              <a:rPr lang="lv-LV" sz="1600" b="1" dirty="0" smtClean="0">
                <a:latin typeface="Calibri" panose="020F0502020204030204" pitchFamily="34" charset="0"/>
                <a:ea typeface="Calibri" panose="020F0502020204030204" pitchFamily="34" charset="0"/>
                <a:cs typeface="Times New Roman" panose="02020603050405020304" pitchFamily="18" charset="0"/>
              </a:rPr>
              <a:t>&lt;klases </a:t>
            </a:r>
            <a:r>
              <a:rPr lang="lv-LV" sz="1600" b="1" dirty="0">
                <a:latin typeface="Calibri" panose="020F0502020204030204" pitchFamily="34" charset="0"/>
                <a:ea typeface="Calibri" panose="020F0502020204030204" pitchFamily="34" charset="0"/>
                <a:cs typeface="Times New Roman" panose="02020603050405020304" pitchFamily="18" charset="0"/>
              </a:rPr>
              <a:t>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Semantika: </a:t>
            </a:r>
            <a:r>
              <a:rPr lang="lv-LV" sz="1400" dirty="0" smtClean="0">
                <a:latin typeface="Calibri" panose="020F0502020204030204" pitchFamily="34" charset="0"/>
                <a:ea typeface="Calibri" panose="020F0502020204030204" pitchFamily="34" charset="0"/>
                <a:cs typeface="Times New Roman" panose="02020603050405020304" pitchFamily="18" charset="0"/>
              </a:rPr>
              <a:t>…</a:t>
            </a:r>
            <a:endParaRPr lang="lv-LV"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63902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7</a:t>
            </a:r>
            <a:r>
              <a:rPr lang="lv-LV" dirty="0" smtClean="0"/>
              <a:t> vaicājumu šabloni kontrolētajā dabīgajā valodā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749808" y="1828232"/>
            <a:ext cx="7924800" cy="4215257"/>
          </a:xfrm>
          <a:prstGeom prst="rect">
            <a:avLst/>
          </a:prstGeom>
          <a:noFill/>
        </p:spPr>
        <p:txBody>
          <a:bodyPr wrap="square" rtlCol="0">
            <a:spAutoFit/>
          </a:bodyPr>
          <a:lstStyle/>
          <a:p>
            <a:pPr marL="342900" lvl="0" indent="-342900">
              <a:lnSpc>
                <a:spcPct val="107000"/>
              </a:lnSpc>
              <a:spcAft>
                <a:spcPts val="800"/>
              </a:spcAft>
              <a:buAutoNum type="arabicPeriod" startAt="6"/>
            </a:pPr>
            <a:r>
              <a:rPr lang="lv-LV" sz="1600" b="1" dirty="0" smtClean="0">
                <a:latin typeface="Calibri" panose="020F0502020204030204" pitchFamily="34" charset="0"/>
                <a:ea typeface="Calibri" panose="020F0502020204030204" pitchFamily="34" charset="0"/>
                <a:cs typeface="Times New Roman" panose="02020603050405020304" pitchFamily="18" charset="0"/>
              </a:rPr>
              <a:t>ATLASĪT   </a:t>
            </a:r>
            <a:r>
              <a:rPr lang="lv-LV" sz="1600" b="1" dirty="0" err="1">
                <a:latin typeface="Calibri" panose="020F0502020204030204" pitchFamily="34" charset="0"/>
                <a:ea typeface="Calibri" panose="020F0502020204030204" pitchFamily="34" charset="0"/>
                <a:cs typeface="Times New Roman" panose="02020603050405020304" pitchFamily="18" charset="0"/>
              </a:rPr>
              <a:t>Aclass</a:t>
            </a:r>
            <a:r>
              <a:rPr lang="lv-LV" sz="1600" b="1" dirty="0">
                <a:latin typeface="Calibri" panose="020F0502020204030204" pitchFamily="34" charset="0"/>
                <a:ea typeface="Calibri" panose="020F0502020204030204" pitchFamily="34" charset="0"/>
                <a:cs typeface="Times New Roman" panose="02020603050405020304" pitchFamily="18" charset="0"/>
              </a:rPr>
              <a:t> x  </a:t>
            </a:r>
            <a:r>
              <a:rPr lang="lv-LV" sz="1600" b="1" dirty="0" smtClean="0">
                <a:latin typeface="Calibri" panose="020F0502020204030204" pitchFamily="34" charset="0"/>
                <a:ea typeface="Calibri" panose="020F0502020204030204" pitchFamily="34" charset="0"/>
                <a:cs typeface="Times New Roman" panose="02020603050405020304" pitchFamily="18" charset="0"/>
              </a:rPr>
              <a:t>KURĀM  </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err="1">
                <a:latin typeface="Calibri" panose="020F0502020204030204" pitchFamily="34" charset="0"/>
                <a:ea typeface="Calibri" panose="020F0502020204030204" pitchFamily="34" charset="0"/>
                <a:cs typeface="Times New Roman" panose="02020603050405020304" pitchFamily="18" charset="0"/>
              </a:rPr>
              <a:t>Aclass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err="1">
                <a:latin typeface="Calibri" panose="020F0502020204030204" pitchFamily="34" charset="0"/>
                <a:ea typeface="Calibri" panose="020F0502020204030204" pitchFamily="34" charset="0"/>
                <a:cs typeface="Times New Roman" panose="02020603050405020304" pitchFamily="18" charset="0"/>
              </a:rPr>
              <a:t>select</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err="1" smtClean="0">
                <a:latin typeface="Calibri" panose="020F0502020204030204" pitchFamily="34" charset="0"/>
                <a:ea typeface="Calibri" panose="020F0502020204030204" pitchFamily="34" charset="0"/>
                <a:cs typeface="Times New Roman" panose="02020603050405020304" pitchFamily="18" charset="0"/>
              </a:rPr>
              <a:t>cond</a:t>
            </a:r>
            <a:r>
              <a:rPr lang="lv-LV" sz="1600" b="1" dirty="0" smtClean="0">
                <a:latin typeface="Calibri" panose="020F0502020204030204" pitchFamily="34" charset="0"/>
                <a:ea typeface="Calibri" panose="020F0502020204030204" pitchFamily="34" charset="0"/>
                <a:cs typeface="Times New Roman" panose="02020603050405020304" pitchFamily="18" charset="0"/>
              </a:rPr>
              <a:t>&gt;,                                                                                   IZVEIDOT TABULU</a:t>
            </a:r>
            <a:r>
              <a:rPr lang="lv-LV" sz="1600" dirty="0" smtClean="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&lt;x-expr’1&gt;</a:t>
            </a:r>
            <a:r>
              <a:rPr lang="lv-LV" sz="1600" dirty="0">
                <a:latin typeface="Calibri" panose="020F0502020204030204" pitchFamily="34" charset="0"/>
                <a:ea typeface="Calibri" panose="020F0502020204030204" pitchFamily="34" charset="0"/>
                <a:cs typeface="Times New Roman" panose="02020603050405020304" pitchFamily="18" charset="0"/>
              </a:rPr>
              <a:t> </a:t>
            </a:r>
            <a:r>
              <a:rPr lang="lv-LV" sz="1600" b="1" dirty="0" smtClean="0">
                <a:latin typeface="Calibri" panose="020F0502020204030204" pitchFamily="34" charset="0"/>
                <a:ea typeface="Calibri" panose="020F0502020204030204" pitchFamily="34" charset="0"/>
                <a:cs typeface="Times New Roman" panose="02020603050405020304" pitchFamily="18" charset="0"/>
              </a:rPr>
              <a:t>[(KOL  </a:t>
            </a:r>
            <a:r>
              <a:rPr lang="lv-LV" sz="1600" b="1" i="1" dirty="0">
                <a:latin typeface="Calibri" panose="020F0502020204030204" pitchFamily="34" charset="0"/>
                <a:ea typeface="Calibri" panose="020F0502020204030204" pitchFamily="34" charset="0"/>
                <a:cs typeface="Times New Roman" panose="02020603050405020304" pitchFamily="18" charset="0"/>
              </a:rPr>
              <a:t>a1</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dirty="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a:t>
            </a:r>
            <a:r>
              <a:rPr lang="lv-LV" sz="1600" dirty="0">
                <a:latin typeface="Calibri" panose="020F0502020204030204" pitchFamily="34" charset="0"/>
                <a:ea typeface="Calibri" panose="020F0502020204030204" pitchFamily="34" charset="0"/>
                <a:cs typeface="Times New Roman" panose="02020603050405020304" pitchFamily="18" charset="0"/>
              </a:rPr>
              <a:t>&lt;</a:t>
            </a:r>
            <a:r>
              <a:rPr lang="lv-LV" sz="1600" b="1" dirty="0">
                <a:latin typeface="Calibri" panose="020F0502020204030204" pitchFamily="34" charset="0"/>
                <a:ea typeface="Calibri" panose="020F0502020204030204" pitchFamily="34" charset="0"/>
                <a:cs typeface="Times New Roman" panose="02020603050405020304" pitchFamily="18" charset="0"/>
              </a:rPr>
              <a:t>x-</a:t>
            </a:r>
            <a:r>
              <a:rPr lang="lv-LV" sz="1600" b="1" dirty="0" err="1">
                <a:latin typeface="Calibri" panose="020F0502020204030204" pitchFamily="34" charset="0"/>
                <a:ea typeface="Calibri" panose="020F0502020204030204" pitchFamily="34" charset="0"/>
                <a:cs typeface="Times New Roman" panose="02020603050405020304" pitchFamily="18" charset="0"/>
              </a:rPr>
              <a:t>expr’n</a:t>
            </a:r>
            <a:r>
              <a:rPr lang="lv-LV" sz="1600" dirty="0">
                <a:latin typeface="Calibri" panose="020F0502020204030204" pitchFamily="34" charset="0"/>
                <a:ea typeface="Calibri" panose="020F0502020204030204" pitchFamily="34" charset="0"/>
                <a:cs typeface="Times New Roman" panose="02020603050405020304" pitchFamily="18" charset="0"/>
              </a:rPr>
              <a:t>&gt; </a:t>
            </a:r>
            <a:r>
              <a:rPr lang="lv-LV" sz="1600" b="1" dirty="0" smtClean="0">
                <a:latin typeface="Calibri" panose="020F0502020204030204" pitchFamily="34" charset="0"/>
                <a:ea typeface="Calibri" panose="020F0502020204030204" pitchFamily="34" charset="0"/>
                <a:cs typeface="Times New Roman" panose="02020603050405020304" pitchFamily="18" charset="0"/>
              </a:rPr>
              <a:t>[(KOL  </a:t>
            </a:r>
            <a:r>
              <a:rPr lang="lv-LV" sz="1600" b="1" i="1" dirty="0" err="1">
                <a:latin typeface="Calibri" panose="020F0502020204030204" pitchFamily="34" charset="0"/>
                <a:ea typeface="Calibri" panose="020F0502020204030204" pitchFamily="34" charset="0"/>
                <a:cs typeface="Times New Roman" panose="02020603050405020304" pitchFamily="18" charset="0"/>
              </a:rPr>
              <a:t>an</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smtClean="0">
                <a:latin typeface="Calibri" panose="020F0502020204030204" pitchFamily="34" charset="0"/>
                <a:ea typeface="Calibri" panose="020F0502020204030204" pitchFamily="34" charset="0"/>
                <a:cs typeface="Times New Roman" panose="02020603050405020304" pitchFamily="18" charset="0"/>
              </a:rPr>
              <a:t>                                                 [ATLASĪT RINDAS  KURĀM  </a:t>
            </a:r>
            <a:r>
              <a:rPr lang="lv-LV" sz="1600" b="1" i="1" dirty="0">
                <a:latin typeface="Calibri" panose="020F0502020204030204" pitchFamily="34" charset="0"/>
                <a:ea typeface="Calibri" panose="020F0502020204030204" pitchFamily="34" charset="0"/>
                <a:cs typeface="Times New Roman" panose="02020603050405020304" pitchFamily="18" charset="0"/>
              </a:rPr>
              <a:t>ai</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err="1">
                <a:latin typeface="Calibri" panose="020F0502020204030204" pitchFamily="34" charset="0"/>
                <a:ea typeface="Calibri" panose="020F0502020204030204" pitchFamily="34" charset="0"/>
                <a:cs typeface="Times New Roman" panose="02020603050405020304" pitchFamily="18" charset="0"/>
              </a:rPr>
              <a:t>konst</a:t>
            </a:r>
            <a:r>
              <a:rPr lang="lv-LV" sz="1600" b="1" dirty="0">
                <a:latin typeface="Calibri" panose="020F0502020204030204" pitchFamily="34" charset="0"/>
                <a:ea typeface="Calibri" panose="020F0502020204030204" pitchFamily="34" charset="0"/>
                <a:cs typeface="Times New Roman" panose="02020603050405020304" pitchFamily="18" charset="0"/>
              </a:rPr>
              <a:t>&gt;]  </a:t>
            </a:r>
            <a:r>
              <a:rPr lang="lv-LV" sz="1600" dirty="0">
                <a:latin typeface="Calibri" panose="020F0502020204030204" pitchFamily="34" charset="0"/>
                <a:ea typeface="Calibri" panose="020F0502020204030204" pitchFamily="34" charset="0"/>
                <a:cs typeface="Times New Roman" panose="02020603050405020304" pitchFamily="18" charset="0"/>
              </a:rPr>
              <a:t>(* = vietā var būt &lt;&gt;, &lt;, &lt;=, &gt;=*)</a:t>
            </a:r>
            <a:br>
              <a:rPr lang="lv-LV" sz="1600" dirty="0">
                <a:latin typeface="Calibri" panose="020F0502020204030204" pitchFamily="34" charset="0"/>
                <a:ea typeface="Calibri" panose="020F0502020204030204" pitchFamily="34" charset="0"/>
                <a:cs typeface="Times New Roman" panose="02020603050405020304" pitchFamily="18" charset="0"/>
              </a:rPr>
            </a:br>
            <a:r>
              <a:rPr lang="lv-LV" sz="1600" b="1" dirty="0">
                <a:latin typeface="Calibri" panose="020F0502020204030204" pitchFamily="34" charset="0"/>
                <a:ea typeface="Calibri" panose="020F0502020204030204" pitchFamily="34" charset="0"/>
                <a:cs typeface="Times New Roman" panose="02020603050405020304" pitchFamily="18" charset="0"/>
              </a:rPr>
              <a:t>[SAKĀRT</a:t>
            </a:r>
            <a:r>
              <a:rPr lang="lv-LV" sz="1600" dirty="0">
                <a:latin typeface="Calibri" panose="020F0502020204030204" pitchFamily="34" charset="0"/>
                <a:ea typeface="Calibri" panose="020F0502020204030204" pitchFamily="34" charset="0"/>
                <a:cs typeface="Times New Roman" panose="02020603050405020304" pitchFamily="18" charset="0"/>
              </a:rPr>
              <a:t>OT</a:t>
            </a:r>
            <a:r>
              <a:rPr lang="lv-LV" sz="1600" b="1" dirty="0">
                <a:latin typeface="Calibri" panose="020F0502020204030204" pitchFamily="34" charset="0"/>
                <a:ea typeface="Calibri" panose="020F0502020204030204" pitchFamily="34" charset="0"/>
                <a:cs typeface="Times New Roman" panose="02020603050405020304" pitchFamily="18" charset="0"/>
              </a:rPr>
              <a:t> [AUG</a:t>
            </a:r>
            <a:r>
              <a:rPr lang="lv-LV" sz="1600" dirty="0">
                <a:latin typeface="Calibri" panose="020F0502020204030204" pitchFamily="34" charset="0"/>
                <a:ea typeface="Calibri" panose="020F0502020204030204" pitchFamily="34" charset="0"/>
                <a:cs typeface="Times New Roman" panose="02020603050405020304" pitchFamily="18" charset="0"/>
              </a:rPr>
              <a:t>OŠI</a:t>
            </a:r>
            <a:r>
              <a:rPr lang="lv-LV" sz="1600" b="1" dirty="0">
                <a:latin typeface="Calibri" panose="020F0502020204030204" pitchFamily="34" charset="0"/>
                <a:ea typeface="Calibri" panose="020F0502020204030204" pitchFamily="34" charset="0"/>
                <a:cs typeface="Times New Roman" panose="02020603050405020304" pitchFamily="18" charset="0"/>
              </a:rPr>
              <a:t> / DILST</a:t>
            </a:r>
            <a:r>
              <a:rPr lang="lv-LV" sz="1600" dirty="0">
                <a:latin typeface="Calibri" panose="020F0502020204030204" pitchFamily="34" charset="0"/>
                <a:ea typeface="Calibri" panose="020F0502020204030204" pitchFamily="34" charset="0"/>
                <a:cs typeface="Times New Roman" panose="02020603050405020304" pitchFamily="18" charset="0"/>
              </a:rPr>
              <a:t>OŠI</a:t>
            </a:r>
            <a:r>
              <a:rPr lang="lv-LV" sz="1600" b="1" dirty="0">
                <a:latin typeface="Calibri" panose="020F0502020204030204" pitchFamily="34" charset="0"/>
                <a:ea typeface="Calibri" panose="020F0502020204030204" pitchFamily="34" charset="0"/>
                <a:cs typeface="Times New Roman" panose="02020603050405020304" pitchFamily="18" charset="0"/>
              </a:rPr>
              <a:t>] PĒC  </a:t>
            </a:r>
            <a:r>
              <a:rPr lang="lv-LV" sz="1600" b="1" i="1" dirty="0" err="1">
                <a:latin typeface="Calibri" panose="020F0502020204030204" pitchFamily="34" charset="0"/>
                <a:ea typeface="Calibri" panose="020F0502020204030204" pitchFamily="34" charset="0"/>
                <a:cs typeface="Times New Roman" panose="02020603050405020304" pitchFamily="18" charset="0"/>
              </a:rPr>
              <a:t>aj</a:t>
            </a:r>
            <a:r>
              <a:rPr lang="lv-LV" sz="1600" b="1" dirty="0">
                <a:latin typeface="Calibri" panose="020F0502020204030204" pitchFamily="34" charset="0"/>
                <a:ea typeface="Calibri" panose="020F0502020204030204" pitchFamily="34" charset="0"/>
                <a:cs typeface="Times New Roman" panose="02020603050405020304" pitchFamily="18" charset="0"/>
              </a:rPr>
              <a:t>]</a:t>
            </a:r>
            <a:br>
              <a:rPr lang="lv-LV" sz="1600" b="1" dirty="0">
                <a:latin typeface="Calibri" panose="020F0502020204030204" pitchFamily="34" charset="0"/>
                <a:ea typeface="Calibri" panose="020F0502020204030204" pitchFamily="34" charset="0"/>
                <a:cs typeface="Times New Roman" panose="02020603050405020304" pitchFamily="18" charset="0"/>
              </a:rPr>
            </a:br>
            <a:r>
              <a:rPr lang="lv-LV" sz="1600" b="1" dirty="0">
                <a:latin typeface="Calibri" panose="020F0502020204030204" pitchFamily="34" charset="0"/>
                <a:ea typeface="Calibri" panose="020F0502020204030204" pitchFamily="34" charset="0"/>
                <a:cs typeface="Times New Roman" panose="02020603050405020304" pitchFamily="18" charset="0"/>
              </a:rPr>
              <a:t>[ATSTĀT [PIRM</a:t>
            </a:r>
            <a:r>
              <a:rPr lang="lv-LV" sz="1600" dirty="0">
                <a:latin typeface="Calibri" panose="020F0502020204030204" pitchFamily="34" charset="0"/>
                <a:ea typeface="Calibri" panose="020F0502020204030204" pitchFamily="34" charset="0"/>
                <a:cs typeface="Times New Roman" panose="02020603050405020304" pitchFamily="18" charset="0"/>
              </a:rPr>
              <a:t>ĀS</a:t>
            </a:r>
            <a:r>
              <a:rPr lang="lv-LV" sz="1600" b="1" dirty="0">
                <a:latin typeface="Calibri" panose="020F0502020204030204" pitchFamily="34" charset="0"/>
                <a:ea typeface="Calibri" panose="020F0502020204030204" pitchFamily="34" charset="0"/>
                <a:cs typeface="Times New Roman" panose="02020603050405020304" pitchFamily="18" charset="0"/>
              </a:rPr>
              <a:t> / PĒD</a:t>
            </a:r>
            <a:r>
              <a:rPr lang="lv-LV" sz="1600" dirty="0">
                <a:latin typeface="Calibri" panose="020F0502020204030204" pitchFamily="34" charset="0"/>
                <a:ea typeface="Calibri" panose="020F0502020204030204" pitchFamily="34" charset="0"/>
                <a:cs typeface="Times New Roman" panose="02020603050405020304" pitchFamily="18" charset="0"/>
              </a:rPr>
              <a:t>ĒJĀS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i="1" dirty="0">
                <a:latin typeface="Calibri" panose="020F0502020204030204" pitchFamily="34" charset="0"/>
                <a:ea typeface="Calibri" panose="020F0502020204030204" pitchFamily="34" charset="0"/>
                <a:cs typeface="Times New Roman" panose="02020603050405020304" pitchFamily="18" charset="0"/>
              </a:rPr>
              <a:t>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dirty="0">
                <a:latin typeface="Calibri" panose="020F0502020204030204" pitchFamily="34" charset="0"/>
                <a:ea typeface="Calibri" panose="020F0502020204030204" pitchFamily="34" charset="0"/>
                <a:cs typeface="Times New Roman" panose="02020603050405020304" pitchFamily="18" charset="0"/>
              </a:rPr>
              <a:t>RINDAS</a:t>
            </a:r>
            <a:r>
              <a:rPr lang="lv-LV" sz="1600" b="1" dirty="0">
                <a:latin typeface="Calibri" panose="020F0502020204030204" pitchFamily="34" charset="0"/>
                <a:ea typeface="Calibri" panose="020F0502020204030204" pitchFamily="34" charset="0"/>
                <a:cs typeface="Times New Roman" panose="02020603050405020304" pitchFamily="18"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Piemēri</a:t>
            </a:r>
            <a:r>
              <a:rPr lang="lv-LV" sz="1400" dirty="0">
                <a:latin typeface="Calibri" panose="020F0502020204030204" pitchFamily="34" charset="0"/>
                <a:ea typeface="Calibri" panose="020F0502020204030204" pitchFamily="34" charset="0"/>
                <a:cs typeface="Times New Roman" panose="02020603050405020304" pitchFamily="18" charset="0"/>
              </a:rPr>
              <a:t>:</a:t>
            </a:r>
          </a:p>
          <a:p>
            <a:r>
              <a:rPr lang="lv-LV" sz="1400" i="1" dirty="0"/>
              <a:t>ATLASĪT </a:t>
            </a:r>
            <a:r>
              <a:rPr lang="lv-LV" sz="1400" i="1" dirty="0" err="1"/>
              <a:t>SlimnīcasEpizodes</a:t>
            </a:r>
            <a:r>
              <a:rPr lang="lv-LV" sz="1400" i="1" dirty="0"/>
              <a:t> x KURĀM </a:t>
            </a:r>
            <a:r>
              <a:rPr lang="lv-LV" sz="1400" i="1" dirty="0" err="1"/>
              <a:t>slimIzrakstīšanasIemesls</a:t>
            </a:r>
            <a:r>
              <a:rPr lang="lv-LV" sz="1400" i="1" dirty="0"/>
              <a:t>=miris, IZVEIDOT TABULU </a:t>
            </a:r>
            <a:r>
              <a:rPr lang="lv-LV" sz="1400" i="1" dirty="0" err="1"/>
              <a:t>x.pacUzvārds</a:t>
            </a:r>
            <a:r>
              <a:rPr lang="lv-LV" sz="1400" i="1" dirty="0"/>
              <a:t> (KOL </a:t>
            </a:r>
            <a:r>
              <a:rPr lang="lv-LV" sz="1400" i="1" dirty="0" err="1"/>
              <a:t>uzvards</a:t>
            </a:r>
            <a:r>
              <a:rPr lang="lv-LV" sz="1400" i="1" dirty="0"/>
              <a:t>),  </a:t>
            </a:r>
            <a:r>
              <a:rPr lang="lv-LV" sz="1400" i="1" dirty="0" err="1"/>
              <a:t>x.slimIzrakstīšanasLaiks.DATE</a:t>
            </a:r>
            <a:r>
              <a:rPr lang="lv-LV" sz="1400" i="1" dirty="0"/>
              <a:t> (KOL </a:t>
            </a:r>
            <a:r>
              <a:rPr lang="lv-LV" sz="1400" i="1" dirty="0" err="1"/>
              <a:t>mirsanas_datums</a:t>
            </a:r>
            <a:r>
              <a:rPr lang="lv-LV" sz="1400" i="1" dirty="0"/>
              <a:t>),  (SKAITS  </a:t>
            </a:r>
            <a:r>
              <a:rPr lang="lv-LV" sz="1400" i="1" dirty="0" err="1"/>
              <a:t>x.KustībasManipulācijas</a:t>
            </a:r>
            <a:r>
              <a:rPr lang="lv-LV" sz="1400" i="1" dirty="0"/>
              <a:t> KURĀM </a:t>
            </a:r>
            <a:r>
              <a:rPr lang="lv-LV" sz="1400" i="1" dirty="0" err="1"/>
              <a:t>kmanManipulacija.kods</a:t>
            </a:r>
            <a:r>
              <a:rPr lang="lv-LV" sz="1400" i="1" dirty="0"/>
              <a:t>=02078) (KOL skaits_02078), (SUM /</a:t>
            </a:r>
            <a:r>
              <a:rPr lang="lv-LV" sz="1400" i="1" dirty="0" err="1"/>
              <a:t>kmanManipulacija.cena</a:t>
            </a:r>
            <a:r>
              <a:rPr lang="lv-LV" sz="1400" i="1" dirty="0"/>
              <a:t>/ </a:t>
            </a:r>
            <a:r>
              <a:rPr lang="lv-LV" sz="1400" i="1" dirty="0" err="1"/>
              <a:t>x.KustībasManipulācijas</a:t>
            </a:r>
            <a:r>
              <a:rPr lang="lv-LV" sz="1400" i="1" dirty="0"/>
              <a:t> KURĀM </a:t>
            </a:r>
            <a:r>
              <a:rPr lang="lv-LV" sz="1400" i="1" dirty="0" err="1"/>
              <a:t>kmanManipulacija.kods</a:t>
            </a:r>
            <a:r>
              <a:rPr lang="lv-LV" sz="1400" i="1" dirty="0"/>
              <a:t>=02078) (KOL izmaksas_02078),   (</a:t>
            </a:r>
            <a:r>
              <a:rPr lang="lv-LV" sz="1400" i="1" dirty="0" err="1"/>
              <a:t>x.IzrakstīšanasDiagnoze</a:t>
            </a:r>
            <a:r>
              <a:rPr lang="lv-LV" sz="1400" i="1" dirty="0"/>
              <a:t> KURAI </a:t>
            </a:r>
            <a:r>
              <a:rPr lang="lv-LV" sz="1400" i="1" dirty="0" err="1"/>
              <a:t>izrakstNpk</a:t>
            </a:r>
            <a:r>
              <a:rPr lang="lv-LV" sz="1400" i="1" dirty="0"/>
              <a:t>=1).</a:t>
            </a:r>
            <a:r>
              <a:rPr lang="lv-LV" sz="1400" i="1" dirty="0" err="1"/>
              <a:t>izrakstDiagnoze.kods</a:t>
            </a:r>
            <a:r>
              <a:rPr lang="lv-LV" sz="1400" i="1" dirty="0"/>
              <a:t> (KOL </a:t>
            </a:r>
            <a:r>
              <a:rPr lang="lv-LV" sz="1400" i="1" dirty="0" err="1"/>
              <a:t>pamatdiagnoze</a:t>
            </a:r>
            <a:r>
              <a:rPr lang="lv-LV" sz="1400" i="1" dirty="0"/>
              <a:t>), (</a:t>
            </a:r>
            <a:r>
              <a:rPr lang="lv-LV" sz="1400" i="1" dirty="0" err="1"/>
              <a:t>x.Kustība</a:t>
            </a:r>
            <a:r>
              <a:rPr lang="lv-LV" sz="1400" i="1" dirty="0"/>
              <a:t> KURAI </a:t>
            </a:r>
            <a:r>
              <a:rPr lang="lv-LV" sz="1400" i="1" dirty="0" err="1"/>
              <a:t>kustNpk</a:t>
            </a:r>
            <a:r>
              <a:rPr lang="lv-LV" sz="1400" i="1" dirty="0"/>
              <a:t>=*).</a:t>
            </a:r>
            <a:r>
              <a:rPr lang="lv-LV" sz="1400" i="1" dirty="0" err="1"/>
              <a:t>kustNodaļa</a:t>
            </a:r>
            <a:r>
              <a:rPr lang="lv-LV" sz="1400" i="1" dirty="0"/>
              <a:t> (KOL </a:t>
            </a:r>
            <a:r>
              <a:rPr lang="lv-LV" sz="1400" i="1" dirty="0" err="1"/>
              <a:t>pēdējā_nodala</a:t>
            </a:r>
            <a:r>
              <a:rPr lang="lv-LV" sz="1400" i="1" dirty="0"/>
              <a:t>)</a:t>
            </a:r>
            <a:endParaRPr lang="lv-LV" sz="1400" dirty="0"/>
          </a:p>
          <a:p>
            <a:pPr marL="228600"/>
            <a:r>
              <a:rPr lang="lv-LV" sz="1400" i="1" dirty="0"/>
              <a:t> </a:t>
            </a:r>
            <a:endParaRPr lang="lv-LV" sz="1400" dirty="0"/>
          </a:p>
          <a:p>
            <a:r>
              <a:rPr lang="lv-LV" sz="1400" i="1" dirty="0"/>
              <a:t>ATLASĪT </a:t>
            </a:r>
            <a:r>
              <a:rPr lang="lv-LV" sz="1400" i="1" dirty="0" err="1"/>
              <a:t>KĀrstus</a:t>
            </a:r>
            <a:r>
              <a:rPr lang="lv-LV" sz="1400" i="1" dirty="0"/>
              <a:t> x KURIEM  vārds=Gatis  UN EKSISTĒ  </a:t>
            </a:r>
            <a:r>
              <a:rPr lang="lv-LV" sz="1400" i="1" dirty="0" err="1"/>
              <a:t>SlimnīcasEpizode</a:t>
            </a:r>
            <a:r>
              <a:rPr lang="lv-LV" sz="1400" i="1" dirty="0"/>
              <a:t> KURAI  </a:t>
            </a:r>
            <a:r>
              <a:rPr lang="lv-LV" sz="1400" i="1" dirty="0" err="1"/>
              <a:t>slimAtbildīgaisĀrsts</a:t>
            </a:r>
            <a:r>
              <a:rPr lang="lv-LV" sz="1400" i="1" dirty="0"/>
              <a:t>=x, IZVEIDOT TABULU  </a:t>
            </a:r>
            <a:r>
              <a:rPr lang="lv-LV" sz="1400" i="1" dirty="0" err="1"/>
              <a:t>x.uzvārds</a:t>
            </a:r>
            <a:r>
              <a:rPr lang="lv-LV" sz="1400" i="1" dirty="0"/>
              <a:t> (KOL </a:t>
            </a:r>
            <a:r>
              <a:rPr lang="lv-LV" sz="1400" i="1" dirty="0" err="1"/>
              <a:t>ārsta_uzvārds</a:t>
            </a:r>
            <a:r>
              <a:rPr lang="lv-LV" sz="1400" i="1" dirty="0"/>
              <a:t>), (SKAITS </a:t>
            </a:r>
            <a:r>
              <a:rPr lang="lv-LV" sz="1400" i="1" dirty="0" err="1"/>
              <a:t>SlimnīcasEpizodes</a:t>
            </a:r>
            <a:r>
              <a:rPr lang="lv-LV" sz="1400" i="1" dirty="0"/>
              <a:t> KURĀM </a:t>
            </a:r>
            <a:r>
              <a:rPr lang="lv-LV" sz="1400" i="1" dirty="0" err="1"/>
              <a:t>slimAtbildīgaisĀrsts</a:t>
            </a:r>
            <a:r>
              <a:rPr lang="lv-LV" sz="1400" i="1" dirty="0"/>
              <a:t>=x) (KOL </a:t>
            </a:r>
            <a:r>
              <a:rPr lang="lv-LV" sz="1400" i="1" dirty="0" err="1"/>
              <a:t>epizožu_skaits</a:t>
            </a:r>
            <a:r>
              <a:rPr lang="lv-LV" sz="1400" i="1" dirty="0"/>
              <a:t>), (BIEŽ /</a:t>
            </a:r>
            <a:r>
              <a:rPr lang="lv-LV" sz="1400" i="1" dirty="0" err="1"/>
              <a:t>uznemDiagnoze.kods</a:t>
            </a:r>
            <a:r>
              <a:rPr lang="lv-LV" sz="1400" i="1" dirty="0"/>
              <a:t>/ </a:t>
            </a:r>
            <a:r>
              <a:rPr lang="lv-LV" sz="1400" i="1" dirty="0" err="1"/>
              <a:t>UzņemšanasDiagnozes</a:t>
            </a:r>
            <a:r>
              <a:rPr lang="lv-LV" sz="1400" i="1" dirty="0"/>
              <a:t>  KURĀM </a:t>
            </a:r>
            <a:r>
              <a:rPr lang="lv-LV" sz="1400" i="1" dirty="0" err="1"/>
              <a:t>uzņemNPK</a:t>
            </a:r>
            <a:r>
              <a:rPr lang="lv-LV" sz="1400" i="1" dirty="0"/>
              <a:t>=1 UN </a:t>
            </a:r>
            <a:r>
              <a:rPr lang="lv-LV" sz="1400" i="1" dirty="0" err="1"/>
              <a:t>slimAtbildīgaisĀrsts</a:t>
            </a:r>
            <a:r>
              <a:rPr lang="lv-LV" sz="1400" i="1" dirty="0"/>
              <a:t>=x) (KOL </a:t>
            </a:r>
            <a:r>
              <a:rPr lang="lv-LV" sz="1400" i="1" dirty="0" err="1"/>
              <a:t>biežākā_galv_diagnoze</a:t>
            </a:r>
            <a:r>
              <a:rPr lang="lv-LV" sz="1400" i="1" dirty="0"/>
              <a:t>)</a:t>
            </a:r>
            <a:endParaRPr lang="lv-LV" sz="1400" dirty="0">
              <a:effectLst/>
            </a:endParaRPr>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8313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7</a:t>
            </a:r>
            <a:r>
              <a:rPr lang="lv-LV" dirty="0" smtClean="0"/>
              <a:t> vaicājumu šabloni kontrolētajā dabīgajā valodā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8" name="TextBox 7"/>
          <p:cNvSpPr txBox="1"/>
          <p:nvPr/>
        </p:nvSpPr>
        <p:spPr>
          <a:xfrm>
            <a:off x="749808" y="1828232"/>
            <a:ext cx="7924800" cy="3604513"/>
          </a:xfrm>
          <a:prstGeom prst="rect">
            <a:avLst/>
          </a:prstGeom>
          <a:noFill/>
        </p:spPr>
        <p:txBody>
          <a:bodyPr wrap="square" rtlCol="0">
            <a:spAutoFit/>
          </a:bodyPr>
          <a:lstStyle/>
          <a:p>
            <a:pPr lvl="0">
              <a:spcAft>
                <a:spcPts val="800"/>
              </a:spcAft>
            </a:pPr>
            <a:r>
              <a:rPr lang="lv-LV" sz="1400" b="1" dirty="0" smtClean="0">
                <a:solidFill>
                  <a:prstClr val="black"/>
                </a:solidFill>
              </a:rPr>
              <a:t>7a.    ATLASĪT </a:t>
            </a:r>
            <a:r>
              <a:rPr lang="lv-LV" sz="1400" b="1" dirty="0">
                <a:solidFill>
                  <a:srgbClr val="92D050"/>
                </a:solidFill>
              </a:rPr>
              <a:t>[</a:t>
            </a:r>
            <a:r>
              <a:rPr lang="lv-LV" sz="1400" b="1" dirty="0">
                <a:solidFill>
                  <a:prstClr val="black"/>
                </a:solidFill>
              </a:rPr>
              <a:t>NO</a:t>
            </a:r>
            <a:r>
              <a:rPr lang="lv-LV" sz="1400" dirty="0">
                <a:solidFill>
                  <a:srgbClr val="92D050"/>
                </a:solidFill>
              </a:rPr>
              <a:t>]</a:t>
            </a:r>
            <a:r>
              <a:rPr lang="lv-LV" sz="1400" dirty="0">
                <a:solidFill>
                  <a:prstClr val="black"/>
                </a:solidFill>
              </a:rPr>
              <a:t>  </a:t>
            </a:r>
            <a:r>
              <a:rPr lang="lv-LV" sz="1400" b="1" dirty="0">
                <a:solidFill>
                  <a:prstClr val="black"/>
                </a:solidFill>
              </a:rPr>
              <a:t>INTERVĀLA</a:t>
            </a:r>
            <a:r>
              <a:rPr lang="lv-LV" sz="1400" dirty="0">
                <a:solidFill>
                  <a:srgbClr val="FF0000"/>
                </a:solidFill>
              </a:rPr>
              <a:t> </a:t>
            </a:r>
            <a:r>
              <a:rPr lang="lv-LV" sz="1400" dirty="0">
                <a:solidFill>
                  <a:prstClr val="black"/>
                </a:solidFill>
              </a:rPr>
              <a:t>(i-j)</a:t>
            </a:r>
            <a:r>
              <a:rPr lang="lv-LV" sz="1400" b="1" dirty="0">
                <a:solidFill>
                  <a:srgbClr val="92D050"/>
                </a:solidFill>
              </a:rPr>
              <a:t> </a:t>
            </a:r>
            <a:r>
              <a:rPr lang="lv-LV" sz="1400" b="1" dirty="0">
                <a:solidFill>
                  <a:prstClr val="black"/>
                </a:solidFill>
              </a:rPr>
              <a:t>VISAS VĒRTĪBAS  </a:t>
            </a:r>
            <a:r>
              <a:rPr lang="lv-LV" sz="1400" b="1" dirty="0">
                <a:solidFill>
                  <a:srgbClr val="FF0000"/>
                </a:solidFill>
              </a:rPr>
              <a:t>x</a:t>
            </a:r>
            <a:r>
              <a:rPr lang="lv-LV" sz="1400" b="1" dirty="0">
                <a:solidFill>
                  <a:prstClr val="black"/>
                </a:solidFill>
              </a:rPr>
              <a:t/>
            </a:r>
            <a:br>
              <a:rPr lang="lv-LV" sz="1400" b="1" dirty="0">
                <a:solidFill>
                  <a:prstClr val="black"/>
                </a:solidFill>
              </a:rPr>
            </a:br>
            <a:r>
              <a:rPr lang="lv-LV" sz="1400" b="1" dirty="0">
                <a:solidFill>
                  <a:prstClr val="black"/>
                </a:solidFill>
              </a:rPr>
              <a:t>                 </a:t>
            </a:r>
            <a:r>
              <a:rPr lang="lv-LV" sz="1400" b="1" dirty="0">
                <a:solidFill>
                  <a:srgbClr val="92D050"/>
                </a:solidFill>
              </a:rPr>
              <a:t> </a:t>
            </a:r>
            <a:r>
              <a:rPr lang="lv-LV" sz="1400" b="1" dirty="0">
                <a:solidFill>
                  <a:srgbClr val="00B050"/>
                </a:solidFill>
              </a:rPr>
              <a:t>[</a:t>
            </a:r>
            <a:r>
              <a:rPr lang="lv-LV" sz="1400" b="1" dirty="0">
                <a:solidFill>
                  <a:prstClr val="black"/>
                </a:solidFill>
              </a:rPr>
              <a:t>IZVEIDOT TABULU</a:t>
            </a:r>
            <a:r>
              <a:rPr lang="lv-LV" sz="1400" b="1" dirty="0">
                <a:solidFill>
                  <a:srgbClr val="00B050"/>
                </a:solidFill>
              </a:rPr>
              <a:t>/</a:t>
            </a:r>
            <a:r>
              <a:rPr lang="lv-LV" sz="1400" b="1" dirty="0">
                <a:solidFill>
                  <a:prstClr val="black"/>
                </a:solidFill>
              </a:rPr>
              <a:t> RĀDĪT</a:t>
            </a:r>
            <a:r>
              <a:rPr lang="lv-LV" sz="1400" b="1" dirty="0">
                <a:solidFill>
                  <a:srgbClr val="00B050"/>
                </a:solidFill>
              </a:rPr>
              <a:t>]</a:t>
            </a:r>
            <a:r>
              <a:rPr lang="lv-LV" sz="1400" b="1" dirty="0">
                <a:solidFill>
                  <a:prstClr val="black"/>
                </a:solidFill>
              </a:rPr>
              <a:t> </a:t>
            </a:r>
            <a:r>
              <a:rPr lang="lv-LV" sz="1400" dirty="0">
                <a:solidFill>
                  <a:srgbClr val="FF0000"/>
                </a:solidFill>
              </a:rPr>
              <a:t> </a:t>
            </a:r>
            <a:r>
              <a:rPr lang="lv-LV" sz="1400" dirty="0">
                <a:solidFill>
                  <a:srgbClr val="92D050"/>
                </a:solidFill>
              </a:rPr>
              <a:t>&lt;</a:t>
            </a:r>
            <a:r>
              <a:rPr lang="lv-LV" sz="1400" dirty="0">
                <a:solidFill>
                  <a:srgbClr val="5B9BD5"/>
                </a:solidFill>
              </a:rPr>
              <a:t>izteiksme’1</a:t>
            </a:r>
            <a:r>
              <a:rPr lang="lv-LV" sz="1400" dirty="0">
                <a:solidFill>
                  <a:srgbClr val="92D050"/>
                </a:solidFill>
              </a:rPr>
              <a:t>&gt;</a:t>
            </a:r>
            <a:r>
              <a:rPr lang="lv-LV" sz="1400" dirty="0">
                <a:solidFill>
                  <a:srgbClr val="FF0000"/>
                </a:solidFill>
              </a:rPr>
              <a:t> </a:t>
            </a:r>
            <a:r>
              <a:rPr lang="lv-LV" sz="1400" b="1" dirty="0">
                <a:solidFill>
                  <a:srgbClr val="00B050"/>
                </a:solidFill>
              </a:rPr>
              <a:t>[</a:t>
            </a:r>
            <a:r>
              <a:rPr lang="lv-LV" sz="1400" b="1" dirty="0">
                <a:solidFill>
                  <a:prstClr val="black"/>
                </a:solidFill>
              </a:rPr>
              <a:t>(KOL </a:t>
            </a:r>
            <a:r>
              <a:rPr lang="lv-LV" sz="1400" b="1" dirty="0">
                <a:solidFill>
                  <a:srgbClr val="5B9BD5"/>
                </a:solidFill>
              </a:rPr>
              <a:t>a1</a:t>
            </a:r>
            <a:r>
              <a:rPr lang="lv-LV" sz="1400" b="1" dirty="0">
                <a:solidFill>
                  <a:prstClr val="black"/>
                </a:solidFill>
              </a:rPr>
              <a:t>)</a:t>
            </a:r>
            <a:r>
              <a:rPr lang="lv-LV" sz="1400" b="1" dirty="0">
                <a:solidFill>
                  <a:srgbClr val="00B050"/>
                </a:solidFill>
              </a:rPr>
              <a:t>]</a:t>
            </a:r>
            <a:r>
              <a:rPr lang="lv-LV" sz="1400" b="1" dirty="0">
                <a:solidFill>
                  <a:srgbClr val="FF0000"/>
                </a:solidFill>
              </a:rPr>
              <a:t>,</a:t>
            </a:r>
            <a:r>
              <a:rPr lang="lv-LV" sz="1400" b="1" dirty="0">
                <a:solidFill>
                  <a:prstClr val="black"/>
                </a:solidFill>
              </a:rPr>
              <a:t> </a:t>
            </a:r>
            <a:r>
              <a:rPr lang="lv-LV" sz="1400" dirty="0">
                <a:solidFill>
                  <a:prstClr val="black"/>
                </a:solidFill>
              </a:rPr>
              <a:t>…</a:t>
            </a:r>
            <a:r>
              <a:rPr lang="lv-LV" sz="1400" dirty="0">
                <a:solidFill>
                  <a:srgbClr val="FF0000"/>
                </a:solidFill>
              </a:rPr>
              <a:t> </a:t>
            </a:r>
            <a:r>
              <a:rPr lang="lv-LV" sz="1400" b="1" dirty="0">
                <a:solidFill>
                  <a:srgbClr val="FF0000"/>
                </a:solidFill>
              </a:rPr>
              <a:t>,</a:t>
            </a:r>
            <a:r>
              <a:rPr lang="lv-LV" sz="1400" dirty="0">
                <a:solidFill>
                  <a:srgbClr val="FF0000"/>
                </a:solidFill>
              </a:rPr>
              <a:t> </a:t>
            </a:r>
            <a:r>
              <a:rPr lang="lv-LV" sz="1400" dirty="0">
                <a:solidFill>
                  <a:srgbClr val="92D050"/>
                </a:solidFill>
              </a:rPr>
              <a:t>&lt;</a:t>
            </a:r>
            <a:r>
              <a:rPr lang="lv-LV" sz="1400" dirty="0" err="1">
                <a:solidFill>
                  <a:srgbClr val="5B9BD5"/>
                </a:solidFill>
              </a:rPr>
              <a:t>izteiksme’n</a:t>
            </a:r>
            <a:r>
              <a:rPr lang="lv-LV" sz="1400" dirty="0">
                <a:solidFill>
                  <a:srgbClr val="92D050"/>
                </a:solidFill>
              </a:rPr>
              <a:t>&gt;</a:t>
            </a:r>
            <a:r>
              <a:rPr lang="lv-LV" sz="1400" dirty="0">
                <a:solidFill>
                  <a:srgbClr val="FF0000"/>
                </a:solidFill>
              </a:rPr>
              <a:t> </a:t>
            </a:r>
            <a:r>
              <a:rPr lang="lv-LV" sz="1400" b="1" dirty="0">
                <a:solidFill>
                  <a:srgbClr val="00B050"/>
                </a:solidFill>
              </a:rPr>
              <a:t>[</a:t>
            </a:r>
            <a:r>
              <a:rPr lang="lv-LV" sz="1400" b="1" dirty="0">
                <a:solidFill>
                  <a:prstClr val="black"/>
                </a:solidFill>
              </a:rPr>
              <a:t>(KOL </a:t>
            </a:r>
            <a:r>
              <a:rPr lang="lv-LV" sz="1400" b="1" dirty="0" err="1">
                <a:solidFill>
                  <a:srgbClr val="5B9BD5"/>
                </a:solidFill>
              </a:rPr>
              <a:t>an</a:t>
            </a:r>
            <a:r>
              <a:rPr lang="lv-LV" sz="1400" b="1" dirty="0" smtClean="0">
                <a:solidFill>
                  <a:prstClr val="black"/>
                </a:solidFill>
              </a:rPr>
              <a:t>)</a:t>
            </a:r>
            <a:r>
              <a:rPr lang="lv-LV" sz="1400" b="1" dirty="0" smtClean="0">
                <a:solidFill>
                  <a:srgbClr val="00B050"/>
                </a:solidFill>
              </a:rPr>
              <a:t>]</a:t>
            </a:r>
          </a:p>
          <a:p>
            <a:pPr lvl="0">
              <a:spcAft>
                <a:spcPts val="800"/>
              </a:spcAft>
            </a:pPr>
            <a:r>
              <a:rPr lang="lv-LV" sz="1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7b.    ATLASĪT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[NO]  &lt;klases vārds&gt; KUR &lt;klases selekcijas izteiksme&gt;</a:t>
            </a:r>
            <a:b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br>
            <a:r>
              <a:rPr lang="lv-LV" sz="1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ATRIBŪTA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&lt;klases </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atribūtizteiksme</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&gt; VISAS VĒRTĪBAS  x</a:t>
            </a:r>
            <a:b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br>
            <a:r>
              <a:rPr lang="lv-LV" sz="1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IZVEIDOT TABULU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&lt;izteiksme’1&gt; [(KOL a1)], … , &lt;</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izteiksme’n</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&gt; [(KOL </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an</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AutoNum type="arabicPeriod" startAt="6"/>
            </a:pP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Piemēri:</a:t>
            </a:r>
          </a:p>
          <a:p>
            <a:pPr>
              <a:lnSpc>
                <a:spcPct val="107000"/>
              </a:lnSpc>
              <a:spcAft>
                <a:spcPts val="800"/>
              </a:spcAft>
            </a:pPr>
            <a:r>
              <a:rPr lang="lv-LV" sz="1400" i="1" dirty="0" smtClean="0"/>
              <a:t>ATLASĪT </a:t>
            </a:r>
            <a:r>
              <a:rPr lang="lv-LV" sz="1400" i="1" dirty="0"/>
              <a:t>NO </a:t>
            </a:r>
            <a:r>
              <a:rPr lang="lv-LV" sz="1400" i="1" dirty="0" err="1"/>
              <a:t>SlimnīcasEpizodēm</a:t>
            </a:r>
            <a:r>
              <a:rPr lang="lv-LV" sz="1400" i="1" dirty="0"/>
              <a:t>, KURĀM </a:t>
            </a:r>
            <a:r>
              <a:rPr lang="lv-LV" sz="1400" i="1" dirty="0" err="1"/>
              <a:t>slimIzrakstīsanasIemesls</a:t>
            </a:r>
            <a:r>
              <a:rPr lang="lv-LV" sz="1400" i="1" dirty="0"/>
              <a:t>=vesels, ATRIBŪTA </a:t>
            </a:r>
            <a:r>
              <a:rPr lang="lv-LV" sz="1400" i="1" dirty="0" err="1"/>
              <a:t>slimAtbildīgaisĀrsts.personasKods</a:t>
            </a:r>
            <a:r>
              <a:rPr lang="lv-LV" sz="1400" i="1" dirty="0"/>
              <a:t> VISAS VĒRTĪBAS  x</a:t>
            </a:r>
            <a:r>
              <a:rPr lang="lv-LV" sz="1400" i="1" dirty="0" smtClean="0"/>
              <a:t>,  IZVIDOT TABULU  </a:t>
            </a:r>
            <a:r>
              <a:rPr lang="lv-LV" sz="1400" i="1" dirty="0"/>
              <a:t>x (KOL a1), (</a:t>
            </a:r>
            <a:r>
              <a:rPr lang="lv-LV" sz="1400" i="1" dirty="0" err="1"/>
              <a:t>KĀrsts</a:t>
            </a:r>
            <a:r>
              <a:rPr lang="lv-LV" sz="1400" i="1" dirty="0"/>
              <a:t> KURAM </a:t>
            </a:r>
            <a:r>
              <a:rPr lang="lv-LV" sz="1400" i="1" dirty="0" err="1"/>
              <a:t>personasKods</a:t>
            </a:r>
            <a:r>
              <a:rPr lang="lv-LV" sz="1400" i="1" dirty="0"/>
              <a:t>=x).vārds  (KOL a2), (</a:t>
            </a:r>
            <a:r>
              <a:rPr lang="lv-LV" sz="1400" i="1" dirty="0" err="1"/>
              <a:t>KĀrsts</a:t>
            </a:r>
            <a:r>
              <a:rPr lang="lv-LV" sz="1400" i="1" dirty="0"/>
              <a:t> KURAM </a:t>
            </a:r>
            <a:r>
              <a:rPr lang="lv-LV" sz="1400" i="1" dirty="0" err="1"/>
              <a:t>personasKods</a:t>
            </a:r>
            <a:r>
              <a:rPr lang="lv-LV" sz="1400" i="1" dirty="0"/>
              <a:t>=x).uzvārds (KOL a3)</a:t>
            </a:r>
          </a:p>
          <a:p>
            <a:pPr marL="228600"/>
            <a:r>
              <a:rPr lang="lv-LV" sz="1400" i="1" dirty="0"/>
              <a:t> </a:t>
            </a:r>
            <a:endParaRPr lang="lv-LV" sz="1400" dirty="0"/>
          </a:p>
          <a:p>
            <a:r>
              <a:rPr lang="lv-LV" sz="1400" i="1" dirty="0" smtClean="0"/>
              <a:t>ATLASĪT </a:t>
            </a:r>
            <a:r>
              <a:rPr lang="lv-LV" sz="1400" i="1" dirty="0"/>
              <a:t>NO INTERVĀLA (0-23) VISAS VĒRTĪBAS x, IZVEIDOT TABULU x (KOL stunda), (SKAITS </a:t>
            </a:r>
            <a:r>
              <a:rPr lang="lv-LV" sz="1400" i="1" dirty="0" err="1"/>
              <a:t>SlimnīcasEpizodes</a:t>
            </a:r>
            <a:r>
              <a:rPr lang="lv-LV" sz="1400" i="1" dirty="0"/>
              <a:t> KURĀM </a:t>
            </a:r>
            <a:r>
              <a:rPr lang="lv-LV" sz="1400" i="1" dirty="0" err="1"/>
              <a:t>slimUzņemšanasLaiks.HOUR</a:t>
            </a:r>
            <a:r>
              <a:rPr lang="lv-LV" sz="1400" i="1" dirty="0"/>
              <a:t>=x) (KOL skaits)</a:t>
            </a:r>
          </a:p>
          <a:p>
            <a:endParaRPr lang="lv-LV" sz="1400" dirty="0">
              <a:effectLst/>
            </a:endParaRPr>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63484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Piemērs vaicājumu rīkā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p:cNvPicPr>
            <a:picLocks noChangeAspect="1"/>
          </p:cNvPicPr>
          <p:nvPr/>
        </p:nvPicPr>
        <p:blipFill>
          <a:blip r:embed="rId2"/>
          <a:stretch>
            <a:fillRect/>
          </a:stretch>
        </p:blipFill>
        <p:spPr>
          <a:xfrm>
            <a:off x="142704" y="1219200"/>
            <a:ext cx="8858591" cy="5038528"/>
          </a:xfrm>
          <a:prstGeom prst="rect">
            <a:avLst/>
          </a:prstGeom>
        </p:spPr>
      </p:pic>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03666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Piemērs «no dzīves»</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8" name="Rectangle 7"/>
          <p:cNvSpPr/>
          <p:nvPr/>
        </p:nvSpPr>
        <p:spPr>
          <a:xfrm>
            <a:off x="304800" y="1417638"/>
            <a:ext cx="8534400" cy="4915320"/>
          </a:xfrm>
          <a:prstGeom prst="rect">
            <a:avLst/>
          </a:prstGeom>
        </p:spPr>
        <p:txBody>
          <a:bodyPr wrap="square">
            <a:spAutoFit/>
          </a:bodyPr>
          <a:lstStyle/>
          <a:p>
            <a:pPr>
              <a:lnSpc>
                <a:spcPct val="107000"/>
              </a:lnSpc>
              <a:spcAft>
                <a:spcPts val="800"/>
              </a:spcAft>
            </a:pPr>
            <a:r>
              <a:rPr lang="lv-LV" i="1" dirty="0">
                <a:latin typeface="Calibri" panose="020F0502020204030204" pitchFamily="34" charset="0"/>
                <a:ea typeface="Calibri" panose="020F0502020204030204" pitchFamily="34" charset="0"/>
                <a:cs typeface="Times New Roman" panose="02020603050405020304" pitchFamily="18" charset="0"/>
              </a:rPr>
              <a:t>ATLASĪT Kārstus x KURIEM EKSISTĒ </a:t>
            </a:r>
            <a:r>
              <a:rPr lang="lv-LV" i="1"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i="1" dirty="0">
                <a:latin typeface="Calibri" panose="020F0502020204030204" pitchFamily="34" charset="0"/>
                <a:ea typeface="Calibri" panose="020F0502020204030204" pitchFamily="34" charset="0"/>
                <a:cs typeface="Times New Roman" panose="02020603050405020304" pitchFamily="18" charset="0"/>
              </a:rPr>
              <a:t>, KURAI </a:t>
            </a:r>
            <a:r>
              <a:rPr lang="lv-LV" i="1" dirty="0" err="1">
                <a:latin typeface="Calibri" panose="020F0502020204030204" pitchFamily="34" charset="0"/>
                <a:ea typeface="Calibri" panose="020F0502020204030204" pitchFamily="34" charset="0"/>
                <a:cs typeface="Times New Roman" panose="02020603050405020304" pitchFamily="18" charset="0"/>
              </a:rPr>
              <a:t>slimAtbildīgaisĀrsts</a:t>
            </a:r>
            <a:r>
              <a:rPr lang="lv-LV" i="1" dirty="0">
                <a:latin typeface="Calibri" panose="020F0502020204030204" pitchFamily="34" charset="0"/>
                <a:ea typeface="Calibri" panose="020F0502020204030204" pitchFamily="34" charset="0"/>
                <a:cs typeface="Times New Roman" panose="02020603050405020304" pitchFamily="18" charset="0"/>
              </a:rPr>
              <a:t>=x, IZVEIDOT TABULU   </a:t>
            </a:r>
            <a:r>
              <a:rPr lang="lv-LV" i="1" dirty="0" err="1">
                <a:latin typeface="Calibri" panose="020F0502020204030204" pitchFamily="34" charset="0"/>
                <a:ea typeface="Calibri" panose="020F0502020204030204" pitchFamily="34" charset="0"/>
                <a:cs typeface="Times New Roman" panose="02020603050405020304" pitchFamily="18" charset="0"/>
              </a:rPr>
              <a:t>x.uzvārds</a:t>
            </a:r>
            <a:r>
              <a:rPr lang="lv-LV" i="1" dirty="0">
                <a:latin typeface="Calibri" panose="020F0502020204030204" pitchFamily="34" charset="0"/>
                <a:ea typeface="Calibri" panose="020F0502020204030204" pitchFamily="34" charset="0"/>
                <a:cs typeface="Times New Roman" panose="02020603050405020304" pitchFamily="18" charset="0"/>
              </a:rPr>
              <a:t> (KOL </a:t>
            </a:r>
            <a:r>
              <a:rPr lang="lv-LV" i="1" dirty="0" err="1">
                <a:latin typeface="Calibri" panose="020F0502020204030204" pitchFamily="34" charset="0"/>
                <a:ea typeface="Calibri" panose="020F0502020204030204" pitchFamily="34" charset="0"/>
                <a:cs typeface="Times New Roman" panose="02020603050405020304" pitchFamily="18" charset="0"/>
              </a:rPr>
              <a:t>arsta_uzvards</a:t>
            </a:r>
            <a:r>
              <a:rPr lang="lv-LV" i="1" dirty="0">
                <a:latin typeface="Calibri" panose="020F0502020204030204" pitchFamily="34" charset="0"/>
                <a:ea typeface="Calibri" panose="020F0502020204030204" pitchFamily="34" charset="0"/>
                <a:cs typeface="Times New Roman" panose="02020603050405020304" pitchFamily="18" charset="0"/>
              </a:rPr>
              <a:t>), (SKAITS </a:t>
            </a:r>
            <a:r>
              <a:rPr lang="lv-LV"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i="1" dirty="0">
                <a:latin typeface="Calibri" panose="020F0502020204030204" pitchFamily="34" charset="0"/>
                <a:ea typeface="Calibri" panose="020F0502020204030204" pitchFamily="34" charset="0"/>
                <a:cs typeface="Times New Roman" panose="02020603050405020304" pitchFamily="18" charset="0"/>
              </a:rPr>
              <a:t> KURĀM </a:t>
            </a:r>
            <a:r>
              <a:rPr lang="lv-LV" i="1" dirty="0" err="1">
                <a:latin typeface="Calibri" panose="020F0502020204030204" pitchFamily="34" charset="0"/>
                <a:ea typeface="Calibri" panose="020F0502020204030204" pitchFamily="34" charset="0"/>
                <a:cs typeface="Times New Roman" panose="02020603050405020304" pitchFamily="18" charset="0"/>
              </a:rPr>
              <a:t>slimAtbildīgaisārsts</a:t>
            </a:r>
            <a:r>
              <a:rPr lang="lv-LV" i="1" dirty="0">
                <a:latin typeface="Calibri" panose="020F0502020204030204" pitchFamily="34" charset="0"/>
                <a:ea typeface="Calibri" panose="020F0502020204030204" pitchFamily="34" charset="0"/>
                <a:cs typeface="Times New Roman" panose="02020603050405020304" pitchFamily="18" charset="0"/>
              </a:rPr>
              <a:t>=x UN EKSISTĒ </a:t>
            </a:r>
            <a:r>
              <a:rPr lang="lv-LV" i="1" dirty="0" err="1">
                <a:latin typeface="Calibri" panose="020F0502020204030204" pitchFamily="34" charset="0"/>
                <a:ea typeface="Calibri" panose="020F0502020204030204" pitchFamily="34" charset="0"/>
                <a:cs typeface="Times New Roman" panose="02020603050405020304" pitchFamily="18" charset="0"/>
              </a:rPr>
              <a:t>UzņemšanasDiagnoze</a:t>
            </a:r>
            <a:r>
              <a:rPr lang="lv-LV" i="1" dirty="0">
                <a:latin typeface="Calibri" panose="020F0502020204030204" pitchFamily="34" charset="0"/>
                <a:ea typeface="Calibri" panose="020F0502020204030204" pitchFamily="34" charset="0"/>
                <a:cs typeface="Times New Roman" panose="02020603050405020304" pitchFamily="18" charset="0"/>
              </a:rPr>
              <a:t>, KURAI </a:t>
            </a:r>
            <a:r>
              <a:rPr lang="lv-LV" i="1" dirty="0" err="1">
                <a:latin typeface="Calibri" panose="020F0502020204030204" pitchFamily="34" charset="0"/>
                <a:ea typeface="Calibri" panose="020F0502020204030204" pitchFamily="34" charset="0"/>
                <a:cs typeface="Times New Roman" panose="02020603050405020304" pitchFamily="18" charset="0"/>
              </a:rPr>
              <a:t>uzņemDiagnoze.nosaukums~bronhīts</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KOl</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bronhitu_skaits</a:t>
            </a:r>
            <a:r>
              <a:rPr lang="lv-LV" i="1" dirty="0">
                <a:latin typeface="Calibri" panose="020F0502020204030204" pitchFamily="34" charset="0"/>
                <a:ea typeface="Calibri" panose="020F0502020204030204" pitchFamily="34" charset="0"/>
                <a:cs typeface="Times New Roman" panose="02020603050405020304" pitchFamily="18" charset="0"/>
              </a:rPr>
              <a:t>),  (SKAITS </a:t>
            </a:r>
            <a:r>
              <a:rPr lang="lv-LV"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i="1" dirty="0">
                <a:latin typeface="Calibri" panose="020F0502020204030204" pitchFamily="34" charset="0"/>
                <a:ea typeface="Calibri" panose="020F0502020204030204" pitchFamily="34" charset="0"/>
                <a:cs typeface="Times New Roman" panose="02020603050405020304" pitchFamily="18" charset="0"/>
              </a:rPr>
              <a:t> KURĀM </a:t>
            </a:r>
            <a:r>
              <a:rPr lang="lv-LV" i="1" dirty="0" err="1">
                <a:latin typeface="Calibri" panose="020F0502020204030204" pitchFamily="34" charset="0"/>
                <a:ea typeface="Calibri" panose="020F0502020204030204" pitchFamily="34" charset="0"/>
                <a:cs typeface="Times New Roman" panose="02020603050405020304" pitchFamily="18" charset="0"/>
              </a:rPr>
              <a:t>slimAtbildīgaisārsts</a:t>
            </a:r>
            <a:r>
              <a:rPr lang="lv-LV" i="1" dirty="0">
                <a:latin typeface="Calibri" panose="020F0502020204030204" pitchFamily="34" charset="0"/>
                <a:ea typeface="Calibri" panose="020F0502020204030204" pitchFamily="34" charset="0"/>
                <a:cs typeface="Times New Roman" panose="02020603050405020304" pitchFamily="18" charset="0"/>
              </a:rPr>
              <a:t>=x UN EKSISTĒ </a:t>
            </a:r>
            <a:r>
              <a:rPr lang="lv-LV" i="1" dirty="0" err="1">
                <a:latin typeface="Calibri" panose="020F0502020204030204" pitchFamily="34" charset="0"/>
                <a:ea typeface="Calibri" panose="020F0502020204030204" pitchFamily="34" charset="0"/>
                <a:cs typeface="Times New Roman" panose="02020603050405020304" pitchFamily="18" charset="0"/>
              </a:rPr>
              <a:t>UzņemšanasDiagnoze</a:t>
            </a:r>
            <a:r>
              <a:rPr lang="lv-LV" i="1" dirty="0">
                <a:latin typeface="Calibri" panose="020F0502020204030204" pitchFamily="34" charset="0"/>
                <a:ea typeface="Calibri" panose="020F0502020204030204" pitchFamily="34" charset="0"/>
                <a:cs typeface="Times New Roman" panose="02020603050405020304" pitchFamily="18" charset="0"/>
              </a:rPr>
              <a:t>, KURAI </a:t>
            </a:r>
            <a:r>
              <a:rPr lang="lv-LV" i="1" dirty="0" err="1">
                <a:latin typeface="Calibri" panose="020F0502020204030204" pitchFamily="34" charset="0"/>
                <a:ea typeface="Calibri" panose="020F0502020204030204" pitchFamily="34" charset="0"/>
                <a:cs typeface="Times New Roman" panose="02020603050405020304" pitchFamily="18" charset="0"/>
              </a:rPr>
              <a:t>uzņemDiagnoze.nosaukums~alerģija</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KOl</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alerģiju_skaits</a:t>
            </a:r>
            <a:r>
              <a:rPr lang="lv-LV" i="1" dirty="0">
                <a:latin typeface="Calibri" panose="020F0502020204030204" pitchFamily="34" charset="0"/>
                <a:ea typeface="Calibri" panose="020F0502020204030204" pitchFamily="34" charset="0"/>
                <a:cs typeface="Times New Roman" panose="02020603050405020304" pitchFamily="18" charset="0"/>
              </a:rPr>
              <a:t>), SAKĀRTOD DILSTOŠI PĒC </a:t>
            </a:r>
            <a:r>
              <a:rPr lang="lv-LV" i="1" dirty="0" err="1">
                <a:latin typeface="Calibri" panose="020F0502020204030204" pitchFamily="34" charset="0"/>
                <a:ea typeface="Calibri" panose="020F0502020204030204" pitchFamily="34" charset="0"/>
                <a:cs typeface="Times New Roman" panose="02020603050405020304" pitchFamily="18" charset="0"/>
              </a:rPr>
              <a:t>bronhitu_skaits</a:t>
            </a:r>
            <a:r>
              <a:rPr lang="lv-LV" i="1" dirty="0">
                <a:latin typeface="Calibri" panose="020F0502020204030204" pitchFamily="34" charset="0"/>
                <a:ea typeface="Calibri" panose="020F0502020204030204" pitchFamily="34" charset="0"/>
                <a:cs typeface="Times New Roman" panose="02020603050405020304" pitchFamily="18" charset="0"/>
              </a:rPr>
              <a:t>, ATLASĪT  KURĀM </a:t>
            </a:r>
            <a:r>
              <a:rPr lang="lv-LV" i="1" dirty="0" err="1">
                <a:latin typeface="Calibri" panose="020F0502020204030204" pitchFamily="34" charset="0"/>
                <a:ea typeface="Calibri" panose="020F0502020204030204" pitchFamily="34" charset="0"/>
                <a:cs typeface="Times New Roman" panose="02020603050405020304" pitchFamily="18" charset="0"/>
              </a:rPr>
              <a:t>bronhitu_skaits</a:t>
            </a:r>
            <a:r>
              <a:rPr lang="lv-LV" i="1" dirty="0">
                <a:latin typeface="Calibri" panose="020F0502020204030204" pitchFamily="34" charset="0"/>
                <a:ea typeface="Calibri" panose="020F0502020204030204" pitchFamily="34" charset="0"/>
                <a:cs typeface="Times New Roman" panose="02020603050405020304" pitchFamily="18" charset="0"/>
              </a:rPr>
              <a:t>&gt;5, ATLASĪT KURĀM </a:t>
            </a:r>
            <a:r>
              <a:rPr lang="lv-LV" i="1" dirty="0" err="1">
                <a:latin typeface="Calibri" panose="020F0502020204030204" pitchFamily="34" charset="0"/>
                <a:ea typeface="Calibri" panose="020F0502020204030204" pitchFamily="34" charset="0"/>
                <a:cs typeface="Times New Roman" panose="02020603050405020304" pitchFamily="18" charset="0"/>
              </a:rPr>
              <a:t>alerģiju_skaits</a:t>
            </a:r>
            <a:r>
              <a:rPr lang="lv-LV" i="1" dirty="0">
                <a:latin typeface="Calibri" panose="020F0502020204030204" pitchFamily="34" charset="0"/>
                <a:ea typeface="Calibri" panose="020F0502020204030204" pitchFamily="34" charset="0"/>
                <a:cs typeface="Times New Roman" panose="02020603050405020304" pitchFamily="18" charset="0"/>
              </a:rPr>
              <a:t>&gt;3</a:t>
            </a: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Atbilde:</a:t>
            </a:r>
          </a:p>
          <a:p>
            <a:pPr latinLnBrk="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arsta_uzvard</a:t>
            </a: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  </a:t>
            </a: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bronhitu_ska</a:t>
            </a: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  </a:t>
            </a: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alerģiju_ska</a:t>
            </a:r>
            <a: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t/>
            </a:r>
            <a:b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b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s                      </a:t>
            </a: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its</a:t>
            </a: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           </a:t>
            </a: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its</a:t>
            </a:r>
            <a: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t/>
            </a:r>
            <a:b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b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a:t>
            </a:r>
            <a: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t/>
            </a:r>
            <a:b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br>
            <a:r>
              <a:rPr lang="lv-LV" sz="1400" dirty="0" err="1">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Laimītis</a:t>
            </a: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               111             6</a:t>
            </a:r>
            <a: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t/>
            </a:r>
            <a:b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b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Dīķis                   97             7</a:t>
            </a:r>
            <a: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t/>
            </a:r>
            <a:br>
              <a:rPr lang="lv-LV" sz="1400" dirty="0">
                <a:solidFill>
                  <a:srgbClr val="008000"/>
                </a:solidFill>
                <a:latin typeface="Verdana" panose="020B0604030504040204" pitchFamily="34" charset="0"/>
                <a:ea typeface="Times New Roman" panose="02020603050405020304" pitchFamily="18" charset="0"/>
                <a:cs typeface="Courier New" panose="02070309020205020404" pitchFamily="49" charset="0"/>
              </a:rPr>
            </a:br>
            <a:r>
              <a:rPr lang="lv-LV" sz="1400" dirty="0">
                <a:solidFill>
                  <a:srgbClr val="008000"/>
                </a:solidFill>
                <a:latin typeface="Courier New" panose="02070309020205020404" pitchFamily="49" charset="0"/>
                <a:ea typeface="Times New Roman" panose="02020603050405020304" pitchFamily="18" charset="0"/>
                <a:cs typeface="Times New Roman" panose="02020603050405020304" pitchFamily="18" charset="0"/>
              </a:rPr>
              <a:t>Mēness                  87            13</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Secinājums: Droši vien ārsts Mēnesis ir </a:t>
            </a:r>
            <a:r>
              <a:rPr lang="lv-LV" sz="1400" dirty="0" err="1">
                <a:latin typeface="Calibri" panose="020F0502020204030204" pitchFamily="34" charset="0"/>
                <a:ea typeface="Calibri" panose="020F0502020204030204" pitchFamily="34" charset="0"/>
                <a:cs typeface="Times New Roman" panose="02020603050405020304" pitchFamily="18" charset="0"/>
              </a:rPr>
              <a:t>vispieredzējušākais</a:t>
            </a:r>
            <a:r>
              <a:rPr lang="lv-LV" sz="1400" dirty="0">
                <a:latin typeface="Calibri" panose="020F0502020204030204" pitchFamily="34" charset="0"/>
                <a:ea typeface="Calibri" panose="020F0502020204030204" pitchFamily="34" charset="0"/>
                <a:cs typeface="Times New Roman" panose="02020603050405020304" pitchFamily="18" charset="0"/>
              </a:rPr>
              <a:t> priekš mūsu gadījuma, jācenšas pie viņa pieteikties</a:t>
            </a:r>
            <a:r>
              <a:rPr lang="lv-LV" sz="1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v-LV"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Bet vai to atļaut ?  </a:t>
            </a:r>
            <a:r>
              <a:rPr lang="lv-LV"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Vajadzīgs ļoti smalks  pieejas tiesību mehānisms. To nākamajā posmā.</a:t>
            </a:r>
            <a:endParaRPr lang="lv-LV"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418439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Apmācība</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42660161"/>
              </p:ext>
            </p:extLst>
          </p:nvPr>
        </p:nvGraphicFramePr>
        <p:xfrm>
          <a:off x="1600199" y="2374866"/>
          <a:ext cx="4601845" cy="678911"/>
        </p:xfrm>
        <a:graphic>
          <a:graphicData uri="http://schemas.openxmlformats.org/drawingml/2006/table">
            <a:tbl>
              <a:tblPr firstRow="1" firstCol="1" bandRow="1"/>
              <a:tblGrid>
                <a:gridCol w="4601845"/>
              </a:tblGrid>
              <a:tr h="678911">
                <a:tc>
                  <a:txBody>
                    <a:bodyPr/>
                    <a:lstStyle/>
                    <a:p>
                      <a:pPr indent="144145" algn="just">
                        <a:spcAft>
                          <a:spcPts val="0"/>
                        </a:spcAft>
                      </a:pPr>
                      <a:r>
                        <a:rPr lang="en-US" sz="900" b="1" dirty="0">
                          <a:effectLst/>
                          <a:latin typeface="Times" panose="02020603050405020304" pitchFamily="18" charset="0"/>
                          <a:ea typeface="Times New Roman" panose="02020603050405020304" pitchFamily="18" charset="0"/>
                          <a:cs typeface="Times New Roman" panose="02020603050405020304" pitchFamily="18" charset="0"/>
                        </a:rPr>
                        <a:t> </a:t>
                      </a:r>
                      <a:endParaRPr lang="lv-LV" sz="1000" dirty="0">
                        <a:effectLst/>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lv-LV" sz="1600" dirty="0" err="1" smtClean="0">
                          <a:effectLst/>
                          <a:latin typeface="Times" panose="02020603050405020304" pitchFamily="18" charset="0"/>
                          <a:ea typeface="Times New Roman" panose="02020603050405020304" pitchFamily="18" charset="0"/>
                          <a:cs typeface="Times New Roman" panose="02020603050405020304" pitchFamily="18" charset="0"/>
                        </a:rPr>
                        <a:t>Table</a:t>
                      </a:r>
                      <a:r>
                        <a:rPr lang="lv-LV" sz="1600" dirty="0" smtClean="0">
                          <a:effectLst/>
                          <a:latin typeface="Times" panose="02020603050405020304" pitchFamily="18" charset="0"/>
                          <a:ea typeface="Times New Roman" panose="02020603050405020304" pitchFamily="18" charset="0"/>
                          <a:cs typeface="Times New Roman" panose="02020603050405020304" pitchFamily="18" charset="0"/>
                        </a:rPr>
                        <a:t> 1. </a:t>
                      </a:r>
                      <a:r>
                        <a:rPr lang="en-US" sz="1600" dirty="0" smtClean="0">
                          <a:effectLst/>
                          <a:latin typeface="Times" panose="02020603050405020304" pitchFamily="18" charset="0"/>
                          <a:ea typeface="Times New Roman" panose="02020603050405020304" pitchFamily="18" charset="0"/>
                          <a:cs typeface="Times New Roman" panose="02020603050405020304" pitchFamily="18" charset="0"/>
                        </a:rPr>
                        <a:t>The </a:t>
                      </a:r>
                      <a:r>
                        <a:rPr lang="en-US" sz="1600" dirty="0">
                          <a:effectLst/>
                          <a:latin typeface="Times" panose="02020603050405020304" pitchFamily="18" charset="0"/>
                          <a:ea typeface="Times New Roman" panose="02020603050405020304" pitchFamily="18" charset="0"/>
                          <a:cs typeface="Times New Roman" panose="02020603050405020304" pitchFamily="18" charset="0"/>
                        </a:rPr>
                        <a:t>results of the experiment</a:t>
                      </a:r>
                      <a:endParaRPr lang="lv-LV" sz="1600" dirty="0">
                        <a:effectLst/>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900" dirty="0">
                          <a:effectLst/>
                          <a:latin typeface="Times" panose="02020603050405020304" pitchFamily="18" charset="0"/>
                          <a:ea typeface="Times New Roman" panose="02020603050405020304" pitchFamily="18" charset="0"/>
                          <a:cs typeface="Times New Roman" panose="02020603050405020304" pitchFamily="18" charset="0"/>
                        </a:rPr>
                        <a:t> </a:t>
                      </a:r>
                      <a:endParaRPr lang="lv-LV"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21611708"/>
              </p:ext>
            </p:extLst>
          </p:nvPr>
        </p:nvGraphicFramePr>
        <p:xfrm>
          <a:off x="1600199" y="3109914"/>
          <a:ext cx="6019801" cy="1382491"/>
        </p:xfrm>
        <a:graphic>
          <a:graphicData uri="http://schemas.openxmlformats.org/drawingml/2006/table">
            <a:tbl>
              <a:tblPr firstRow="1" firstCol="1" bandRow="1"/>
              <a:tblGrid>
                <a:gridCol w="2229187"/>
                <a:gridCol w="757458"/>
                <a:gridCol w="758289"/>
                <a:gridCol w="758289"/>
                <a:gridCol w="758289"/>
                <a:gridCol w="758289"/>
              </a:tblGrid>
              <a:tr h="529051">
                <a:tc>
                  <a:txBody>
                    <a:bodyPr/>
                    <a:lstStyle/>
                    <a:p>
                      <a:pPr indent="144145" algn="just">
                        <a:spcAft>
                          <a:spcPts val="0"/>
                        </a:spcAft>
                      </a:pPr>
                      <a:r>
                        <a:rPr lang="en-US" sz="1400" dirty="0">
                          <a:effectLst/>
                          <a:latin typeface="Times" panose="02020603050405020304" pitchFamily="18" charset="0"/>
                          <a:ea typeface="Times New Roman" panose="02020603050405020304" pitchFamily="18" charset="0"/>
                          <a:cs typeface="Times New Roman" panose="02020603050405020304" pitchFamily="18" charset="0"/>
                        </a:rPr>
                        <a:t> </a:t>
                      </a:r>
                      <a:endParaRPr lang="lv-LV"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144145" algn="ctr">
                        <a:spcAft>
                          <a:spcPts val="0"/>
                        </a:spcAft>
                      </a:pPr>
                      <a:r>
                        <a:rPr lang="en-US" sz="1400" dirty="0">
                          <a:effectLst/>
                          <a:latin typeface="Times" panose="02020603050405020304" pitchFamily="18" charset="0"/>
                          <a:ea typeface="Times New Roman" panose="02020603050405020304" pitchFamily="18" charset="0"/>
                          <a:cs typeface="Times New Roman" panose="02020603050405020304" pitchFamily="18" charset="0"/>
                        </a:rPr>
                        <a:t>Number of students succeeded (n=15)</a:t>
                      </a:r>
                      <a:endParaRPr lang="lv-LV"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0">
                <a:tc>
                  <a:txBody>
                    <a:bodyPr/>
                    <a:lstStyle/>
                    <a:p>
                      <a:pPr indent="144145" algn="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Task execution level (%)</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a:t>
                      </a:r>
                      <a:r>
                        <a:rPr lang="en-US" sz="1400">
                          <a:effectLst/>
                          <a:latin typeface="Times" panose="02020603050405020304" pitchFamily="18" charset="0"/>
                          <a:ea typeface="Times New Roman" panose="02020603050405020304" pitchFamily="18" charset="0"/>
                          <a:cs typeface="Times New Roman" panose="02020603050405020304" pitchFamily="18" charset="0"/>
                        </a:rPr>
                        <a:t>90</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a:t>
                      </a:r>
                      <a:r>
                        <a:rPr lang="en-US" sz="1400">
                          <a:effectLst/>
                          <a:latin typeface="Times" panose="02020603050405020304" pitchFamily="18" charset="0"/>
                          <a:ea typeface="Times New Roman" panose="02020603050405020304" pitchFamily="18" charset="0"/>
                          <a:cs typeface="Times New Roman" panose="02020603050405020304" pitchFamily="18" charset="0"/>
                        </a:rPr>
                        <a:t>75&lt;90</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a:t>
                      </a:r>
                      <a:r>
                        <a:rPr lang="en-US" sz="1400">
                          <a:effectLst/>
                          <a:latin typeface="Times" panose="02020603050405020304" pitchFamily="18" charset="0"/>
                          <a:ea typeface="Times New Roman" panose="02020603050405020304" pitchFamily="18" charset="0"/>
                          <a:cs typeface="Times New Roman" panose="02020603050405020304" pitchFamily="18" charset="0"/>
                        </a:rPr>
                        <a:t>50&lt;75</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a:t>
                      </a:r>
                      <a:r>
                        <a:rPr lang="en-US" sz="1400">
                          <a:effectLst/>
                          <a:latin typeface="Times" panose="02020603050405020304" pitchFamily="18" charset="0"/>
                          <a:ea typeface="Times New Roman" panose="02020603050405020304" pitchFamily="18" charset="0"/>
                          <a:cs typeface="Times New Roman" panose="02020603050405020304" pitchFamily="18" charset="0"/>
                        </a:rPr>
                        <a:t>25&lt;50</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&lt;25</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44145" algn="just">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Understanding of queries </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dirty="0">
                          <a:effectLst/>
                          <a:latin typeface="Times" panose="02020603050405020304" pitchFamily="18" charset="0"/>
                          <a:ea typeface="Times New Roman" panose="02020603050405020304" pitchFamily="18" charset="0"/>
                          <a:cs typeface="Times New Roman" panose="02020603050405020304" pitchFamily="18" charset="0"/>
                        </a:rPr>
                        <a:t>9</a:t>
                      </a:r>
                      <a:endParaRPr lang="lv-LV"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2</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2</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1</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1</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44145" algn="just">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Writing of queries </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3</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5</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2</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a:effectLst/>
                          <a:latin typeface="Times" panose="02020603050405020304" pitchFamily="18" charset="0"/>
                          <a:ea typeface="Times New Roman" panose="02020603050405020304" pitchFamily="18" charset="0"/>
                          <a:cs typeface="Times New Roman" panose="02020603050405020304" pitchFamily="18" charset="0"/>
                        </a:rPr>
                        <a:t>3</a:t>
                      </a:r>
                      <a:endParaRPr lang="lv-LV"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400" dirty="0">
                          <a:effectLst/>
                          <a:latin typeface="Times" panose="02020603050405020304" pitchFamily="18" charset="0"/>
                          <a:ea typeface="Times New Roman" panose="02020603050405020304" pitchFamily="18" charset="0"/>
                          <a:cs typeface="Times New Roman" panose="02020603050405020304" pitchFamily="18" charset="0"/>
                        </a:rPr>
                        <a:t>2</a:t>
                      </a:r>
                      <a:endParaRPr lang="lv-LV"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1981200" y="29056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1" name="Rectangle 10"/>
          <p:cNvSpPr/>
          <p:nvPr/>
        </p:nvSpPr>
        <p:spPr>
          <a:xfrm>
            <a:off x="1606296" y="4804045"/>
            <a:ext cx="6019801" cy="1169551"/>
          </a:xfrm>
          <a:prstGeom prst="rect">
            <a:avLst/>
          </a:prstGeom>
        </p:spPr>
        <p:txBody>
          <a:bodyPr wrap="square">
            <a:spAutoFit/>
          </a:bodyPr>
          <a:lstStyle/>
          <a:p>
            <a:pPr indent="144145" algn="just">
              <a:spcAft>
                <a:spcPts val="0"/>
              </a:spcAft>
            </a:pPr>
            <a:r>
              <a:rPr lang="en-US" sz="1400" dirty="0">
                <a:latin typeface="Times" panose="02020603050405020304" pitchFamily="18" charset="0"/>
                <a:ea typeface="Times New Roman" panose="02020603050405020304" pitchFamily="18" charset="0"/>
                <a:cs typeface="Times New Roman" panose="02020603050405020304" pitchFamily="18" charset="0"/>
              </a:rPr>
              <a:t>A very important factor related to the teaching process is the fact that the underlying data ontology was anonymized (from patients’, physicians’ and wards’ point of view), but real. Our experience shows that students being domain experts of this ontology rapidly got very interested in the querying process and started to perceive this as a game. This fact had a beneficial impact on the learning process.</a:t>
            </a:r>
            <a:endParaRPr lang="lv-LV" sz="14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1461644" y="1789060"/>
            <a:ext cx="560762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smtClean="0">
                <a:ln>
                  <a:noFill/>
                </a:ln>
                <a:solidFill>
                  <a:srgbClr val="00B0F0"/>
                </a:solidFill>
                <a:effectLst/>
                <a:uLnTx/>
                <a:uFillTx/>
              </a:rPr>
              <a:t>LU Medicīnas </a:t>
            </a:r>
            <a:r>
              <a:rPr kumimoji="0" lang="lv-LV" b="0" i="0" u="none" strike="noStrike" kern="0" cap="none" spc="0" normalizeH="0" baseline="0" noProof="0" dirty="0" err="1" smtClean="0">
                <a:ln>
                  <a:noFill/>
                </a:ln>
                <a:solidFill>
                  <a:srgbClr val="00B0F0"/>
                </a:solidFill>
                <a:effectLst/>
                <a:uLnTx/>
                <a:uFillTx/>
              </a:rPr>
              <a:t>fakultāes</a:t>
            </a:r>
            <a:r>
              <a:rPr kumimoji="0" lang="lv-LV" b="0" i="0" u="none" strike="noStrike" kern="0" cap="none" spc="0" normalizeH="0" baseline="0" noProof="0" dirty="0" smtClean="0">
                <a:ln>
                  <a:noFill/>
                </a:ln>
                <a:solidFill>
                  <a:srgbClr val="00B0F0"/>
                </a:solidFill>
                <a:effectLst/>
                <a:uLnTx/>
                <a:uFillTx/>
              </a:rPr>
              <a:t> </a:t>
            </a:r>
            <a:r>
              <a:rPr kumimoji="0" lang="lv-LV" b="0" i="0" u="none" strike="noStrike" kern="0" cap="none" spc="0" normalizeH="0" baseline="0" noProof="0" dirty="0" err="1" smtClean="0">
                <a:ln>
                  <a:noFill/>
                </a:ln>
                <a:solidFill>
                  <a:srgbClr val="00B0F0"/>
                </a:solidFill>
                <a:effectLst/>
                <a:uLnTx/>
                <a:uFillTx/>
              </a:rPr>
              <a:t>Māszinību</a:t>
            </a:r>
            <a:r>
              <a:rPr kumimoji="0" lang="lv-LV" b="0" i="0" u="none" strike="noStrike" kern="0" cap="none" spc="0" normalizeH="0" baseline="0" noProof="0" dirty="0" smtClean="0">
                <a:ln>
                  <a:noFill/>
                </a:ln>
                <a:solidFill>
                  <a:srgbClr val="00B0F0"/>
                </a:solidFill>
                <a:effectLst/>
                <a:uLnTx/>
                <a:uFillTx/>
              </a:rPr>
              <a:t> maģistrantūras studenti</a:t>
            </a:r>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62146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r>
              <a:rPr lang="lv-LV" dirty="0" smtClean="0"/>
              <a:t>Eksperiments</a:t>
            </a:r>
            <a:endParaRPr lang="lv-LV" dirty="0"/>
          </a:p>
        </p:txBody>
      </p:sp>
      <p:pic>
        <p:nvPicPr>
          <p:cNvPr id="6" name="Content Placeholder 5"/>
          <p:cNvPicPr>
            <a:picLocks noGrp="1" noChangeAspect="1"/>
          </p:cNvPicPr>
          <p:nvPr>
            <p:ph idx="1"/>
          </p:nvPr>
        </p:nvPicPr>
        <p:blipFill>
          <a:blip r:embed="rId2"/>
          <a:stretch>
            <a:fillRect/>
          </a:stretch>
        </p:blipFill>
        <p:spPr>
          <a:xfrm>
            <a:off x="304800" y="1600200"/>
            <a:ext cx="8182904" cy="4953000"/>
          </a:xfrm>
          <a:prstGeom prst="rect">
            <a:avLst/>
          </a:prstGeom>
        </p:spPr>
      </p:pic>
    </p:spTree>
    <p:extLst>
      <p:ext uri="{BB962C8B-B14F-4D97-AF65-F5344CB8AC3E}">
        <p14:creationId xmlns:p14="http://schemas.microsoft.com/office/powerpoint/2010/main" val="228565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Aprobācija</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p:cNvSpPr txBox="1"/>
          <p:nvPr/>
        </p:nvSpPr>
        <p:spPr>
          <a:xfrm>
            <a:off x="1371600" y="1676400"/>
            <a:ext cx="6629400" cy="1569660"/>
          </a:xfrm>
          <a:prstGeom prst="rect">
            <a:avLst/>
          </a:prstGeom>
          <a:noFill/>
        </p:spPr>
        <p:txBody>
          <a:bodyPr wrap="square" rtlCol="0">
            <a:spAutoFit/>
          </a:bodyPr>
          <a:lstStyle/>
          <a:p>
            <a:r>
              <a:rPr lang="lv-LV" sz="2400" dirty="0" smtClean="0"/>
              <a:t>Bērnu klīniskā universitātes slimnīca (BKUS)</a:t>
            </a:r>
          </a:p>
          <a:p>
            <a:r>
              <a:rPr lang="lv-LV" sz="2400" dirty="0" smtClean="0"/>
              <a:t>2015.gada dati</a:t>
            </a:r>
          </a:p>
          <a:p>
            <a:r>
              <a:rPr lang="lv-LV" sz="2400" dirty="0" smtClean="0"/>
              <a:t>Intensīvās terapijas klīnika</a:t>
            </a:r>
          </a:p>
          <a:p>
            <a:r>
              <a:rPr lang="lv-LV" sz="2400" dirty="0" smtClean="0"/>
              <a:t>Darbības analīze dažādos griezumos par 2015.gadu</a:t>
            </a:r>
            <a:endParaRPr lang="lv-LV"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2" y="3439414"/>
            <a:ext cx="8505388" cy="2895600"/>
          </a:xfrm>
          <a:prstGeom prst="rect">
            <a:avLst/>
          </a:prstGeom>
        </p:spPr>
      </p:pic>
      <p:sp>
        <p:nvSpPr>
          <p:cNvPr id="8" name="Date Placeholder 7"/>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73763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52400"/>
            <a:ext cx="8229600" cy="877534"/>
          </a:xfrm>
        </p:spPr>
        <p:txBody>
          <a:bodyPr/>
          <a:lstStyle/>
          <a:p>
            <a:r>
              <a:rPr lang="lv-LV" dirty="0" smtClean="0"/>
              <a:t>Realizācija un ātrdarbība</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86" y="1188300"/>
            <a:ext cx="6752425" cy="328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6699" y="4636309"/>
            <a:ext cx="8610600" cy="1754326"/>
          </a:xfrm>
          <a:prstGeom prst="rect">
            <a:avLst/>
          </a:prstGeom>
        </p:spPr>
        <p:txBody>
          <a:bodyPr wrap="square">
            <a:spAutoFit/>
          </a:bodyPr>
          <a:lstStyle/>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The volume of data over the period of year 2015 was the following – there were about 35’000 hospital episodes and 70’000 outpatient episodes in Riga Children’s Clinical University Hospital (in total the data took up less than 2GB RAM). The performance on such queries and data volume can be seen in Fig. 4, where queries are sorted in an increasing order by their execution time</a:t>
            </a:r>
            <a:r>
              <a:rPr lang="en-US" sz="1200" dirty="0" smtClean="0">
                <a:latin typeface="Times" panose="02020603050405020304" pitchFamily="18" charset="0"/>
                <a:ea typeface="Times New Roman" panose="02020603050405020304" pitchFamily="18" charset="0"/>
                <a:cs typeface="Times New Roman" panose="02020603050405020304" pitchFamily="18" charset="0"/>
              </a:rPr>
              <a:t>.</a:t>
            </a:r>
            <a:endParaRPr lang="lv-LV" sz="1200" dirty="0" smtClean="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According to statistics there are about 350’000 hospital episodes together in all hospitals in Latvia per year (about ten times more than in Riga Children’s Clinical University Hospital). It means that all these data would take up less than 20 GB RAM. Currently a quad-core computer with 32 GB RAM costs about 1’000 euro. Since the </a:t>
            </a:r>
            <a:r>
              <a:rPr lang="en-US" sz="1200" dirty="0" err="1">
                <a:latin typeface="Times" panose="02020603050405020304" pitchFamily="18" charset="0"/>
                <a:ea typeface="Times New Roman" panose="02020603050405020304" pitchFamily="18" charset="0"/>
                <a:cs typeface="Times New Roman" panose="02020603050405020304" pitchFamily="18" charset="0"/>
              </a:rPr>
              <a:t>semistar</a:t>
            </a:r>
            <a:r>
              <a:rPr lang="en-US" sz="1200" dirty="0">
                <a:latin typeface="Times" panose="02020603050405020304" pitchFamily="18" charset="0"/>
                <a:ea typeface="Times New Roman" panose="02020603050405020304" pitchFamily="18" charset="0"/>
                <a:cs typeface="Times New Roman" panose="02020603050405020304" pitchFamily="18" charset="0"/>
              </a:rPr>
              <a:t> data ontology is granular </a:t>
            </a:r>
            <a:r>
              <a:rPr lang="en-US" sz="1200" dirty="0" smtClean="0">
                <a:latin typeface="Times" panose="02020603050405020304" pitchFamily="18" charset="0"/>
                <a:ea typeface="Times New Roman" panose="02020603050405020304" pitchFamily="18" charset="0"/>
                <a:cs typeface="Times New Roman" panose="02020603050405020304" pitchFamily="18" charset="0"/>
              </a:rPr>
              <a:t>, </a:t>
            </a:r>
            <a:r>
              <a:rPr lang="en-US" sz="1200" dirty="0">
                <a:latin typeface="Times" panose="02020603050405020304" pitchFamily="18" charset="0"/>
                <a:ea typeface="Times New Roman" panose="02020603050405020304" pitchFamily="18" charset="0"/>
                <a:cs typeface="Times New Roman" panose="02020603050405020304" pitchFamily="18" charset="0"/>
              </a:rPr>
              <a:t>the query execution can be done in parallel on all four cores thus improving the execution time four times (our experiment seen in Fig. 4 was performed on only one core). We can conclude that the performance of the query execution over data of all the hospitals in Latvia would only be 2.5-3 times slower than it is now providing the ability to answer a vast majority of queries in less than one second</a:t>
            </a:r>
            <a:r>
              <a:rPr lang="en-US" sz="1200" dirty="0" smtClean="0">
                <a:latin typeface="Times" panose="02020603050405020304" pitchFamily="18" charset="0"/>
                <a:ea typeface="Times New Roman" panose="02020603050405020304" pitchFamily="18" charset="0"/>
                <a:cs typeface="Times New Roman" panose="02020603050405020304" pitchFamily="18" charset="0"/>
              </a:rPr>
              <a: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67733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76200"/>
            <a:ext cx="8229600" cy="1143000"/>
          </a:xfrm>
        </p:spPr>
        <p:txBody>
          <a:bodyPr/>
          <a:lstStyle/>
          <a:p>
            <a:r>
              <a:rPr lang="lv-LV" dirty="0" smtClean="0"/>
              <a:t>EN</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30" y="1219201"/>
            <a:ext cx="7538170" cy="4038599"/>
          </a:xfrm>
          <a:prstGeom prst="rect">
            <a:avLst/>
          </a:prstGeom>
        </p:spPr>
      </p:pic>
      <p:sp>
        <p:nvSpPr>
          <p:cNvPr id="7" name="Rectangle 6"/>
          <p:cNvSpPr/>
          <p:nvPr/>
        </p:nvSpPr>
        <p:spPr>
          <a:xfrm>
            <a:off x="2819400" y="5601073"/>
            <a:ext cx="2998706" cy="461665"/>
          </a:xfrm>
          <a:prstGeom prst="rect">
            <a:avLst/>
          </a:prstGeom>
        </p:spPr>
        <p:txBody>
          <a:bodyPr wrap="none">
            <a:spAutoFit/>
          </a:bodyPr>
          <a:lstStyle/>
          <a:p>
            <a:r>
              <a:rPr lang="lv-LV" sz="2400" dirty="0">
                <a:hlinkClick r:id="rId3"/>
              </a:rPr>
              <a:t>http://85.254.199.40</a:t>
            </a:r>
            <a:r>
              <a:rPr lang="lv-LV" sz="2400" dirty="0" smtClean="0">
                <a:hlinkClick r:id="rId3"/>
              </a:rPr>
              <a:t>/</a:t>
            </a:r>
            <a:r>
              <a:rPr lang="lv-LV" sz="2400" dirty="0" smtClean="0"/>
              <a:t> </a:t>
            </a:r>
            <a:endParaRPr lang="lv-LV" sz="2400" dirty="0"/>
          </a:p>
        </p:txBody>
      </p:sp>
      <p:sp>
        <p:nvSpPr>
          <p:cNvPr id="8" name="Date Placeholder 7"/>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9235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0409"/>
            <a:ext cx="7886700" cy="1196171"/>
          </a:xfrm>
        </p:spPr>
        <p:txBody>
          <a:bodyPr>
            <a:noAutofit/>
          </a:bodyPr>
          <a:lstStyle/>
          <a:p>
            <a:pPr algn="ctr"/>
            <a:r>
              <a:rPr lang="lv-LV" sz="1800" dirty="0"/>
              <a:t>VPP „SOPHIS” 2.projekts </a:t>
            </a:r>
            <a:br>
              <a:rPr lang="lv-LV" sz="1800" dirty="0"/>
            </a:br>
            <a:r>
              <a:rPr lang="lv-LV" sz="2700" dirty="0">
                <a:solidFill>
                  <a:schemeClr val="accent5"/>
                </a:solidFill>
              </a:rPr>
              <a:t>„Uz ontoloģijām balstītas tīmekļa videi pielāgotas zināšanu inženierijas tehnoloģijas”</a:t>
            </a:r>
          </a:p>
        </p:txBody>
      </p:sp>
      <p:sp>
        <p:nvSpPr>
          <p:cNvPr id="3" name="Rectangle 2"/>
          <p:cNvSpPr/>
          <p:nvPr/>
        </p:nvSpPr>
        <p:spPr>
          <a:xfrm>
            <a:off x="533400" y="2249805"/>
            <a:ext cx="7809956" cy="3693319"/>
          </a:xfrm>
          <a:prstGeom prst="rect">
            <a:avLst/>
          </a:prstGeom>
        </p:spPr>
        <p:txBody>
          <a:bodyPr wrap="square">
            <a:spAutoFit/>
          </a:bodyPr>
          <a:lstStyle/>
          <a:p>
            <a:r>
              <a:rPr lang="lv-LV" b="1" dirty="0"/>
              <a:t>Apakšprojekti, organizācijas, galvenie izpildītāji</a:t>
            </a:r>
            <a:r>
              <a:rPr lang="lv-LV" b="1" dirty="0" smtClean="0"/>
              <a:t>:</a:t>
            </a:r>
          </a:p>
          <a:p>
            <a:endParaRPr lang="lv-LV" dirty="0"/>
          </a:p>
          <a:p>
            <a:r>
              <a:rPr lang="lv-LV" b="1" dirty="0" smtClean="0"/>
              <a:t>2.1.</a:t>
            </a:r>
            <a:r>
              <a:rPr lang="lv-LV" dirty="0" smtClean="0"/>
              <a:t> Uz </a:t>
            </a:r>
            <a:r>
              <a:rPr lang="lv-LV" dirty="0"/>
              <a:t>ontoloģijām balstītas tīmekļa videi pielāgotas modelēšanas tehnoloģijas un rīki zināšanu analīzei, t.sk. Uz ontoloģijām balstītas dabīgās valodas semantikas izgūšanas metodes  (</a:t>
            </a:r>
            <a:r>
              <a:rPr lang="lv-LV" b="1" dirty="0"/>
              <a:t>LU MII </a:t>
            </a:r>
            <a:r>
              <a:rPr lang="lv-LV" dirty="0"/>
              <a:t>:  J.Bārzdiņš, </a:t>
            </a:r>
            <a:r>
              <a:rPr lang="lv-LV" dirty="0" err="1"/>
              <a:t>A.Šostaks</a:t>
            </a:r>
            <a:r>
              <a:rPr lang="lv-LV" dirty="0"/>
              <a:t>, E.Rencis, M.Grasmanis, </a:t>
            </a:r>
            <a:r>
              <a:rPr lang="lv-LV" dirty="0" err="1"/>
              <a:t>A.Sproģis</a:t>
            </a:r>
            <a:r>
              <a:rPr lang="lv-LV" dirty="0"/>
              <a:t>, </a:t>
            </a:r>
            <a:r>
              <a:rPr lang="lv-LV" dirty="0" err="1"/>
              <a:t>G.Bārzdiņš</a:t>
            </a:r>
            <a:r>
              <a:rPr lang="lv-LV" dirty="0"/>
              <a:t>, </a:t>
            </a:r>
            <a:r>
              <a:rPr lang="lv-LV" dirty="0" err="1"/>
              <a:t>D.Goško</a:t>
            </a:r>
            <a:r>
              <a:rPr lang="lv-LV" dirty="0"/>
              <a:t>, </a:t>
            </a:r>
            <a:r>
              <a:rPr lang="lv-LV" dirty="0" err="1"/>
              <a:t>P.Paikens</a:t>
            </a:r>
            <a:r>
              <a:rPr lang="lv-LV" dirty="0" smtClean="0"/>
              <a:t>)</a:t>
            </a:r>
          </a:p>
          <a:p>
            <a:endParaRPr lang="lv-LV" dirty="0"/>
          </a:p>
          <a:p>
            <a:r>
              <a:rPr lang="lv-LV" b="1" dirty="0" smtClean="0"/>
              <a:t>2.2</a:t>
            </a:r>
            <a:r>
              <a:rPr lang="lv-LV" dirty="0" smtClean="0"/>
              <a:t>. Semantiskā </a:t>
            </a:r>
            <a:r>
              <a:rPr lang="lv-LV" dirty="0"/>
              <a:t>tīmekļa tehnoloģijas zināšanu formalizācijai, vairākkārtīgai izmantošanai un koplietošanai (</a:t>
            </a:r>
            <a:r>
              <a:rPr lang="lv-LV" b="1" dirty="0"/>
              <a:t>RTU DITF </a:t>
            </a:r>
            <a:r>
              <a:rPr lang="lv-LV" dirty="0"/>
              <a:t>:  </a:t>
            </a:r>
            <a:r>
              <a:rPr lang="lv-LV" dirty="0" err="1"/>
              <a:t>J.Grundspeņķis</a:t>
            </a:r>
            <a:r>
              <a:rPr lang="lv-LV" dirty="0"/>
              <a:t>, M.Kirikova, </a:t>
            </a:r>
            <a:r>
              <a:rPr lang="lv-LV" dirty="0" err="1"/>
              <a:t>A.Novickis</a:t>
            </a:r>
            <a:r>
              <a:rPr lang="lv-LV" dirty="0"/>
              <a:t>, </a:t>
            </a:r>
            <a:r>
              <a:rPr lang="lv-LV" dirty="0" err="1"/>
              <a:t>P.Rudzājs</a:t>
            </a:r>
            <a:r>
              <a:rPr lang="lv-LV" dirty="0" smtClean="0"/>
              <a:t>)</a:t>
            </a:r>
          </a:p>
          <a:p>
            <a:endParaRPr lang="lv-LV" dirty="0"/>
          </a:p>
          <a:p>
            <a:r>
              <a:rPr lang="lv-LV" b="1" dirty="0" smtClean="0">
                <a:latin typeface="Calibri" panose="020F0502020204030204" pitchFamily="34" charset="0"/>
                <a:ea typeface="Calibri" panose="020F0502020204030204" pitchFamily="34" charset="0"/>
                <a:cs typeface="Times New Roman" panose="02020603050405020304" pitchFamily="18" charset="0"/>
              </a:rPr>
              <a:t>2.3</a:t>
            </a:r>
            <a:r>
              <a:rPr lang="lv-LV" dirty="0" smtClean="0">
                <a:latin typeface="Calibri" panose="020F0502020204030204" pitchFamily="34" charset="0"/>
                <a:ea typeface="Calibri" panose="020F0502020204030204" pitchFamily="34" charset="0"/>
                <a:cs typeface="Times New Roman" panose="02020603050405020304" pitchFamily="18" charset="0"/>
              </a:rPr>
              <a:t>. </a:t>
            </a:r>
            <a:r>
              <a:rPr lang="es-ES" dirty="0" err="1" smtClean="0">
                <a:latin typeface="Calibri" panose="020F0502020204030204" pitchFamily="34" charset="0"/>
                <a:ea typeface="Calibri" panose="020F0502020204030204" pitchFamily="34" charset="0"/>
                <a:cs typeface="Times New Roman" panose="02020603050405020304" pitchFamily="18" charset="0"/>
              </a:rPr>
              <a:t>Modeļu</a:t>
            </a:r>
            <a:r>
              <a:rPr lang="es-ES" dirty="0" smtClean="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bāzēta</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datu</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vizualizācija</a:t>
            </a:r>
            <a:r>
              <a:rPr lang="es-ES" dirty="0">
                <a:latin typeface="Calibri" panose="020F0502020204030204" pitchFamily="34" charset="0"/>
                <a:ea typeface="Calibri" panose="020F0502020204030204" pitchFamily="34" charset="0"/>
                <a:cs typeface="Times New Roman" panose="02020603050405020304" pitchFamily="18" charset="0"/>
              </a:rPr>
              <a:t> un </a:t>
            </a:r>
            <a:r>
              <a:rPr lang="es-ES" dirty="0" err="1">
                <a:latin typeface="Calibri" panose="020F0502020204030204" pitchFamily="34" charset="0"/>
                <a:ea typeface="Calibri" panose="020F0502020204030204" pitchFamily="34" charset="0"/>
                <a:cs typeface="Times New Roman" panose="02020603050405020304" pitchFamily="18" charset="0"/>
              </a:rPr>
              <a:t>biznesa</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procesu</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izpildes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laika</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verifikācija</a:t>
            </a:r>
            <a:r>
              <a:rPr lang="lv-LV" dirty="0" smtClean="0"/>
              <a:t> </a:t>
            </a:r>
            <a:r>
              <a:rPr lang="lv-LV" dirty="0"/>
              <a:t>(</a:t>
            </a:r>
            <a:r>
              <a:rPr lang="lv-LV" b="1" dirty="0"/>
              <a:t>LU DF </a:t>
            </a:r>
            <a:r>
              <a:rPr lang="lv-LV" dirty="0"/>
              <a:t>:  </a:t>
            </a:r>
            <a:r>
              <a:rPr lang="lv-LV" dirty="0" err="1"/>
              <a:t>J.Bičevskis</a:t>
            </a:r>
            <a:r>
              <a:rPr lang="lv-LV" dirty="0"/>
              <a:t>, G.Arnicāns, </a:t>
            </a:r>
            <a:r>
              <a:rPr lang="lv-LV" dirty="0" err="1"/>
              <a:t>Ģ.Karnītis</a:t>
            </a:r>
            <a:r>
              <a:rPr lang="lv-LV" dirty="0"/>
              <a:t>)</a:t>
            </a:r>
          </a:p>
        </p:txBody>
      </p:sp>
      <p:sp>
        <p:nvSpPr>
          <p:cNvPr id="6" name="Footer Placeholder 5"/>
          <p:cNvSpPr>
            <a:spLocks noGrp="1"/>
          </p:cNvSpPr>
          <p:nvPr>
            <p:ph type="ftr" sz="quarter" idx="11"/>
          </p:nvPr>
        </p:nvSpPr>
        <p:spPr/>
        <p:txBody>
          <a:bodyPr/>
          <a:lstStyle/>
          <a:p>
            <a:r>
              <a:rPr lang="fr-FR" smtClean="0"/>
              <a:t>VPP SOPHIS 2.projekts </a:t>
            </a:r>
            <a:endParaRPr lang="lv-LV"/>
          </a:p>
        </p:txBody>
      </p:sp>
      <p:sp>
        <p:nvSpPr>
          <p:cNvPr id="7" name="Slide Number Placeholder 6"/>
          <p:cNvSpPr>
            <a:spLocks noGrp="1"/>
          </p:cNvSpPr>
          <p:nvPr>
            <p:ph type="sldNum" sz="quarter" idx="12"/>
          </p:nvPr>
        </p:nvSpPr>
        <p:spPr/>
        <p:txBody>
          <a:bodyPr/>
          <a:lstStyle/>
          <a:p>
            <a:fld id="{86D15C87-70A2-4A56-B709-930F516999EF}" type="slidenum">
              <a:rPr lang="lv-LV" smtClean="0"/>
              <a:t>2</a:t>
            </a:fld>
            <a:endParaRPr lang="lv-LV"/>
          </a:p>
        </p:txBody>
      </p:sp>
      <p:sp>
        <p:nvSpPr>
          <p:cNvPr id="4" name="Date Placeholder 3"/>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701025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lv-LV" dirty="0" smtClean="0"/>
              <a:t>EN</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Rectangle 5"/>
          <p:cNvSpPr/>
          <p:nvPr/>
        </p:nvSpPr>
        <p:spPr>
          <a:xfrm>
            <a:off x="800100" y="1319784"/>
            <a:ext cx="7467600" cy="1754326"/>
          </a:xfrm>
          <a:prstGeom prst="rect">
            <a:avLst/>
          </a:prstGeom>
        </p:spPr>
        <p:txBody>
          <a:bodyPr wrap="square">
            <a:spAutoFit/>
          </a:bodyPr>
          <a:lstStyle/>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T1.</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COUNT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counts instances of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Examples: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COUNT Patients, WHERE EXISTS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referringPhysician</a:t>
            </a:r>
            <a:r>
              <a:rPr lang="en-US" sz="1200" i="1" dirty="0">
                <a:latin typeface="Times" panose="02020603050405020304" pitchFamily="18" charset="0"/>
                <a:ea typeface="Times New Roman" panose="02020603050405020304" pitchFamily="18" charset="0"/>
                <a:cs typeface="Times New Roman" panose="02020603050405020304" pitchFamily="18" charset="0"/>
              </a:rPr>
              <a:t>=</a:t>
            </a:r>
            <a:r>
              <a:rPr lang="en-US" sz="1200" i="1" dirty="0" err="1">
                <a:latin typeface="Times" panose="02020603050405020304" pitchFamily="18" charset="0"/>
                <a:ea typeface="Times New Roman" panose="02020603050405020304" pitchFamily="18" charset="0"/>
                <a:cs typeface="Times New Roman" panose="02020603050405020304" pitchFamily="18" charset="0"/>
              </a:rPr>
              <a:t>familyDocto</a:t>
            </a:r>
            <a:r>
              <a:rPr lang="en-US" sz="1200" dirty="0" err="1">
                <a:latin typeface="Times" panose="02020603050405020304" pitchFamily="18" charset="0"/>
                <a:ea typeface="Times New Roman" panose="02020603050405020304" pitchFamily="18" charset="0"/>
                <a:cs typeface="Times New Roman" panose="02020603050405020304" pitchFamily="18" charset="0"/>
              </a:rPr>
              <a:t>r</a:t>
            </a:r>
            <a:r>
              <a:rPr lang="en-US" sz="1200" dirty="0">
                <a:latin typeface="Times" panose="02020603050405020304" pitchFamily="18" charset="0"/>
                <a:ea typeface="Times New Roman" panose="02020603050405020304" pitchFamily="18" charset="0"/>
                <a:cs typeface="Times New Roman" panose="02020603050405020304" pitchFamily="18" charset="0"/>
              </a:rPr>
              <a:t> (count of patients who have been referred to hospital by their family doctors);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COUNT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dischargeTime-admissionTime</a:t>
            </a:r>
            <a:r>
              <a:rPr lang="en-US" sz="1200" i="1" dirty="0">
                <a:latin typeface="Times" panose="02020603050405020304" pitchFamily="18" charset="0"/>
                <a:ea typeface="Times New Roman" panose="02020603050405020304" pitchFamily="18" charset="0"/>
                <a:cs typeface="Times New Roman" panose="02020603050405020304" pitchFamily="18" charset="0"/>
              </a:rPr>
              <a:t>&gt;15d</a:t>
            </a:r>
            <a:r>
              <a:rPr lang="en-US" sz="1200" dirty="0">
                <a:latin typeface="Times" panose="02020603050405020304" pitchFamily="18" charset="0"/>
                <a:ea typeface="Times New Roman" panose="02020603050405020304" pitchFamily="18" charset="0"/>
                <a:cs typeface="Times New Roman" panose="02020603050405020304" pitchFamily="18" charset="0"/>
              </a:rPr>
              <a:t> (how many episodes have lasted longer than 15 days);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COUNT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sz="1200" i="1" dirty="0">
                <a:latin typeface="Times" panose="02020603050405020304" pitchFamily="18" charset="0"/>
                <a:ea typeface="Times New Roman" panose="02020603050405020304" pitchFamily="18" charset="0"/>
                <a:cs typeface="Times New Roman" panose="02020603050405020304" pitchFamily="18" charset="0"/>
              </a:rPr>
              <a:t> e1, WHERE EXISTS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a:t>
            </a:r>
            <a:r>
              <a:rPr lang="en-US" sz="1200" i="1" dirty="0">
                <a:latin typeface="Times" panose="02020603050405020304" pitchFamily="18" charset="0"/>
                <a:ea typeface="Times New Roman" panose="02020603050405020304" pitchFamily="18" charset="0"/>
                <a:cs typeface="Times New Roman" panose="02020603050405020304" pitchFamily="18" charset="0"/>
              </a:rPr>
              <a:t> e2, WHERE e1&lt;&gt;e2 AND e2.admissionTime&gt;e1.dischargeTime AND e2.admissionTime-e1.dischargeTime&lt;30d</a:t>
            </a:r>
            <a:r>
              <a:rPr lang="en-US" sz="1200" dirty="0">
                <a:latin typeface="Times" panose="02020603050405020304" pitchFamily="18" charset="0"/>
                <a:ea typeface="Times New Roman" panose="02020603050405020304" pitchFamily="18" charset="0"/>
                <a:cs typeface="Times New Roman" panose="02020603050405020304" pitchFamily="18" charset="0"/>
              </a:rPr>
              <a:t> (how many there have been such episodes, after which the patient has returned to hospital in less than 30 days).</a:t>
            </a:r>
            <a:endParaRPr lang="lv-LV" sz="12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876300" y="3124807"/>
            <a:ext cx="7391400" cy="3046988"/>
          </a:xfrm>
          <a:prstGeom prst="rect">
            <a:avLst/>
          </a:prstGeom>
        </p:spPr>
        <p:txBody>
          <a:bodyPr wrap="square">
            <a:spAutoFit/>
          </a:bodyPr>
          <a:lstStyle/>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T2.</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{SUM/MAX/MIN/AVG/MOST} &lt;attribute expression&gt; FROM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selects instances of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calculates the attribute expression for each of these instances obtaining a list to which the specified aggregate function is then applied. Examples: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SUM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totalCost</a:t>
            </a:r>
            <a:r>
              <a:rPr lang="en-US" sz="1200" i="1" dirty="0">
                <a:latin typeface="Times" panose="02020603050405020304" pitchFamily="18" charset="0"/>
                <a:ea typeface="Times New Roman" panose="02020603050405020304" pitchFamily="18" charset="0"/>
                <a:cs typeface="Times New Roman" panose="02020603050405020304" pitchFamily="18" charset="0"/>
              </a:rPr>
              <a:t> FROM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sz="1200" i="1" dirty="0">
                <a:latin typeface="Times" panose="02020603050405020304" pitchFamily="18" charset="0"/>
                <a:ea typeface="Times New Roman" panose="02020603050405020304" pitchFamily="18" charset="0"/>
                <a:cs typeface="Times New Roman" panose="02020603050405020304" pitchFamily="18" charset="0"/>
              </a:rPr>
              <a:t>=healthy AND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birthDate.year</a:t>
            </a:r>
            <a:r>
              <a:rPr lang="en-US" sz="1200" i="1" dirty="0">
                <a:latin typeface="Times" panose="02020603050405020304" pitchFamily="18" charset="0"/>
                <a:ea typeface="Times New Roman" panose="02020603050405020304" pitchFamily="18" charset="0"/>
                <a:cs typeface="Times New Roman" panose="02020603050405020304" pitchFamily="18" charset="0"/>
              </a:rPr>
              <a:t>()=2012</a:t>
            </a:r>
            <a:r>
              <a:rPr lang="en-US" sz="1200" dirty="0">
                <a:latin typeface="Times" panose="02020603050405020304" pitchFamily="18" charset="0"/>
                <a:ea typeface="Times New Roman" panose="02020603050405020304" pitchFamily="18" charset="0"/>
                <a:cs typeface="Times New Roman" panose="02020603050405020304" pitchFamily="18" charset="0"/>
              </a:rPr>
              <a:t> (how much successful treatments of patients born in 2012 have cost);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MOST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diagnosis.code</a:t>
            </a:r>
            <a:r>
              <a:rPr lang="en-US" sz="1200" i="1" dirty="0">
                <a:latin typeface="Times" panose="02020603050405020304" pitchFamily="18" charset="0"/>
                <a:ea typeface="Times New Roman" panose="02020603050405020304" pitchFamily="18" charset="0"/>
                <a:cs typeface="Times New Roman" panose="02020603050405020304" pitchFamily="18" charset="0"/>
              </a:rPr>
              <a:t> FROM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DischargeDiagnoses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nr</a:t>
            </a:r>
            <a:r>
              <a:rPr lang="en-US" sz="1200" i="1" dirty="0">
                <a:latin typeface="Times" panose="02020603050405020304" pitchFamily="18" charset="0"/>
                <a:ea typeface="Times New Roman" panose="02020603050405020304" pitchFamily="18" charset="0"/>
                <a:cs typeface="Times New Roman" panose="02020603050405020304" pitchFamily="18" charset="0"/>
              </a:rPr>
              <a:t>=1 AND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sz="1200" i="1" dirty="0">
                <a:latin typeface="Times" panose="02020603050405020304" pitchFamily="18" charset="0"/>
                <a:ea typeface="Times New Roman" panose="02020603050405020304" pitchFamily="18" charset="0"/>
                <a:cs typeface="Times New Roman" panose="02020603050405020304" pitchFamily="18" charset="0"/>
              </a:rPr>
              <a:t>=deceased</a:t>
            </a:r>
            <a:r>
              <a:rPr lang="en-US" sz="1200" dirty="0">
                <a:latin typeface="Times" panose="02020603050405020304" pitchFamily="18" charset="0"/>
                <a:ea typeface="Times New Roman" panose="02020603050405020304" pitchFamily="18" charset="0"/>
                <a:cs typeface="Times New Roman" panose="02020603050405020304" pitchFamily="18" charset="0"/>
              </a:rPr>
              <a:t> (get the most frequent main (</a:t>
            </a:r>
            <a:r>
              <a:rPr lang="en-US" sz="1200" dirty="0" err="1">
                <a:latin typeface="Times" panose="02020603050405020304" pitchFamily="18" charset="0"/>
                <a:ea typeface="Times New Roman" panose="02020603050405020304" pitchFamily="18" charset="0"/>
                <a:cs typeface="Times New Roman" panose="02020603050405020304" pitchFamily="18" charset="0"/>
              </a:rPr>
              <a:t>nr</a:t>
            </a:r>
            <a:r>
              <a:rPr lang="en-US" sz="1200" dirty="0">
                <a:latin typeface="Times" panose="02020603050405020304" pitchFamily="18" charset="0"/>
                <a:ea typeface="Times New Roman" panose="02020603050405020304" pitchFamily="18" charset="0"/>
                <a:cs typeface="Times New Roman" panose="02020603050405020304" pitchFamily="18" charset="0"/>
              </a:rPr>
              <a:t>=1) death diagnosis).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 </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T3.</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SELECT FROM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 ATTRIBUTE &lt;attribute expression&gt; ALL DISTINCT VALUES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is obvious. Examples: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SELECT FROM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sz="1200" i="1" dirty="0">
                <a:latin typeface="Times" panose="02020603050405020304" pitchFamily="18" charset="0"/>
                <a:ea typeface="Times New Roman" panose="02020603050405020304" pitchFamily="18" charset="0"/>
                <a:cs typeface="Times New Roman" panose="02020603050405020304" pitchFamily="18" charset="0"/>
              </a:rPr>
              <a:t>=deceased, ATTRIBUTE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responsiblePhysician.surname</a:t>
            </a:r>
            <a:r>
              <a:rPr lang="en-US" sz="1200" i="1" dirty="0">
                <a:latin typeface="Times" panose="02020603050405020304" pitchFamily="18" charset="0"/>
                <a:ea typeface="Times New Roman" panose="02020603050405020304" pitchFamily="18" charset="0"/>
                <a:cs typeface="Times New Roman" panose="02020603050405020304" pitchFamily="18" charset="0"/>
              </a:rPr>
              <a:t> ALL DISTINCT VALUES</a:t>
            </a:r>
            <a:r>
              <a:rPr lang="en-US" sz="1200" dirty="0">
                <a:latin typeface="Times" panose="02020603050405020304" pitchFamily="18" charset="0"/>
                <a:ea typeface="Times New Roman" panose="02020603050405020304" pitchFamily="18" charset="0"/>
                <a:cs typeface="Times New Roman" panose="02020603050405020304" pitchFamily="18" charset="0"/>
              </a:rPr>
              <a: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 </a:t>
            </a:r>
            <a:r>
              <a:rPr lang="en-US" sz="1200" i="1" dirty="0">
                <a:latin typeface="Times" panose="02020603050405020304" pitchFamily="18" charset="0"/>
                <a:ea typeface="Times New Roman" panose="02020603050405020304" pitchFamily="18" charset="0"/>
                <a:cs typeface="Times New Roman" panose="02020603050405020304" pitchFamily="18" charset="0"/>
              </a:rPr>
              <a:t>SELECT FROM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DischargeDiagnoses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nr</a:t>
            </a:r>
            <a:r>
              <a:rPr lang="en-US" sz="1200" i="1" dirty="0">
                <a:latin typeface="Times" panose="02020603050405020304" pitchFamily="18" charset="0"/>
                <a:ea typeface="Times New Roman" panose="02020603050405020304" pitchFamily="18" charset="0"/>
                <a:cs typeface="Times New Roman" panose="02020603050405020304" pitchFamily="18" charset="0"/>
              </a:rPr>
              <a:t>=1 AND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sz="1200" i="1" dirty="0">
                <a:latin typeface="Times" panose="02020603050405020304" pitchFamily="18" charset="0"/>
                <a:ea typeface="Times New Roman" panose="02020603050405020304" pitchFamily="18" charset="0"/>
                <a:cs typeface="Times New Roman" panose="02020603050405020304" pitchFamily="18" charset="0"/>
              </a:rPr>
              <a:t>=deceased, ATTRIBUTE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diagnosis.code</a:t>
            </a:r>
            <a:r>
              <a:rPr lang="en-US" sz="1200" i="1" dirty="0">
                <a:latin typeface="Times" panose="02020603050405020304" pitchFamily="18" charset="0"/>
                <a:ea typeface="Times New Roman" panose="02020603050405020304" pitchFamily="18" charset="0"/>
                <a:cs typeface="Times New Roman" panose="02020603050405020304" pitchFamily="18" charset="0"/>
              </a:rPr>
              <a:t> ALL DISTINCT VALUES</a:t>
            </a:r>
            <a:r>
              <a:rPr lang="en-US" sz="1200" dirty="0">
                <a:latin typeface="Times" panose="02020603050405020304" pitchFamily="18" charset="0"/>
                <a:ea typeface="Times New Roman" panose="02020603050405020304" pitchFamily="18" charset="0"/>
                <a:cs typeface="Times New Roman" panose="02020603050405020304" pitchFamily="18" charset="0"/>
              </a:rPr>
              <a:t>.</a:t>
            </a:r>
            <a:endParaRPr lang="lv-LV" sz="12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8" name="Date Placeholder 7"/>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97028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lv-LV" dirty="0" smtClean="0"/>
              <a:t>EN</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Rectangle 5"/>
          <p:cNvSpPr/>
          <p:nvPr/>
        </p:nvSpPr>
        <p:spPr>
          <a:xfrm>
            <a:off x="609600" y="1074510"/>
            <a:ext cx="8077200" cy="4154984"/>
          </a:xfrm>
          <a:prstGeom prst="rect">
            <a:avLst/>
          </a:prstGeom>
        </p:spPr>
        <p:txBody>
          <a:bodyPr wrap="square">
            <a:spAutoFit/>
          </a:bodyPr>
          <a:lstStyle/>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T4.</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SHOW [n/ALL]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WHERE &lt;selection condition&gt;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shows n or all instances of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 </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T5.</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FULLSHOW [n/all]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WHERE &lt;selection condition&gt;</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the same as “show”, but shows also the child class instances attached to the selected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instances.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 </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T6.</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SELECT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 DEFINE TABLE &lt;x-expr’1&gt; [(COLUMN C</a:t>
            </a:r>
            <a:r>
              <a:rPr lang="en-US" sz="1200" b="1" baseline="-25000" dirty="0">
                <a:latin typeface="Courier New" panose="02070309020205020404" pitchFamily="49" charset="0"/>
                <a:ea typeface="Times New Roman" panose="02020603050405020304" pitchFamily="18" charset="0"/>
                <a:cs typeface="Times New Roman" panose="02020603050405020304" pitchFamily="18" charset="0"/>
              </a:rPr>
              <a:t>1</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 &lt;x-</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expr’n</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&gt; [(COLUMN C</a:t>
            </a:r>
            <a:r>
              <a:rPr lang="en-US" sz="1200" b="1" baseline="-25000" dirty="0">
                <a:latin typeface="Courier New" panose="02070309020205020404" pitchFamily="49" charset="0"/>
                <a:ea typeface="Times New Roman" panose="02020603050405020304" pitchFamily="18" charset="0"/>
                <a:cs typeface="Times New Roman" panose="02020603050405020304" pitchFamily="18" charset="0"/>
              </a:rPr>
              <a:t>n</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 KEEP ROWS WHERE &lt;C</a:t>
            </a:r>
            <a:r>
              <a:rPr lang="en-US" sz="1200" b="1" baseline="-25000" dirty="0">
                <a:latin typeface="Courier New" panose="02070309020205020404" pitchFamily="49" charset="0"/>
                <a:ea typeface="Times New Roman" panose="02020603050405020304" pitchFamily="18" charset="0"/>
                <a:cs typeface="Times New Roman" panose="02020603050405020304" pitchFamily="18" charset="0"/>
              </a:rPr>
              <a:t>i</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selection condition&gt;] [, SORT [ASCENDING/DESCENDING] BY COLUMN C</a:t>
            </a:r>
            <a:r>
              <a:rPr lang="en-US" sz="1200" b="1" baseline="-25000" dirty="0">
                <a:latin typeface="Courier New" panose="02070309020205020404" pitchFamily="49" charset="0"/>
                <a:ea typeface="Times New Roman" panose="02020603050405020304" pitchFamily="18" charset="0"/>
                <a:cs typeface="Times New Roman" panose="02020603050405020304" pitchFamily="18" charset="0"/>
              </a:rPr>
              <a:t>i</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 LEAVE [FIRST/LAST] n ROWS]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a:spcAft>
                <a:spcPts val="0"/>
              </a:spcAft>
            </a:pPr>
            <a:r>
              <a:rPr lang="en-US" sz="1200" dirty="0">
                <a:latin typeface="Times" panose="02020603050405020304" pitchFamily="18" charset="0"/>
                <a:ea typeface="Times New Roman" panose="02020603050405020304" pitchFamily="18" charset="0"/>
                <a:cs typeface="Times New Roman" panose="02020603050405020304" pitchFamily="18" charset="0"/>
              </a:rPr>
              <a:t>Semantics: selects all instances of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then makes a table with columns C</a:t>
            </a:r>
            <a:r>
              <a:rPr lang="en-US" sz="1200"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200" dirty="0">
                <a:latin typeface="Times" panose="02020603050405020304" pitchFamily="18" charset="0"/>
                <a:ea typeface="Times New Roman" panose="02020603050405020304" pitchFamily="18" charset="0"/>
                <a:cs typeface="Times New Roman" panose="02020603050405020304" pitchFamily="18" charset="0"/>
              </a:rPr>
              <a:t> to C</a:t>
            </a:r>
            <a:r>
              <a:rPr lang="en-US" sz="1200" baseline="-25000" dirty="0">
                <a:latin typeface="Times" panose="02020603050405020304" pitchFamily="18" charset="0"/>
                <a:ea typeface="Times New Roman" panose="02020603050405020304" pitchFamily="18" charset="0"/>
                <a:cs typeface="Times New Roman" panose="02020603050405020304" pitchFamily="18" charset="0"/>
              </a:rPr>
              <a:t>n</a:t>
            </a:r>
            <a:r>
              <a:rPr lang="en-US" sz="1200" dirty="0">
                <a:latin typeface="Times" panose="02020603050405020304" pitchFamily="18" charset="0"/>
                <a:ea typeface="Times New Roman" panose="02020603050405020304" pitchFamily="18" charset="0"/>
                <a:cs typeface="Times New Roman" panose="02020603050405020304" pitchFamily="18" charset="0"/>
              </a:rPr>
              <a:t>, which for every selected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200" dirty="0">
                <a:latin typeface="Times" panose="02020603050405020304" pitchFamily="18" charset="0"/>
                <a:ea typeface="Times New Roman" panose="02020603050405020304" pitchFamily="18" charset="0"/>
                <a:cs typeface="Times New Roman" panose="02020603050405020304" pitchFamily="18" charset="0"/>
              </a:rPr>
              <a:t> instance  </a:t>
            </a:r>
            <a:r>
              <a:rPr lang="en-US" sz="1200" i="1" dirty="0">
                <a:latin typeface="Times" panose="02020603050405020304" pitchFamily="18" charset="0"/>
                <a:ea typeface="Times New Roman" panose="02020603050405020304" pitchFamily="18" charset="0"/>
                <a:cs typeface="Times New Roman" panose="02020603050405020304" pitchFamily="18" charset="0"/>
              </a:rPr>
              <a:t>x</a:t>
            </a:r>
            <a:r>
              <a:rPr lang="en-US" sz="1200" dirty="0">
                <a:latin typeface="Times" panose="02020603050405020304" pitchFamily="18" charset="0"/>
                <a:ea typeface="Times New Roman" panose="02020603050405020304" pitchFamily="18" charset="0"/>
                <a:cs typeface="Times New Roman" panose="02020603050405020304" pitchFamily="18" charset="0"/>
              </a:rPr>
              <a:t> contains an individual row, which in column C</a:t>
            </a:r>
            <a:r>
              <a:rPr lang="en-US" sz="1200"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200" dirty="0">
                <a:latin typeface="Times" panose="02020603050405020304" pitchFamily="18" charset="0"/>
                <a:ea typeface="Times New Roman" panose="02020603050405020304" pitchFamily="18" charset="0"/>
                <a:cs typeface="Times New Roman" panose="02020603050405020304" pitchFamily="18" charset="0"/>
              </a:rPr>
              <a:t> contains the value of the &lt;x-expr’1&gt;, …, in column C</a:t>
            </a:r>
            <a:r>
              <a:rPr lang="en-US" sz="1200" baseline="-25000" dirty="0">
                <a:latin typeface="Times" panose="02020603050405020304" pitchFamily="18" charset="0"/>
                <a:ea typeface="Times New Roman" panose="02020603050405020304" pitchFamily="18" charset="0"/>
                <a:cs typeface="Times New Roman" panose="02020603050405020304" pitchFamily="18" charset="0"/>
              </a:rPr>
              <a:t>n</a:t>
            </a:r>
            <a:r>
              <a:rPr lang="en-US" sz="1200" dirty="0">
                <a:latin typeface="Times" panose="02020603050405020304" pitchFamily="18" charset="0"/>
                <a:ea typeface="Times New Roman" panose="02020603050405020304" pitchFamily="18" charset="0"/>
                <a:cs typeface="Times New Roman" panose="02020603050405020304" pitchFamily="18" charset="0"/>
              </a:rPr>
              <a:t> contains the value of the &lt;x-</a:t>
            </a:r>
            <a:r>
              <a:rPr lang="en-US" sz="1200" dirty="0" err="1">
                <a:latin typeface="Times" panose="02020603050405020304" pitchFamily="18" charset="0"/>
                <a:ea typeface="Times New Roman" panose="02020603050405020304" pitchFamily="18" charset="0"/>
                <a:cs typeface="Times New Roman" panose="02020603050405020304" pitchFamily="18" charset="0"/>
              </a:rPr>
              <a:t>expr’n</a:t>
            </a:r>
            <a:r>
              <a:rPr lang="en-US" sz="1200" dirty="0">
                <a:latin typeface="Times" panose="02020603050405020304" pitchFamily="18" charset="0"/>
                <a:ea typeface="Times New Roman" panose="02020603050405020304" pitchFamily="18" charset="0"/>
                <a:cs typeface="Times New Roman" panose="02020603050405020304" pitchFamily="18" charset="0"/>
              </a:rPr>
              <a:t>&gt;. Then it is possible to perform some basic operations with the table like filtering out unnecessary rows, sorting the rows by values of some column and then taking just the first or the last n rows from the table. Examples:</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en-US" sz="1200" i="1" dirty="0">
                <a:latin typeface="Times" panose="02020603050405020304" pitchFamily="18" charset="0"/>
                <a:ea typeface="SimSun" panose="02010600030101010101" pitchFamily="2" charset="-122"/>
                <a:cs typeface="Times New Roman" panose="02020603050405020304" pitchFamily="18" charset="0"/>
              </a:rPr>
              <a:t>SELECT </a:t>
            </a:r>
            <a:r>
              <a:rPr lang="en-US" sz="1200" i="1" dirty="0" err="1">
                <a:latin typeface="Times" panose="02020603050405020304" pitchFamily="18" charset="0"/>
                <a:ea typeface="SimSun" panose="02010600030101010101" pitchFamily="2" charset="-122"/>
                <a:cs typeface="Times New Roman" panose="02020603050405020304" pitchFamily="18" charset="0"/>
              </a:rPr>
              <a:t>HospitalEpisodes</a:t>
            </a:r>
            <a:r>
              <a:rPr lang="en-US" sz="1200" i="1" dirty="0">
                <a:latin typeface="Times" panose="02020603050405020304" pitchFamily="18" charset="0"/>
                <a:ea typeface="SimSun" panose="02010600030101010101" pitchFamily="2" charset="-122"/>
                <a:cs typeface="Times New Roman" panose="02020603050405020304" pitchFamily="18" charset="0"/>
              </a:rPr>
              <a:t> x, WHERE </a:t>
            </a:r>
            <a:r>
              <a:rPr lang="en-US" sz="1200" i="1" dirty="0" err="1">
                <a:latin typeface="Times" panose="02020603050405020304" pitchFamily="18" charset="0"/>
                <a:ea typeface="SimSun" panose="02010600030101010101" pitchFamily="2" charset="-122"/>
                <a:cs typeface="Times New Roman" panose="02020603050405020304" pitchFamily="18" charset="0"/>
              </a:rPr>
              <a:t>dischargeReason</a:t>
            </a:r>
            <a:r>
              <a:rPr lang="en-US" sz="1200" i="1" dirty="0">
                <a:latin typeface="Times" panose="02020603050405020304" pitchFamily="18" charset="0"/>
                <a:ea typeface="SimSun" panose="02010600030101010101" pitchFamily="2" charset="-122"/>
                <a:cs typeface="Times New Roman" panose="02020603050405020304" pitchFamily="18" charset="0"/>
              </a:rPr>
              <a:t>=deceased, DEFINE TABLE </a:t>
            </a:r>
            <a:r>
              <a:rPr lang="en-US" sz="1200" i="1" dirty="0" err="1">
                <a:latin typeface="Times" panose="02020603050405020304" pitchFamily="18" charset="0"/>
                <a:ea typeface="SimSun" panose="02010600030101010101" pitchFamily="2" charset="-122"/>
                <a:cs typeface="Times New Roman" panose="02020603050405020304" pitchFamily="18" charset="0"/>
              </a:rPr>
              <a:t>x.surname</a:t>
            </a:r>
            <a:r>
              <a:rPr lang="en-US" sz="1200" i="1" dirty="0">
                <a:latin typeface="Times" panose="02020603050405020304" pitchFamily="18" charset="0"/>
                <a:ea typeface="SimSun" panose="02010600030101010101" pitchFamily="2" charset="-122"/>
                <a:cs typeface="Times New Roman" panose="02020603050405020304" pitchFamily="18" charset="0"/>
              </a:rPr>
              <a:t> (COLUMN Surname), </a:t>
            </a:r>
            <a:r>
              <a:rPr lang="en-US" sz="1200" i="1" dirty="0" err="1">
                <a:latin typeface="Times" panose="02020603050405020304" pitchFamily="18" charset="0"/>
                <a:ea typeface="SimSun" panose="02010600030101010101" pitchFamily="2" charset="-122"/>
                <a:cs typeface="Times New Roman" panose="02020603050405020304" pitchFamily="18" charset="0"/>
              </a:rPr>
              <a:t>x.dischargeTime.date</a:t>
            </a:r>
            <a:r>
              <a:rPr lang="en-US" sz="1200" i="1" dirty="0">
                <a:latin typeface="Times" panose="02020603050405020304" pitchFamily="18" charset="0"/>
                <a:ea typeface="SimSun" panose="02010600030101010101" pitchFamily="2" charset="-122"/>
                <a:cs typeface="Times New Roman" panose="02020603050405020304" pitchFamily="18" charset="0"/>
              </a:rPr>
              <a:t>() (COLUMN </a:t>
            </a:r>
            <a:r>
              <a:rPr lang="en-US" sz="1200" i="1" dirty="0" err="1">
                <a:latin typeface="Times" panose="02020603050405020304" pitchFamily="18" charset="0"/>
                <a:ea typeface="SimSun" panose="02010600030101010101" pitchFamily="2" charset="-122"/>
                <a:cs typeface="Times New Roman" panose="02020603050405020304" pitchFamily="18" charset="0"/>
              </a:rPr>
              <a:t>Dying_date</a:t>
            </a:r>
            <a:r>
              <a:rPr lang="en-US" sz="1200" i="1" dirty="0">
                <a:latin typeface="Times" panose="02020603050405020304" pitchFamily="18" charset="0"/>
                <a:ea typeface="SimSun" panose="02010600030101010101" pitchFamily="2" charset="-122"/>
                <a:cs typeface="Times New Roman" panose="02020603050405020304" pitchFamily="18" charset="0"/>
              </a:rPr>
              <a:t>), (COUNT </a:t>
            </a:r>
            <a:r>
              <a:rPr lang="en-US" sz="1200" i="1" dirty="0" err="1">
                <a:latin typeface="Times" panose="02020603050405020304" pitchFamily="18" charset="0"/>
                <a:ea typeface="SimSun" panose="02010600030101010101" pitchFamily="2" charset="-122"/>
                <a:cs typeface="Times New Roman" panose="02020603050405020304" pitchFamily="18" charset="0"/>
              </a:rPr>
              <a:t>x.Manipulation</a:t>
            </a:r>
            <a:r>
              <a:rPr lang="en-US" sz="1200" i="1" dirty="0">
                <a:latin typeface="Times" panose="02020603050405020304" pitchFamily="18" charset="0"/>
                <a:ea typeface="SimSun" panose="02010600030101010101" pitchFamily="2" charset="-122"/>
                <a:cs typeface="Times New Roman" panose="02020603050405020304" pitchFamily="18" charset="0"/>
              </a:rPr>
              <a:t>, WHERE </a:t>
            </a:r>
            <a:r>
              <a:rPr lang="en-US" sz="1200" i="1" dirty="0" err="1">
                <a:latin typeface="Times" panose="02020603050405020304" pitchFamily="18" charset="0"/>
                <a:ea typeface="SimSun" panose="02010600030101010101" pitchFamily="2" charset="-122"/>
                <a:cs typeface="Times New Roman" panose="02020603050405020304" pitchFamily="18" charset="0"/>
              </a:rPr>
              <a:t>manipul.code</a:t>
            </a:r>
            <a:r>
              <a:rPr lang="en-US" sz="1200" i="1" dirty="0">
                <a:latin typeface="Times" panose="02020603050405020304" pitchFamily="18" charset="0"/>
                <a:ea typeface="SimSun" panose="02010600030101010101" pitchFamily="2" charset="-122"/>
                <a:cs typeface="Times New Roman" panose="02020603050405020304" pitchFamily="18" charset="0"/>
              </a:rPr>
              <a:t>=02078) (COLLUMN Count_02078), (SUM </a:t>
            </a:r>
            <a:r>
              <a:rPr lang="en-US" sz="1200" i="1" dirty="0" err="1">
                <a:latin typeface="Times" panose="02020603050405020304" pitchFamily="18" charset="0"/>
                <a:ea typeface="SimSun" panose="02010600030101010101" pitchFamily="2" charset="-122"/>
                <a:cs typeface="Times New Roman" panose="02020603050405020304" pitchFamily="18" charset="0"/>
              </a:rPr>
              <a:t>manipul.cost</a:t>
            </a:r>
            <a:r>
              <a:rPr lang="en-US" sz="1200" i="1" dirty="0">
                <a:latin typeface="Times" panose="02020603050405020304" pitchFamily="18" charset="0"/>
                <a:ea typeface="SimSun" panose="02010600030101010101" pitchFamily="2" charset="-122"/>
                <a:cs typeface="Times New Roman" panose="02020603050405020304" pitchFamily="18" charset="0"/>
              </a:rPr>
              <a:t> FROM </a:t>
            </a:r>
            <a:r>
              <a:rPr lang="en-US" sz="1200" i="1" dirty="0" err="1">
                <a:latin typeface="Times" panose="02020603050405020304" pitchFamily="18" charset="0"/>
                <a:ea typeface="SimSun" panose="02010600030101010101" pitchFamily="2" charset="-122"/>
                <a:cs typeface="Times New Roman" panose="02020603050405020304" pitchFamily="18" charset="0"/>
              </a:rPr>
              <a:t>x.Manipulation</a:t>
            </a:r>
            <a:r>
              <a:rPr lang="en-US" sz="1200" i="1" dirty="0">
                <a:latin typeface="Times" panose="02020603050405020304" pitchFamily="18" charset="0"/>
                <a:ea typeface="SimSun" panose="02010600030101010101" pitchFamily="2" charset="-122"/>
                <a:cs typeface="Times New Roman" panose="02020603050405020304" pitchFamily="18" charset="0"/>
              </a:rPr>
              <a:t>, WHERE </a:t>
            </a:r>
            <a:r>
              <a:rPr lang="en-US" sz="1200" i="1" dirty="0" err="1">
                <a:latin typeface="Times" panose="02020603050405020304" pitchFamily="18" charset="0"/>
                <a:ea typeface="SimSun" panose="02010600030101010101" pitchFamily="2" charset="-122"/>
                <a:cs typeface="Times New Roman" panose="02020603050405020304" pitchFamily="18" charset="0"/>
              </a:rPr>
              <a:t>manipul.code</a:t>
            </a:r>
            <a:r>
              <a:rPr lang="en-US" sz="1200" i="1" dirty="0">
                <a:latin typeface="Times" panose="02020603050405020304" pitchFamily="18" charset="0"/>
                <a:ea typeface="SimSun" panose="02010600030101010101" pitchFamily="2" charset="-122"/>
                <a:cs typeface="Times New Roman" panose="02020603050405020304" pitchFamily="18" charset="0"/>
              </a:rPr>
              <a:t>=02078) (COLUMN cost_02078)</a:t>
            </a:r>
            <a:r>
              <a:rPr lang="en-US" sz="1200" dirty="0">
                <a:latin typeface="Times" panose="02020603050405020304" pitchFamily="18" charset="0"/>
                <a:ea typeface="SimSun" panose="02010600030101010101" pitchFamily="2" charset="-122"/>
                <a:cs typeface="Times New Roman" panose="02020603050405020304" pitchFamily="18" charset="0"/>
              </a:rPr>
              <a:t>;</a:t>
            </a:r>
            <a:endParaRPr lang="lv-LV" sz="1200" dirty="0">
              <a:latin typeface="Times" panose="02020603050405020304" pitchFamily="18" charset="0"/>
              <a:ea typeface="SimSun" panose="02010600030101010101" pitchFamily="2" charset="-122"/>
              <a:cs typeface="Times New Roman" panose="02020603050405020304" pitchFamily="18" charset="0"/>
            </a:endParaRPr>
          </a:p>
          <a:p>
            <a:r>
              <a:rPr lang="en-US" sz="1200" i="1" dirty="0">
                <a:latin typeface="Times" panose="02020603050405020304" pitchFamily="18" charset="0"/>
                <a:ea typeface="Times New Roman" panose="02020603050405020304" pitchFamily="18" charset="0"/>
                <a:cs typeface="Times New Roman" panose="02020603050405020304" pitchFamily="18" charset="0"/>
              </a:rPr>
              <a:t>SELECT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CPhysicians</a:t>
            </a:r>
            <a:r>
              <a:rPr lang="en-US" sz="1200" i="1" dirty="0">
                <a:latin typeface="Times" panose="02020603050405020304" pitchFamily="18" charset="0"/>
                <a:ea typeface="Times New Roman" panose="02020603050405020304" pitchFamily="18" charset="0"/>
                <a:cs typeface="Times New Roman" panose="02020603050405020304" pitchFamily="18" charset="0"/>
              </a:rPr>
              <a:t> k, WHERE name=</a:t>
            </a:r>
            <a:r>
              <a:rPr lang="en-US" sz="1200" i="1" dirty="0" err="1">
                <a:latin typeface="Times" panose="02020603050405020304" pitchFamily="18" charset="0"/>
                <a:ea typeface="Times New Roman" panose="02020603050405020304" pitchFamily="18" charset="0"/>
                <a:cs typeface="Times New Roman" panose="02020603050405020304" pitchFamily="18" charset="0"/>
              </a:rPr>
              <a:t>Gatis</a:t>
            </a:r>
            <a:r>
              <a:rPr lang="en-US" sz="1200" i="1" dirty="0">
                <a:latin typeface="Times" panose="02020603050405020304" pitchFamily="18" charset="0"/>
                <a:ea typeface="Times New Roman" panose="02020603050405020304" pitchFamily="18" charset="0"/>
                <a:cs typeface="Times New Roman" panose="02020603050405020304" pitchFamily="18" charset="0"/>
              </a:rPr>
              <a:t> AND EXISTS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responsiblePhysician</a:t>
            </a:r>
            <a:r>
              <a:rPr lang="en-US" sz="1200" i="1" dirty="0">
                <a:latin typeface="Times" panose="02020603050405020304" pitchFamily="18" charset="0"/>
                <a:ea typeface="Times New Roman" panose="02020603050405020304" pitchFamily="18" charset="0"/>
                <a:cs typeface="Times New Roman" panose="02020603050405020304" pitchFamily="18" charset="0"/>
              </a:rPr>
              <a:t>=k, DEFINE TABLE surname (COLUMN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Physician_surname</a:t>
            </a:r>
            <a:r>
              <a:rPr lang="en-US" sz="1200" i="1" dirty="0">
                <a:latin typeface="Times" panose="02020603050405020304" pitchFamily="18" charset="0"/>
                <a:ea typeface="Times New Roman" panose="02020603050405020304" pitchFamily="18" charset="0"/>
                <a:cs typeface="Times New Roman" panose="02020603050405020304" pitchFamily="18" charset="0"/>
              </a:rPr>
              <a:t>), (COUNT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responsiblePhysician</a:t>
            </a:r>
            <a:r>
              <a:rPr lang="en-US" sz="1200" i="1" dirty="0">
                <a:latin typeface="Times" panose="02020603050405020304" pitchFamily="18" charset="0"/>
                <a:ea typeface="Times New Roman" panose="02020603050405020304" pitchFamily="18" charset="0"/>
                <a:cs typeface="Times New Roman" panose="02020603050405020304" pitchFamily="18" charset="0"/>
              </a:rPr>
              <a:t>=k) (COLUMN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Episode_count</a:t>
            </a:r>
            <a:r>
              <a:rPr lang="en-US" sz="1200" i="1" dirty="0">
                <a:latin typeface="Times" panose="02020603050405020304" pitchFamily="18" charset="0"/>
                <a:ea typeface="Times New Roman" panose="02020603050405020304" pitchFamily="18" charset="0"/>
                <a:cs typeface="Times New Roman" panose="02020603050405020304" pitchFamily="18" charset="0"/>
              </a:rPr>
              <a:t>), (MOST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diagnosis.code</a:t>
            </a:r>
            <a:r>
              <a:rPr lang="en-US" sz="1200" i="1" dirty="0">
                <a:latin typeface="Times" panose="02020603050405020304" pitchFamily="18" charset="0"/>
                <a:ea typeface="Times New Roman" panose="02020603050405020304" pitchFamily="18" charset="0"/>
                <a:cs typeface="Times New Roman" panose="02020603050405020304" pitchFamily="18" charset="0"/>
              </a:rPr>
              <a:t> FROM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AdmissionDiagnoses</a:t>
            </a:r>
            <a:r>
              <a:rPr lang="en-US" sz="1200" i="1" dirty="0">
                <a:latin typeface="Times" panose="02020603050405020304" pitchFamily="18" charset="0"/>
                <a:ea typeface="Times New Roman" panose="02020603050405020304" pitchFamily="18" charset="0"/>
                <a:cs typeface="Times New Roman" panose="02020603050405020304" pitchFamily="18" charset="0"/>
              </a:rPr>
              <a:t>,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nr</a:t>
            </a:r>
            <a:r>
              <a:rPr lang="en-US" sz="1200" i="1" dirty="0">
                <a:latin typeface="Times" panose="02020603050405020304" pitchFamily="18" charset="0"/>
                <a:ea typeface="Times New Roman" panose="02020603050405020304" pitchFamily="18" charset="0"/>
                <a:cs typeface="Times New Roman" panose="02020603050405020304" pitchFamily="18" charset="0"/>
              </a:rPr>
              <a:t>=1 AND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responsiblePhysician</a:t>
            </a:r>
            <a:r>
              <a:rPr lang="en-US" sz="1200" i="1" dirty="0">
                <a:latin typeface="Times" panose="02020603050405020304" pitchFamily="18" charset="0"/>
                <a:ea typeface="Times New Roman" panose="02020603050405020304" pitchFamily="18" charset="0"/>
                <a:cs typeface="Times New Roman" panose="02020603050405020304" pitchFamily="18" charset="0"/>
              </a:rPr>
              <a:t>=k) (COLUMN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Most_frequent_main_diagnosis</a:t>
            </a:r>
            <a:r>
              <a:rPr lang="en-US" sz="1200" i="1" dirty="0">
                <a:latin typeface="Times" panose="02020603050405020304" pitchFamily="18" charset="0"/>
                <a:ea typeface="Times New Roman" panose="02020603050405020304" pitchFamily="18" charset="0"/>
                <a:cs typeface="Times New Roman" panose="02020603050405020304" pitchFamily="18" charset="0"/>
              </a:rPr>
              <a:t>), KEEP ROWS WHERE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Episode_count</a:t>
            </a:r>
            <a:r>
              <a:rPr lang="en-US" sz="1200" i="1" dirty="0">
                <a:latin typeface="Times" panose="02020603050405020304" pitchFamily="18" charset="0"/>
                <a:ea typeface="Times New Roman" panose="02020603050405020304" pitchFamily="18" charset="0"/>
                <a:cs typeface="Times New Roman" panose="02020603050405020304" pitchFamily="18" charset="0"/>
              </a:rPr>
              <a:t>&gt;5, SORT DESCCENDING BY COLUMN </a:t>
            </a:r>
            <a:r>
              <a:rPr lang="en-US" sz="1200" i="1" dirty="0" err="1">
                <a:latin typeface="Times" panose="02020603050405020304" pitchFamily="18" charset="0"/>
                <a:ea typeface="Times New Roman" panose="02020603050405020304" pitchFamily="18" charset="0"/>
                <a:cs typeface="Times New Roman" panose="02020603050405020304" pitchFamily="18" charset="0"/>
              </a:rPr>
              <a:t>Episode_count</a:t>
            </a:r>
            <a:r>
              <a:rPr lang="en-US" sz="1200" i="1" dirty="0">
                <a:latin typeface="Times" panose="02020603050405020304" pitchFamily="18" charset="0"/>
                <a:ea typeface="Times New Roman" panose="02020603050405020304" pitchFamily="18" charset="0"/>
                <a:cs typeface="Times New Roman" panose="02020603050405020304" pitchFamily="18" charset="0"/>
              </a:rPr>
              <a:t>, LEAVE FIRST 10 ROWS.</a:t>
            </a:r>
            <a:endParaRPr lang="lv-LV" sz="1200" dirty="0"/>
          </a:p>
        </p:txBody>
      </p:sp>
      <p:sp>
        <p:nvSpPr>
          <p:cNvPr id="7" name="Rectangle 6"/>
          <p:cNvSpPr/>
          <p:nvPr/>
        </p:nvSpPr>
        <p:spPr>
          <a:xfrm>
            <a:off x="647700" y="5257800"/>
            <a:ext cx="8001000" cy="1015663"/>
          </a:xfrm>
          <a:prstGeom prst="rect">
            <a:avLst/>
          </a:prstGeom>
        </p:spPr>
        <p:txBody>
          <a:bodyPr wrap="square">
            <a:spAutoFit/>
          </a:bodyPr>
          <a:lstStyle/>
          <a:p>
            <a:pPr indent="144145" algn="just">
              <a:spcAft>
                <a:spcPts val="0"/>
              </a:spcAft>
            </a:pPr>
            <a:r>
              <a:rPr lang="en-US" sz="1200" b="1" dirty="0">
                <a:latin typeface="Times" panose="02020603050405020304" pitchFamily="18" charset="0"/>
                <a:ea typeface="Times New Roman" panose="02020603050405020304" pitchFamily="18" charset="0"/>
                <a:cs typeface="Times New Roman" panose="02020603050405020304" pitchFamily="18" charset="0"/>
              </a:rPr>
              <a:t>T7.</a:t>
            </a:r>
            <a:r>
              <a:rPr lang="en-US" sz="1200" dirty="0">
                <a:latin typeface="Times" panose="02020603050405020304" pitchFamily="18" charset="0"/>
                <a:ea typeface="Times New Roman" panose="02020603050405020304" pitchFamily="18" charset="0"/>
                <a:cs typeface="Times New Roman" panose="02020603050405020304" pitchFamily="18" charset="0"/>
              </a:rPr>
              <a:t> There are two more cases in the definition of the table, where table rows come from other source, not being instances of some class. Being very similar these two cases form two </a:t>
            </a:r>
            <a:r>
              <a:rPr lang="en-US" sz="1200" dirty="0" err="1">
                <a:latin typeface="Times" panose="02020603050405020304" pitchFamily="18" charset="0"/>
                <a:ea typeface="Times New Roman" panose="02020603050405020304" pitchFamily="18" charset="0"/>
                <a:cs typeface="Times New Roman" panose="02020603050405020304" pitchFamily="18" charset="0"/>
              </a:rPr>
              <a:t>subtemplates</a:t>
            </a:r>
            <a:r>
              <a:rPr lang="en-US" sz="1200" dirty="0">
                <a:latin typeface="Times" panose="02020603050405020304" pitchFamily="18" charset="0"/>
                <a:ea typeface="Times New Roman" panose="02020603050405020304" pitchFamily="18" charset="0"/>
                <a:cs typeface="Times New Roman" panose="02020603050405020304" pitchFamily="18" charset="0"/>
              </a:rPr>
              <a:t> of the last template:</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en-US" sz="1200" b="1" dirty="0">
                <a:latin typeface="Courier New" panose="02070309020205020404" pitchFamily="49" charset="0"/>
                <a:ea typeface="Times New Roman" panose="02020603050405020304" pitchFamily="18" charset="0"/>
                <a:cs typeface="Times New Roman" panose="02020603050405020304" pitchFamily="18" charset="0"/>
              </a:rPr>
              <a:t>SELECT FROM </a:t>
            </a: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[a] WHERE &lt;selection condition&gt; ATTRIBUTE &lt;attribute expression&gt; ALL DISTINCT VALUES x, DEFINE TABLE…</a:t>
            </a:r>
            <a:endParaRPr lang="lv-LV"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en-US" sz="1200" b="1" dirty="0">
                <a:latin typeface="Courier New" panose="02070309020205020404" pitchFamily="49" charset="0"/>
                <a:ea typeface="Times New Roman" panose="02020603050405020304" pitchFamily="18" charset="0"/>
                <a:cs typeface="Times New Roman" panose="02020603050405020304" pitchFamily="18" charset="0"/>
              </a:rPr>
              <a:t>SELECT FROM INTERVAL (start-end) ALL VALUES x, DEFINE TABLE…</a:t>
            </a:r>
            <a:endParaRPr lang="lv-LV" sz="12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8" name="Date Placeholder 7"/>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49332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Problēmas un tālākie pētījumi</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1066800" y="2286000"/>
            <a:ext cx="7620000" cy="2031325"/>
          </a:xfrm>
          <a:prstGeom prst="rect">
            <a:avLst/>
          </a:prstGeom>
          <a:noFill/>
        </p:spPr>
        <p:txBody>
          <a:bodyPr wrap="square" rtlCol="0">
            <a:spAutoFit/>
          </a:bodyPr>
          <a:lstStyle/>
          <a:p>
            <a:pPr marL="342900" indent="-342900">
              <a:buFont typeface="Arial" panose="020B0604020202020204" pitchFamily="34" charset="0"/>
              <a:buChar char="•"/>
            </a:pPr>
            <a:r>
              <a:rPr lang="lv-LV" dirty="0" smtClean="0"/>
              <a:t>Attīstīt apakšklašu un jaunu atribūtu definēšanas mehānismu </a:t>
            </a:r>
            <a:r>
              <a:rPr lang="en-US" dirty="0"/>
              <a:t>(</a:t>
            </a:r>
            <a:r>
              <a:rPr lang="en-US" i="1" dirty="0"/>
              <a:t>DEFINE </a:t>
            </a:r>
            <a:r>
              <a:rPr lang="en-US" i="1" dirty="0" err="1"/>
              <a:t>InfectiousDisease</a:t>
            </a:r>
            <a:r>
              <a:rPr lang="en-US" i="1" dirty="0"/>
              <a:t> = SELECT …) and attribute definition feature (DEFINE </a:t>
            </a:r>
            <a:r>
              <a:rPr lang="en-US" i="1" dirty="0" err="1"/>
              <a:t>HospitalEpisode.duration</a:t>
            </a:r>
            <a:r>
              <a:rPr lang="en-US" i="1" dirty="0"/>
              <a:t> = </a:t>
            </a:r>
            <a:r>
              <a:rPr lang="en-US" i="1" dirty="0" err="1"/>
              <a:t>dischargeTime-admissionTime</a:t>
            </a:r>
            <a:r>
              <a:rPr lang="en-US" dirty="0"/>
              <a:t>). </a:t>
            </a:r>
            <a:endParaRPr lang="lv-LV" dirty="0" smtClean="0"/>
          </a:p>
          <a:p>
            <a:pPr marL="285750" indent="-285750">
              <a:buFont typeface="Arial" panose="020B0604020202020204" pitchFamily="34" charset="0"/>
              <a:buChar char="•"/>
            </a:pPr>
            <a:endParaRPr lang="lv-LV" dirty="0" smtClean="0"/>
          </a:p>
          <a:p>
            <a:pPr marL="342900" indent="-342900">
              <a:buFont typeface="Arial" panose="020B0604020202020204" pitchFamily="34" charset="0"/>
              <a:buChar char="•"/>
            </a:pPr>
            <a:r>
              <a:rPr lang="lv-LV" dirty="0" smtClean="0"/>
              <a:t>Izstrādāt notikumu izvietojumu laikā (lai ar Excel var tālāk apstrādāt)</a:t>
            </a:r>
          </a:p>
          <a:p>
            <a:pPr marL="342900" indent="-342900">
              <a:buFont typeface="Arial" panose="020B0604020202020204" pitchFamily="34" charset="0"/>
              <a:buChar char="•"/>
            </a:pPr>
            <a:endParaRPr lang="lv-LV" dirty="0" smtClean="0"/>
          </a:p>
          <a:p>
            <a:pPr marL="285750" indent="-285750">
              <a:buFont typeface="Arial" panose="020B0604020202020204" pitchFamily="34" charset="0"/>
              <a:buChar char="•"/>
            </a:pPr>
            <a:r>
              <a:rPr lang="lv-LV" dirty="0" smtClean="0"/>
              <a:t>Tālāk attīstīt pieejas tiesību mehānismu</a:t>
            </a:r>
            <a:endParaRPr lang="lv-LV" dirty="0"/>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05285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438400"/>
          </a:xfrm>
        </p:spPr>
        <p:txBody>
          <a:bodyPr>
            <a:normAutofit/>
          </a:bodyPr>
          <a:lstStyle/>
          <a:p>
            <a:r>
              <a:rPr lang="lv-LV" sz="4000" dirty="0" smtClean="0">
                <a:solidFill>
                  <a:srgbClr val="00B050"/>
                </a:solidFill>
              </a:rPr>
              <a:t>Uz </a:t>
            </a:r>
            <a:r>
              <a:rPr lang="lv-LV" sz="4000" dirty="0">
                <a:solidFill>
                  <a:srgbClr val="00B050"/>
                </a:solidFill>
              </a:rPr>
              <a:t>ontoloģijām balstītas dabīgās valodas semantikas izgūšanas metodes </a:t>
            </a:r>
            <a:r>
              <a:rPr lang="lv-LV" sz="4000" dirty="0" smtClean="0">
                <a:solidFill>
                  <a:srgbClr val="00B050"/>
                </a:solidFill>
              </a:rPr>
              <a:t> </a:t>
            </a:r>
            <a:endParaRPr lang="lv-LV" sz="4000" dirty="0">
              <a:solidFill>
                <a:srgbClr val="00B050"/>
              </a:solidFill>
            </a:endParaRPr>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47300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2.posms</a:t>
            </a:r>
            <a:endParaRPr lang="en-US" dirty="0"/>
          </a:p>
        </p:txBody>
      </p:sp>
      <p:sp>
        <p:nvSpPr>
          <p:cNvPr id="3" name="Content Placeholder 2"/>
          <p:cNvSpPr>
            <a:spLocks noGrp="1"/>
          </p:cNvSpPr>
          <p:nvPr>
            <p:ph idx="1"/>
          </p:nvPr>
        </p:nvSpPr>
        <p:spPr/>
        <p:txBody>
          <a:bodyPr/>
          <a:lstStyle/>
          <a:p>
            <a:r>
              <a:rPr lang="en-US" sz="2400" dirty="0" err="1" smtClean="0"/>
              <a:t>Turpināt</a:t>
            </a:r>
            <a:r>
              <a:rPr lang="en-US" sz="2400" dirty="0" smtClean="0"/>
              <a:t> </a:t>
            </a:r>
            <a:r>
              <a:rPr lang="en-US" sz="2400" dirty="0" err="1"/>
              <a:t>attīstīt</a:t>
            </a:r>
            <a:r>
              <a:rPr lang="en-US" sz="2400" dirty="0"/>
              <a:t> SemEval-2015 </a:t>
            </a:r>
            <a:r>
              <a:rPr lang="en-US" sz="2400" dirty="0" err="1"/>
              <a:t>konkursā</a:t>
            </a:r>
            <a:r>
              <a:rPr lang="en-US" sz="2400" dirty="0"/>
              <a:t> </a:t>
            </a:r>
            <a:r>
              <a:rPr lang="en-US" sz="2400" dirty="0" err="1"/>
              <a:t>veiksmīgi</a:t>
            </a:r>
            <a:r>
              <a:rPr lang="en-US" sz="2400" dirty="0"/>
              <a:t> </a:t>
            </a:r>
            <a:r>
              <a:rPr lang="en-US" sz="2400" dirty="0" err="1"/>
              <a:t>startējušo</a:t>
            </a:r>
            <a:r>
              <a:rPr lang="en-US" sz="2400" dirty="0"/>
              <a:t> C6.0 </a:t>
            </a:r>
            <a:r>
              <a:rPr lang="en-US" sz="2400" dirty="0" err="1"/>
              <a:t>klasifikācijas</a:t>
            </a:r>
            <a:r>
              <a:rPr lang="en-US" sz="2400" dirty="0"/>
              <a:t> </a:t>
            </a:r>
            <a:r>
              <a:rPr lang="en-US" sz="2400" dirty="0" err="1"/>
              <a:t>algoritmu</a:t>
            </a:r>
            <a:r>
              <a:rPr lang="en-US" sz="2400" dirty="0"/>
              <a:t>, </a:t>
            </a:r>
            <a:r>
              <a:rPr lang="en-US" sz="2400" dirty="0" err="1"/>
              <a:t>uz</a:t>
            </a:r>
            <a:r>
              <a:rPr lang="en-US" sz="2400" dirty="0"/>
              <a:t> </a:t>
            </a:r>
            <a:r>
              <a:rPr lang="en-US" sz="2400" dirty="0" err="1"/>
              <a:t>tā</a:t>
            </a:r>
            <a:r>
              <a:rPr lang="en-US" sz="2400" dirty="0"/>
              <a:t> </a:t>
            </a:r>
            <a:r>
              <a:rPr lang="en-US" sz="2400" dirty="0" err="1"/>
              <a:t>bāzes</a:t>
            </a:r>
            <a:r>
              <a:rPr lang="en-US" sz="2400" dirty="0"/>
              <a:t> </a:t>
            </a:r>
            <a:r>
              <a:rPr lang="en-US" sz="2400" dirty="0" err="1"/>
              <a:t>iesaistīties</a:t>
            </a:r>
            <a:r>
              <a:rPr lang="en-US" sz="2400" dirty="0"/>
              <a:t> </a:t>
            </a:r>
            <a:r>
              <a:rPr lang="en-US" sz="2400" dirty="0" err="1"/>
              <a:t>starptautiskās</a:t>
            </a:r>
            <a:r>
              <a:rPr lang="en-US" sz="2400" dirty="0"/>
              <a:t> </a:t>
            </a:r>
            <a:r>
              <a:rPr lang="en-US" sz="2400" dirty="0" err="1"/>
              <a:t>pētniecības</a:t>
            </a:r>
            <a:r>
              <a:rPr lang="en-US" sz="2400" dirty="0"/>
              <a:t> </a:t>
            </a:r>
            <a:r>
              <a:rPr lang="en-US" sz="2400" dirty="0" err="1" smtClean="0"/>
              <a:t>iniciatīvās</a:t>
            </a:r>
            <a:endParaRPr lang="lv-LV" sz="2400" dirty="0" smtClean="0"/>
          </a:p>
          <a:p>
            <a:pPr lvl="1"/>
            <a:r>
              <a:rPr lang="lv-LV" sz="2000" dirty="0" smtClean="0"/>
              <a:t>Plānots: </a:t>
            </a:r>
            <a:r>
              <a:rPr lang="en-US" sz="2000" dirty="0" err="1" smtClean="0"/>
              <a:t>Sagatavota</a:t>
            </a:r>
            <a:r>
              <a:rPr lang="en-US" sz="2000" dirty="0" smtClean="0"/>
              <a:t> </a:t>
            </a:r>
            <a:r>
              <a:rPr lang="en-US" sz="2000" dirty="0" err="1"/>
              <a:t>zinātniska</a:t>
            </a:r>
            <a:r>
              <a:rPr lang="en-US" sz="2000" dirty="0"/>
              <a:t> </a:t>
            </a:r>
            <a:r>
              <a:rPr lang="en-US" sz="2000" dirty="0" err="1"/>
              <a:t>publikācija</a:t>
            </a:r>
            <a:r>
              <a:rPr lang="en-US" sz="2000" dirty="0"/>
              <a:t> </a:t>
            </a:r>
            <a:r>
              <a:rPr lang="en-US" sz="2000" dirty="0" err="1"/>
              <a:t>vai</a:t>
            </a:r>
            <a:r>
              <a:rPr lang="en-US" sz="2000" dirty="0"/>
              <a:t> </a:t>
            </a:r>
            <a:r>
              <a:rPr lang="en-US" sz="2000" dirty="0" err="1"/>
              <a:t>sagatavots</a:t>
            </a:r>
            <a:r>
              <a:rPr lang="en-US" sz="2000" dirty="0"/>
              <a:t> H2020 </a:t>
            </a:r>
            <a:r>
              <a:rPr lang="en-US" sz="2000" dirty="0" err="1"/>
              <a:t>projekta</a:t>
            </a:r>
            <a:r>
              <a:rPr lang="en-US" sz="2000" dirty="0"/>
              <a:t> </a:t>
            </a:r>
            <a:r>
              <a:rPr lang="en-US" sz="2000" dirty="0" err="1" smtClean="0"/>
              <a:t>pieteikums</a:t>
            </a:r>
            <a:r>
              <a:rPr lang="lv-LV" sz="2000" dirty="0" smtClean="0"/>
              <a:t> </a:t>
            </a:r>
          </a:p>
          <a:p>
            <a:pPr lvl="1"/>
            <a:r>
              <a:rPr lang="lv-LV" sz="2000" dirty="0" smtClean="0">
                <a:solidFill>
                  <a:srgbClr val="FF0000"/>
                </a:solidFill>
              </a:rPr>
              <a:t>Sasniegts:</a:t>
            </a:r>
            <a:r>
              <a:rPr lang="lv-LV" sz="2000" dirty="0" smtClean="0"/>
              <a:t> 2 pubikācijas, 1 H2020 projekts ar LETA – projekts </a:t>
            </a:r>
            <a:r>
              <a:rPr lang="lv-LV" sz="2000" dirty="0" smtClean="0">
                <a:solidFill>
                  <a:schemeClr val="accent1"/>
                </a:solidFill>
              </a:rPr>
              <a:t>SUMMA</a:t>
            </a:r>
            <a:endParaRPr lang="lv-LV" sz="2000" dirty="0">
              <a:solidFill>
                <a:schemeClr val="accent1"/>
              </a:solidFill>
            </a:endParaRPr>
          </a:p>
          <a:p>
            <a:pPr lvl="1"/>
            <a:endParaRPr lang="en-US" sz="2000" dirty="0"/>
          </a:p>
          <a:p>
            <a:r>
              <a:rPr lang="en-US" sz="2400" dirty="0" smtClean="0"/>
              <a:t>SemEval-2015 </a:t>
            </a:r>
            <a:r>
              <a:rPr lang="en-US" sz="2400" dirty="0" err="1"/>
              <a:t>konkurentu</a:t>
            </a:r>
            <a:r>
              <a:rPr lang="en-US" sz="2400" dirty="0"/>
              <a:t> </a:t>
            </a:r>
            <a:r>
              <a:rPr lang="en-US" sz="2400" dirty="0" err="1"/>
              <a:t>risinājumu</a:t>
            </a:r>
            <a:r>
              <a:rPr lang="en-US" sz="2400" dirty="0"/>
              <a:t> </a:t>
            </a:r>
            <a:r>
              <a:rPr lang="en-US" sz="2400" dirty="0" err="1"/>
              <a:t>izpēte</a:t>
            </a:r>
            <a:r>
              <a:rPr lang="en-US" sz="2400" dirty="0"/>
              <a:t> un </a:t>
            </a:r>
            <a:r>
              <a:rPr lang="en-US" sz="2400" dirty="0" err="1"/>
              <a:t>labāko</a:t>
            </a:r>
            <a:r>
              <a:rPr lang="en-US" sz="2400" dirty="0"/>
              <a:t> </a:t>
            </a:r>
            <a:r>
              <a:rPr lang="en-US" sz="2400" dirty="0" err="1"/>
              <a:t>metožu</a:t>
            </a:r>
            <a:r>
              <a:rPr lang="en-US" sz="2400" dirty="0"/>
              <a:t> </a:t>
            </a:r>
            <a:r>
              <a:rPr lang="en-US" sz="2400" dirty="0" err="1"/>
              <a:t>integrācija</a:t>
            </a:r>
            <a:r>
              <a:rPr lang="en-US" sz="2400" dirty="0"/>
              <a:t> </a:t>
            </a:r>
            <a:r>
              <a:rPr lang="en-US" sz="2400" dirty="0" err="1"/>
              <a:t>latviešu</a:t>
            </a:r>
            <a:r>
              <a:rPr lang="en-US" sz="2400" dirty="0"/>
              <a:t> </a:t>
            </a:r>
            <a:r>
              <a:rPr lang="en-US" sz="2400" dirty="0" err="1"/>
              <a:t>valodas</a:t>
            </a:r>
            <a:r>
              <a:rPr lang="en-US" sz="2400" dirty="0"/>
              <a:t> </a:t>
            </a:r>
            <a:r>
              <a:rPr lang="en-US" sz="2400" dirty="0" err="1"/>
              <a:t>semantiskās</a:t>
            </a:r>
            <a:r>
              <a:rPr lang="en-US" sz="2400" dirty="0"/>
              <a:t> </a:t>
            </a:r>
            <a:r>
              <a:rPr lang="en-US" sz="2400" dirty="0" err="1"/>
              <a:t>analīzes</a:t>
            </a:r>
            <a:r>
              <a:rPr lang="en-US" sz="2400" dirty="0"/>
              <a:t> </a:t>
            </a:r>
            <a:r>
              <a:rPr lang="en-US" sz="2400" dirty="0" err="1"/>
              <a:t>rīkkopā</a:t>
            </a:r>
            <a:r>
              <a:rPr lang="en-US" sz="2400" dirty="0"/>
              <a:t> (</a:t>
            </a:r>
            <a:r>
              <a:rPr lang="en-US" sz="2400" dirty="0" err="1"/>
              <a:t>tiek</a:t>
            </a:r>
            <a:r>
              <a:rPr lang="en-US" sz="2400" dirty="0"/>
              <a:t> </a:t>
            </a:r>
            <a:r>
              <a:rPr lang="en-US" sz="2400" dirty="0" err="1"/>
              <a:t>lietota</a:t>
            </a:r>
            <a:r>
              <a:rPr lang="en-US" sz="2400" dirty="0"/>
              <a:t> LETA un </a:t>
            </a:r>
            <a:r>
              <a:rPr lang="en-US" sz="2400" dirty="0" err="1"/>
              <a:t>citur</a:t>
            </a:r>
            <a:r>
              <a:rPr lang="en-US" sz="2400" dirty="0"/>
              <a:t>)</a:t>
            </a:r>
          </a:p>
          <a:p>
            <a:pPr lvl="1"/>
            <a:r>
              <a:rPr lang="lv-LV" sz="2000" dirty="0" smtClean="0"/>
              <a:t>Plānots: </a:t>
            </a:r>
            <a:r>
              <a:rPr lang="en-US" sz="2000" dirty="0" err="1" smtClean="0"/>
              <a:t>Rīkkopas</a:t>
            </a:r>
            <a:r>
              <a:rPr lang="en-US" sz="2000" dirty="0" smtClean="0"/>
              <a:t> </a:t>
            </a:r>
            <a:r>
              <a:rPr lang="en-US" sz="2000" dirty="0" err="1"/>
              <a:t>uzlabota</a:t>
            </a:r>
            <a:r>
              <a:rPr lang="en-US" sz="2000" dirty="0"/>
              <a:t> </a:t>
            </a:r>
            <a:r>
              <a:rPr lang="en-US" sz="2000" dirty="0" err="1" smtClean="0"/>
              <a:t>versija</a:t>
            </a:r>
            <a:r>
              <a:rPr lang="lv-LV" sz="2000" dirty="0" smtClean="0"/>
              <a:t>  </a:t>
            </a:r>
          </a:p>
          <a:p>
            <a:pPr lvl="1"/>
            <a:r>
              <a:rPr lang="lv-LV" sz="2000" dirty="0" smtClean="0">
                <a:solidFill>
                  <a:srgbClr val="FF0000"/>
                </a:solidFill>
              </a:rPr>
              <a:t>Sasniegts:</a:t>
            </a:r>
            <a:r>
              <a:rPr lang="lv-LV" sz="2000" dirty="0">
                <a:solidFill>
                  <a:srgbClr val="FF0000"/>
                </a:solidFill>
              </a:rPr>
              <a:t> </a:t>
            </a:r>
            <a:r>
              <a:rPr lang="lv-LV" sz="2000" dirty="0"/>
              <a:t>I</a:t>
            </a:r>
            <a:r>
              <a:rPr lang="lv-LV" sz="2000" dirty="0" smtClean="0"/>
              <a:t>zstrādāta un ieviesta LETA</a:t>
            </a:r>
            <a:endParaRPr lang="en-US" sz="2000" dirty="0"/>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487607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722" y="-4648200"/>
            <a:ext cx="11477025" cy="856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76200"/>
            <a:ext cx="9448800" cy="605505"/>
          </a:xfrm>
          <a:prstGeom prst="rect">
            <a:avLst/>
          </a:prstGeom>
          <a:solidFill>
            <a:schemeClr val="bg1"/>
          </a:solidFill>
          <a:ln>
            <a:noFill/>
          </a:ln>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
            </a:r>
            <a:br>
              <a:rPr lang="lv-LV" dirty="0" smtClean="0"/>
            </a:br>
            <a:endParaRPr lang="lv-LV" dirty="0" smtClean="0"/>
          </a:p>
          <a:p>
            <a:pPr>
              <a:buNone/>
            </a:pPr>
            <a:endParaRPr lang="lv-LV" sz="2800" dirty="0" smtClean="0"/>
          </a:p>
          <a:p>
            <a:pPr>
              <a:buNone/>
            </a:pPr>
            <a:endParaRPr lang="lv-LV" sz="2800" dirty="0"/>
          </a:p>
          <a:p>
            <a:pPr>
              <a:buNone/>
            </a:pPr>
            <a:endParaRPr lang="lv-LV" sz="2800" dirty="0" smtClean="0"/>
          </a:p>
          <a:p>
            <a:pPr>
              <a:buNone/>
            </a:pPr>
            <a:endParaRPr lang="lv-LV" sz="2800" dirty="0" smtClean="0"/>
          </a:p>
          <a:p>
            <a:pPr>
              <a:buNone/>
            </a:pPr>
            <a:endParaRPr lang="lv-LV" sz="2800" dirty="0"/>
          </a:p>
          <a:p>
            <a:pPr>
              <a:buNone/>
            </a:pPr>
            <a:r>
              <a:rPr lang="lv-LV" sz="2800" dirty="0" smtClean="0"/>
              <a:t>   </a:t>
            </a:r>
          </a:p>
          <a:p>
            <a:pPr>
              <a:buNone/>
            </a:pPr>
            <a:endParaRPr lang="lv-LV" sz="2800" dirty="0"/>
          </a:p>
          <a:p>
            <a:pPr>
              <a:buNone/>
            </a:pPr>
            <a:r>
              <a:rPr lang="lv-LV" sz="2800" dirty="0"/>
              <a:t> </a:t>
            </a:r>
            <a:endParaRPr lang="lv-LV" sz="2800" dirty="0" smtClean="0"/>
          </a:p>
          <a:p>
            <a:pPr>
              <a:buNone/>
            </a:pPr>
            <a:r>
              <a:rPr lang="lv-LV" sz="2800" dirty="0" smtClean="0"/>
              <a:t>  SUMMA </a:t>
            </a:r>
            <a:r>
              <a:rPr lang="lv-LV" sz="2400" dirty="0" smtClean="0"/>
              <a:t>(Scalable Understanding of Multilingual </a:t>
            </a:r>
            <a:r>
              <a:rPr lang="lv-LV" sz="2400" dirty="0" err="1" smtClean="0"/>
              <a:t>Media</a:t>
            </a:r>
            <a:r>
              <a:rPr lang="lv-LV" sz="2400" dirty="0" smtClean="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722" y="4015025"/>
            <a:ext cx="6977252" cy="218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27984" y="5546732"/>
            <a:ext cx="3039616" cy="258532"/>
          </a:xfrm>
          <a:prstGeom prst="rect">
            <a:avLst/>
          </a:prstGeom>
          <a:noFill/>
        </p:spPr>
        <p:txBody>
          <a:bodyPr wrap="square" rtlCol="0">
            <a:spAutoFit/>
          </a:bodyPr>
          <a:lstStyle/>
          <a:p>
            <a:pPr>
              <a:buNone/>
            </a:pPr>
            <a:r>
              <a:rPr lang="lv-LV" sz="1200" b="1" dirty="0" smtClean="0">
                <a:solidFill>
                  <a:srgbClr val="000000"/>
                </a:solidFill>
              </a:rPr>
              <a:t>months    (01/02/2016 – 31/01/2019)</a:t>
            </a:r>
            <a:endParaRPr lang="en-US" sz="1200" b="1" dirty="0">
              <a:solidFill>
                <a:srgbClr val="000000"/>
              </a:solidFill>
            </a:endParaRPr>
          </a:p>
        </p:txBody>
      </p:sp>
      <p:sp>
        <p:nvSpPr>
          <p:cNvPr id="10" name="Rectangle 9"/>
          <p:cNvSpPr/>
          <p:nvPr/>
        </p:nvSpPr>
        <p:spPr>
          <a:xfrm>
            <a:off x="0" y="6516368"/>
            <a:ext cx="4067944" cy="341632"/>
          </a:xfrm>
          <a:prstGeom prst="rect">
            <a:avLst/>
          </a:prstGeom>
        </p:spPr>
        <p:txBody>
          <a:bodyPr wrap="square">
            <a:spAutoFit/>
          </a:bodyPr>
          <a:lstStyle/>
          <a:p>
            <a:pPr>
              <a:buNone/>
            </a:pPr>
            <a:r>
              <a:rPr lang="lv-LV" sz="1800" b="1" dirty="0" smtClean="0">
                <a:solidFill>
                  <a:srgbClr val="0070C0"/>
                </a:solidFill>
              </a:rPr>
              <a:t>http://summa-project.eu</a:t>
            </a:r>
            <a:endParaRPr lang="en-US" sz="1800" b="1" dirty="0">
              <a:solidFill>
                <a:srgbClr val="0070C0"/>
              </a:solidFill>
            </a:endParaRPr>
          </a:p>
        </p:txBody>
      </p:sp>
      <p:sp>
        <p:nvSpPr>
          <p:cNvPr id="6" name="TextBox 5"/>
          <p:cNvSpPr txBox="1"/>
          <p:nvPr/>
        </p:nvSpPr>
        <p:spPr>
          <a:xfrm>
            <a:off x="3324971" y="6544068"/>
            <a:ext cx="4679679" cy="338554"/>
          </a:xfrm>
          <a:prstGeom prst="rect">
            <a:avLst/>
          </a:prstGeom>
          <a:noFill/>
        </p:spPr>
        <p:txBody>
          <a:bodyPr wrap="none" rtlCol="0">
            <a:spAutoFit/>
          </a:bodyPr>
          <a:lstStyle/>
          <a:p>
            <a:pPr>
              <a:buNone/>
            </a:pPr>
            <a:r>
              <a:rPr lang="lv-LV" sz="1600" dirty="0" smtClean="0">
                <a:solidFill>
                  <a:schemeClr val="accent6">
                    <a:lumMod val="60000"/>
                    <a:lumOff val="40000"/>
                  </a:schemeClr>
                </a:solidFill>
              </a:rPr>
              <a:t>Kāpēc LUMII  sadarbojas ar LETA? Jo LETAi ir BigData</a:t>
            </a:r>
            <a:endParaRPr lang="en-US" sz="1600" dirty="0">
              <a:solidFill>
                <a:schemeClr val="accent6">
                  <a:lumMod val="60000"/>
                  <a:lumOff val="40000"/>
                </a:schemeClr>
              </a:solidFill>
            </a:endParaRPr>
          </a:p>
        </p:txBody>
      </p:sp>
      <p:sp>
        <p:nvSpPr>
          <p:cNvPr id="7" name="Rectangle 6"/>
          <p:cNvSpPr/>
          <p:nvPr/>
        </p:nvSpPr>
        <p:spPr>
          <a:xfrm>
            <a:off x="5105400" y="5873134"/>
            <a:ext cx="4114800" cy="584775"/>
          </a:xfrm>
          <a:prstGeom prst="rect">
            <a:avLst/>
          </a:prstGeom>
        </p:spPr>
        <p:txBody>
          <a:bodyPr wrap="square">
            <a:spAutoFit/>
          </a:bodyPr>
          <a:lstStyle/>
          <a:p>
            <a:pPr>
              <a:buNone/>
            </a:pPr>
            <a:r>
              <a:rPr lang="en-US" dirty="0" smtClean="0">
                <a:solidFill>
                  <a:schemeClr val="accent6">
                    <a:lumMod val="75000"/>
                  </a:schemeClr>
                </a:solidFill>
              </a:rPr>
              <a:t>no </a:t>
            </a:r>
            <a:r>
              <a:rPr lang="en-US" dirty="0" err="1">
                <a:solidFill>
                  <a:schemeClr val="accent6">
                    <a:lumMod val="75000"/>
                  </a:schemeClr>
                </a:solidFill>
              </a:rPr>
              <a:t>tā</a:t>
            </a:r>
            <a:r>
              <a:rPr lang="en-US" dirty="0">
                <a:solidFill>
                  <a:schemeClr val="accent6">
                    <a:lumMod val="75000"/>
                  </a:schemeClr>
                </a:solidFill>
              </a:rPr>
              <a:t> </a:t>
            </a:r>
            <a:r>
              <a:rPr lang="en-US" dirty="0" err="1">
                <a:solidFill>
                  <a:srgbClr val="FF0000"/>
                </a:solidFill>
              </a:rPr>
              <a:t>Latvijai</a:t>
            </a:r>
            <a:r>
              <a:rPr lang="en-US" dirty="0">
                <a:solidFill>
                  <a:srgbClr val="FF0000"/>
                </a:solidFill>
              </a:rPr>
              <a:t> 1,16 MEUR  </a:t>
            </a:r>
            <a:endParaRPr lang="lv-LV" dirty="0" smtClean="0">
              <a:solidFill>
                <a:srgbClr val="FF0000"/>
              </a:solidFill>
            </a:endParaRPr>
          </a:p>
          <a:p>
            <a:pPr>
              <a:buNone/>
            </a:pPr>
            <a:r>
              <a:rPr lang="en-US" sz="1400" dirty="0" smtClean="0">
                <a:solidFill>
                  <a:schemeClr val="accent6">
                    <a:lumMod val="75000"/>
                  </a:schemeClr>
                </a:solidFill>
              </a:rPr>
              <a:t>(</a:t>
            </a:r>
            <a:r>
              <a:rPr lang="en-US" sz="1400" dirty="0" err="1">
                <a:solidFill>
                  <a:schemeClr val="accent6">
                    <a:lumMod val="75000"/>
                  </a:schemeClr>
                </a:solidFill>
              </a:rPr>
              <a:t>lielākais</a:t>
            </a:r>
            <a:r>
              <a:rPr lang="en-US" sz="1400" dirty="0">
                <a:solidFill>
                  <a:schemeClr val="accent6">
                    <a:lumMod val="75000"/>
                  </a:schemeClr>
                </a:solidFill>
              </a:rPr>
              <a:t> </a:t>
            </a:r>
            <a:r>
              <a:rPr lang="en-US" sz="1400" dirty="0" err="1">
                <a:solidFill>
                  <a:schemeClr val="accent6">
                    <a:lumMod val="75000"/>
                  </a:schemeClr>
                </a:solidFill>
              </a:rPr>
              <a:t>Eiropas</a:t>
            </a:r>
            <a:r>
              <a:rPr lang="en-US" sz="1400" dirty="0">
                <a:solidFill>
                  <a:schemeClr val="accent6">
                    <a:lumMod val="75000"/>
                  </a:schemeClr>
                </a:solidFill>
              </a:rPr>
              <a:t> IKT </a:t>
            </a:r>
            <a:r>
              <a:rPr lang="en-US" sz="1400" dirty="0" err="1">
                <a:solidFill>
                  <a:schemeClr val="accent6">
                    <a:lumMod val="75000"/>
                  </a:schemeClr>
                </a:solidFill>
              </a:rPr>
              <a:t>pētniecības</a:t>
            </a:r>
            <a:r>
              <a:rPr lang="en-US" sz="1400" dirty="0">
                <a:solidFill>
                  <a:schemeClr val="accent6">
                    <a:lumMod val="75000"/>
                  </a:schemeClr>
                </a:solidFill>
              </a:rPr>
              <a:t> </a:t>
            </a:r>
            <a:r>
              <a:rPr lang="en-US" sz="1400" dirty="0" err="1">
                <a:solidFill>
                  <a:schemeClr val="accent6">
                    <a:lumMod val="75000"/>
                  </a:schemeClr>
                </a:solidFill>
              </a:rPr>
              <a:t>projekts</a:t>
            </a:r>
            <a:r>
              <a:rPr lang="en-US" sz="1400" dirty="0">
                <a:solidFill>
                  <a:schemeClr val="accent6">
                    <a:lumMod val="75000"/>
                  </a:schemeClr>
                </a:solidFill>
              </a:rPr>
              <a:t> </a:t>
            </a:r>
            <a:r>
              <a:rPr lang="en-US" sz="1400" dirty="0" err="1">
                <a:solidFill>
                  <a:schemeClr val="accent6">
                    <a:lumMod val="75000"/>
                  </a:schemeClr>
                </a:solidFill>
              </a:rPr>
              <a:t>Latvijā</a:t>
            </a:r>
            <a:r>
              <a:rPr lang="en-US" sz="1400" dirty="0">
                <a:solidFill>
                  <a:schemeClr val="accent6">
                    <a:lumMod val="75000"/>
                  </a:schemeClr>
                </a:solidFill>
              </a:rPr>
              <a:t>)</a:t>
            </a:r>
          </a:p>
        </p:txBody>
      </p:sp>
      <p:cxnSp>
        <p:nvCxnSpPr>
          <p:cNvPr id="9" name="Straight Connector 8"/>
          <p:cNvCxnSpPr/>
          <p:nvPr/>
        </p:nvCxnSpPr>
        <p:spPr bwMode="auto">
          <a:xfrm>
            <a:off x="381000" y="2819400"/>
            <a:ext cx="4046984"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42744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Plānots 3.posmā:</a:t>
            </a:r>
            <a:endParaRPr lang="en-US" dirty="0"/>
          </a:p>
        </p:txBody>
      </p:sp>
      <p:sp>
        <p:nvSpPr>
          <p:cNvPr id="3" name="Content Placeholder 2"/>
          <p:cNvSpPr>
            <a:spLocks noGrp="1"/>
          </p:cNvSpPr>
          <p:nvPr>
            <p:ph idx="1"/>
          </p:nvPr>
        </p:nvSpPr>
        <p:spPr/>
        <p:txBody>
          <a:bodyPr/>
          <a:lstStyle/>
          <a:p>
            <a:r>
              <a:rPr lang="en-US" dirty="0" err="1" smtClean="0"/>
              <a:t>Piedalīšanās</a:t>
            </a:r>
            <a:r>
              <a:rPr lang="en-US" dirty="0" smtClean="0"/>
              <a:t> </a:t>
            </a:r>
            <a:r>
              <a:rPr lang="en-US" dirty="0"/>
              <a:t>SemEval-2016 </a:t>
            </a:r>
            <a:r>
              <a:rPr lang="en-US" dirty="0" err="1"/>
              <a:t>starptautiskajā</a:t>
            </a:r>
            <a:r>
              <a:rPr lang="en-US" dirty="0"/>
              <a:t> </a:t>
            </a:r>
            <a:r>
              <a:rPr lang="en-US" dirty="0" err="1"/>
              <a:t>sacensībā</a:t>
            </a:r>
            <a:r>
              <a:rPr lang="en-US" dirty="0"/>
              <a:t> </a:t>
            </a:r>
            <a:r>
              <a:rPr lang="en-US" dirty="0" err="1"/>
              <a:t>ar</a:t>
            </a:r>
            <a:r>
              <a:rPr lang="en-US" dirty="0"/>
              <a:t> </a:t>
            </a:r>
            <a:r>
              <a:rPr lang="en-US" dirty="0" err="1"/>
              <a:t>uzlabotu</a:t>
            </a:r>
            <a:r>
              <a:rPr lang="en-US" dirty="0"/>
              <a:t> C6.0 </a:t>
            </a:r>
            <a:r>
              <a:rPr lang="en-US" dirty="0" err="1"/>
              <a:t>klasifikācijas</a:t>
            </a:r>
            <a:r>
              <a:rPr lang="en-US" dirty="0"/>
              <a:t> </a:t>
            </a:r>
            <a:r>
              <a:rPr lang="en-US" dirty="0" err="1"/>
              <a:t>algoritma</a:t>
            </a:r>
            <a:r>
              <a:rPr lang="en-US" dirty="0"/>
              <a:t> </a:t>
            </a:r>
            <a:r>
              <a:rPr lang="en-US" dirty="0" err="1"/>
              <a:t>versiju</a:t>
            </a:r>
            <a:r>
              <a:rPr lang="en-US" dirty="0"/>
              <a:t>, </a:t>
            </a:r>
            <a:r>
              <a:rPr lang="en-US" dirty="0" err="1"/>
              <a:t>kas</a:t>
            </a:r>
            <a:r>
              <a:rPr lang="en-US" dirty="0"/>
              <a:t> </a:t>
            </a:r>
            <a:r>
              <a:rPr lang="en-US" dirty="0" err="1"/>
              <a:t>pielāgota</a:t>
            </a:r>
            <a:r>
              <a:rPr lang="en-US" dirty="0"/>
              <a:t> "Abstract Meaning Representation" (AMR) </a:t>
            </a:r>
            <a:r>
              <a:rPr lang="en-US" dirty="0" err="1"/>
              <a:t>izgūšanai</a:t>
            </a:r>
            <a:r>
              <a:rPr lang="en-US" dirty="0"/>
              <a:t> no </a:t>
            </a:r>
            <a:r>
              <a:rPr lang="en-US" dirty="0" err="1"/>
              <a:t>dabiskās</a:t>
            </a:r>
            <a:r>
              <a:rPr lang="en-US" dirty="0"/>
              <a:t> </a:t>
            </a:r>
            <a:r>
              <a:rPr lang="en-US" dirty="0" err="1"/>
              <a:t>valodas</a:t>
            </a:r>
            <a:r>
              <a:rPr lang="en-US" dirty="0"/>
              <a:t> </a:t>
            </a:r>
            <a:r>
              <a:rPr lang="en-US" dirty="0" err="1"/>
              <a:t>teksta</a:t>
            </a:r>
            <a:r>
              <a:rPr lang="en-US" dirty="0"/>
              <a:t>.</a:t>
            </a:r>
          </a:p>
          <a:p>
            <a:pPr lvl="1"/>
            <a:r>
              <a:rPr lang="en-US" dirty="0" err="1" smtClean="0"/>
              <a:t>Sagatavota</a:t>
            </a:r>
            <a:r>
              <a:rPr lang="en-US" dirty="0" smtClean="0"/>
              <a:t> </a:t>
            </a:r>
            <a:r>
              <a:rPr lang="en-US" dirty="0" err="1"/>
              <a:t>zinātniskā</a:t>
            </a:r>
            <a:r>
              <a:rPr lang="en-US" dirty="0"/>
              <a:t> </a:t>
            </a:r>
            <a:r>
              <a:rPr lang="en-US" dirty="0" err="1"/>
              <a:t>publikācija</a:t>
            </a:r>
            <a:r>
              <a:rPr lang="en-US" dirty="0"/>
              <a:t>  </a:t>
            </a:r>
            <a:r>
              <a:rPr lang="en-US" dirty="0" err="1"/>
              <a:t>vai</a:t>
            </a:r>
            <a:r>
              <a:rPr lang="en-US" dirty="0"/>
              <a:t> </a:t>
            </a:r>
            <a:r>
              <a:rPr lang="en-US" dirty="0" err="1"/>
              <a:t>zinātniskais</a:t>
            </a:r>
            <a:r>
              <a:rPr lang="en-US" dirty="0"/>
              <a:t> </a:t>
            </a:r>
            <a:r>
              <a:rPr lang="en-US" dirty="0" err="1"/>
              <a:t>pārskats</a:t>
            </a:r>
            <a:r>
              <a:rPr lang="en-US" dirty="0"/>
              <a:t> </a:t>
            </a:r>
          </a:p>
        </p:txBody>
      </p:sp>
      <p:sp>
        <p:nvSpPr>
          <p:cNvPr id="5" name="Footer Placeholder 4"/>
          <p:cNvSpPr>
            <a:spLocks noGrp="1"/>
          </p:cNvSpPr>
          <p:nvPr>
            <p:ph type="ftr" sz="quarter" idx="11"/>
          </p:nvPr>
        </p:nvSpPr>
        <p:spPr/>
        <p:txBody>
          <a:bodyPr/>
          <a:lstStyle/>
          <a:p>
            <a:r>
              <a:rPr lang="fr-FR" smtClean="0"/>
              <a:t>VPP SOPHIS 2.projekts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24100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2057400"/>
            <a:ext cx="8229600" cy="1143000"/>
          </a:xfrm>
        </p:spPr>
        <p:txBody>
          <a:bodyPr/>
          <a:lstStyle/>
          <a:p>
            <a:r>
              <a:rPr lang="lv-LV" i="1" dirty="0" smtClean="0">
                <a:solidFill>
                  <a:srgbClr val="00B050"/>
                </a:solidFill>
              </a:rPr>
              <a:t>Paldies par uzmanību!</a:t>
            </a:r>
            <a:endParaRPr lang="lv-LV" i="1" dirty="0">
              <a:solidFill>
                <a:srgbClr val="00B050"/>
              </a:solidFill>
            </a:endParaRPr>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66869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69" y="98334"/>
            <a:ext cx="8229600" cy="563562"/>
          </a:xfrm>
        </p:spPr>
        <p:txBody>
          <a:bodyPr>
            <a:noAutofit/>
          </a:bodyPr>
          <a:lstStyle/>
          <a:p>
            <a:r>
              <a:rPr lang="lv-LV" sz="3600" dirty="0" smtClean="0"/>
              <a:t>2.1.apakšprojekts (LU MII)</a:t>
            </a:r>
            <a:endParaRPr lang="lv-LV" sz="3600" dirty="0"/>
          </a:p>
        </p:txBody>
      </p:sp>
      <p:sp>
        <p:nvSpPr>
          <p:cNvPr id="3" name="Text Placeholder 2"/>
          <p:cNvSpPr>
            <a:spLocks noGrp="1"/>
          </p:cNvSpPr>
          <p:nvPr>
            <p:ph type="body" idx="1"/>
          </p:nvPr>
        </p:nvSpPr>
        <p:spPr>
          <a:xfrm>
            <a:off x="483709" y="1008509"/>
            <a:ext cx="4040188" cy="639762"/>
          </a:xfrm>
        </p:spPr>
        <p:txBody>
          <a:bodyPr/>
          <a:lstStyle/>
          <a:p>
            <a:r>
              <a:rPr lang="lv-LV" dirty="0" smtClean="0"/>
              <a:t>1.posms</a:t>
            </a:r>
            <a:endParaRPr lang="lv-LV"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366225985"/>
              </p:ext>
            </p:extLst>
          </p:nvPr>
        </p:nvGraphicFramePr>
        <p:xfrm>
          <a:off x="457200" y="1762128"/>
          <a:ext cx="3832924" cy="3967621"/>
        </p:xfrm>
        <a:graphic>
          <a:graphicData uri="http://schemas.openxmlformats.org/drawingml/2006/table">
            <a:tbl>
              <a:tblPr firstRow="1" firstCol="1" bandRow="1"/>
              <a:tblGrid>
                <a:gridCol w="3832924"/>
              </a:tblGrid>
              <a:tr h="630977">
                <a:tc>
                  <a:txBody>
                    <a:bodyPr/>
                    <a:lstStyle/>
                    <a:p>
                      <a:pPr>
                        <a:spcAft>
                          <a:spcPts val="0"/>
                        </a:spcAft>
                      </a:pPr>
                      <a:r>
                        <a:rPr lang="lv-LV" sz="1400" dirty="0">
                          <a:solidFill>
                            <a:srgbClr val="FF0000"/>
                          </a:solidFill>
                          <a:effectLst/>
                          <a:latin typeface="Times New Roman" panose="02020603050405020304" pitchFamily="18" charset="0"/>
                          <a:ea typeface="Times New Roman" panose="02020603050405020304" pitchFamily="18" charset="0"/>
                        </a:rPr>
                        <a:t>1. Uz ontoloģijām un tīmekļa tehnoloģijām balstītas grafiskas ātro vaicājumu valodas teorētisko pamatu izstrāde.</a:t>
                      </a:r>
                    </a:p>
                  </a:txBody>
                  <a:tcPr marL="0" marR="0" marT="0" marB="0">
                    <a:lnL>
                      <a:noFill/>
                    </a:lnL>
                    <a:lnR>
                      <a:noFill/>
                    </a:lnR>
                    <a:lnT>
                      <a:noFill/>
                    </a:lnT>
                    <a:lnB>
                      <a:noFill/>
                    </a:lnB>
                    <a:solidFill>
                      <a:srgbClr val="FFFFFF"/>
                    </a:solidFill>
                  </a:tcPr>
                </a:tc>
              </a:tr>
              <a:tr h="1407301">
                <a:tc>
                  <a:txBody>
                    <a:bodyPr/>
                    <a:lstStyle/>
                    <a:p>
                      <a:pPr>
                        <a:spcAft>
                          <a:spcPts val="0"/>
                        </a:spcAft>
                      </a:pPr>
                      <a:r>
                        <a:rPr lang="lv-LV" sz="1400" dirty="0">
                          <a:solidFill>
                            <a:srgbClr val="FF0000"/>
                          </a:solidFill>
                          <a:effectLst/>
                          <a:latin typeface="Times New Roman" panose="02020603050405020304" pitchFamily="18" charset="0"/>
                          <a:ea typeface="Times New Roman" panose="02020603050405020304" pitchFamily="18" charset="0"/>
                        </a:rPr>
                        <a:t>2. Uz ontoloģijām, tīmekļa tehnoloģijām un kontrolētas dabīgās valodas balstītas ātro vaicājumu valodas, kas „pa tiešo” (bez programmētāja starpniecības) būs lietojama nozaru speciālistiem,  </a:t>
                      </a:r>
                      <a:r>
                        <a:rPr lang="lv-LV" sz="1400" dirty="0" smtClean="0">
                          <a:solidFill>
                            <a:srgbClr val="FF0000"/>
                          </a:solidFill>
                          <a:effectLst/>
                          <a:latin typeface="Times New Roman" panose="02020603050405020304" pitchFamily="18" charset="0"/>
                          <a:ea typeface="Times New Roman" panose="02020603050405020304" pitchFamily="18" charset="0"/>
                        </a:rPr>
                        <a:t>izstrāde.</a:t>
                      </a:r>
                    </a:p>
                  </a:txBody>
                  <a:tcPr marL="0" marR="0" marT="0" marB="0">
                    <a:lnL>
                      <a:noFill/>
                    </a:lnL>
                    <a:lnR>
                      <a:noFill/>
                    </a:lnR>
                    <a:lnT>
                      <a:noFill/>
                    </a:lnT>
                    <a:lnB>
                      <a:noFill/>
                    </a:lnB>
                    <a:solidFill>
                      <a:srgbClr val="FFFFFF"/>
                    </a:solidFill>
                  </a:tcPr>
                </a:tc>
              </a:tr>
              <a:tr h="1892931">
                <a:tc>
                  <a:txBody>
                    <a:bodyPr/>
                    <a:lstStyle/>
                    <a:p>
                      <a:pPr>
                        <a:spcAft>
                          <a:spcPts val="0"/>
                        </a:spcAft>
                      </a:pPr>
                      <a:r>
                        <a:rPr lang="lv-LV" sz="1400" dirty="0">
                          <a:effectLst/>
                          <a:latin typeface="Times New Roman" panose="02020603050405020304" pitchFamily="18" charset="0"/>
                          <a:ea typeface="Times New Roman" panose="02020603050405020304" pitchFamily="18" charset="0"/>
                        </a:rPr>
                        <a:t>3. </a:t>
                      </a:r>
                      <a:r>
                        <a:rPr lang="lv-LV" sz="1400" dirty="0">
                          <a:solidFill>
                            <a:schemeClr val="accent2">
                              <a:lumMod val="50000"/>
                            </a:schemeClr>
                          </a:solidFill>
                          <a:effectLst/>
                          <a:latin typeface="Times New Roman" panose="02020603050405020304" pitchFamily="18" charset="0"/>
                          <a:ea typeface="Times New Roman" panose="02020603050405020304" pitchFamily="18" charset="0"/>
                        </a:rPr>
                        <a:t>Grūti formalizējamu sistēmu tīmeklī balstītu modelēšanas rīku  būves metožu un tehnoloģiju izstrāde. </a:t>
                      </a:r>
                      <a:endParaRPr lang="lv-LV" sz="1400" dirty="0" smtClean="0">
                        <a:solidFill>
                          <a:schemeClr val="accent2">
                            <a:lumMod val="50000"/>
                          </a:schemeClr>
                        </a:solidFill>
                        <a:effectLst/>
                        <a:latin typeface="Times New Roman" panose="02020603050405020304" pitchFamily="18" charset="0"/>
                        <a:ea typeface="Times New Roman" panose="02020603050405020304" pitchFamily="18" charset="0"/>
                      </a:endParaRPr>
                    </a:p>
                    <a:p>
                      <a:pPr>
                        <a:spcAft>
                          <a:spcPts val="0"/>
                        </a:spcAft>
                      </a:pPr>
                      <a:endParaRPr lang="lv-LV" sz="1400" dirty="0" smtClean="0">
                        <a:effectLst/>
                        <a:latin typeface="Times New Roman" panose="02020603050405020304" pitchFamily="18" charset="0"/>
                        <a:ea typeface="Times New Roman" panose="02020603050405020304" pitchFamily="18" charset="0"/>
                      </a:endParaRPr>
                    </a:p>
                    <a:p>
                      <a:pPr>
                        <a:spcAft>
                          <a:spcPts val="0"/>
                        </a:spcAft>
                      </a:pPr>
                      <a:r>
                        <a:rPr lang="lv-LV" sz="1400" dirty="0" smtClean="0">
                          <a:effectLst/>
                          <a:latin typeface="Times New Roman" panose="02020603050405020304" pitchFamily="18" charset="0"/>
                          <a:ea typeface="Times New Roman" panose="02020603050405020304" pitchFamily="18" charset="0"/>
                        </a:rPr>
                        <a:t>5</a:t>
                      </a:r>
                      <a:r>
                        <a:rPr lang="lv-LV" sz="1400" dirty="0" smtClean="0">
                          <a:solidFill>
                            <a:srgbClr val="00B050"/>
                          </a:solidFill>
                          <a:effectLst/>
                          <a:latin typeface="Times New Roman" panose="02020603050405020304" pitchFamily="18" charset="0"/>
                          <a:ea typeface="Times New Roman" panose="02020603050405020304" pitchFamily="18" charset="0"/>
                        </a:rPr>
                        <a:t>. Uz lieliem semantiskiem grafiem (piemēram, </a:t>
                      </a:r>
                      <a:r>
                        <a:rPr lang="lv-LV" sz="1400" i="1" dirty="0" err="1" smtClean="0">
                          <a:solidFill>
                            <a:srgbClr val="00B050"/>
                          </a:solidFill>
                          <a:effectLst/>
                          <a:latin typeface="Times New Roman" panose="02020603050405020304" pitchFamily="18" charset="0"/>
                          <a:ea typeface="Times New Roman" panose="02020603050405020304" pitchFamily="18" charset="0"/>
                        </a:rPr>
                        <a:t>BabelNet</a:t>
                      </a:r>
                      <a:r>
                        <a:rPr lang="lv-LV" sz="1400" dirty="0" smtClean="0">
                          <a:solidFill>
                            <a:srgbClr val="00B050"/>
                          </a:solidFill>
                          <a:effectLst/>
                          <a:latin typeface="Times New Roman" panose="02020603050405020304" pitchFamily="18" charset="0"/>
                          <a:ea typeface="Times New Roman" panose="02020603050405020304" pitchFamily="18" charset="0"/>
                        </a:rPr>
                        <a:t>) un notikumu </a:t>
                      </a:r>
                      <a:r>
                        <a:rPr lang="lv-LV" sz="1400" i="1" dirty="0" smtClean="0">
                          <a:solidFill>
                            <a:srgbClr val="00B050"/>
                          </a:solidFill>
                          <a:effectLst/>
                          <a:latin typeface="Times New Roman" panose="02020603050405020304" pitchFamily="18" charset="0"/>
                          <a:ea typeface="Times New Roman" panose="02020603050405020304" pitchFamily="18" charset="0"/>
                        </a:rPr>
                        <a:t>n-āru</a:t>
                      </a:r>
                      <a:r>
                        <a:rPr lang="lv-LV" sz="1400" dirty="0" smtClean="0">
                          <a:solidFill>
                            <a:srgbClr val="00B050"/>
                          </a:solidFill>
                          <a:effectLst/>
                          <a:latin typeface="Times New Roman" panose="02020603050405020304" pitchFamily="18" charset="0"/>
                          <a:ea typeface="Times New Roman" panose="02020603050405020304" pitchFamily="18" charset="0"/>
                        </a:rPr>
                        <a:t> relāciju grafiem (piemēram, </a:t>
                      </a:r>
                      <a:r>
                        <a:rPr lang="lv-LV" sz="1400" i="1" dirty="0" smtClean="0">
                          <a:solidFill>
                            <a:srgbClr val="00B050"/>
                          </a:solidFill>
                          <a:effectLst/>
                          <a:latin typeface="Times New Roman" panose="02020603050405020304" pitchFamily="18" charset="0"/>
                          <a:ea typeface="Times New Roman" panose="02020603050405020304" pitchFamily="18" charset="0"/>
                        </a:rPr>
                        <a:t>AMR, </a:t>
                      </a:r>
                      <a:r>
                        <a:rPr lang="lv-LV" sz="1400" i="1" dirty="0" err="1" smtClean="0">
                          <a:solidFill>
                            <a:srgbClr val="00B050"/>
                          </a:solidFill>
                          <a:effectLst/>
                          <a:latin typeface="Times New Roman" panose="02020603050405020304" pitchFamily="18" charset="0"/>
                          <a:ea typeface="Times New Roman" panose="02020603050405020304" pitchFamily="18" charset="0"/>
                        </a:rPr>
                        <a:t>FrameNet</a:t>
                      </a:r>
                      <a:r>
                        <a:rPr lang="lv-LV" sz="1400" dirty="0" smtClean="0">
                          <a:solidFill>
                            <a:srgbClr val="00B050"/>
                          </a:solidFill>
                          <a:effectLst/>
                          <a:latin typeface="Times New Roman" panose="02020603050405020304" pitchFamily="18" charset="0"/>
                          <a:ea typeface="Times New Roman" panose="02020603050405020304" pitchFamily="18" charset="0"/>
                        </a:rPr>
                        <a:t>) balstītu dabīgās valodas saprašanas (</a:t>
                      </a:r>
                      <a:r>
                        <a:rPr lang="lv-LV" sz="1400" i="1" dirty="0" err="1" smtClean="0">
                          <a:solidFill>
                            <a:srgbClr val="00B050"/>
                          </a:solidFill>
                          <a:effectLst/>
                          <a:latin typeface="Times New Roman" panose="02020603050405020304" pitchFamily="18" charset="0"/>
                          <a:ea typeface="Times New Roman" panose="02020603050405020304" pitchFamily="18" charset="0"/>
                        </a:rPr>
                        <a:t>language</a:t>
                      </a:r>
                      <a:r>
                        <a:rPr lang="lv-LV" sz="1400" i="1" dirty="0" smtClean="0">
                          <a:solidFill>
                            <a:srgbClr val="00B050"/>
                          </a:solidFill>
                          <a:effectLst/>
                          <a:latin typeface="Times New Roman" panose="02020603050405020304" pitchFamily="18" charset="0"/>
                          <a:ea typeface="Times New Roman" panose="02020603050405020304" pitchFamily="18" charset="0"/>
                        </a:rPr>
                        <a:t> </a:t>
                      </a:r>
                      <a:r>
                        <a:rPr lang="lv-LV" sz="1400" i="1" dirty="0" err="1" smtClean="0">
                          <a:solidFill>
                            <a:srgbClr val="00B050"/>
                          </a:solidFill>
                          <a:effectLst/>
                          <a:latin typeface="Times New Roman" panose="02020603050405020304" pitchFamily="18" charset="0"/>
                          <a:ea typeface="Times New Roman" panose="02020603050405020304" pitchFamily="18" charset="0"/>
                        </a:rPr>
                        <a:t>understanding</a:t>
                      </a:r>
                      <a:r>
                        <a:rPr lang="lv-LV" sz="1400" dirty="0" smtClean="0">
                          <a:solidFill>
                            <a:srgbClr val="00B050"/>
                          </a:solidFill>
                          <a:effectLst/>
                          <a:latin typeface="Times New Roman" panose="02020603050405020304" pitchFamily="18" charset="0"/>
                          <a:ea typeface="Times New Roman" panose="02020603050405020304" pitchFamily="18" charset="0"/>
                        </a:rPr>
                        <a:t>) metožu teorētisko pamatu izstrāde.</a:t>
                      </a:r>
                    </a:p>
                  </a:txBody>
                  <a:tcPr marL="0" marR="0" marT="0" marB="0">
                    <a:lnL>
                      <a:noFill/>
                    </a:lnL>
                    <a:lnR>
                      <a:noFill/>
                    </a:lnR>
                    <a:lnT>
                      <a:noFill/>
                    </a:lnT>
                    <a:lnB>
                      <a:noFill/>
                    </a:lnB>
                    <a:solidFill>
                      <a:srgbClr val="FFFFFF"/>
                    </a:solidFill>
                  </a:tcPr>
                </a:tc>
              </a:tr>
            </a:tbl>
          </a:graphicData>
        </a:graphic>
      </p:graphicFrame>
      <p:sp>
        <p:nvSpPr>
          <p:cNvPr id="5" name="Text Placeholder 4"/>
          <p:cNvSpPr>
            <a:spLocks noGrp="1"/>
          </p:cNvSpPr>
          <p:nvPr>
            <p:ph type="body" sz="quarter" idx="3"/>
          </p:nvPr>
        </p:nvSpPr>
        <p:spPr>
          <a:xfrm>
            <a:off x="4645022" y="995391"/>
            <a:ext cx="4041775" cy="639762"/>
          </a:xfrm>
        </p:spPr>
        <p:txBody>
          <a:bodyPr/>
          <a:lstStyle/>
          <a:p>
            <a:r>
              <a:rPr lang="lv-LV" dirty="0" smtClean="0"/>
              <a:t>2.posms</a:t>
            </a:r>
            <a:endParaRPr lang="lv-LV" dirty="0"/>
          </a:p>
        </p:txBody>
      </p:sp>
      <p:sp>
        <p:nvSpPr>
          <p:cNvPr id="6" name="Content Placeholder 5"/>
          <p:cNvSpPr>
            <a:spLocks noGrp="1"/>
          </p:cNvSpPr>
          <p:nvPr>
            <p:ph sz="quarter" idx="4"/>
          </p:nvPr>
        </p:nvSpPr>
        <p:spPr>
          <a:xfrm>
            <a:off x="4645022" y="1661272"/>
            <a:ext cx="4270378" cy="4668958"/>
          </a:xfrm>
        </p:spPr>
        <p:txBody>
          <a:bodyPr>
            <a:noAutofit/>
          </a:bodyPr>
          <a:lstStyle/>
          <a:p>
            <a:pPr marL="0" indent="0">
              <a:buNone/>
            </a:pPr>
            <a:r>
              <a:rPr lang="lv-LV" sz="1400" b="1" dirty="0" smtClean="0">
                <a:solidFill>
                  <a:srgbClr val="FF0000"/>
                </a:solidFill>
              </a:rPr>
              <a:t>1. </a:t>
            </a:r>
            <a:r>
              <a:rPr lang="lv-LV" sz="1400" b="1" dirty="0">
                <a:solidFill>
                  <a:srgbClr val="FF0000"/>
                </a:solidFill>
              </a:rPr>
              <a:t>Uz ontoloģijām, tīmekļa tehnoloģijām un kontrolētas dabīgās valodas balstītas ātro vaicājumu valodas, kas „pa tiešo” (bez programmētāja starpniecības) būs lietojama nozaru speciālistiem,  izstrāde.</a:t>
            </a:r>
          </a:p>
          <a:p>
            <a:pPr marL="0" indent="0">
              <a:buNone/>
            </a:pPr>
            <a:r>
              <a:rPr lang="lv-LV" sz="1400" b="1" dirty="0" smtClean="0">
                <a:solidFill>
                  <a:srgbClr val="FF0000"/>
                </a:solidFill>
              </a:rPr>
              <a:t>2. Uz </a:t>
            </a:r>
            <a:r>
              <a:rPr lang="lv-LV" sz="1400" b="1" dirty="0">
                <a:solidFill>
                  <a:srgbClr val="FF0000"/>
                </a:solidFill>
              </a:rPr>
              <a:t>ontoloģijām, tīmekļa tehnoloģijām un kontrolētas dabīgās valodas balstītas ātro vaicājumu valodas, kas „pa tiešo” (bez programmētāja starpniecības) būs lietojama nozaru speciālistiem,  aprobācija medicīnas nozarē (BKUS</a:t>
            </a:r>
            <a:r>
              <a:rPr lang="lv-LV" sz="1400" b="1" dirty="0" smtClean="0">
                <a:solidFill>
                  <a:srgbClr val="FF0000"/>
                </a:solidFill>
              </a:rPr>
              <a:t>).</a:t>
            </a:r>
          </a:p>
          <a:p>
            <a:pPr marL="0" indent="0">
              <a:buNone/>
            </a:pPr>
            <a:r>
              <a:rPr lang="lv-LV" sz="1400" b="1" dirty="0" smtClean="0">
                <a:solidFill>
                  <a:srgbClr val="FF0000"/>
                </a:solidFill>
              </a:rPr>
              <a:t>3. Uz </a:t>
            </a:r>
            <a:r>
              <a:rPr lang="lv-LV" sz="1400" b="1" dirty="0">
                <a:solidFill>
                  <a:srgbClr val="FF0000"/>
                </a:solidFill>
              </a:rPr>
              <a:t>ontoloģijām, tīmekļa tehnoloģijām un kontrolētas dabīgās valodas balstītas ātro vaicājumu valodas sadalītās izpildes realizācijas teorētisko pamatu izstrāde. </a:t>
            </a:r>
          </a:p>
          <a:p>
            <a:pPr marL="0" indent="0">
              <a:buNone/>
            </a:pPr>
            <a:r>
              <a:rPr lang="lv-LV" sz="1400" b="1" dirty="0">
                <a:solidFill>
                  <a:srgbClr val="00B050"/>
                </a:solidFill>
              </a:rPr>
              <a:t>4. Turpināt attīstīt SemEval-2015 konkursā veiksmīgi startējušo C6.0 klasifikācijas algoritmu, uz tā bāzes iesaistīties starptautiskās pētniecības iniciatīvās</a:t>
            </a:r>
          </a:p>
          <a:p>
            <a:pPr marL="0" indent="0">
              <a:buNone/>
            </a:pPr>
            <a:r>
              <a:rPr lang="lv-LV" sz="1400" b="1" dirty="0">
                <a:solidFill>
                  <a:srgbClr val="00B050"/>
                </a:solidFill>
              </a:rPr>
              <a:t>5. SemEval-2015 konkurentu risinājumu izpēte un labāko metožu integrācija latviešu valodas semantiskās analīzes rīkkopā (tiek lietota LETA un citur</a:t>
            </a:r>
            <a:r>
              <a:rPr lang="lv-LV" sz="1400" dirty="0" smtClean="0">
                <a:solidFill>
                  <a:srgbClr val="00B050"/>
                </a:solidFill>
              </a:rPr>
              <a:t>)</a:t>
            </a:r>
            <a:endParaRPr lang="lv-LV" sz="1400" dirty="0">
              <a:solidFill>
                <a:srgbClr val="00B050"/>
              </a:solidFill>
            </a:endParaRPr>
          </a:p>
        </p:txBody>
      </p:sp>
      <p:sp>
        <p:nvSpPr>
          <p:cNvPr id="8" name="Footer Placeholder 7"/>
          <p:cNvSpPr>
            <a:spLocks noGrp="1"/>
          </p:cNvSpPr>
          <p:nvPr>
            <p:ph type="ftr" sz="quarter" idx="11"/>
          </p:nvPr>
        </p:nvSpPr>
        <p:spPr>
          <a:xfrm>
            <a:off x="3124200" y="6565757"/>
            <a:ext cx="2895600" cy="365125"/>
          </a:xfrm>
        </p:spPr>
        <p:txBody>
          <a:bodyPr/>
          <a:lstStyle/>
          <a:p>
            <a:r>
              <a:rPr lang="fr-FR" smtClean="0"/>
              <a:t>VPP SOPHIS 2.projekts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sp>
        <p:nvSpPr>
          <p:cNvPr id="4" name="TextBox 3"/>
          <p:cNvSpPr txBox="1"/>
          <p:nvPr/>
        </p:nvSpPr>
        <p:spPr>
          <a:xfrm>
            <a:off x="2590800" y="724603"/>
            <a:ext cx="2514600" cy="584775"/>
          </a:xfrm>
          <a:prstGeom prst="rect">
            <a:avLst/>
          </a:prstGeom>
          <a:noFill/>
        </p:spPr>
        <p:txBody>
          <a:bodyPr wrap="square" rtlCol="0">
            <a:spAutoFit/>
          </a:bodyPr>
          <a:lstStyle/>
          <a:p>
            <a:r>
              <a:rPr lang="lv-LV" sz="1600" b="1" i="1" dirty="0">
                <a:solidFill>
                  <a:srgbClr val="FF0000"/>
                </a:solidFill>
              </a:rPr>
              <a:t>Ātro vaicājumu valoda, tās realizācija un aprobācija</a:t>
            </a:r>
            <a:endParaRPr lang="lv-LV" sz="1600" b="1" i="1" dirty="0"/>
          </a:p>
        </p:txBody>
      </p:sp>
      <p:sp>
        <p:nvSpPr>
          <p:cNvPr id="12" name="TextBox 11"/>
          <p:cNvSpPr txBox="1"/>
          <p:nvPr/>
        </p:nvSpPr>
        <p:spPr>
          <a:xfrm>
            <a:off x="2687161" y="6130944"/>
            <a:ext cx="3673472" cy="584775"/>
          </a:xfrm>
          <a:prstGeom prst="rect">
            <a:avLst/>
          </a:prstGeom>
          <a:noFill/>
        </p:spPr>
        <p:txBody>
          <a:bodyPr wrap="square" rtlCol="0">
            <a:spAutoFit/>
          </a:bodyPr>
          <a:lstStyle/>
          <a:p>
            <a:r>
              <a:rPr lang="lv-LV" sz="1600" b="1" i="1" dirty="0">
                <a:solidFill>
                  <a:srgbClr val="00B050"/>
                </a:solidFill>
              </a:rPr>
              <a:t>Uz ontoloģijām balstītas dabīgās valodas semantikas izgūšanas metodes </a:t>
            </a:r>
          </a:p>
        </p:txBody>
      </p:sp>
      <p:cxnSp>
        <p:nvCxnSpPr>
          <p:cNvPr id="18" name="Straight Arrow Connector 17"/>
          <p:cNvCxnSpPr>
            <a:stCxn id="4" idx="2"/>
          </p:cNvCxnSpPr>
          <p:nvPr/>
        </p:nvCxnSpPr>
        <p:spPr>
          <a:xfrm flipH="1">
            <a:off x="3429002" y="1309378"/>
            <a:ext cx="419098" cy="277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p:cNvCxnSpPr>
          <p:nvPr/>
        </p:nvCxnSpPr>
        <p:spPr>
          <a:xfrm>
            <a:off x="3848100" y="1309378"/>
            <a:ext cx="796922" cy="328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3638551" y="5791200"/>
            <a:ext cx="885346" cy="33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p:cNvCxnSpPr>
          <p:nvPr/>
        </p:nvCxnSpPr>
        <p:spPr>
          <a:xfrm flipV="1">
            <a:off x="4523897" y="5965276"/>
            <a:ext cx="352903" cy="165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Date Placeholder 3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27645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lv-LV" dirty="0" smtClean="0">
                <a:solidFill>
                  <a:srgbClr val="FF0000"/>
                </a:solidFill>
              </a:rPr>
              <a:t>Ātro vaicājumu valoda, tās realizācija un aprobācija</a:t>
            </a:r>
            <a:endParaRPr lang="lv-LV" dirty="0">
              <a:solidFill>
                <a:srgbClr val="FF0000"/>
              </a:solidFill>
            </a:endParaRPr>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Date Placeholder 5"/>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84507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Problēma</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832104" y="1585813"/>
            <a:ext cx="7848600" cy="646331"/>
          </a:xfrm>
          <a:prstGeom prst="rect">
            <a:avLst/>
          </a:prstGeom>
          <a:noFill/>
        </p:spPr>
        <p:txBody>
          <a:bodyPr wrap="square" rtlCol="0">
            <a:spAutoFit/>
          </a:bodyPr>
          <a:lstStyle/>
          <a:p>
            <a:r>
              <a:rPr lang="lv-LV" dirty="0" smtClean="0"/>
              <a:t>Kā ātri, bez programmētāja starpniecības, piemēram, slimnīcas vadība var iegūt iepriekš neparedzētos griezumos ziņas par slimnīcas darbību.</a:t>
            </a:r>
            <a:endParaRPr lang="lv-LV" dirty="0"/>
          </a:p>
        </p:txBody>
      </p:sp>
      <p:sp>
        <p:nvSpPr>
          <p:cNvPr id="8" name="Rectangle 7"/>
          <p:cNvSpPr/>
          <p:nvPr/>
        </p:nvSpPr>
        <p:spPr>
          <a:xfrm>
            <a:off x="882702" y="4357985"/>
            <a:ext cx="7924800" cy="1600438"/>
          </a:xfrm>
          <a:prstGeom prst="rect">
            <a:avLst/>
          </a:prstGeom>
        </p:spPr>
        <p:txBody>
          <a:bodyPr wrap="square">
            <a:spAutoFit/>
          </a:bodyPr>
          <a:lstStyle/>
          <a:p>
            <a:r>
              <a:rPr lang="lv-LV" sz="1400" dirty="0" smtClean="0">
                <a:solidFill>
                  <a:srgbClr val="C00000"/>
                </a:solidFill>
                <a:latin typeface="NimbusRomNo9L-Regu"/>
              </a:rPr>
              <a:t>«</a:t>
            </a:r>
            <a:r>
              <a:rPr lang="en-US" sz="1400" dirty="0" smtClean="0">
                <a:solidFill>
                  <a:srgbClr val="C00000"/>
                </a:solidFill>
                <a:latin typeface="NimbusRomNo9L-Regu"/>
              </a:rPr>
              <a:t>The </a:t>
            </a:r>
            <a:r>
              <a:rPr lang="en-US" sz="1400" dirty="0">
                <a:solidFill>
                  <a:srgbClr val="C00000"/>
                </a:solidFill>
                <a:latin typeface="NimbusRomNo9L-Regu"/>
              </a:rPr>
              <a:t>growth of available information in enterprises requires new efficient methods for data</a:t>
            </a:r>
          </a:p>
          <a:p>
            <a:r>
              <a:rPr lang="en-US" sz="1400" dirty="0">
                <a:solidFill>
                  <a:srgbClr val="C00000"/>
                </a:solidFill>
                <a:latin typeface="NimbusRomNo9L-Regu"/>
              </a:rPr>
              <a:t>access by domain experts whose ability to </a:t>
            </a:r>
            <a:r>
              <a:rPr lang="en-US" sz="1400" dirty="0" err="1">
                <a:solidFill>
                  <a:srgbClr val="C00000"/>
                </a:solidFill>
                <a:latin typeface="NimbusRomNo9L-Regu"/>
              </a:rPr>
              <a:t>analyse</a:t>
            </a:r>
            <a:r>
              <a:rPr lang="en-US" sz="1400" dirty="0">
                <a:solidFill>
                  <a:srgbClr val="C00000"/>
                </a:solidFill>
                <a:latin typeface="NimbusRomNo9L-Regu"/>
              </a:rPr>
              <a:t> data is at the core of making business</a:t>
            </a:r>
          </a:p>
          <a:p>
            <a:r>
              <a:rPr lang="en-US" sz="1400" dirty="0">
                <a:solidFill>
                  <a:srgbClr val="C00000"/>
                </a:solidFill>
                <a:latin typeface="NimbusRomNo9L-Regu"/>
              </a:rPr>
              <a:t>decisions. Current </a:t>
            </a:r>
            <a:r>
              <a:rPr lang="en-US" sz="1400" dirty="0" err="1">
                <a:solidFill>
                  <a:srgbClr val="C00000"/>
                </a:solidFill>
                <a:latin typeface="NimbusRomNo9L-Regu"/>
              </a:rPr>
              <a:t>centralised</a:t>
            </a:r>
            <a:r>
              <a:rPr lang="en-US" sz="1400" dirty="0">
                <a:solidFill>
                  <a:srgbClr val="C00000"/>
                </a:solidFill>
                <a:latin typeface="NimbusRomNo9L-Regu"/>
              </a:rPr>
              <a:t> approaches, where an IT expert translates the requirements</a:t>
            </a:r>
          </a:p>
          <a:p>
            <a:r>
              <a:rPr lang="en-US" sz="1400" dirty="0">
                <a:solidFill>
                  <a:srgbClr val="C00000"/>
                </a:solidFill>
                <a:latin typeface="NimbusRomNo9L-Regu"/>
              </a:rPr>
              <a:t>of domain experts into Extract-Transform-Load (ETL) processes to integrate the data and</a:t>
            </a:r>
          </a:p>
          <a:p>
            <a:r>
              <a:rPr lang="en-US" sz="1400" dirty="0">
                <a:solidFill>
                  <a:srgbClr val="C00000"/>
                </a:solidFill>
                <a:latin typeface="NimbusRomNo9L-Regu"/>
              </a:rPr>
              <a:t>to apply predefined analytical reporting tools, are too heavy-weight and inflexible [1</a:t>
            </a:r>
            <a:r>
              <a:rPr lang="en-US" sz="1400" b="1" dirty="0">
                <a:solidFill>
                  <a:srgbClr val="C00000"/>
                </a:solidFill>
                <a:latin typeface="NimbusRomNo9L-Regu"/>
              </a:rPr>
              <a:t>]. In</a:t>
            </a:r>
          </a:p>
          <a:p>
            <a:r>
              <a:rPr lang="en-US" sz="1400" b="1" dirty="0">
                <a:solidFill>
                  <a:srgbClr val="C00000"/>
                </a:solidFill>
                <a:latin typeface="NimbusRomNo9L-Regu"/>
              </a:rPr>
              <a:t>order to support interactive data exploration, domain experts therefore want to access</a:t>
            </a:r>
          </a:p>
          <a:p>
            <a:r>
              <a:rPr lang="en-US" sz="1400" b="1" dirty="0">
                <a:solidFill>
                  <a:srgbClr val="C00000"/>
                </a:solidFill>
                <a:latin typeface="NimbusRomNo9L-Regu"/>
              </a:rPr>
              <a:t>and </a:t>
            </a:r>
            <a:r>
              <a:rPr lang="en-US" sz="1400" b="1" dirty="0" err="1">
                <a:solidFill>
                  <a:srgbClr val="C00000"/>
                </a:solidFill>
                <a:latin typeface="NimbusRomNo9L-Regu"/>
              </a:rPr>
              <a:t>analyse</a:t>
            </a:r>
            <a:r>
              <a:rPr lang="en-US" sz="1400" b="1" dirty="0">
                <a:solidFill>
                  <a:srgbClr val="C00000"/>
                </a:solidFill>
                <a:latin typeface="NimbusRomNo9L-Regu"/>
              </a:rPr>
              <a:t> available data sources </a:t>
            </a:r>
            <a:r>
              <a:rPr lang="en-US" sz="1400" b="1" dirty="0">
                <a:solidFill>
                  <a:srgbClr val="C00000"/>
                </a:solidFill>
                <a:latin typeface="NimbusRomNo9L-ReguItal"/>
              </a:rPr>
              <a:t>directly</a:t>
            </a:r>
            <a:r>
              <a:rPr lang="en-US" sz="1400" b="1" dirty="0">
                <a:solidFill>
                  <a:srgbClr val="C00000"/>
                </a:solidFill>
                <a:latin typeface="NimbusRomNo9L-Regu"/>
              </a:rPr>
              <a:t>, without IT experts being involved</a:t>
            </a:r>
            <a:r>
              <a:rPr lang="en-US" sz="1400" b="1" dirty="0" smtClean="0">
                <a:solidFill>
                  <a:srgbClr val="C00000"/>
                </a:solidFill>
                <a:latin typeface="NimbusRomNo9L-Regu"/>
              </a:rPr>
              <a:t>.</a:t>
            </a:r>
            <a:r>
              <a:rPr lang="lv-LV" sz="1400" b="1" dirty="0" smtClean="0">
                <a:solidFill>
                  <a:srgbClr val="C00000"/>
                </a:solidFill>
                <a:latin typeface="NimbusRomNo9L-Regu"/>
              </a:rPr>
              <a:t>»</a:t>
            </a:r>
            <a:endParaRPr lang="en-US" sz="1400" b="1" dirty="0">
              <a:solidFill>
                <a:srgbClr val="C00000"/>
              </a:solidFill>
              <a:latin typeface="NimbusRomNo9L-Regu"/>
            </a:endParaRPr>
          </a:p>
        </p:txBody>
      </p:sp>
      <p:sp>
        <p:nvSpPr>
          <p:cNvPr id="10" name="Rectangle 9"/>
          <p:cNvSpPr/>
          <p:nvPr/>
        </p:nvSpPr>
        <p:spPr>
          <a:xfrm>
            <a:off x="882702" y="3012013"/>
            <a:ext cx="7239000" cy="1231106"/>
          </a:xfrm>
          <a:prstGeom prst="rect">
            <a:avLst/>
          </a:prstGeom>
        </p:spPr>
        <p:txBody>
          <a:bodyPr wrap="square">
            <a:spAutoFit/>
          </a:bodyPr>
          <a:lstStyle/>
          <a:p>
            <a:pPr lvl="0"/>
            <a:r>
              <a:rPr lang="en-US" sz="1400" b="1" dirty="0">
                <a:solidFill>
                  <a:prstClr val="black"/>
                </a:solidFill>
                <a:latin typeface="NimbusRomNo9L-Medi"/>
              </a:rPr>
              <a:t>How Semantic Technologies can </a:t>
            </a:r>
            <a:r>
              <a:rPr lang="en-US" sz="1400" b="1" dirty="0" smtClean="0">
                <a:solidFill>
                  <a:prstClr val="black"/>
                </a:solidFill>
                <a:latin typeface="NimbusRomNo9L-Medi"/>
              </a:rPr>
              <a:t>Enhance</a:t>
            </a:r>
            <a:r>
              <a:rPr lang="lv-LV" sz="1400" b="1" dirty="0" smtClean="0">
                <a:solidFill>
                  <a:prstClr val="black"/>
                </a:solidFill>
                <a:latin typeface="NimbusRomNo9L-Medi"/>
              </a:rPr>
              <a:t> </a:t>
            </a:r>
            <a:r>
              <a:rPr lang="lv-LV" sz="1400" b="1" dirty="0" err="1" smtClean="0">
                <a:solidFill>
                  <a:prstClr val="black"/>
                </a:solidFill>
                <a:latin typeface="NimbusRomNo9L-Medi"/>
              </a:rPr>
              <a:t>Data</a:t>
            </a:r>
            <a:r>
              <a:rPr lang="lv-LV" sz="1400" b="1" dirty="0" smtClean="0">
                <a:solidFill>
                  <a:prstClr val="black"/>
                </a:solidFill>
                <a:latin typeface="NimbusRomNo9L-Medi"/>
              </a:rPr>
              <a:t> </a:t>
            </a:r>
            <a:r>
              <a:rPr lang="lv-LV" sz="1400" b="1" dirty="0">
                <a:solidFill>
                  <a:prstClr val="black"/>
                </a:solidFill>
                <a:latin typeface="NimbusRomNo9L-Medi"/>
              </a:rPr>
              <a:t>Access </a:t>
            </a:r>
            <a:r>
              <a:rPr lang="lv-LV" sz="1400" b="1" dirty="0" err="1">
                <a:solidFill>
                  <a:prstClr val="black"/>
                </a:solidFill>
                <a:latin typeface="NimbusRomNo9L-Medi"/>
              </a:rPr>
              <a:t>at</a:t>
            </a:r>
            <a:r>
              <a:rPr lang="lv-LV" sz="1400" b="1" dirty="0">
                <a:solidFill>
                  <a:prstClr val="black"/>
                </a:solidFill>
                <a:latin typeface="NimbusRomNo9L-Medi"/>
              </a:rPr>
              <a:t> Siemens </a:t>
            </a:r>
            <a:r>
              <a:rPr lang="lv-LV" sz="1400" b="1" dirty="0" err="1">
                <a:solidFill>
                  <a:prstClr val="black"/>
                </a:solidFill>
                <a:latin typeface="NimbusRomNo9L-Medi"/>
              </a:rPr>
              <a:t>Energy</a:t>
            </a:r>
            <a:endParaRPr lang="lv-LV" sz="1400" b="1" dirty="0">
              <a:solidFill>
                <a:prstClr val="black"/>
              </a:solidFill>
              <a:latin typeface="CMBSY10"/>
            </a:endParaRPr>
          </a:p>
          <a:p>
            <a:pPr lvl="0"/>
            <a:r>
              <a:rPr lang="lv-LV" sz="1200" dirty="0" err="1">
                <a:solidFill>
                  <a:prstClr val="black"/>
                </a:solidFill>
                <a:latin typeface="NimbusRomNo9L-Regu"/>
              </a:rPr>
              <a:t>Evgeny</a:t>
            </a:r>
            <a:r>
              <a:rPr lang="lv-LV" sz="1200" dirty="0">
                <a:solidFill>
                  <a:prstClr val="black"/>
                </a:solidFill>
                <a:latin typeface="NimbusRomNo9L-Regu"/>
              </a:rPr>
              <a:t> Kharlamov</a:t>
            </a:r>
            <a:r>
              <a:rPr lang="lv-LV" sz="1200" dirty="0">
                <a:solidFill>
                  <a:prstClr val="black"/>
                </a:solidFill>
                <a:latin typeface="CMR7"/>
              </a:rPr>
              <a:t>1</a:t>
            </a:r>
            <a:r>
              <a:rPr lang="lv-LV" sz="1200" dirty="0">
                <a:solidFill>
                  <a:prstClr val="black"/>
                </a:solidFill>
                <a:latin typeface="CMSY7"/>
              </a:rPr>
              <a:t>z</a:t>
            </a:r>
            <a:r>
              <a:rPr lang="lv-LV" sz="1200" dirty="0">
                <a:solidFill>
                  <a:prstClr val="black"/>
                </a:solidFill>
                <a:latin typeface="NimbusRomNo9L-Regu"/>
              </a:rPr>
              <a:t>, </a:t>
            </a:r>
            <a:r>
              <a:rPr lang="lv-LV" sz="1200" dirty="0" err="1">
                <a:solidFill>
                  <a:prstClr val="black"/>
                </a:solidFill>
                <a:latin typeface="NimbusRomNo9L-Regu"/>
              </a:rPr>
              <a:t>Nina</a:t>
            </a:r>
            <a:r>
              <a:rPr lang="lv-LV" sz="1200" dirty="0">
                <a:solidFill>
                  <a:prstClr val="black"/>
                </a:solidFill>
                <a:latin typeface="NimbusRomNo9L-Regu"/>
              </a:rPr>
              <a:t> Solomakhina</a:t>
            </a:r>
            <a:r>
              <a:rPr lang="lv-LV" sz="1200" dirty="0">
                <a:solidFill>
                  <a:prstClr val="black"/>
                </a:solidFill>
                <a:latin typeface="CMR7"/>
              </a:rPr>
              <a:t>2</a:t>
            </a:r>
            <a:r>
              <a:rPr lang="lv-LV" sz="1200" dirty="0">
                <a:solidFill>
                  <a:prstClr val="black"/>
                </a:solidFill>
                <a:latin typeface="NimbusRomNo9L-Regu"/>
              </a:rPr>
              <a:t>, O¨ </a:t>
            </a:r>
            <a:r>
              <a:rPr lang="lv-LV" sz="1200" dirty="0" err="1">
                <a:solidFill>
                  <a:prstClr val="black"/>
                </a:solidFill>
                <a:latin typeface="NimbusRomNo9L-Regu"/>
              </a:rPr>
              <a:t>zgu¨r</a:t>
            </a:r>
            <a:r>
              <a:rPr lang="lv-LV" sz="1200" dirty="0">
                <a:solidFill>
                  <a:prstClr val="black"/>
                </a:solidFill>
                <a:latin typeface="NimbusRomNo9L-Regu"/>
              </a:rPr>
              <a:t> O¨ zc¸ep</a:t>
            </a:r>
            <a:r>
              <a:rPr lang="lv-LV" sz="1200" dirty="0">
                <a:solidFill>
                  <a:prstClr val="black"/>
                </a:solidFill>
                <a:latin typeface="CMR7"/>
              </a:rPr>
              <a:t>3</a:t>
            </a:r>
            <a:r>
              <a:rPr lang="lv-LV" sz="1200" dirty="0">
                <a:solidFill>
                  <a:prstClr val="black"/>
                </a:solidFill>
                <a:latin typeface="NimbusRomNo9L-Regu"/>
              </a:rPr>
              <a:t>, </a:t>
            </a:r>
            <a:r>
              <a:rPr lang="lv-LV" sz="1200" dirty="0" err="1">
                <a:solidFill>
                  <a:prstClr val="black"/>
                </a:solidFill>
                <a:latin typeface="NimbusRomNo9L-Regu"/>
              </a:rPr>
              <a:t>Dmitriy</a:t>
            </a:r>
            <a:r>
              <a:rPr lang="lv-LV" sz="1200" dirty="0">
                <a:solidFill>
                  <a:prstClr val="black"/>
                </a:solidFill>
                <a:latin typeface="NimbusRomNo9L-Regu"/>
              </a:rPr>
              <a:t> </a:t>
            </a:r>
            <a:r>
              <a:rPr lang="lv-LV" sz="1200" dirty="0" smtClean="0">
                <a:solidFill>
                  <a:prstClr val="black"/>
                </a:solidFill>
                <a:latin typeface="NimbusRomNo9L-Regu"/>
              </a:rPr>
              <a:t>Zheleznyakov</a:t>
            </a:r>
            <a:r>
              <a:rPr lang="lv-LV" sz="1200" dirty="0" smtClean="0">
                <a:solidFill>
                  <a:prstClr val="black"/>
                </a:solidFill>
                <a:latin typeface="CMR7"/>
              </a:rPr>
              <a:t>1</a:t>
            </a:r>
            <a:r>
              <a:rPr lang="lv-LV" sz="1200" dirty="0" smtClean="0">
                <a:solidFill>
                  <a:prstClr val="black"/>
                </a:solidFill>
                <a:latin typeface="NimbusRomNo9L-Regu"/>
              </a:rPr>
              <a:t>,Thomas </a:t>
            </a:r>
            <a:r>
              <a:rPr lang="lv-LV" sz="1200" dirty="0">
                <a:solidFill>
                  <a:prstClr val="black"/>
                </a:solidFill>
                <a:latin typeface="NimbusRomNo9L-Regu"/>
              </a:rPr>
              <a:t>Hubauer</a:t>
            </a:r>
            <a:r>
              <a:rPr lang="lv-LV" sz="1200" dirty="0">
                <a:solidFill>
                  <a:prstClr val="black"/>
                </a:solidFill>
                <a:latin typeface="CMR7"/>
              </a:rPr>
              <a:t>2</a:t>
            </a:r>
            <a:r>
              <a:rPr lang="lv-LV" sz="1200" dirty="0">
                <a:solidFill>
                  <a:prstClr val="black"/>
                </a:solidFill>
                <a:latin typeface="NimbusRomNo9L-Regu"/>
              </a:rPr>
              <a:t>, </a:t>
            </a:r>
            <a:r>
              <a:rPr lang="lv-LV" sz="1200" dirty="0" err="1">
                <a:solidFill>
                  <a:prstClr val="black"/>
                </a:solidFill>
                <a:latin typeface="NimbusRomNo9L-Regu"/>
              </a:rPr>
              <a:t>Steffen</a:t>
            </a:r>
            <a:r>
              <a:rPr lang="lv-LV" sz="1200" dirty="0">
                <a:solidFill>
                  <a:prstClr val="black"/>
                </a:solidFill>
                <a:latin typeface="NimbusRomNo9L-Regu"/>
              </a:rPr>
              <a:t> Lamparter</a:t>
            </a:r>
            <a:r>
              <a:rPr lang="lv-LV" sz="1200" dirty="0">
                <a:solidFill>
                  <a:prstClr val="black"/>
                </a:solidFill>
                <a:latin typeface="CMR7"/>
              </a:rPr>
              <a:t>2</a:t>
            </a:r>
            <a:r>
              <a:rPr lang="lv-LV" sz="1200" dirty="0">
                <a:solidFill>
                  <a:prstClr val="black"/>
                </a:solidFill>
                <a:latin typeface="NimbusRomNo9L-Regu"/>
              </a:rPr>
              <a:t>, </a:t>
            </a:r>
            <a:r>
              <a:rPr lang="lv-LV" sz="1200" dirty="0" err="1">
                <a:solidFill>
                  <a:prstClr val="black"/>
                </a:solidFill>
                <a:latin typeface="NimbusRomNo9L-Regu"/>
              </a:rPr>
              <a:t>Mikhail</a:t>
            </a:r>
            <a:r>
              <a:rPr lang="lv-LV" sz="1200" dirty="0">
                <a:solidFill>
                  <a:prstClr val="black"/>
                </a:solidFill>
                <a:latin typeface="NimbusRomNo9L-Regu"/>
              </a:rPr>
              <a:t> Roshchin</a:t>
            </a:r>
            <a:r>
              <a:rPr lang="lv-LV" sz="1200" dirty="0">
                <a:solidFill>
                  <a:prstClr val="black"/>
                </a:solidFill>
                <a:latin typeface="CMR7"/>
              </a:rPr>
              <a:t>2</a:t>
            </a:r>
            <a:r>
              <a:rPr lang="lv-LV" sz="1200" dirty="0">
                <a:solidFill>
                  <a:prstClr val="black"/>
                </a:solidFill>
                <a:latin typeface="NimbusRomNo9L-Regu"/>
              </a:rPr>
              <a:t>, </a:t>
            </a:r>
            <a:r>
              <a:rPr lang="lv-LV" sz="1200" dirty="0" err="1">
                <a:solidFill>
                  <a:prstClr val="black"/>
                </a:solidFill>
                <a:latin typeface="NimbusRomNo9L-Regu"/>
              </a:rPr>
              <a:t>and</a:t>
            </a:r>
            <a:r>
              <a:rPr lang="lv-LV" sz="1200" dirty="0">
                <a:solidFill>
                  <a:prstClr val="black"/>
                </a:solidFill>
                <a:latin typeface="NimbusRomNo9L-Regu"/>
              </a:rPr>
              <a:t> </a:t>
            </a:r>
            <a:r>
              <a:rPr lang="lv-LV" sz="1200" dirty="0" err="1">
                <a:solidFill>
                  <a:prstClr val="black"/>
                </a:solidFill>
                <a:latin typeface="NimbusRomNo9L-Regu"/>
              </a:rPr>
              <a:t>Ahmet</a:t>
            </a:r>
            <a:r>
              <a:rPr lang="lv-LV" sz="1200" dirty="0">
                <a:solidFill>
                  <a:prstClr val="black"/>
                </a:solidFill>
                <a:latin typeface="NimbusRomNo9L-Regu"/>
              </a:rPr>
              <a:t> Soylu</a:t>
            </a:r>
            <a:r>
              <a:rPr lang="lv-LV" sz="1200" dirty="0">
                <a:solidFill>
                  <a:prstClr val="black"/>
                </a:solidFill>
                <a:latin typeface="CMR7"/>
              </a:rPr>
              <a:t>4</a:t>
            </a:r>
          </a:p>
          <a:p>
            <a:pPr lvl="0"/>
            <a:r>
              <a:rPr lang="en-US" sz="1200" dirty="0">
                <a:solidFill>
                  <a:prstClr val="black"/>
                </a:solidFill>
                <a:latin typeface="CMR6"/>
              </a:rPr>
              <a:t>1 </a:t>
            </a:r>
            <a:r>
              <a:rPr lang="en-US" sz="1200" dirty="0">
                <a:solidFill>
                  <a:prstClr val="black"/>
                </a:solidFill>
                <a:latin typeface="NimbusRomNo9L-Regu"/>
              </a:rPr>
              <a:t>University of Oxford, UK, </a:t>
            </a:r>
            <a:r>
              <a:rPr lang="en-US" sz="1200" dirty="0">
                <a:solidFill>
                  <a:prstClr val="black"/>
                </a:solidFill>
                <a:latin typeface="CMR6"/>
              </a:rPr>
              <a:t>2 </a:t>
            </a:r>
            <a:r>
              <a:rPr lang="en-US" sz="1200" dirty="0">
                <a:solidFill>
                  <a:prstClr val="black"/>
                </a:solidFill>
                <a:latin typeface="NimbusRomNo9L-Regu"/>
              </a:rPr>
              <a:t>Siemens Corporate Technology, </a:t>
            </a:r>
            <a:r>
              <a:rPr lang="en-US" sz="1200" dirty="0" smtClean="0">
                <a:solidFill>
                  <a:prstClr val="black"/>
                </a:solidFill>
                <a:latin typeface="NimbusRomNo9L-Regu"/>
              </a:rPr>
              <a:t>Germany,</a:t>
            </a:r>
            <a:r>
              <a:rPr lang="lv-LV" sz="1200" dirty="0" smtClean="0">
                <a:solidFill>
                  <a:prstClr val="black"/>
                </a:solidFill>
                <a:latin typeface="NimbusRomNo9L-Regu"/>
              </a:rPr>
              <a:t> </a:t>
            </a:r>
            <a:r>
              <a:rPr lang="en-US" sz="1200" dirty="0" smtClean="0">
                <a:solidFill>
                  <a:prstClr val="black"/>
                </a:solidFill>
                <a:latin typeface="CMR6"/>
              </a:rPr>
              <a:t>3 </a:t>
            </a:r>
            <a:r>
              <a:rPr lang="en-US" sz="1200" dirty="0">
                <a:solidFill>
                  <a:prstClr val="black"/>
                </a:solidFill>
                <a:latin typeface="NimbusRomNo9L-Regu"/>
              </a:rPr>
              <a:t>Hamburg University of Technology, Germany, </a:t>
            </a:r>
            <a:r>
              <a:rPr lang="en-US" sz="1200" dirty="0">
                <a:solidFill>
                  <a:prstClr val="black"/>
                </a:solidFill>
                <a:latin typeface="CMR6"/>
              </a:rPr>
              <a:t>4 </a:t>
            </a:r>
            <a:r>
              <a:rPr lang="en-US" sz="1200" dirty="0">
                <a:solidFill>
                  <a:prstClr val="black"/>
                </a:solidFill>
                <a:latin typeface="NimbusRomNo9L-Regu"/>
              </a:rPr>
              <a:t>University of Oslo, </a:t>
            </a:r>
            <a:r>
              <a:rPr lang="en-US" sz="1200" dirty="0" err="1" smtClean="0">
                <a:solidFill>
                  <a:prstClr val="black"/>
                </a:solidFill>
                <a:latin typeface="NimbusRomNo9L-Regu"/>
              </a:rPr>
              <a:t>Norwa</a:t>
            </a:r>
            <a:r>
              <a:rPr lang="lv-LV" sz="1200" dirty="0" smtClean="0">
                <a:solidFill>
                  <a:prstClr val="black"/>
                </a:solidFill>
                <a:latin typeface="NimbusRomNo9L-Regu"/>
              </a:rPr>
              <a:t>y</a:t>
            </a:r>
          </a:p>
          <a:p>
            <a:pPr lvl="0"/>
            <a:r>
              <a:rPr lang="lv-LV" sz="1200" b="1" dirty="0" smtClean="0">
                <a:solidFill>
                  <a:prstClr val="black"/>
                </a:solidFill>
                <a:latin typeface="NimbusRomNo9L-Regu"/>
              </a:rPr>
              <a:t>ISWC 2014 (FP </a:t>
            </a:r>
            <a:r>
              <a:rPr lang="lv-LV" sz="1200" b="1" dirty="0" err="1" smtClean="0">
                <a:solidFill>
                  <a:prstClr val="black"/>
                </a:solidFill>
                <a:latin typeface="NimbusRomNo9L-Regu"/>
              </a:rPr>
              <a:t>grant</a:t>
            </a:r>
            <a:r>
              <a:rPr lang="lv-LV" sz="1200" b="1" dirty="0" smtClean="0">
                <a:solidFill>
                  <a:prstClr val="black"/>
                </a:solidFill>
                <a:latin typeface="NimbusRomNo9L-Regu"/>
              </a:rPr>
              <a:t> OPTIQUE, n.318338</a:t>
            </a:r>
            <a:endParaRPr lang="lv-LV" sz="1200" b="1" dirty="0">
              <a:solidFill>
                <a:prstClr val="black"/>
              </a:solidFill>
              <a:latin typeface="NimbusRomNo9L-Regu"/>
            </a:endParaRPr>
          </a:p>
        </p:txBody>
      </p:sp>
      <p:sp>
        <p:nvSpPr>
          <p:cNvPr id="11" name="TextBox 10"/>
          <p:cNvSpPr txBox="1"/>
          <p:nvPr/>
        </p:nvSpPr>
        <p:spPr>
          <a:xfrm>
            <a:off x="882702" y="2527816"/>
            <a:ext cx="1282595" cy="369332"/>
          </a:xfrm>
          <a:prstGeom prst="rect">
            <a:avLst/>
          </a:prstGeom>
          <a:noFill/>
        </p:spPr>
        <p:txBody>
          <a:bodyPr wrap="none" rtlCol="0">
            <a:spAutoFit/>
          </a:bodyPr>
          <a:lstStyle/>
          <a:p>
            <a:r>
              <a:rPr lang="lv-LV" dirty="0" smtClean="0"/>
              <a:t>Ko saka citi:</a:t>
            </a:r>
            <a:endParaRPr lang="lv-LV" dirty="0"/>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72246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t>Puszvaigžņu</a:t>
            </a:r>
            <a:r>
              <a:rPr lang="lv-LV" dirty="0" smtClean="0"/>
              <a:t> (</a:t>
            </a:r>
            <a:r>
              <a:rPr lang="lv-LV" dirty="0" err="1" smtClean="0"/>
              <a:t>semistar</a:t>
            </a:r>
            <a:r>
              <a:rPr lang="lv-LV" dirty="0" smtClean="0"/>
              <a:t>) datu ontoloģijas</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6" name="Picture 5"/>
          <p:cNvPicPr>
            <a:picLocks noChangeAspect="1"/>
          </p:cNvPicPr>
          <p:nvPr/>
        </p:nvPicPr>
        <p:blipFill>
          <a:blip r:embed="rId2"/>
          <a:stretch>
            <a:fillRect/>
          </a:stretch>
        </p:blipFill>
        <p:spPr>
          <a:xfrm>
            <a:off x="1523999" y="1850855"/>
            <a:ext cx="6172201" cy="4284234"/>
          </a:xfrm>
          <a:prstGeom prst="rect">
            <a:avLst/>
          </a:prstGeom>
        </p:spPr>
      </p:pic>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402595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lv-LV" sz="1600" b="1" dirty="0" smtClean="0"/>
              <a:t>BKUS datu ontoloģija</a:t>
            </a:r>
            <a:endParaRPr lang="lv-LV" sz="1600" b="1"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6" name="Picture 5"/>
          <p:cNvPicPr>
            <a:picLocks noChangeAspect="1"/>
          </p:cNvPicPr>
          <p:nvPr/>
        </p:nvPicPr>
        <p:blipFill>
          <a:blip r:embed="rId2"/>
          <a:stretch>
            <a:fillRect/>
          </a:stretch>
        </p:blipFill>
        <p:spPr>
          <a:xfrm>
            <a:off x="-4554" y="686824"/>
            <a:ext cx="9148554" cy="5669526"/>
          </a:xfrm>
          <a:prstGeom prst="rect">
            <a:avLst/>
          </a:prstGeom>
        </p:spPr>
      </p:pic>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119015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7</a:t>
            </a:r>
            <a:r>
              <a:rPr lang="lv-LV" dirty="0" smtClean="0"/>
              <a:t> vaicājumu šabloni kontrolētajā dabīgajā valodā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5"/>
          <p:cNvSpPr/>
          <p:nvPr/>
        </p:nvSpPr>
        <p:spPr>
          <a:xfrm>
            <a:off x="838200" y="1740557"/>
            <a:ext cx="7620000" cy="4242828"/>
          </a:xfrm>
          <a:prstGeom prst="rect">
            <a:avLst/>
          </a:prstGeom>
        </p:spPr>
        <p:txBody>
          <a:bodyPr wrap="square">
            <a:spAutoFit/>
          </a:bodyPr>
          <a:lstStyle/>
          <a:p>
            <a:pPr marL="342900" lvl="0" indent="-342900">
              <a:lnSpc>
                <a:spcPct val="107000"/>
              </a:lnSpc>
              <a:spcAft>
                <a:spcPts val="800"/>
              </a:spcAft>
              <a:buFont typeface="+mj-lt"/>
              <a:buAutoNum type="arabicPeriod"/>
            </a:pPr>
            <a:r>
              <a:rPr lang="lv-LV" sz="1600" b="1" dirty="0" smtClean="0">
                <a:latin typeface="Calibri" panose="020F0502020204030204" pitchFamily="34" charset="0"/>
                <a:ea typeface="Calibri" panose="020F0502020204030204" pitchFamily="34" charset="0"/>
                <a:cs typeface="Times New Roman" panose="02020603050405020304" pitchFamily="18" charset="0"/>
              </a:rPr>
              <a:t>SKAITS  </a:t>
            </a:r>
            <a:r>
              <a:rPr lang="lv-LV" sz="1600" b="1" dirty="0">
                <a:latin typeface="Calibri" panose="020F0502020204030204" pitchFamily="34" charset="0"/>
                <a:ea typeface="Calibri" panose="020F0502020204030204" pitchFamily="34" charset="0"/>
                <a:cs typeface="Times New Roman" panose="02020603050405020304" pitchFamily="18" charset="0"/>
              </a:rPr>
              <a:t>&lt;klases vārds&gt; KUR &lt;klases 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Semantika: Tiek saskaitītas  </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instances, kurām izpildās &lt;</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cond</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expr</a:t>
            </a:r>
            <a:r>
              <a:rPr lang="lv-LV" sz="1400" dirty="0">
                <a:latin typeface="Calibri" panose="020F0502020204030204" pitchFamily="34" charset="0"/>
                <a:ea typeface="Calibri" panose="020F0502020204030204" pitchFamily="34" charset="0"/>
                <a:cs typeface="Times New Roman" panose="02020603050405020304" pitchFamily="18" charset="0"/>
              </a:rPr>
              <a:t>&gt;.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Piemēri:</a:t>
            </a:r>
          </a:p>
          <a:p>
            <a:pPr>
              <a:lnSpc>
                <a:spcPct val="107000"/>
              </a:lnSpc>
              <a:spcAft>
                <a:spcPts val="800"/>
              </a:spcAft>
            </a:pPr>
            <a:r>
              <a:rPr lang="lv-LV" sz="1400" i="1" dirty="0">
                <a:latin typeface="Calibri" panose="020F0502020204030204" pitchFamily="34" charset="0"/>
                <a:ea typeface="Calibri" panose="020F0502020204030204" pitchFamily="34" charset="0"/>
                <a:cs typeface="Times New Roman" panose="02020603050405020304" pitchFamily="18" charset="0"/>
              </a:rPr>
              <a:t>SKAITS Pacienti, KURIEM  EKSISTĒ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i="1" dirty="0">
                <a:latin typeface="Calibri" panose="020F0502020204030204" pitchFamily="34" charset="0"/>
                <a:ea typeface="Calibri" panose="020F0502020204030204" pitchFamily="34" charset="0"/>
                <a:cs typeface="Times New Roman" panose="02020603050405020304" pitchFamily="18" charset="0"/>
              </a:rPr>
              <a:t>, KURAI </a:t>
            </a:r>
            <a:r>
              <a:rPr lang="lv-LV" sz="1400" i="1" dirty="0" err="1">
                <a:latin typeface="Calibri" panose="020F0502020204030204" pitchFamily="34" charset="0"/>
                <a:ea typeface="Calibri" panose="020F0502020204030204" pitchFamily="34" charset="0"/>
                <a:cs typeface="Times New Roman" panose="02020603050405020304" pitchFamily="18" charset="0"/>
              </a:rPr>
              <a:t>slimNosūtītajsĀrsts</a:t>
            </a:r>
            <a:r>
              <a:rPr lang="lv-LV" sz="1400" i="1" dirty="0">
                <a:latin typeface="Calibri" panose="020F0502020204030204" pitchFamily="34" charset="0"/>
                <a:ea typeface="Calibri" panose="020F0502020204030204" pitchFamily="34" charset="0"/>
                <a:cs typeface="Times New Roman" panose="02020603050405020304" pitchFamily="18" charset="0"/>
              </a:rPr>
              <a:t>=</a:t>
            </a:r>
            <a:r>
              <a:rPr lang="lv-LV" sz="1400" i="1" dirty="0" err="1">
                <a:latin typeface="Calibri" panose="020F0502020204030204" pitchFamily="34" charset="0"/>
                <a:ea typeface="Calibri" panose="020F0502020204030204" pitchFamily="34" charset="0"/>
                <a:cs typeface="Times New Roman" panose="02020603050405020304" pitchFamily="18" charset="0"/>
              </a:rPr>
              <a:t>pacĢimenesĀrsts</a:t>
            </a:r>
            <a:r>
              <a:rPr lang="lv-LV" sz="1400" i="1"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 tiek saskaitīti pacienti, kurus uz slimnīcu nosūtījis to ģimenes ārsts,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i="1" dirty="0" smtClean="0">
                <a:latin typeface="Calibri" panose="020F0502020204030204" pitchFamily="34" charset="0"/>
                <a:ea typeface="Calibri" panose="020F0502020204030204" pitchFamily="34" charset="0"/>
                <a:cs typeface="Times New Roman" panose="02020603050405020304" pitchFamily="18" charset="0"/>
              </a:rPr>
              <a:t>SKAITS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sz="1400" i="1" dirty="0">
                <a:latin typeface="Calibri" panose="020F0502020204030204" pitchFamily="34" charset="0"/>
                <a:ea typeface="Calibri" panose="020F0502020204030204" pitchFamily="34" charset="0"/>
                <a:cs typeface="Times New Roman" panose="02020603050405020304" pitchFamily="18" charset="0"/>
              </a:rPr>
              <a:t>, KURĀM </a:t>
            </a:r>
            <a:r>
              <a:rPr lang="lv-LV" sz="1400" i="1" dirty="0" err="1">
                <a:latin typeface="Calibri" panose="020F0502020204030204" pitchFamily="34" charset="0"/>
                <a:ea typeface="Calibri" panose="020F0502020204030204" pitchFamily="34" charset="0"/>
                <a:cs typeface="Times New Roman" panose="02020603050405020304" pitchFamily="18" charset="0"/>
              </a:rPr>
              <a:t>slimIzrakstīšanasLaiks-slimUzņemšanasLaiks</a:t>
            </a:r>
            <a:r>
              <a:rPr lang="lv-LV" sz="1400" i="1" dirty="0">
                <a:latin typeface="Calibri" panose="020F0502020204030204" pitchFamily="34" charset="0"/>
                <a:ea typeface="Calibri" panose="020F0502020204030204" pitchFamily="34" charset="0"/>
                <a:cs typeface="Times New Roman" panose="02020603050405020304" pitchFamily="18" charset="0"/>
              </a:rPr>
              <a:t> &gt; 15d</a:t>
            </a:r>
            <a:r>
              <a:rPr lang="lv-LV" sz="1400" dirty="0">
                <a:latin typeface="Calibri" panose="020F0502020204030204" pitchFamily="34" charset="0"/>
                <a:ea typeface="Calibri" panose="020F0502020204030204" pitchFamily="34" charset="0"/>
                <a:cs typeface="Times New Roman" panose="02020603050405020304" pitchFamily="18" charset="0"/>
              </a:rPr>
              <a:t>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bija tādu   ārstēšanās reižu, kuras bija ilgākas par 15 dienām,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SKAITS </a:t>
            </a:r>
            <a:r>
              <a:rPr lang="lv-LV" sz="1400" dirty="0">
                <a:latin typeface="Calibri" panose="020F0502020204030204" pitchFamily="34" charset="0"/>
                <a:ea typeface="Calibri" panose="020F0502020204030204" pitchFamily="34" charset="0"/>
                <a:cs typeface="Times New Roman" panose="02020603050405020304" pitchFamily="18" charset="0"/>
              </a:rPr>
              <a:t>Pacienti, KURIEM EKSISTĒ </a:t>
            </a:r>
            <a:r>
              <a:rPr lang="lv-LV" sz="1400" dirty="0" err="1">
                <a:latin typeface="Calibri" panose="020F0502020204030204" pitchFamily="34" charset="0"/>
                <a:ea typeface="Calibri" panose="020F0502020204030204" pitchFamily="34" charset="0"/>
                <a:cs typeface="Times New Roman" panose="02020603050405020304" pitchFamily="18" charset="0"/>
              </a:rPr>
              <a:t>PoliklīnikasEpizode</a:t>
            </a:r>
            <a:r>
              <a:rPr lang="lv-LV" sz="1400" dirty="0">
                <a:latin typeface="Calibri" panose="020F0502020204030204" pitchFamily="34" charset="0"/>
                <a:ea typeface="Calibri" panose="020F0502020204030204" pitchFamily="34" charset="0"/>
                <a:cs typeface="Times New Roman" panose="02020603050405020304" pitchFamily="18" charset="0"/>
              </a:rPr>
              <a:t>, KURAI  NEEKSISTĒ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dirty="0">
                <a:latin typeface="Calibri" panose="020F0502020204030204" pitchFamily="34" charset="0"/>
                <a:ea typeface="Calibri" panose="020F0502020204030204" pitchFamily="34" charset="0"/>
                <a:cs typeface="Times New Roman" panose="02020603050405020304" pitchFamily="18" charset="0"/>
              </a:rPr>
              <a:t>, KURAI </a:t>
            </a:r>
            <a:r>
              <a:rPr lang="lv-LV" sz="1400" dirty="0" err="1">
                <a:latin typeface="Calibri" panose="020F0502020204030204" pitchFamily="34" charset="0"/>
                <a:ea typeface="Calibri" panose="020F0502020204030204" pitchFamily="34" charset="0"/>
                <a:cs typeface="Times New Roman" panose="02020603050405020304" pitchFamily="18" charset="0"/>
              </a:rPr>
              <a:t>slimUzņemšanasLaiks.DATE</a:t>
            </a:r>
            <a:r>
              <a:rPr lang="lv-LV" sz="1400" dirty="0">
                <a:latin typeface="Calibri" panose="020F0502020204030204" pitchFamily="34" charset="0"/>
                <a:ea typeface="Calibri" panose="020F0502020204030204" pitchFamily="34" charset="0"/>
                <a:cs typeface="Times New Roman" panose="02020603050405020304" pitchFamily="18" charset="0"/>
              </a:rPr>
              <a:t>&gt;=</a:t>
            </a:r>
            <a:r>
              <a:rPr lang="lv-LV" sz="1400" dirty="0" err="1">
                <a:latin typeface="Calibri" panose="020F0502020204030204" pitchFamily="34" charset="0"/>
                <a:ea typeface="Calibri" panose="020F0502020204030204" pitchFamily="34" charset="0"/>
                <a:cs typeface="Times New Roman" panose="02020603050405020304" pitchFamily="18" charset="0"/>
              </a:rPr>
              <a:t>polVizītesDatums</a:t>
            </a:r>
            <a:r>
              <a:rPr lang="lv-LV" sz="1400" dirty="0">
                <a:latin typeface="Calibri" panose="020F0502020204030204" pitchFamily="34" charset="0"/>
                <a:ea typeface="Calibri" panose="020F0502020204030204" pitchFamily="34" charset="0"/>
                <a:cs typeface="Times New Roman" panose="02020603050405020304" pitchFamily="18" charset="0"/>
              </a:rPr>
              <a:t>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tādu pacientu, kas pēc poliklīnikas vizītes vairs nav nokļuvuši slimnīcā,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i="1" dirty="0" smtClean="0">
                <a:latin typeface="Calibri" panose="020F0502020204030204" pitchFamily="34" charset="0"/>
                <a:ea typeface="Calibri" panose="020F0502020204030204" pitchFamily="34" charset="0"/>
                <a:cs typeface="Times New Roman" panose="02020603050405020304" pitchFamily="18" charset="0"/>
              </a:rPr>
              <a:t>SKAITS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sz="1400" i="1" dirty="0">
                <a:latin typeface="Calibri" panose="020F0502020204030204" pitchFamily="34" charset="0"/>
                <a:ea typeface="Calibri" panose="020F0502020204030204" pitchFamily="34" charset="0"/>
                <a:cs typeface="Times New Roman" panose="02020603050405020304" pitchFamily="18" charset="0"/>
              </a:rPr>
              <a:t>  e1, KURĀM  EKSISTĒ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i="1" dirty="0">
                <a:latin typeface="Calibri" panose="020F0502020204030204" pitchFamily="34" charset="0"/>
                <a:ea typeface="Calibri" panose="020F0502020204030204" pitchFamily="34" charset="0"/>
                <a:cs typeface="Times New Roman" panose="02020603050405020304" pitchFamily="18" charset="0"/>
              </a:rPr>
              <a:t> e2, KURAI  e2&lt;&gt;e1 UN  e2.slimUzņemšanasLaiks&gt;e1.slimIzrakstīšanasLaiks UN (e2.slimUzņemšanasLaiks-e1.slimIzrakstīšanasLaiks)&lt;30d                                                                                                                 </a:t>
            </a:r>
            <a:endParaRPr lang="lv-LV" sz="14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ir tādu slimnīcas epizožu, pēc kurām  pacients ir atgriezies slimnīcā 30 dienu laikā.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313794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7</a:t>
            </a:r>
            <a:r>
              <a:rPr lang="lv-LV" dirty="0" smtClean="0"/>
              <a:t> vaicājumu šabloni kontrolētajā dabīgajā valodā</a:t>
            </a:r>
            <a:endParaRPr lang="lv-LV" dirty="0"/>
          </a:p>
        </p:txBody>
      </p:sp>
      <p:sp>
        <p:nvSpPr>
          <p:cNvPr id="4" name="Footer Placeholder 3"/>
          <p:cNvSpPr>
            <a:spLocks noGrp="1"/>
          </p:cNvSpPr>
          <p:nvPr>
            <p:ph type="ftr" sz="quarter" idx="11"/>
          </p:nvPr>
        </p:nvSpPr>
        <p:spPr/>
        <p:txBody>
          <a:bodyPr/>
          <a:lstStyle/>
          <a:p>
            <a:r>
              <a:rPr lang="fr-FR" smtClean="0"/>
              <a:t>VPP SOPHIS 2.projekts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Rectangle 5"/>
          <p:cNvSpPr/>
          <p:nvPr/>
        </p:nvSpPr>
        <p:spPr>
          <a:xfrm>
            <a:off x="838200" y="1641225"/>
            <a:ext cx="8077200" cy="4897687"/>
          </a:xfrm>
          <a:prstGeom prst="rect">
            <a:avLst/>
          </a:prstGeom>
        </p:spPr>
        <p:txBody>
          <a:bodyPr wrap="square">
            <a:spAutoFit/>
          </a:bodyPr>
          <a:lstStyle/>
          <a:p>
            <a:pPr lvl="0">
              <a:lnSpc>
                <a:spcPct val="107000"/>
              </a:lnSpc>
              <a:spcAft>
                <a:spcPts val="800"/>
              </a:spcAft>
            </a:pPr>
            <a:r>
              <a:rPr lang="lv-LV" sz="1400" b="1" dirty="0" smtClean="0">
                <a:latin typeface="Calibri" panose="020F0502020204030204" pitchFamily="34" charset="0"/>
                <a:ea typeface="Calibri" panose="020F0502020204030204" pitchFamily="34" charset="0"/>
                <a:cs typeface="Times New Roman" panose="02020603050405020304" pitchFamily="18" charset="0"/>
              </a:rPr>
              <a:t>2</a:t>
            </a:r>
            <a:r>
              <a:rPr lang="lv-LV" sz="1600" b="1" dirty="0" smtClean="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SUM / MAX / MIN / VID / BIEŽ]   /&lt;klases </a:t>
            </a:r>
            <a:r>
              <a:rPr lang="lv-LV" sz="1600" b="1" dirty="0" err="1">
                <a:latin typeface="Calibri" panose="020F0502020204030204" pitchFamily="34" charset="0"/>
                <a:ea typeface="Calibri" panose="020F0502020204030204" pitchFamily="34" charset="0"/>
                <a:cs typeface="Times New Roman" panose="02020603050405020304" pitchFamily="18" charset="0"/>
              </a:rPr>
              <a:t>atribūtizteiksme</a:t>
            </a:r>
            <a:r>
              <a:rPr lang="lv-LV" sz="1600" b="1" dirty="0">
                <a:latin typeface="Calibri" panose="020F0502020204030204" pitchFamily="34" charset="0"/>
                <a:ea typeface="Calibri" panose="020F0502020204030204" pitchFamily="34" charset="0"/>
                <a:cs typeface="Times New Roman" panose="02020603050405020304" pitchFamily="18" charset="0"/>
              </a:rPr>
              <a:t>&gt;/ &lt;klases vārds&gt; KUR &lt;klases selekcijas izteiksme&gt;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latin typeface="Calibri" panose="020F0502020204030204" pitchFamily="34" charset="0"/>
                <a:ea typeface="Calibri" panose="020F0502020204030204" pitchFamily="34" charset="0"/>
                <a:cs typeface="Times New Roman" panose="02020603050405020304" pitchFamily="18" charset="0"/>
              </a:rPr>
              <a:t>Semantika: Vispirms tiek atlasītas </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instances, kurām izpildās  &lt;</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select</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cond</a:t>
            </a:r>
            <a:r>
              <a:rPr lang="lv-LV" sz="1400" dirty="0">
                <a:latin typeface="Calibri" panose="020F0502020204030204" pitchFamily="34" charset="0"/>
                <a:ea typeface="Calibri" panose="020F0502020204030204" pitchFamily="34" charset="0"/>
                <a:cs typeface="Times New Roman" panose="02020603050405020304" pitchFamily="18" charset="0"/>
              </a:rPr>
              <a:t>&gt;”, pēc tam atlasītajām </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instancēm tiek izrēķināta attiecīgās </a:t>
            </a:r>
            <a:r>
              <a:rPr lang="lv-LV" sz="1400" dirty="0" err="1">
                <a:latin typeface="Calibri" panose="020F0502020204030204" pitchFamily="34" charset="0"/>
                <a:ea typeface="Calibri" panose="020F0502020204030204" pitchFamily="34" charset="0"/>
                <a:cs typeface="Times New Roman" panose="02020603050405020304" pitchFamily="18" charset="0"/>
              </a:rPr>
              <a:t>atribūtizteiksmes</a:t>
            </a:r>
            <a:r>
              <a:rPr lang="lv-LV" sz="1400" dirty="0">
                <a:latin typeface="Calibri" panose="020F0502020204030204" pitchFamily="34" charset="0"/>
                <a:ea typeface="Calibri" panose="020F0502020204030204" pitchFamily="34" charset="0"/>
                <a:cs typeface="Times New Roman" panose="02020603050405020304" pitchFamily="18" charset="0"/>
              </a:rPr>
              <a:t> vērtība (jeb, ja </a:t>
            </a:r>
            <a:r>
              <a:rPr lang="lv-LV" sz="1400" dirty="0" err="1">
                <a:latin typeface="Calibri" panose="020F0502020204030204" pitchFamily="34" charset="0"/>
                <a:ea typeface="Calibri" panose="020F0502020204030204" pitchFamily="34" charset="0"/>
                <a:cs typeface="Times New Roman" panose="02020603050405020304" pitchFamily="18" charset="0"/>
              </a:rPr>
              <a:t>atribūtizteiksme</a:t>
            </a:r>
            <a:r>
              <a:rPr lang="lv-LV" sz="1400" dirty="0">
                <a:latin typeface="Calibri" panose="020F0502020204030204" pitchFamily="34" charset="0"/>
                <a:ea typeface="Calibri" panose="020F0502020204030204" pitchFamily="34" charset="0"/>
                <a:cs typeface="Times New Roman" panose="02020603050405020304" pitchFamily="18" charset="0"/>
              </a:rPr>
              <a:t> ir vienkārši  </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atribūts, tad tiek paņemta šī atribūta vērtība), rezultātā tiek iegūts vērtību saraksts, kuram tālāk pielieto attiecīgi operācijas SUM, MAX, MIN, VID, BIEŽ (operācijas SUM, MAX, MIN, AVG ir definētas tikai </a:t>
            </a:r>
            <a:r>
              <a:rPr lang="lv-LV" sz="1400" dirty="0" err="1">
                <a:latin typeface="Calibri" panose="020F0502020204030204" pitchFamily="34" charset="0"/>
                <a:ea typeface="Calibri" panose="020F0502020204030204" pitchFamily="34" charset="0"/>
                <a:cs typeface="Times New Roman" panose="02020603050405020304" pitchFamily="18" charset="0"/>
              </a:rPr>
              <a:t>Integer</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Decimal</a:t>
            </a:r>
            <a:r>
              <a:rPr lang="lv-LV" sz="1400" dirty="0">
                <a:latin typeface="Calibri" panose="020F0502020204030204" pitchFamily="34" charset="0"/>
                <a:ea typeface="Calibri" panose="020F0502020204030204" pitchFamily="34" charset="0"/>
                <a:cs typeface="Times New Roman" panose="02020603050405020304" pitchFamily="18" charset="0"/>
              </a:rPr>
              <a:t> un </a:t>
            </a:r>
            <a:r>
              <a:rPr lang="lv-LV" sz="1400" dirty="0" err="1">
                <a:latin typeface="Calibri" panose="020F0502020204030204" pitchFamily="34" charset="0"/>
                <a:ea typeface="Calibri" panose="020F0502020204030204" pitchFamily="34" charset="0"/>
                <a:cs typeface="Times New Roman" panose="02020603050405020304" pitchFamily="18" charset="0"/>
              </a:rPr>
              <a:t>Duration</a:t>
            </a:r>
            <a:r>
              <a:rPr lang="lv-LV" sz="1400" dirty="0">
                <a:latin typeface="Calibri" panose="020F0502020204030204" pitchFamily="34" charset="0"/>
                <a:ea typeface="Calibri" panose="020F0502020204030204" pitchFamily="34" charset="0"/>
                <a:cs typeface="Times New Roman" panose="02020603050405020304" pitchFamily="18" charset="0"/>
              </a:rPr>
              <a:t> tipiem, operācija MOST – tikai </a:t>
            </a:r>
            <a:r>
              <a:rPr lang="lv-LV" sz="1400" dirty="0" err="1">
                <a:latin typeface="Calibri" panose="020F0502020204030204" pitchFamily="34" charset="0"/>
                <a:ea typeface="Calibri" panose="020F0502020204030204" pitchFamily="34" charset="0"/>
                <a:cs typeface="Times New Roman" panose="02020603050405020304" pitchFamily="18" charset="0"/>
              </a:rPr>
              <a:t>String</a:t>
            </a:r>
            <a:r>
              <a:rPr lang="lv-LV" sz="1400" dirty="0">
                <a:latin typeface="Calibri" panose="020F0502020204030204" pitchFamily="34" charset="0"/>
                <a:ea typeface="Calibri" panose="020F0502020204030204" pitchFamily="34" charset="0"/>
                <a:cs typeface="Times New Roman" panose="02020603050405020304" pitchFamily="18" charset="0"/>
              </a:rPr>
              <a:t> tipam).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Piemēri</a:t>
            </a:r>
            <a:r>
              <a:rPr lang="lv-LV" sz="1400" dirty="0">
                <a:latin typeface="Calibri" panose="020F0502020204030204" pitchFamily="34" charset="0"/>
                <a:ea typeface="Calibri" panose="020F0502020204030204" pitchFamily="34" charset="0"/>
                <a:cs typeface="Times New Roman" panose="02020603050405020304" pitchFamily="18" charset="0"/>
              </a:rPr>
              <a:t>: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i="1" dirty="0" smtClean="0">
                <a:latin typeface="Calibri" panose="020F0502020204030204" pitchFamily="34" charset="0"/>
                <a:ea typeface="Calibri" panose="020F0502020204030204" pitchFamily="34" charset="0"/>
                <a:cs typeface="Times New Roman" panose="02020603050405020304" pitchFamily="18" charset="0"/>
              </a:rPr>
              <a:t>SUM </a:t>
            </a:r>
            <a:r>
              <a:rPr lang="lv-LV" sz="1400" i="1" dirty="0">
                <a:latin typeface="Calibri" panose="020F0502020204030204" pitchFamily="34" charset="0"/>
                <a:ea typeface="Calibri" panose="020F0502020204030204" pitchFamily="34" charset="0"/>
                <a:cs typeface="Times New Roman" panose="02020603050405020304" pitchFamily="18" charset="0"/>
              </a:rPr>
              <a:t>/</a:t>
            </a:r>
            <a:r>
              <a:rPr lang="lv-LV" sz="1400" i="1" dirty="0" err="1">
                <a:latin typeface="Calibri" panose="020F0502020204030204" pitchFamily="34" charset="0"/>
                <a:ea typeface="Calibri" panose="020F0502020204030204" pitchFamily="34" charset="0"/>
                <a:cs typeface="Times New Roman" panose="02020603050405020304" pitchFamily="18" charset="0"/>
              </a:rPr>
              <a:t>slimKopizmaksas</a:t>
            </a:r>
            <a:r>
              <a:rPr lang="lv-LV" sz="1400" i="1" dirty="0">
                <a:latin typeface="Calibri" panose="020F0502020204030204" pitchFamily="34" charset="0"/>
                <a:ea typeface="Calibri" panose="020F0502020204030204" pitchFamily="34" charset="0"/>
                <a:cs typeface="Times New Roman" panose="02020603050405020304" pitchFamily="18" charset="0"/>
              </a:rPr>
              <a:t>/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sz="1400" i="1" dirty="0">
                <a:latin typeface="Calibri" panose="020F0502020204030204" pitchFamily="34" charset="0"/>
                <a:ea typeface="Calibri" panose="020F0502020204030204" pitchFamily="34" charset="0"/>
                <a:cs typeface="Times New Roman" panose="02020603050405020304" pitchFamily="18" charset="0"/>
              </a:rPr>
              <a:t>, KURĀM </a:t>
            </a:r>
            <a:r>
              <a:rPr lang="lv-LV" sz="1400" i="1"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i="1" dirty="0">
                <a:latin typeface="Calibri" panose="020F0502020204030204" pitchFamily="34" charset="0"/>
                <a:ea typeface="Calibri" panose="020F0502020204030204" pitchFamily="34" charset="0"/>
                <a:cs typeface="Times New Roman" panose="02020603050405020304" pitchFamily="18" charset="0"/>
              </a:rPr>
              <a:t>=vesels UN </a:t>
            </a:r>
            <a:r>
              <a:rPr lang="lv-LV" sz="1400" i="1" dirty="0" err="1">
                <a:latin typeface="Calibri" panose="020F0502020204030204" pitchFamily="34" charset="0"/>
                <a:ea typeface="Calibri" panose="020F0502020204030204" pitchFamily="34" charset="0"/>
                <a:cs typeface="Times New Roman" panose="02020603050405020304" pitchFamily="18" charset="0"/>
              </a:rPr>
              <a:t>pacDzimšanasDatums.YEAR</a:t>
            </a:r>
            <a:r>
              <a:rPr lang="lv-LV" sz="1400" i="1" dirty="0">
                <a:latin typeface="Calibri" panose="020F0502020204030204" pitchFamily="34" charset="0"/>
                <a:ea typeface="Calibri" panose="020F0502020204030204" pitchFamily="34" charset="0"/>
                <a:cs typeface="Times New Roman" panose="02020603050405020304" pitchFamily="18" charset="0"/>
              </a:rPr>
              <a:t>=2012                                                                                                        </a:t>
            </a:r>
            <a:endParaRPr lang="lv-LV" sz="14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i="1"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 cik izmaksājušas veiksmīgas  ārstēšanās slimnīcā pacientiem, kas dzimuši 2012.gadā,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i="1" dirty="0" smtClean="0">
                <a:latin typeface="Calibri" panose="020F0502020204030204" pitchFamily="34" charset="0"/>
                <a:ea typeface="Calibri" panose="020F0502020204030204" pitchFamily="34" charset="0"/>
                <a:cs typeface="Times New Roman" panose="02020603050405020304" pitchFamily="18" charset="0"/>
              </a:rPr>
              <a:t>BIEŽ </a:t>
            </a:r>
            <a:r>
              <a:rPr lang="lv-LV" sz="1400" i="1" dirty="0">
                <a:latin typeface="Calibri" panose="020F0502020204030204" pitchFamily="34" charset="0"/>
                <a:ea typeface="Calibri" panose="020F0502020204030204" pitchFamily="34" charset="0"/>
                <a:cs typeface="Times New Roman" panose="02020603050405020304" pitchFamily="18" charset="0"/>
              </a:rPr>
              <a:t>/</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i="1" dirty="0">
                <a:latin typeface="Calibri" panose="020F0502020204030204" pitchFamily="34" charset="0"/>
                <a:ea typeface="Calibri" panose="020F0502020204030204" pitchFamily="34" charset="0"/>
                <a:cs typeface="Times New Roman" panose="02020603050405020304" pitchFamily="18" charset="0"/>
              </a:rPr>
              <a:t>/ </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IzrakstīšanasDiagnozes</a:t>
            </a:r>
            <a:r>
              <a:rPr lang="lv-LV" sz="1400" i="1" dirty="0">
                <a:latin typeface="Calibri" panose="020F0502020204030204" pitchFamily="34" charset="0"/>
                <a:ea typeface="Calibri" panose="020F0502020204030204" pitchFamily="34" charset="0"/>
                <a:cs typeface="Times New Roman" panose="02020603050405020304" pitchFamily="18" charset="0"/>
              </a:rPr>
              <a:t> KURĀM </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i="1" dirty="0">
                <a:latin typeface="Calibri" panose="020F0502020204030204" pitchFamily="34" charset="0"/>
                <a:ea typeface="Calibri" panose="020F0502020204030204" pitchFamily="34" charset="0"/>
                <a:cs typeface="Times New Roman" panose="02020603050405020304" pitchFamily="18" charset="0"/>
              </a:rPr>
              <a:t>=1 UN </a:t>
            </a:r>
            <a:r>
              <a:rPr lang="lv-LV" sz="1400" i="1"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i="1" dirty="0">
                <a:latin typeface="Calibri" panose="020F0502020204030204" pitchFamily="34" charset="0"/>
                <a:ea typeface="Calibri" panose="020F0502020204030204" pitchFamily="34" charset="0"/>
                <a:cs typeface="Times New Roman" panose="02020603050405020304" pitchFamily="18" charset="0"/>
              </a:rPr>
              <a:t>=miris                                                                                                                </a:t>
            </a:r>
            <a:r>
              <a:rPr lang="lv-LV" sz="1400" dirty="0">
                <a:latin typeface="Calibri" panose="020F0502020204030204" pitchFamily="34" charset="0"/>
                <a:ea typeface="Calibri" panose="020F0502020204030204" pitchFamily="34" charset="0"/>
                <a:cs typeface="Times New Roman" panose="02020603050405020304" pitchFamily="18" charset="0"/>
              </a:rPr>
              <a:t>-- biežākās galvenās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 miršanas diagnozes,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a:t>
            </a:r>
            <a:r>
              <a:rPr lang="lv-LV" sz="1400" dirty="0">
                <a:latin typeface="Calibri" panose="020F0502020204030204" pitchFamily="34" charset="0"/>
                <a:ea typeface="Calibri" panose="020F0502020204030204" pitchFamily="34" charset="0"/>
                <a:cs typeface="Times New Roman" panose="02020603050405020304" pitchFamily="18" charset="0"/>
              </a:rPr>
              <a:t>BIEŽ” vaicājumam ir paredzēta vēl viena opcija – “BIEŽ m”:                                                         </a:t>
            </a:r>
            <a:endParaRPr lang="lv-LV"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i="1" dirty="0">
                <a:latin typeface="Calibri" panose="020F0502020204030204" pitchFamily="34" charset="0"/>
                <a:ea typeface="Calibri" panose="020F0502020204030204" pitchFamily="34" charset="0"/>
                <a:cs typeface="Times New Roman" panose="02020603050405020304" pitchFamily="18" charset="0"/>
              </a:rPr>
              <a:t>BIEŽ 3 /</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i="1" dirty="0">
                <a:latin typeface="Calibri" panose="020F0502020204030204" pitchFamily="34" charset="0"/>
                <a:ea typeface="Calibri" panose="020F0502020204030204" pitchFamily="34" charset="0"/>
                <a:cs typeface="Times New Roman" panose="02020603050405020304" pitchFamily="18" charset="0"/>
              </a:rPr>
              <a:t>/ </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IzrakstīšanasDiagnozes</a:t>
            </a:r>
            <a:r>
              <a:rPr lang="lv-LV" sz="1400" i="1" dirty="0">
                <a:latin typeface="Calibri" panose="020F0502020204030204" pitchFamily="34" charset="0"/>
                <a:ea typeface="Calibri" panose="020F0502020204030204" pitchFamily="34" charset="0"/>
                <a:cs typeface="Times New Roman" panose="02020603050405020304" pitchFamily="18" charset="0"/>
              </a:rPr>
              <a:t> KURĀM </a:t>
            </a:r>
            <a:r>
              <a:rPr lang="lv-LV" sz="1400" i="1"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i="1" dirty="0">
                <a:latin typeface="Calibri" panose="020F0502020204030204" pitchFamily="34" charset="0"/>
                <a:ea typeface="Calibri" panose="020F0502020204030204" pitchFamily="34" charset="0"/>
                <a:cs typeface="Times New Roman" panose="02020603050405020304" pitchFamily="18" charset="0"/>
              </a:rPr>
              <a:t>=1 UN </a:t>
            </a:r>
            <a:r>
              <a:rPr lang="lv-LV" sz="1400" i="1"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i="1" dirty="0">
                <a:latin typeface="Calibri" panose="020F0502020204030204" pitchFamily="34" charset="0"/>
                <a:ea typeface="Calibri" panose="020F0502020204030204" pitchFamily="34" charset="0"/>
                <a:cs typeface="Times New Roman" panose="02020603050405020304" pitchFamily="18" charset="0"/>
              </a:rPr>
              <a:t>=miris                                                                                                                 </a:t>
            </a:r>
            <a:r>
              <a:rPr lang="lv-LV" sz="1400" i="1"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smtClean="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atrast 3 biežākās miršanas diagnozes.   </a:t>
            </a:r>
          </a:p>
        </p:txBody>
      </p:sp>
      <p:sp>
        <p:nvSpPr>
          <p:cNvPr id="7" name="Date Placeholder 6"/>
          <p:cNvSpPr>
            <a:spLocks noGrp="1"/>
          </p:cNvSpPr>
          <p:nvPr>
            <p:ph type="dt" sz="half" idx="10"/>
          </p:nvPr>
        </p:nvSpPr>
        <p:spPr/>
        <p:txBody>
          <a:bodyPr/>
          <a:lstStyle/>
          <a:p>
            <a:r>
              <a:rPr lang="lv-LV" smtClean="0"/>
              <a:t>30/03/2016</a:t>
            </a:r>
            <a:endParaRPr lang="en-US"/>
          </a:p>
        </p:txBody>
      </p:sp>
    </p:spTree>
    <p:extLst>
      <p:ext uri="{BB962C8B-B14F-4D97-AF65-F5344CB8AC3E}">
        <p14:creationId xmlns:p14="http://schemas.microsoft.com/office/powerpoint/2010/main" val="29976123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2199</Words>
  <Application>Microsoft Office PowerPoint</Application>
  <PresentationFormat>On-screen Show (4:3)</PresentationFormat>
  <Paragraphs>276</Paragraphs>
  <Slides>27</Slides>
  <Notes>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27</vt:i4>
      </vt:variant>
    </vt:vector>
  </HeadingPairs>
  <TitlesOfParts>
    <vt:vector size="46" baseType="lpstr">
      <vt:lpstr>SimSun</vt:lpstr>
      <vt:lpstr>Arial</vt:lpstr>
      <vt:lpstr>Calibri</vt:lpstr>
      <vt:lpstr>CMBSY10</vt:lpstr>
      <vt:lpstr>CMR6</vt:lpstr>
      <vt:lpstr>CMR7</vt:lpstr>
      <vt:lpstr>CMSY7</vt:lpstr>
      <vt:lpstr>Courier New</vt:lpstr>
      <vt:lpstr>Georgia</vt:lpstr>
      <vt:lpstr>NimbusRomNo9L-Medi</vt:lpstr>
      <vt:lpstr>NimbusRomNo9L-Regu</vt:lpstr>
      <vt:lpstr>NimbusRomNo9L-ReguItal</vt:lpstr>
      <vt:lpstr>Times</vt:lpstr>
      <vt:lpstr>Times New Roman</vt:lpstr>
      <vt:lpstr>Trebuchet MS</vt:lpstr>
      <vt:lpstr>Verdana</vt:lpstr>
      <vt:lpstr>Wingdings 2</vt:lpstr>
      <vt:lpstr>Office Theme</vt:lpstr>
      <vt:lpstr>Urban</vt:lpstr>
      <vt:lpstr>VPP „SOPHIS” 2.projekts  „Uz ontoloģijām balstītas tīmekļa videi pielāgotas zināšanu inženierijas tehnoloģijas”</vt:lpstr>
      <vt:lpstr>VPP „SOPHIS” 2.projekts  „Uz ontoloģijām balstītas tīmekļa videi pielāgotas zināšanu inženierijas tehnoloģijas”</vt:lpstr>
      <vt:lpstr>2.1.apakšprojekts (LU MII)</vt:lpstr>
      <vt:lpstr>Ātro vaicājumu valoda, tās realizācija un aprobācija</vt:lpstr>
      <vt:lpstr>Problēma</vt:lpstr>
      <vt:lpstr>Puszvaigžņu (semistar) datu ontoloģijas</vt:lpstr>
      <vt:lpstr>BKUS datu ontoloģija</vt:lpstr>
      <vt:lpstr>7 vaicājumu šabloni kontrolētajā dabīgajā valodā</vt:lpstr>
      <vt:lpstr>7 vaicājumu šabloni kontrolētajā dabīgajā valodā</vt:lpstr>
      <vt:lpstr>7 vaicājumu šabloni kontrolētajā dabīgajā valodā</vt:lpstr>
      <vt:lpstr>7 vaicājumu šabloni kontrolētajā dabīgajā valodā</vt:lpstr>
      <vt:lpstr>7 vaicājumu šabloni kontrolētajā dabīgajā valodā</vt:lpstr>
      <vt:lpstr>Piemērs vaicājumu rīkā</vt:lpstr>
      <vt:lpstr>Piemērs «no dzīves»</vt:lpstr>
      <vt:lpstr>Apmācība</vt:lpstr>
      <vt:lpstr>Eksperiments</vt:lpstr>
      <vt:lpstr>Aprobācija</vt:lpstr>
      <vt:lpstr>Realizācija un ātrdarbība</vt:lpstr>
      <vt:lpstr>EN</vt:lpstr>
      <vt:lpstr>EN</vt:lpstr>
      <vt:lpstr>EN</vt:lpstr>
      <vt:lpstr>Problēmas un tālākie pētījumi</vt:lpstr>
      <vt:lpstr>Uz ontoloģijām balstītas dabīgās valodas semantikas izgūšanas metodes  </vt:lpstr>
      <vt:lpstr>2.posms</vt:lpstr>
      <vt:lpstr>PowerPoint Presentation</vt:lpstr>
      <vt:lpstr>Plānots 3.posmā:</vt:lpstr>
      <vt:lpstr>Paldies par uzmanību!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VPP „SOPHIS”  2.projekta „Uz ontoloģijām balstītas tīmekļa videi pielāgotas zināšanu inženierijas tehnoloģijas” seminārs par projekta 1.posmā veiktajiem darbiem un iegūtajiem rezultātiem </dc:title>
  <dc:creator>JBarzdins</dc:creator>
  <cp:lastModifiedBy>user</cp:lastModifiedBy>
  <cp:revision>123</cp:revision>
  <dcterms:created xsi:type="dcterms:W3CDTF">2006-08-16T00:00:00Z</dcterms:created>
  <dcterms:modified xsi:type="dcterms:W3CDTF">2016-03-29T19:30:42Z</dcterms:modified>
</cp:coreProperties>
</file>