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448" r:id="rId3"/>
    <p:sldId id="393" r:id="rId4"/>
    <p:sldId id="490" r:id="rId5"/>
    <p:sldId id="494" r:id="rId6"/>
    <p:sldId id="491" r:id="rId7"/>
    <p:sldId id="492" r:id="rId8"/>
    <p:sldId id="493" r:id="rId9"/>
    <p:sldId id="409" r:id="rId10"/>
    <p:sldId id="495" r:id="rId11"/>
    <p:sldId id="497" r:id="rId12"/>
    <p:sldId id="498" r:id="rId13"/>
    <p:sldId id="503" r:id="rId14"/>
    <p:sldId id="502" r:id="rId15"/>
    <p:sldId id="477" r:id="rId16"/>
    <p:sldId id="489" r:id="rId17"/>
    <p:sldId id="504" r:id="rId18"/>
    <p:sldId id="500" r:id="rId19"/>
    <p:sldId id="512" r:id="rId20"/>
    <p:sldId id="511" r:id="rId21"/>
    <p:sldId id="501" r:id="rId22"/>
    <p:sldId id="508" r:id="rId23"/>
    <p:sldId id="505" r:id="rId24"/>
    <p:sldId id="513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B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21"/>
    <p:restoredTop sz="80609"/>
  </p:normalViewPr>
  <p:slideViewPr>
    <p:cSldViewPr snapToGrid="0" snapToObjects="1">
      <p:cViewPr varScale="1">
        <p:scale>
          <a:sx n="68" d="100"/>
          <a:sy n="68" d="100"/>
        </p:scale>
        <p:origin x="2050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282FC-B6FA-0F46-8DD1-82FF03472D74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3D113-A8E2-124B-AAB5-CF75DD2D0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72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i.ac.uk/fgpt/sw/lodestar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3D113-A8E2-124B-AAB5-CF75DD2D08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53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LD</a:t>
            </a:r>
            <a:r>
              <a:rPr lang="en-US" baseline="0" dirty="0" smtClean="0"/>
              <a:t> (un SPARQL) </a:t>
            </a:r>
            <a:r>
              <a:rPr lang="en-US" baseline="0" dirty="0" err="1" smtClean="0"/>
              <a:t>kā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piekļuves</a:t>
            </a:r>
            <a:r>
              <a:rPr lang="en-US" baseline="0" dirty="0" smtClean="0"/>
              <a:t> / </a:t>
            </a:r>
            <a:r>
              <a:rPr lang="en-US" baseline="0" dirty="0" err="1" smtClean="0"/>
              <a:t>publicēšanas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mehānisms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grafveida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datiem</a:t>
            </a:r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Access control (for private ontologies), also for SPARQL access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3D113-A8E2-124B-AAB5-CF75DD2D08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0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can see that ontologies are large + used in many projects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3D113-A8E2-124B-AAB5-CF75DD2D08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84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Developed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LODEStar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http://www.ebi.ac.uk/fgpt/sw/lodestar/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- a generic SPARQL endpoint and linked data browser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 with added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functionality for querying and browsing EBI-based datasets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3D113-A8E2-124B-AAB5-CF75DD2D08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107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Milzu</a:t>
            </a:r>
            <a:r>
              <a:rPr lang="en-US" dirty="0" smtClean="0"/>
              <a:t> </a:t>
            </a:r>
            <a:r>
              <a:rPr lang="en-US" dirty="0" err="1" smtClean="0"/>
              <a:t>datu</a:t>
            </a:r>
            <a:r>
              <a:rPr lang="en-US" dirty="0" smtClean="0"/>
              <a:t> </a:t>
            </a:r>
            <a:r>
              <a:rPr lang="en-US" dirty="0" err="1" smtClean="0"/>
              <a:t>apjoms</a:t>
            </a:r>
            <a:r>
              <a:rPr lang="en-US" dirty="0" smtClean="0"/>
              <a:t> un </a:t>
            </a:r>
            <a:r>
              <a:rPr lang="en-US" dirty="0" err="1" smtClean="0"/>
              <a:t>pamatīgas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prasības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infrastruktūrai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3D113-A8E2-124B-AAB5-CF75DD2D08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68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Fast Healthcare Interoperability Resources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need</a:t>
            </a:r>
            <a:r>
              <a:rPr lang="en-US" baseline="0" dirty="0" smtClean="0"/>
              <a:t> tools for working with </a:t>
            </a:r>
            <a:r>
              <a:rPr lang="en-US" baseline="0" dirty="0" err="1" smtClean="0"/>
              <a:t>ShEx</a:t>
            </a:r>
            <a:endParaRPr lang="en-US" baseline="0" dirty="0" smtClean="0"/>
          </a:p>
          <a:p>
            <a:pPr marL="171450" indent="-171450">
              <a:buFont typeface="Arial" charset="0"/>
              <a:buChar char="•"/>
            </a:pPr>
            <a:endParaRPr lang="en-US" baseline="0" dirty="0" smtClean="0"/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https://www.hl7.org/</a:t>
            </a:r>
            <a:r>
              <a:rPr lang="en-US" dirty="0" err="1" smtClean="0"/>
              <a:t>fhir</a:t>
            </a:r>
            <a:r>
              <a:rPr lang="en-US" dirty="0" smtClean="0"/>
              <a:t>/linked-data-</a:t>
            </a:r>
            <a:r>
              <a:rPr lang="en-US" dirty="0" err="1" smtClean="0"/>
              <a:t>module.html</a:t>
            </a:r>
            <a:endParaRPr lang="en-US" dirty="0" smtClean="0"/>
          </a:p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3D113-A8E2-124B-AAB5-CF75DD2D083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28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</a:t>
            </a:r>
            <a:r>
              <a:rPr lang="en-US" baseline="0" dirty="0" smtClean="0"/>
              <a:t> of FHIR 3.0 Resource types.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3D113-A8E2-124B-AAB5-CF75DD2D083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451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https://www.hl7.org/</a:t>
            </a:r>
            <a:r>
              <a:rPr lang="en-US" dirty="0" err="1" smtClean="0"/>
              <a:t>fhir</a:t>
            </a:r>
            <a:r>
              <a:rPr lang="en-US" dirty="0" smtClean="0"/>
              <a:t>/</a:t>
            </a:r>
            <a:r>
              <a:rPr lang="en-US" dirty="0" err="1" smtClean="0"/>
              <a:t>episodeofcare.html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3D113-A8E2-124B-AAB5-CF75DD2D083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002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r>
              <a:rPr lang="en-US" baseline="0" dirty="0" smtClean="0"/>
              <a:t> (e-Medicine):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Linked Data in one of the components (in the use of RDF in e-Medicine)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Lots of momentum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3D113-A8E2-124B-AAB5-CF75DD2D083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78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sz="1200" dirty="0" smtClean="0">
                <a:solidFill>
                  <a:srgbClr val="FF6600"/>
                </a:solidFill>
              </a:rPr>
              <a:t>Saistītie dati (</a:t>
            </a:r>
            <a:r>
              <a:rPr lang="lv-LV" sz="1200" i="1" dirty="0" err="1" smtClean="0">
                <a:solidFill>
                  <a:srgbClr val="FF6600"/>
                </a:solidFill>
              </a:rPr>
              <a:t>linked</a:t>
            </a:r>
            <a:r>
              <a:rPr lang="lv-LV" sz="1200" i="1" dirty="0" smtClean="0">
                <a:solidFill>
                  <a:srgbClr val="FF6600"/>
                </a:solidFill>
              </a:rPr>
              <a:t> data</a:t>
            </a:r>
            <a:r>
              <a:rPr lang="lv-LV" sz="1200" dirty="0" smtClean="0">
                <a:solidFill>
                  <a:srgbClr val="FF6600"/>
                </a:solidFill>
              </a:rPr>
              <a:t>)</a:t>
            </a:r>
            <a:r>
              <a:rPr lang="lv-LV" sz="1200" dirty="0" smtClean="0"/>
              <a:t> ir veids, kā [tīmeklī] publicēt strukturētu, datoram "saprotamu" informāciju par objektiem, </a:t>
            </a:r>
            <a:br>
              <a:rPr lang="lv-LV" sz="1200" dirty="0" smtClean="0"/>
            </a:br>
            <a:r>
              <a:rPr lang="lv-LV" sz="1200" dirty="0" smtClean="0"/>
              <a:t>to īpašībām un savstarpējām saitēm.</a:t>
            </a:r>
          </a:p>
          <a:p>
            <a:endParaRPr lang="lv-LV" sz="1200" dirty="0" smtClean="0"/>
          </a:p>
          <a:p>
            <a:r>
              <a:rPr lang="lv-LV" sz="1200" dirty="0" smtClean="0"/>
              <a:t>LD</a:t>
            </a:r>
            <a:r>
              <a:rPr lang="lv-LV" sz="1200" baseline="0" dirty="0" smtClean="0"/>
              <a:t> </a:t>
            </a:r>
            <a:r>
              <a:rPr lang="lv-LV" sz="1200" baseline="0" dirty="0" err="1" smtClean="0"/>
              <a:t>uses</a:t>
            </a:r>
            <a:r>
              <a:rPr lang="lv-LV" sz="1200" baseline="0" dirty="0" smtClean="0"/>
              <a:t> </a:t>
            </a:r>
            <a:r>
              <a:rPr lang="lv-LV" sz="1200" baseline="0" dirty="0" err="1" smtClean="0"/>
              <a:t>concepts</a:t>
            </a:r>
            <a:r>
              <a:rPr lang="lv-LV" sz="1200" baseline="0" dirty="0" smtClean="0"/>
              <a:t> </a:t>
            </a:r>
            <a:r>
              <a:rPr lang="lv-LV" sz="1200" baseline="0" dirty="0" err="1" smtClean="0"/>
              <a:t>and</a:t>
            </a:r>
            <a:r>
              <a:rPr lang="lv-LV" sz="1200" baseline="0" dirty="0" smtClean="0"/>
              <a:t> </a:t>
            </a:r>
            <a:r>
              <a:rPr lang="lv-LV" sz="1200" baseline="0" dirty="0" err="1" smtClean="0"/>
              <a:t>technologies</a:t>
            </a:r>
            <a:r>
              <a:rPr lang="lv-LV" sz="1200" baseline="0" dirty="0" smtClean="0"/>
              <a:t> </a:t>
            </a:r>
            <a:r>
              <a:rPr lang="lv-LV" sz="1200" baseline="0" dirty="0" err="1" smtClean="0"/>
              <a:t>of</a:t>
            </a:r>
            <a:r>
              <a:rPr lang="lv-LV" sz="1200" baseline="0" dirty="0" smtClean="0"/>
              <a:t> </a:t>
            </a:r>
            <a:r>
              <a:rPr lang="lv-LV" sz="1200" baseline="0" dirty="0" err="1" smtClean="0"/>
              <a:t>the</a:t>
            </a:r>
            <a:r>
              <a:rPr lang="lv-LV" sz="1200" baseline="0" dirty="0" smtClean="0"/>
              <a:t> </a:t>
            </a:r>
            <a:r>
              <a:rPr lang="lv-LV" sz="1200" baseline="0" dirty="0" err="1" smtClean="0"/>
              <a:t>web</a:t>
            </a:r>
            <a:r>
              <a:rPr lang="lv-LV" sz="1200" baseline="0" dirty="0" smtClean="0"/>
              <a:t> to </a:t>
            </a:r>
            <a:r>
              <a:rPr lang="lv-LV" sz="1200" baseline="0" dirty="0" err="1" smtClean="0"/>
              <a:t>describe</a:t>
            </a:r>
            <a:r>
              <a:rPr lang="lv-LV" sz="1200" baseline="0" dirty="0" smtClean="0"/>
              <a:t> </a:t>
            </a:r>
            <a:r>
              <a:rPr lang="lv-LV" sz="1200" baseline="0" dirty="0" err="1" smtClean="0"/>
              <a:t>the</a:t>
            </a:r>
            <a:r>
              <a:rPr lang="lv-LV" sz="1200" baseline="0" dirty="0" smtClean="0"/>
              <a:t> </a:t>
            </a:r>
            <a:r>
              <a:rPr lang="lv-LV" sz="1200" baseline="0" dirty="0" err="1" smtClean="0"/>
              <a:t>world</a:t>
            </a:r>
            <a:r>
              <a:rPr lang="lv-LV" sz="1200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80C00-62E2-4AED-9D54-EEE3F2CDA514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84851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LOD "cloud" diagram from August 2017 contains 1163 datasets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3D113-A8E2-124B-AAB5-CF75DD2D08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01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Ieguvumi</a:t>
            </a:r>
            <a:r>
              <a:rPr lang="en-US" baseline="0" dirty="0" smtClean="0"/>
              <a:t> no 4</a:t>
            </a:r>
            <a:r>
              <a:rPr lang="en-US" b="1" dirty="0" smtClean="0"/>
              <a:t>★:</a:t>
            </a:r>
            <a:r>
              <a:rPr lang="en-US" b="1" baseline="0" dirty="0" smtClean="0"/>
              <a:t> </a:t>
            </a:r>
            <a:r>
              <a:rPr lang="en-US" b="0" baseline="0" dirty="0" smtClean="0"/>
              <a:t>Other publishers can link </a:t>
            </a:r>
            <a:r>
              <a:rPr lang="en-US" b="1" baseline="0" dirty="0" smtClean="0"/>
              <a:t>into</a:t>
            </a:r>
            <a:r>
              <a:rPr lang="en-US" b="0" baseline="0" dirty="0" smtClean="0"/>
              <a:t> your data; Granular control over data</a:t>
            </a:r>
            <a:endParaRPr lang="en-US" b="0" dirty="0" smtClean="0"/>
          </a:p>
          <a:p>
            <a:endParaRPr lang="en-US" dirty="0" smtClean="0"/>
          </a:p>
          <a:p>
            <a:r>
              <a:rPr lang="en-US" dirty="0" smtClean="0"/>
              <a:t>http://5stardata.info/</a:t>
            </a:r>
            <a:r>
              <a:rPr lang="en-US" dirty="0" err="1" smtClean="0"/>
              <a:t>en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3D113-A8E2-124B-AAB5-CF75DD2D08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9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DWBP (2017),</a:t>
            </a:r>
            <a:r>
              <a:rPr lang="en-US" baseline="0" dirty="0" smtClean="0"/>
              <a:t> CSVW (2015), DCAT (2014), DCAT-AP (2015), PROV (2013), DQV (2016)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3D113-A8E2-124B-AAB5-CF75DD2D08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01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SPARQL + Linked Data no </a:t>
            </a:r>
            <a:r>
              <a:rPr lang="en-US" dirty="0" err="1" smtClean="0"/>
              <a:t>kataloga</a:t>
            </a:r>
            <a:endParaRPr lang="en-US" dirty="0" smtClean="0"/>
          </a:p>
          <a:p>
            <a:r>
              <a:rPr lang="en-US" dirty="0" smtClean="0"/>
              <a:t>  - </a:t>
            </a:r>
            <a:r>
              <a:rPr lang="en-US" dirty="0" err="1" smtClean="0"/>
              <a:t>tomēr</a:t>
            </a:r>
            <a:r>
              <a:rPr lang="en-US" baseline="0" dirty="0" smtClean="0"/>
              <a:t> LD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apstājas</a:t>
            </a:r>
            <a:r>
              <a:rPr lang="en-US" baseline="0" dirty="0" smtClean="0"/>
              <a:t> -&gt; </a:t>
            </a:r>
            <a:r>
              <a:rPr lang="en-US" baseline="0" dirty="0" err="1" smtClean="0"/>
              <a:t>daļai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kopu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pašām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nav</a:t>
            </a:r>
            <a:r>
              <a:rPr lang="en-US" baseline="0" dirty="0" smtClean="0"/>
              <a:t> Linked Data URI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3D113-A8E2-124B-AAB5-CF75DD2D08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49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err="1" smtClean="0"/>
              <a:t>Ontoloģiju</a:t>
            </a:r>
            <a:r>
              <a:rPr lang="en-US" dirty="0" smtClean="0"/>
              <a:t> </a:t>
            </a:r>
            <a:r>
              <a:rPr lang="en-US" dirty="0" err="1" smtClean="0"/>
              <a:t>izmantošana</a:t>
            </a:r>
            <a:r>
              <a:rPr lang="en-US" dirty="0" smtClean="0"/>
              <a:t> </a:t>
            </a:r>
            <a:r>
              <a:rPr lang="en-US" dirty="0" err="1" smtClean="0"/>
              <a:t>valsts</a:t>
            </a:r>
            <a:r>
              <a:rPr lang="en-US" dirty="0" smtClean="0"/>
              <a:t> </a:t>
            </a:r>
            <a:r>
              <a:rPr lang="en-US" dirty="0" err="1" smtClean="0"/>
              <a:t>pārvaldes</a:t>
            </a:r>
            <a:r>
              <a:rPr lang="en-US" dirty="0" smtClean="0"/>
              <a:t> </a:t>
            </a:r>
            <a:r>
              <a:rPr lang="en-US" dirty="0" err="1" smtClean="0"/>
              <a:t>datiem</a:t>
            </a:r>
            <a:r>
              <a:rPr lang="en-US" dirty="0" smtClean="0"/>
              <a:t> -&gt; </a:t>
            </a:r>
            <a:r>
              <a:rPr lang="en-US" dirty="0" err="1" smtClean="0"/>
              <a:t>sadarbība</a:t>
            </a:r>
            <a:r>
              <a:rPr lang="en-US" dirty="0" smtClean="0"/>
              <a:t> </a:t>
            </a:r>
            <a:r>
              <a:rPr lang="en-US" dirty="0" err="1" smtClean="0"/>
              <a:t>ar</a:t>
            </a:r>
            <a:r>
              <a:rPr lang="en-US" dirty="0" smtClean="0"/>
              <a:t> UR</a:t>
            </a:r>
          </a:p>
          <a:p>
            <a:pPr marL="1714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(chicken</a:t>
            </a:r>
            <a:r>
              <a:rPr lang="en-US" baseline="0" dirty="0" smtClean="0"/>
              <a:t> and egg problem?)</a:t>
            </a:r>
            <a:endParaRPr lang="en-US" dirty="0" smtClean="0"/>
          </a:p>
          <a:p>
            <a:pPr marL="1714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 smtClean="0"/>
          </a:p>
          <a:p>
            <a:pPr marL="1714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err="1" smtClean="0"/>
              <a:t>Knowlege</a:t>
            </a:r>
            <a:r>
              <a:rPr lang="en-US" dirty="0" smtClean="0"/>
              <a:t> graphs</a:t>
            </a:r>
          </a:p>
          <a:p>
            <a:pPr marL="1714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Useful data -&gt; prioritize datasets to publish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3D113-A8E2-124B-AAB5-CF75DD2D08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88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3D113-A8E2-124B-AAB5-CF75DD2D08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02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LD</a:t>
            </a:r>
            <a:r>
              <a:rPr lang="en-US" baseline="0" dirty="0" smtClean="0"/>
              <a:t> (un SPARQL) </a:t>
            </a:r>
            <a:r>
              <a:rPr lang="en-US" baseline="0" dirty="0" err="1" smtClean="0"/>
              <a:t>kā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piekļuves</a:t>
            </a:r>
            <a:r>
              <a:rPr lang="en-US" baseline="0" dirty="0" smtClean="0"/>
              <a:t> / </a:t>
            </a:r>
            <a:r>
              <a:rPr lang="en-US" baseline="0" dirty="0" err="1" smtClean="0"/>
              <a:t>publicēšanas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mehānisms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grafveida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datiem</a:t>
            </a:r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EBI = EMBL-EBI</a:t>
            </a:r>
          </a:p>
          <a:p>
            <a:r>
              <a:rPr lang="en-US" dirty="0" smtClean="0"/>
              <a:t>Linked Life Data = data-as-a-service (</a:t>
            </a:r>
            <a:r>
              <a:rPr lang="en-US" dirty="0" err="1" smtClean="0"/>
              <a:t>Ontotext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3D113-A8E2-124B-AAB5-CF75DD2D08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10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24/11/2017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6E9A-D80A-8241-9920-0284F0E5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95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24/11/2017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6E9A-D80A-8241-9920-0284F0E5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72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24/11/2017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6E9A-D80A-8241-9920-0284F0E5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99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24/11/2017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6E9A-D80A-8241-9920-0284F0E5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20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24/11/2017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6E9A-D80A-8241-9920-0284F0E5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81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24/11/2017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6E9A-D80A-8241-9920-0284F0E5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98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24/11/2017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6E9A-D80A-8241-9920-0284F0E5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2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24/11/2017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6E9A-D80A-8241-9920-0284F0E5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35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24/11/2017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6E9A-D80A-8241-9920-0284F0E5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61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24/11/2017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6E9A-D80A-8241-9920-0284F0E5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19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24/11/2017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6E9A-D80A-8241-9920-0284F0E5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47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24/11/2017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36E9A-D80A-8241-9920-0284F0E5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9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od-cloud.net/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3141"/>
            <a:ext cx="7772400" cy="1978758"/>
          </a:xfrm>
        </p:spPr>
        <p:txBody>
          <a:bodyPr>
            <a:normAutofit fontScale="90000"/>
          </a:bodyPr>
          <a:lstStyle/>
          <a:p>
            <a:r>
              <a:rPr lang="ro-RO" sz="6000" dirty="0" smtClean="0"/>
              <a:t>Linked Data Technologies in e-Government </a:t>
            </a:r>
            <a:br>
              <a:rPr lang="ro-RO" sz="6000" dirty="0" smtClean="0"/>
            </a:br>
            <a:r>
              <a:rPr lang="ro-RO" sz="6000" dirty="0" err="1" smtClean="0"/>
              <a:t>and</a:t>
            </a:r>
            <a:r>
              <a:rPr lang="ro-RO" sz="6000" dirty="0" smtClean="0"/>
              <a:t> e-Medicine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79434"/>
            <a:ext cx="7772400" cy="360406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/>
              <a:t>Uldis</a:t>
            </a:r>
            <a:r>
              <a:rPr lang="en-US" dirty="0" smtClean="0"/>
              <a:t> </a:t>
            </a:r>
            <a:r>
              <a:rPr lang="en-US" dirty="0" err="1" smtClean="0"/>
              <a:t>Bojārs</a:t>
            </a:r>
            <a:endParaRPr lang="en-US" dirty="0" smtClean="0"/>
          </a:p>
          <a:p>
            <a:r>
              <a:rPr lang="en-US" sz="2400" dirty="0" err="1" smtClean="0"/>
              <a:t>uldis.bojars@lumii.lv</a:t>
            </a:r>
            <a:endParaRPr lang="en-US" sz="2400" dirty="0" smtClean="0"/>
          </a:p>
          <a:p>
            <a:endParaRPr lang="en-US" sz="1200" dirty="0" smtClean="0"/>
          </a:p>
          <a:p>
            <a:r>
              <a:rPr lang="en-US" sz="2800" dirty="0" smtClean="0"/>
              <a:t>24-Nov-2017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762000" y="3290500"/>
            <a:ext cx="7772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400" b="1" i="1" dirty="0">
                <a:solidFill>
                  <a:srgbClr val="00B050"/>
                </a:solidFill>
              </a:rPr>
              <a:t>„SOPHIS” Project No 2  „</a:t>
            </a:r>
            <a:r>
              <a:rPr lang="lv-LV" sz="2400" b="1" i="1" dirty="0" err="1">
                <a:solidFill>
                  <a:srgbClr val="00B050"/>
                </a:solidFill>
              </a:rPr>
              <a:t>Ontology</a:t>
            </a:r>
            <a:r>
              <a:rPr lang="lv-LV" sz="2400" b="1" i="1" dirty="0">
                <a:solidFill>
                  <a:srgbClr val="00B050"/>
                </a:solidFill>
              </a:rPr>
              <a:t> –</a:t>
            </a:r>
            <a:r>
              <a:rPr lang="lv-LV" sz="2400" b="1" i="1" dirty="0" err="1">
                <a:solidFill>
                  <a:srgbClr val="00B050"/>
                </a:solidFill>
              </a:rPr>
              <a:t>based</a:t>
            </a:r>
            <a:r>
              <a:rPr lang="lv-LV" sz="2400" b="1" i="1" dirty="0">
                <a:solidFill>
                  <a:srgbClr val="00B050"/>
                </a:solidFill>
              </a:rPr>
              <a:t> </a:t>
            </a:r>
            <a:r>
              <a:rPr lang="lv-LV" sz="2400" b="1" i="1" dirty="0" err="1">
                <a:solidFill>
                  <a:srgbClr val="00B050"/>
                </a:solidFill>
              </a:rPr>
              <a:t>knowledge</a:t>
            </a:r>
            <a:r>
              <a:rPr lang="lv-LV" sz="2400" b="1" i="1" dirty="0">
                <a:solidFill>
                  <a:srgbClr val="00B050"/>
                </a:solidFill>
              </a:rPr>
              <a:t> </a:t>
            </a:r>
            <a:r>
              <a:rPr lang="lv-LV" sz="2400" b="1" i="1" dirty="0" err="1">
                <a:solidFill>
                  <a:srgbClr val="00B050"/>
                </a:solidFill>
              </a:rPr>
              <a:t>engineering</a:t>
            </a:r>
            <a:r>
              <a:rPr lang="lv-LV" sz="2400" b="1" i="1" dirty="0">
                <a:solidFill>
                  <a:srgbClr val="00B050"/>
                </a:solidFill>
              </a:rPr>
              <a:t> </a:t>
            </a:r>
            <a:r>
              <a:rPr lang="lv-LV" sz="2400" b="1" i="1" dirty="0" err="1">
                <a:solidFill>
                  <a:srgbClr val="00B050"/>
                </a:solidFill>
              </a:rPr>
              <a:t>technologies</a:t>
            </a:r>
            <a:r>
              <a:rPr lang="lv-LV" sz="2400" b="1" i="1" dirty="0">
                <a:solidFill>
                  <a:srgbClr val="00B050"/>
                </a:solidFill>
              </a:rPr>
              <a:t> </a:t>
            </a:r>
            <a:r>
              <a:rPr lang="lv-LV" sz="2400" b="1" i="1" dirty="0" err="1">
                <a:solidFill>
                  <a:srgbClr val="00B050"/>
                </a:solidFill>
              </a:rPr>
              <a:t>suitable</a:t>
            </a:r>
            <a:r>
              <a:rPr lang="lv-LV" sz="2400" b="1" i="1" dirty="0">
                <a:solidFill>
                  <a:srgbClr val="00B050"/>
                </a:solidFill>
              </a:rPr>
              <a:t> </a:t>
            </a:r>
            <a:r>
              <a:rPr lang="lv-LV" sz="2400" b="1" i="1" dirty="0" err="1">
                <a:solidFill>
                  <a:srgbClr val="00B050"/>
                </a:solidFill>
              </a:rPr>
              <a:t>for</a:t>
            </a:r>
            <a:r>
              <a:rPr lang="lv-LV" sz="2400" b="1" i="1" dirty="0">
                <a:solidFill>
                  <a:srgbClr val="00B050"/>
                </a:solidFill>
              </a:rPr>
              <a:t>  </a:t>
            </a:r>
            <a:r>
              <a:rPr lang="lv-LV" sz="2400" b="1" i="1" dirty="0" err="1">
                <a:solidFill>
                  <a:srgbClr val="00B050"/>
                </a:solidFill>
              </a:rPr>
              <a:t>web</a:t>
            </a:r>
            <a:r>
              <a:rPr lang="lv-LV" sz="2400" b="1" i="1" dirty="0">
                <a:solidFill>
                  <a:srgbClr val="00B050"/>
                </a:solidFill>
              </a:rPr>
              <a:t> </a:t>
            </a:r>
            <a:r>
              <a:rPr lang="lv-LV" sz="2400" b="1" i="1" dirty="0" err="1">
                <a:solidFill>
                  <a:srgbClr val="00B050"/>
                </a:solidFill>
              </a:rPr>
              <a:t>environment</a:t>
            </a:r>
            <a:r>
              <a:rPr lang="lv-LV" sz="2400" b="1" i="1" dirty="0">
                <a:solidFill>
                  <a:srgbClr val="00B050"/>
                </a:solidFill>
              </a:rPr>
              <a:t>"</a:t>
            </a:r>
            <a:endParaRPr lang="lv-LV" sz="2400" b="1" dirty="0">
              <a:solidFill>
                <a:srgbClr val="00B05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24/11/2017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6E9A-D80A-8241-9920-0284F0E59F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6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Linked Data principles can be used in:</a:t>
            </a:r>
          </a:p>
          <a:p>
            <a:pPr lvl="1"/>
            <a:r>
              <a:rPr lang="en-US" b="1" dirty="0" smtClean="0"/>
              <a:t>Publishing data</a:t>
            </a:r>
          </a:p>
          <a:p>
            <a:pPr lvl="1"/>
            <a:r>
              <a:rPr lang="en-US" b="1" dirty="0" smtClean="0"/>
              <a:t>Consuming data</a:t>
            </a:r>
          </a:p>
          <a:p>
            <a:pPr lvl="1"/>
            <a:r>
              <a:rPr lang="en-US" b="1" dirty="0" smtClean="0"/>
              <a:t>Connecting information </a:t>
            </a:r>
            <a:br>
              <a:rPr lang="en-US" b="1" dirty="0" smtClean="0"/>
            </a:br>
            <a:r>
              <a:rPr lang="en-US" b="1" dirty="0" smtClean="0"/>
              <a:t>systems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Linked </a:t>
            </a:r>
            <a:r>
              <a:rPr lang="en-US" dirty="0" smtClean="0"/>
              <a:t>Open Data + "Closed" Data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24/11/2017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6E9A-D80A-8241-9920-0284F0E59F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W3C HCLS Interest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</a:t>
            </a:r>
            <a:r>
              <a:rPr lang="en-US" dirty="0" smtClean="0"/>
              <a:t>oals include:</a:t>
            </a:r>
          </a:p>
          <a:p>
            <a:pPr defTabSz="914400">
              <a:spcBef>
                <a:spcPts val="900"/>
              </a:spcBef>
            </a:pPr>
            <a:r>
              <a:rPr lang="en-US" dirty="0" smtClean="0"/>
              <a:t>creating </a:t>
            </a:r>
            <a:r>
              <a:rPr lang="en-US" dirty="0"/>
              <a:t>health care and life sciences </a:t>
            </a:r>
            <a:r>
              <a:rPr lang="en-US" dirty="0" smtClean="0"/>
              <a:t>(HCLS) Linked </a:t>
            </a:r>
            <a:r>
              <a:rPr lang="en-US" dirty="0"/>
              <a:t>Data and </a:t>
            </a:r>
            <a:r>
              <a:rPr lang="en-US" dirty="0" smtClean="0"/>
              <a:t>relevant guidelines</a:t>
            </a:r>
          </a:p>
          <a:p>
            <a:pPr defTabSz="914400">
              <a:spcBef>
                <a:spcPts val="900"/>
              </a:spcBef>
            </a:pPr>
            <a:r>
              <a:rPr lang="en-US" dirty="0" smtClean="0"/>
              <a:t>helping organizations create </a:t>
            </a:r>
            <a:r>
              <a:rPr lang="en-US" dirty="0"/>
              <a:t>Linked </a:t>
            </a:r>
            <a:r>
              <a:rPr lang="en-US" dirty="0" smtClean="0"/>
              <a:t>Data</a:t>
            </a:r>
          </a:p>
          <a:p>
            <a:pPr defTabSz="914400">
              <a:spcBef>
                <a:spcPts val="900"/>
              </a:spcBef>
            </a:pPr>
            <a:r>
              <a:rPr lang="en-US" dirty="0" smtClean="0"/>
              <a:t>developing </a:t>
            </a:r>
            <a:r>
              <a:rPr lang="en-US" dirty="0"/>
              <a:t>RDF vocabularies </a:t>
            </a:r>
            <a:endParaRPr lang="en-US" dirty="0" smtClean="0"/>
          </a:p>
          <a:p>
            <a:pPr defTabSz="914400">
              <a:spcBef>
                <a:spcPts val="900"/>
              </a:spcBef>
            </a:pPr>
            <a:r>
              <a:rPr lang="en-US" dirty="0" smtClean="0"/>
              <a:t>creating </a:t>
            </a:r>
            <a:r>
              <a:rPr lang="en-US" dirty="0"/>
              <a:t>mappings between HCLS </a:t>
            </a:r>
            <a:r>
              <a:rPr lang="en-US" dirty="0" smtClean="0"/>
              <a:t>vocabularies</a:t>
            </a:r>
          </a:p>
          <a:p>
            <a:pPr defTabSz="914400">
              <a:spcBef>
                <a:spcPts val="0"/>
              </a:spcBef>
            </a:pPr>
            <a:endParaRPr lang="en-US" dirty="0"/>
          </a:p>
          <a:p>
            <a:pPr marL="0" indent="0" defTabSz="914400">
              <a:spcBef>
                <a:spcPts val="0"/>
              </a:spcBef>
              <a:buNone/>
            </a:pPr>
            <a:r>
              <a:rPr lang="en-US" dirty="0" smtClean="0"/>
              <a:t>W3C HCLS Linked Data guide (Nov'2012)</a:t>
            </a:r>
          </a:p>
          <a:p>
            <a:pPr lvl="1" defTabSz="914400">
              <a:spcBef>
                <a:spcPts val="600"/>
              </a:spcBef>
            </a:pPr>
            <a:r>
              <a:rPr lang="en-US" sz="2600" dirty="0"/>
              <a:t>https://www.w3.org/2001/</a:t>
            </a:r>
            <a:r>
              <a:rPr lang="en-US" sz="2600" dirty="0" err="1"/>
              <a:t>sw</a:t>
            </a:r>
            <a:r>
              <a:rPr lang="en-US" sz="2600" dirty="0"/>
              <a:t>/</a:t>
            </a:r>
            <a:r>
              <a:rPr lang="en-US" sz="2600" dirty="0" err="1"/>
              <a:t>hcls</a:t>
            </a:r>
            <a:r>
              <a:rPr lang="en-US" sz="2600" dirty="0"/>
              <a:t>/notes/</a:t>
            </a:r>
            <a:r>
              <a:rPr lang="en-US" sz="2600" dirty="0" err="1"/>
              <a:t>hcls</a:t>
            </a:r>
            <a:r>
              <a:rPr lang="en-US" sz="2600" dirty="0"/>
              <a:t>-</a:t>
            </a:r>
            <a:r>
              <a:rPr lang="en-US" sz="2600" dirty="0" err="1"/>
              <a:t>rdf</a:t>
            </a:r>
            <a:r>
              <a:rPr lang="en-US" sz="2600" dirty="0"/>
              <a:t>-guide/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24/11/2017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6E9A-D80A-8241-9920-0284F0E59F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6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HCLS datasets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Datahub.io</a:t>
            </a:r>
            <a:r>
              <a:rPr lang="en-US" dirty="0"/>
              <a:t> (245 </a:t>
            </a:r>
            <a:r>
              <a:rPr lang="en-US" dirty="0" smtClean="0"/>
              <a:t>biomedicine LOD datasets)</a:t>
            </a:r>
          </a:p>
          <a:p>
            <a:r>
              <a:rPr lang="en-US" dirty="0" err="1" smtClean="0"/>
              <a:t>BioPortal</a:t>
            </a:r>
            <a:r>
              <a:rPr lang="en-US" dirty="0" smtClean="0"/>
              <a:t> ( &gt;650 ontologies)</a:t>
            </a:r>
          </a:p>
          <a:p>
            <a:r>
              <a:rPr lang="en-US" dirty="0"/>
              <a:t>EBI RDF </a:t>
            </a:r>
            <a:r>
              <a:rPr lang="en-US" dirty="0" smtClean="0"/>
              <a:t>Platform (new version in 2017)</a:t>
            </a:r>
          </a:p>
          <a:p>
            <a:r>
              <a:rPr lang="en-US" dirty="0" smtClean="0"/>
              <a:t>Linked Life Data (data-as-a-service)</a:t>
            </a:r>
          </a:p>
          <a:p>
            <a:r>
              <a:rPr lang="en-US" dirty="0" err="1" smtClean="0"/>
              <a:t>OpenPHACTS</a:t>
            </a:r>
            <a:r>
              <a:rPr lang="en-US" dirty="0"/>
              <a:t> </a:t>
            </a:r>
            <a:r>
              <a:rPr lang="en-US" dirty="0" smtClean="0"/>
              <a:t>(EU </a:t>
            </a:r>
            <a:r>
              <a:rPr lang="en-US" dirty="0"/>
              <a:t>public-private </a:t>
            </a:r>
            <a:r>
              <a:rPr lang="en-US" dirty="0" smtClean="0"/>
              <a:t>partnership)</a:t>
            </a:r>
          </a:p>
          <a:p>
            <a:r>
              <a:rPr lang="en-US" dirty="0" smtClean="0"/>
              <a:t>...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24/11/2017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6E9A-D80A-8241-9920-0284F0E59F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3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BioPortal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BioPortal</a:t>
            </a:r>
            <a:r>
              <a:rPr lang="en-US" dirty="0" smtClean="0"/>
              <a:t> contains:</a:t>
            </a:r>
          </a:p>
          <a:p>
            <a:pPr lvl="1"/>
            <a:r>
              <a:rPr lang="en-US" dirty="0" smtClean="0"/>
              <a:t>ontologies</a:t>
            </a:r>
          </a:p>
          <a:p>
            <a:pPr lvl="2"/>
            <a:r>
              <a:rPr lang="en-US" dirty="0"/>
              <a:t>&gt;650 biomedical ontologies (Nov'2017)</a:t>
            </a:r>
            <a:endParaRPr lang="en-US" dirty="0" smtClean="0"/>
          </a:p>
          <a:p>
            <a:pPr lvl="1"/>
            <a:r>
              <a:rPr lang="en-US" dirty="0" smtClean="0"/>
              <a:t>ontology metadata</a:t>
            </a:r>
          </a:p>
          <a:p>
            <a:pPr lvl="2"/>
            <a:r>
              <a:rPr lang="en-US" dirty="0" smtClean="0"/>
              <a:t>incl. ontology peer reviews </a:t>
            </a:r>
          </a:p>
          <a:p>
            <a:pPr lvl="1"/>
            <a:r>
              <a:rPr lang="en-US" dirty="0" smtClean="0"/>
              <a:t>mappings b/w ontologies</a:t>
            </a:r>
          </a:p>
          <a:p>
            <a:pPr lvl="2"/>
            <a:r>
              <a:rPr lang="en-US" dirty="0" smtClean="0"/>
              <a:t>user-contributed + automatically generated 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Linked Data:</a:t>
            </a:r>
          </a:p>
          <a:p>
            <a:pPr lvl="1"/>
            <a:r>
              <a:rPr lang="en-US" dirty="0" smtClean="0"/>
              <a:t>SPARQL endpoint</a:t>
            </a:r>
          </a:p>
          <a:p>
            <a:pPr lvl="1"/>
            <a:r>
              <a:rPr lang="en-US" dirty="0"/>
              <a:t>Linked Data URIs for </a:t>
            </a:r>
            <a:r>
              <a:rPr lang="en-US" dirty="0" smtClean="0"/>
              <a:t>ontologies </a:t>
            </a:r>
            <a:r>
              <a:rPr lang="en-US" dirty="0"/>
              <a:t>and </a:t>
            </a:r>
            <a:r>
              <a:rPr lang="en-US" dirty="0" smtClean="0"/>
              <a:t>their concepts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31653" y="6126163"/>
            <a:ext cx="6280694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https://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bioportal.bioontology.org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 -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Salvadores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et al., 2013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24/11/2017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6E9A-D80A-8241-9920-0284F0E59F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8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" y="0"/>
            <a:ext cx="9138981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24/11/2017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6E9A-D80A-8241-9920-0284F0E59F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5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604"/>
            <a:ext cx="9144000" cy="63281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397" y="6387857"/>
            <a:ext cx="4359463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https://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www.ebi.ac.uk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rdf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-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Jupp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et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al.,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2014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24/11/2017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6E9A-D80A-8241-9920-0284F0E59F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4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554161"/>
          </a:xfrm>
        </p:spPr>
        <p:txBody>
          <a:bodyPr>
            <a:normAutofit/>
          </a:bodyPr>
          <a:lstStyle/>
          <a:p>
            <a:pPr lvl="1" algn="ctr" defTabSz="457200" rtl="0">
              <a:spcBef>
                <a:spcPts val="600"/>
              </a:spcBef>
            </a:pPr>
            <a:r>
              <a:rPr lang="en-US" sz="3600" dirty="0" err="1" smtClean="0"/>
              <a:t>OpenPHACTS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smtClean="0"/>
              <a:t>Open Pharmacological Concepts Triple Store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9902"/>
            <a:ext cx="8229600" cy="4525963"/>
          </a:xfrm>
        </p:spPr>
        <p:txBody>
          <a:bodyPr/>
          <a:lstStyle/>
          <a:p>
            <a:pPr marL="0" lvl="0" indent="0" defTabSz="914400">
              <a:spcBef>
                <a:spcPts val="0"/>
              </a:spcBef>
              <a:buNone/>
            </a:pPr>
            <a:r>
              <a:rPr lang="en-US" dirty="0" smtClean="0"/>
              <a:t>Goal</a:t>
            </a:r>
            <a:r>
              <a:rPr lang="en-US" dirty="0"/>
              <a:t>: to reduce barriers to drug </a:t>
            </a:r>
            <a:r>
              <a:rPr lang="en-US" dirty="0" smtClean="0"/>
              <a:t>discovery</a:t>
            </a:r>
          </a:p>
          <a:p>
            <a:pPr marL="0" lvl="0" indent="0" defTabSz="914400">
              <a:spcBef>
                <a:spcPts val="0"/>
              </a:spcBef>
              <a:buNone/>
            </a:pPr>
            <a:endParaRPr lang="en-US" sz="1600" dirty="0"/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dirty="0"/>
              <a:t>Open PHACTS Discovery </a:t>
            </a:r>
            <a:r>
              <a:rPr lang="en-US" dirty="0" smtClean="0"/>
              <a:t>Platform:</a:t>
            </a:r>
          </a:p>
          <a:p>
            <a:pPr lvl="1" defTabSz="914400">
              <a:spcBef>
                <a:spcPts val="600"/>
              </a:spcBef>
            </a:pPr>
            <a:r>
              <a:rPr lang="en-US" dirty="0" smtClean="0"/>
              <a:t>integration of </a:t>
            </a:r>
            <a:r>
              <a:rPr lang="en-US" dirty="0"/>
              <a:t>pharmacological </a:t>
            </a:r>
            <a:r>
              <a:rPr lang="en-US" dirty="0" smtClean="0"/>
              <a:t>datasets</a:t>
            </a:r>
          </a:p>
          <a:p>
            <a:pPr lvl="2" defTabSz="914400">
              <a:spcBef>
                <a:spcPts val="600"/>
              </a:spcBef>
            </a:pPr>
            <a:r>
              <a:rPr lang="en-US" dirty="0" err="1"/>
              <a:t>Uniprot</a:t>
            </a:r>
            <a:r>
              <a:rPr lang="en-US" dirty="0"/>
              <a:t>, </a:t>
            </a:r>
            <a:r>
              <a:rPr lang="en-US" dirty="0" err="1"/>
              <a:t>Drugbank</a:t>
            </a:r>
            <a:r>
              <a:rPr lang="en-US" dirty="0"/>
              <a:t>, </a:t>
            </a:r>
            <a:r>
              <a:rPr lang="en-US" dirty="0" err="1"/>
              <a:t>WikiPathways</a:t>
            </a:r>
            <a:r>
              <a:rPr lang="en-US" dirty="0"/>
              <a:t>, etc</a:t>
            </a:r>
            <a:r>
              <a:rPr lang="en-US" dirty="0" smtClean="0"/>
              <a:t>.</a:t>
            </a:r>
          </a:p>
          <a:p>
            <a:pPr lvl="1" defTabSz="914400">
              <a:spcBef>
                <a:spcPts val="600"/>
              </a:spcBef>
            </a:pPr>
            <a:r>
              <a:rPr lang="en-US" dirty="0" smtClean="0"/>
              <a:t>query service (for the integrated data)</a:t>
            </a:r>
          </a:p>
          <a:p>
            <a:pPr defTabSz="914400">
              <a:spcBef>
                <a:spcPts val="0"/>
              </a:spcBef>
            </a:pPr>
            <a:endParaRPr lang="en-US" sz="1600" dirty="0" smtClean="0"/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800" dirty="0" smtClean="0"/>
              <a:t>Linked Data Architecture</a:t>
            </a:r>
          </a:p>
          <a:p>
            <a:pPr lvl="1" defTabSz="914400">
              <a:spcBef>
                <a:spcPts val="0"/>
              </a:spcBef>
            </a:pPr>
            <a:r>
              <a:rPr lang="en-US" dirty="0" smtClean="0"/>
              <a:t>combined with APIs for data integration / mapping</a:t>
            </a:r>
          </a:p>
          <a:p>
            <a:pPr defTabSz="914400">
              <a:spcBef>
                <a:spcPts val="0"/>
              </a:spcBef>
            </a:pPr>
            <a:endParaRPr lang="en-US" sz="2800" dirty="0" smtClean="0"/>
          </a:p>
          <a:p>
            <a:pPr lvl="1" defTabSz="914400">
              <a:spcBef>
                <a:spcPts val="0"/>
              </a:spcBef>
            </a:pPr>
            <a:endParaRPr lang="en-US" dirty="0"/>
          </a:p>
          <a:p>
            <a:pPr marL="0" lvl="0" indent="0" defTabSz="91440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24/11/2017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6E9A-D80A-8241-9920-0284F0E59FD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8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15" y="147193"/>
            <a:ext cx="7805057" cy="57697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5227" y="5979202"/>
            <a:ext cx="5437322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OpenPHACTS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Linked Data Application Architecture</a:t>
            </a:r>
          </a:p>
          <a:p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Groth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et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al.,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2014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24/11/2017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6E9A-D80A-8241-9920-0284F0E59FD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8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FHIR 3.0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2226"/>
            <a:ext cx="8229600" cy="4653643"/>
          </a:xfrm>
        </p:spPr>
        <p:txBody>
          <a:bodyPr>
            <a:normAutofit fontScale="92500" lnSpcReduction="10000"/>
          </a:bodyPr>
          <a:lstStyle/>
          <a:p>
            <a:pPr marL="0" indent="0" defTabSz="914400">
              <a:spcBef>
                <a:spcPts val="0"/>
              </a:spcBef>
              <a:buNone/>
            </a:pPr>
            <a:r>
              <a:rPr lang="en-US" dirty="0" smtClean="0"/>
              <a:t>FHIR (HL7) standard for healthcare information</a:t>
            </a:r>
          </a:p>
          <a:p>
            <a:pPr marL="814950" lvl="1" indent="-414900" defTabSz="914400">
              <a:spcBef>
                <a:spcPts val="0"/>
              </a:spcBef>
            </a:pPr>
            <a:r>
              <a:rPr lang="en-US" dirty="0"/>
              <a:t>R</a:t>
            </a:r>
            <a:r>
              <a:rPr lang="en-US" dirty="0" smtClean="0"/>
              <a:t>esource-centric approach / model</a:t>
            </a:r>
          </a:p>
          <a:p>
            <a:pPr marL="814950" lvl="1" indent="-414900" defTabSz="914400">
              <a:spcBef>
                <a:spcPts val="0"/>
              </a:spcBef>
            </a:pPr>
            <a:r>
              <a:rPr lang="en-US" dirty="0" smtClean="0"/>
              <a:t>Data formats and [REST] APIs</a:t>
            </a:r>
          </a:p>
          <a:p>
            <a:pPr marL="414900" indent="-414900" defTabSz="914400">
              <a:spcBef>
                <a:spcPts val="0"/>
              </a:spcBef>
            </a:pPr>
            <a:endParaRPr lang="en-US" dirty="0" smtClean="0"/>
          </a:p>
          <a:p>
            <a:pPr marL="0" indent="0" defTabSz="914400">
              <a:spcBef>
                <a:spcPts val="0"/>
              </a:spcBef>
              <a:buNone/>
            </a:pPr>
            <a:r>
              <a:rPr lang="en-US" dirty="0" smtClean="0"/>
              <a:t>FHIR 3.0 (2017):</a:t>
            </a:r>
          </a:p>
          <a:p>
            <a:pPr lvl="1" defTabSz="914400">
              <a:spcBef>
                <a:spcPts val="0"/>
              </a:spcBef>
            </a:pPr>
            <a:r>
              <a:rPr lang="en-US" b="1" dirty="0"/>
              <a:t>s</a:t>
            </a:r>
            <a:r>
              <a:rPr lang="en-US" b="1" dirty="0" smtClean="0"/>
              <a:t>upport for RDF and Linked Data</a:t>
            </a:r>
          </a:p>
          <a:p>
            <a:pPr lvl="2" defTabSz="914400">
              <a:spcBef>
                <a:spcPts val="0"/>
              </a:spcBef>
            </a:pPr>
            <a:r>
              <a:rPr lang="en-US" dirty="0"/>
              <a:t>https://www.hl7.org/</a:t>
            </a:r>
            <a:r>
              <a:rPr lang="en-US" dirty="0" err="1"/>
              <a:t>fhir</a:t>
            </a:r>
            <a:r>
              <a:rPr lang="en-US" dirty="0"/>
              <a:t>/linked-data-</a:t>
            </a:r>
            <a:r>
              <a:rPr lang="en-US" dirty="0" err="1"/>
              <a:t>module.html</a:t>
            </a:r>
            <a:endParaRPr lang="en-US" dirty="0" smtClean="0"/>
          </a:p>
          <a:p>
            <a:pPr lvl="1" defTabSz="914400">
              <a:spcBef>
                <a:spcPts val="0"/>
              </a:spcBef>
            </a:pPr>
            <a:r>
              <a:rPr lang="en-US" dirty="0" err="1" smtClean="0"/>
              <a:t>ShEx</a:t>
            </a:r>
            <a:r>
              <a:rPr lang="en-US" dirty="0" smtClean="0"/>
              <a:t> rules for FHIR data validation</a:t>
            </a:r>
          </a:p>
          <a:p>
            <a:pPr marL="414900" indent="-414900" defTabSz="914400">
              <a:spcBef>
                <a:spcPts val="0"/>
              </a:spcBef>
            </a:pPr>
            <a:endParaRPr lang="en-US" dirty="0"/>
          </a:p>
          <a:p>
            <a:pPr marL="0" indent="0" defTabSz="914400">
              <a:spcBef>
                <a:spcPts val="0"/>
              </a:spcBef>
              <a:buNone/>
            </a:pPr>
            <a:r>
              <a:rPr lang="en-US" dirty="0" smtClean="0"/>
              <a:t>Opportunities:</a:t>
            </a:r>
          </a:p>
          <a:p>
            <a:pPr lvl="1" defTabSz="914400">
              <a:spcBef>
                <a:spcPts val="0"/>
              </a:spcBef>
            </a:pPr>
            <a:r>
              <a:rPr lang="en-US" dirty="0" smtClean="0"/>
              <a:t>Linked Data applications for healthcare</a:t>
            </a:r>
          </a:p>
          <a:p>
            <a:pPr lvl="1" defTabSz="914400">
              <a:spcBef>
                <a:spcPts val="0"/>
              </a:spcBef>
            </a:pPr>
            <a:r>
              <a:rPr lang="en-US" dirty="0" smtClean="0"/>
              <a:t>data integration, inference, ...</a:t>
            </a:r>
          </a:p>
          <a:p>
            <a:pPr lvl="1" defTabSz="914400">
              <a:spcBef>
                <a:spcPts val="0"/>
              </a:spcBef>
            </a:pPr>
            <a:endParaRPr lang="en-US" dirty="0" smtClean="0"/>
          </a:p>
          <a:p>
            <a:pPr lvl="1" defTabSz="914400">
              <a:spcBef>
                <a:spcPts val="0"/>
              </a:spcBef>
            </a:pPr>
            <a:endParaRPr lang="en-US" dirty="0" smtClean="0"/>
          </a:p>
          <a:p>
            <a:pPr lvl="1" defTabSz="914400">
              <a:spcBef>
                <a:spcPts val="0"/>
              </a:spcBef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24/11/2017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6E9A-D80A-8241-9920-0284F0E59FD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2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3163"/>
            <a:ext cx="9144000" cy="531167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24/11/2017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6E9A-D80A-8241-9920-0284F0E59FD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 Data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</a:t>
            </a:r>
            <a:r>
              <a:rPr lang="en-US" dirty="0" smtClean="0">
                <a:solidFill>
                  <a:srgbClr val="FF8B00"/>
                </a:solidFill>
              </a:rPr>
              <a:t>web identifiers </a:t>
            </a:r>
            <a:r>
              <a:rPr lang="en-US" dirty="0" smtClean="0"/>
              <a:t>(URIs) for pointing to objects</a:t>
            </a:r>
          </a:p>
          <a:p>
            <a:pPr marL="514350" indent="-514350">
              <a:spcAft>
                <a:spcPts val="300"/>
              </a:spcAft>
              <a:buFont typeface="+mj-lt"/>
              <a:buAutoNum type="arabicPeriod"/>
            </a:pPr>
            <a:r>
              <a:rPr lang="en-US" dirty="0" smtClean="0"/>
              <a:t>Use web standards (HTTP) so that people can look up those object URIs on the Web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When someone looks up a URI, </a:t>
            </a:r>
            <a:r>
              <a:rPr lang="en-US" dirty="0" smtClean="0">
                <a:solidFill>
                  <a:srgbClr val="FF8D0F"/>
                </a:solidFill>
              </a:rPr>
              <a:t>provide useful information</a:t>
            </a:r>
            <a:r>
              <a:rPr lang="en-US" dirty="0" smtClean="0"/>
              <a:t>, using open standards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- </a:t>
            </a:r>
            <a:r>
              <a:rPr lang="en-US" dirty="0"/>
              <a:t>publish structured data about the object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- using RDF, </a:t>
            </a:r>
            <a:r>
              <a:rPr lang="en-US" dirty="0" err="1" smtClean="0"/>
              <a:t>RDFa</a:t>
            </a:r>
            <a:r>
              <a:rPr lang="en-US" dirty="0" smtClean="0"/>
              <a:t>, SPARQL, ...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8B00"/>
                </a:solidFill>
              </a:rPr>
              <a:t>Include </a:t>
            </a:r>
            <a:r>
              <a:rPr lang="en-US" dirty="0" smtClean="0">
                <a:solidFill>
                  <a:srgbClr val="FF8D0F"/>
                </a:solidFill>
              </a:rPr>
              <a:t>links to other objects</a:t>
            </a:r>
            <a:r>
              <a:rPr lang="en-US" dirty="0" smtClean="0"/>
              <a:t> so that users </a:t>
            </a:r>
            <a:br>
              <a:rPr lang="en-US" dirty="0" smtClean="0"/>
            </a:br>
            <a:r>
              <a:rPr lang="en-US" dirty="0" smtClean="0"/>
              <a:t>can discover more things.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71700" y="6308725"/>
            <a:ext cx="5005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https://www.w3.org/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DesignIssues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LinkedData.html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24/11/2017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6E9A-D80A-8241-9920-0284F0E59F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3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82" y="0"/>
            <a:ext cx="8564835" cy="6858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24/11/2017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6E9A-D80A-8241-9920-0284F0E59FD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5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ttp://viziquer.lumii.lv/images/Fragm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43" y="437927"/>
            <a:ext cx="8523514" cy="537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0243" y="5980014"/>
            <a:ext cx="7363298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ViziQuer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Čerāns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et al., 2017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– visual formulation of SPARQL queries </a:t>
            </a:r>
          </a:p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http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://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viziquer.lumii.lv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24/11/2017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6E9A-D80A-8241-9920-0284F0E59FD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1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Active use of Semantic Web in HCLS</a:t>
            </a:r>
          </a:p>
          <a:p>
            <a:pPr lvl="1"/>
            <a:r>
              <a:rPr lang="en-US" dirty="0" smtClean="0"/>
              <a:t>many diverse ontologies and datasets</a:t>
            </a:r>
          </a:p>
          <a:p>
            <a:pPr lvl="1"/>
            <a:r>
              <a:rPr lang="en-US" dirty="0" smtClean="0"/>
              <a:t>URIs and Linked Data used for data integration</a:t>
            </a:r>
          </a:p>
          <a:p>
            <a:pPr lvl="1"/>
            <a:endParaRPr lang="en-US" dirty="0"/>
          </a:p>
          <a:p>
            <a:r>
              <a:rPr lang="en-US" dirty="0" smtClean="0"/>
              <a:t>FHIR 3.0 – RDF and Linked Data</a:t>
            </a:r>
          </a:p>
          <a:p>
            <a:pPr lvl="1"/>
            <a:r>
              <a:rPr lang="en-US" dirty="0" smtClean="0"/>
              <a:t>potential: Linked Data </a:t>
            </a:r>
            <a:r>
              <a:rPr lang="en-US" dirty="0"/>
              <a:t>applications </a:t>
            </a:r>
            <a:r>
              <a:rPr lang="en-US" dirty="0" smtClean="0"/>
              <a:t>for e-Medicine</a:t>
            </a:r>
          </a:p>
          <a:p>
            <a:pPr lvl="1"/>
            <a:endParaRPr lang="en-US" dirty="0"/>
          </a:p>
          <a:p>
            <a:r>
              <a:rPr lang="en-US" dirty="0" smtClean="0"/>
              <a:t>Linked Data = one of the building blocks</a:t>
            </a:r>
          </a:p>
          <a:p>
            <a:pPr lvl="1"/>
            <a:r>
              <a:rPr lang="en-US" dirty="0" smtClean="0"/>
              <a:t>larger context: RDF, SPARQL, ontologies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24/11/2017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6E9A-D80A-8241-9920-0284F0E59FD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4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Linked Data &amp; Access Control</a:t>
            </a:r>
          </a:p>
          <a:p>
            <a:pPr lvl="1"/>
            <a:r>
              <a:rPr lang="en-US" dirty="0" smtClean="0"/>
              <a:t>combining open and closed data </a:t>
            </a:r>
          </a:p>
          <a:p>
            <a:endParaRPr lang="en-US" dirty="0" smtClean="0"/>
          </a:p>
          <a:p>
            <a:r>
              <a:rPr lang="en-US" dirty="0" smtClean="0"/>
              <a:t>RDF Data Validation</a:t>
            </a:r>
          </a:p>
          <a:p>
            <a:pPr lvl="1"/>
            <a:r>
              <a:rPr lang="en-US" dirty="0" smtClean="0"/>
              <a:t>Shape Expressions (</a:t>
            </a:r>
            <a:r>
              <a:rPr lang="en-US" dirty="0" err="1" smtClean="0"/>
              <a:t>ShEx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SHACL</a:t>
            </a:r>
          </a:p>
          <a:p>
            <a:pPr lvl="1"/>
            <a:endParaRPr lang="en-US" dirty="0" smtClean="0"/>
          </a:p>
          <a:p>
            <a:r>
              <a:rPr lang="en-US" dirty="0"/>
              <a:t>Data on the Web Best Practices (DWBP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URI identifier </a:t>
            </a:r>
            <a:r>
              <a:rPr lang="en-US" dirty="0" smtClean="0"/>
              <a:t>patterns</a:t>
            </a:r>
          </a:p>
          <a:p>
            <a:pPr lvl="1"/>
            <a:r>
              <a:rPr lang="en-US" dirty="0" smtClean="0"/>
              <a:t>Provenance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24/11/2017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6E9A-D80A-8241-9920-0284F0E59FD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1209"/>
            <a:ext cx="8049986" cy="5698672"/>
          </a:xfrm>
        </p:spPr>
        <p:txBody>
          <a:bodyPr>
            <a:normAutofit fontScale="70000" lnSpcReduction="20000"/>
          </a:bodyPr>
          <a:lstStyle/>
          <a:p>
            <a:pPr marL="0" lvl="0" indent="0" defTabSz="914400">
              <a:spcBef>
                <a:spcPts val="0"/>
              </a:spcBef>
              <a:buNone/>
            </a:pPr>
            <a:r>
              <a:rPr lang="en-US" dirty="0" err="1" smtClean="0"/>
              <a:t>Čerāns</a:t>
            </a:r>
            <a:r>
              <a:rPr lang="en-US" dirty="0" smtClean="0"/>
              <a:t>, K. et al. (2017) Extended </a:t>
            </a:r>
            <a:r>
              <a:rPr lang="en-US" dirty="0"/>
              <a:t>UML Class Diagram Constructs for Visual SPARQL Queries in </a:t>
            </a:r>
            <a:r>
              <a:rPr lang="en-US" dirty="0" err="1"/>
              <a:t>ViziQuer</a:t>
            </a:r>
            <a:r>
              <a:rPr lang="en-US" dirty="0"/>
              <a:t>/web In Voila!2017, </a:t>
            </a:r>
            <a:r>
              <a:rPr lang="en-US" dirty="0" smtClean="0"/>
              <a:t>CEUR-WS vol.1947.</a:t>
            </a:r>
          </a:p>
          <a:p>
            <a:pPr marL="0" lvl="0" indent="0" defTabSz="914400">
              <a:spcBef>
                <a:spcPts val="0"/>
              </a:spcBef>
              <a:buNone/>
            </a:pPr>
            <a:endParaRPr lang="en-US" dirty="0" smtClean="0"/>
          </a:p>
          <a:p>
            <a:pPr marL="0" indent="0" defTabSz="914400">
              <a:spcBef>
                <a:spcPts val="0"/>
              </a:spcBef>
              <a:buNone/>
            </a:pPr>
            <a:r>
              <a:rPr lang="en-US" dirty="0" err="1"/>
              <a:t>Groth</a:t>
            </a:r>
            <a:r>
              <a:rPr lang="en-US" dirty="0"/>
              <a:t>, P. T</a:t>
            </a:r>
            <a:r>
              <a:rPr lang="en-US" dirty="0" smtClean="0"/>
              <a:t>. et al. (</a:t>
            </a:r>
            <a:r>
              <a:rPr lang="en-US" dirty="0"/>
              <a:t>2014). API-centric Linked Data integration - The Open PHACTS Discovery Platform case study. J. Web Sem., 29, 12–18</a:t>
            </a:r>
            <a:r>
              <a:rPr lang="en-US" dirty="0" smtClean="0"/>
              <a:t>.</a:t>
            </a:r>
          </a:p>
          <a:p>
            <a:pPr marL="0" indent="0" defTabSz="914400">
              <a:spcBef>
                <a:spcPts val="0"/>
              </a:spcBef>
              <a:buNone/>
            </a:pPr>
            <a:endParaRPr lang="en-US" dirty="0"/>
          </a:p>
          <a:p>
            <a:pPr marL="0" indent="0" defTabSz="914400">
              <a:spcBef>
                <a:spcPts val="0"/>
              </a:spcBef>
              <a:buNone/>
            </a:pPr>
            <a:r>
              <a:rPr lang="en-US" dirty="0" err="1"/>
              <a:t>Jupp</a:t>
            </a:r>
            <a:r>
              <a:rPr lang="en-US" dirty="0"/>
              <a:t>, S</a:t>
            </a:r>
            <a:r>
              <a:rPr lang="en-US" dirty="0" smtClean="0"/>
              <a:t>. et al. (</a:t>
            </a:r>
            <a:r>
              <a:rPr lang="en-US" dirty="0"/>
              <a:t>2014). The EBI RDF platform: linked open data for the life sciences. Bioinformatics, 30(9), </a:t>
            </a:r>
            <a:r>
              <a:rPr lang="en-US" dirty="0" smtClean="0"/>
              <a:t>1338–1339.</a:t>
            </a:r>
          </a:p>
          <a:p>
            <a:pPr marL="0" indent="0" defTabSz="914400">
              <a:spcBef>
                <a:spcPts val="0"/>
              </a:spcBef>
              <a:buNone/>
            </a:pPr>
            <a:endParaRPr lang="en-US" dirty="0"/>
          </a:p>
          <a:p>
            <a:pPr marL="0" indent="0" defTabSz="914400">
              <a:spcBef>
                <a:spcPts val="0"/>
              </a:spcBef>
              <a:buNone/>
            </a:pPr>
            <a:r>
              <a:rPr lang="en-US" dirty="0" err="1" smtClean="0"/>
              <a:t>Neumaier</a:t>
            </a:r>
            <a:r>
              <a:rPr lang="en-US" dirty="0"/>
              <a:t>, S., </a:t>
            </a:r>
            <a:r>
              <a:rPr lang="en-US" dirty="0" err="1"/>
              <a:t>Umbrich</a:t>
            </a:r>
            <a:r>
              <a:rPr lang="en-US" dirty="0"/>
              <a:t>, J., &amp; </a:t>
            </a:r>
            <a:r>
              <a:rPr lang="en-US" dirty="0" err="1"/>
              <a:t>Polleres</a:t>
            </a:r>
            <a:r>
              <a:rPr lang="en-US" dirty="0"/>
              <a:t>, A. (2017). Lifting Data Portals to the Web of Data. </a:t>
            </a:r>
            <a:r>
              <a:rPr lang="en-GB" dirty="0"/>
              <a:t>WWW2017 Workshop on Linked Data on the Web (LDOW2017), Perth, </a:t>
            </a:r>
            <a:r>
              <a:rPr lang="en-GB" dirty="0" smtClean="0"/>
              <a:t>Australia,</a:t>
            </a:r>
            <a:r>
              <a:rPr lang="en-US" dirty="0"/>
              <a:t> </a:t>
            </a:r>
            <a:r>
              <a:rPr lang="en-GB" dirty="0" smtClean="0"/>
              <a:t>April </a:t>
            </a:r>
            <a:r>
              <a:rPr lang="en-GB" dirty="0"/>
              <a:t>3-7, 2017</a:t>
            </a:r>
            <a:r>
              <a:rPr lang="en-GB" dirty="0" smtClean="0"/>
              <a:t>.</a:t>
            </a:r>
            <a:endParaRPr lang="lv-LV" dirty="0" smtClean="0"/>
          </a:p>
          <a:p>
            <a:pPr marL="0" indent="0" defTabSz="914400">
              <a:spcBef>
                <a:spcPts val="0"/>
              </a:spcBef>
              <a:buNone/>
            </a:pPr>
            <a:endParaRPr lang="lv-LV" dirty="0"/>
          </a:p>
          <a:p>
            <a:pPr marL="0" indent="0" defTabSz="914400">
              <a:spcBef>
                <a:spcPts val="0"/>
              </a:spcBef>
              <a:buNone/>
            </a:pPr>
            <a:r>
              <a:rPr lang="en-US" dirty="0" err="1"/>
              <a:t>Salvadores</a:t>
            </a:r>
            <a:r>
              <a:rPr lang="en-US" dirty="0"/>
              <a:t>, M</a:t>
            </a:r>
            <a:r>
              <a:rPr lang="en-US" dirty="0" smtClean="0"/>
              <a:t>. et al. </a:t>
            </a:r>
            <a:r>
              <a:rPr lang="en-US" dirty="0"/>
              <a:t>(2013). </a:t>
            </a:r>
            <a:r>
              <a:rPr lang="en-US" dirty="0" err="1"/>
              <a:t>BioPortal</a:t>
            </a:r>
            <a:r>
              <a:rPr lang="en-US" dirty="0"/>
              <a:t> as a Dataset of Linked Biomedical Ontologies and Terminologies in RDF. Semantic Web, 4(3), 277–284</a:t>
            </a:r>
            <a:r>
              <a:rPr lang="en-US" dirty="0" smtClean="0"/>
              <a:t>.</a:t>
            </a:r>
            <a:endParaRPr lang="en-US" dirty="0"/>
          </a:p>
          <a:p>
            <a:pPr marL="0" indent="0" defTabSz="91440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24/11/2017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6E9A-D80A-8241-9920-0284F0E59FD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9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81" y="133961"/>
            <a:ext cx="6193466" cy="58588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3175" y="130688"/>
            <a:ext cx="2542572" cy="34811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3848" y="5994225"/>
            <a:ext cx="73398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Linking Open Data cloud diagram 2017, by </a:t>
            </a:r>
            <a:r>
              <a:rPr lang="en-US" dirty="0" err="1"/>
              <a:t>Andrejs</a:t>
            </a:r>
            <a:r>
              <a:rPr lang="en-US" dirty="0"/>
              <a:t> Abele, John P. McCrae, Paul </a:t>
            </a:r>
            <a:r>
              <a:rPr lang="en-US" dirty="0" err="1"/>
              <a:t>Buitelaar</a:t>
            </a:r>
            <a:r>
              <a:rPr lang="en-US" dirty="0"/>
              <a:t>, </a:t>
            </a:r>
            <a:r>
              <a:rPr lang="en-US" dirty="0" err="1"/>
              <a:t>Anja</a:t>
            </a:r>
            <a:r>
              <a:rPr lang="en-US" dirty="0"/>
              <a:t> </a:t>
            </a:r>
            <a:r>
              <a:rPr lang="en-US" dirty="0" err="1"/>
              <a:t>Jentzsch</a:t>
            </a:r>
            <a:r>
              <a:rPr lang="en-US" dirty="0"/>
              <a:t> and Richard </a:t>
            </a:r>
            <a:r>
              <a:rPr lang="en-US" dirty="0" err="1"/>
              <a:t>Cyganiak</a:t>
            </a:r>
            <a:r>
              <a:rPr lang="en-US" dirty="0"/>
              <a:t>. </a:t>
            </a:r>
            <a:r>
              <a:rPr lang="en-US" dirty="0">
                <a:hlinkClick r:id="rId5"/>
              </a:rPr>
              <a:t>http://lod-cloud.net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24/11/2017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6E9A-D80A-8241-9920-0284F0E59F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1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-Government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Linked Data principles can be used in:</a:t>
            </a:r>
          </a:p>
          <a:p>
            <a:pPr lvl="1"/>
            <a:r>
              <a:rPr lang="en-US" b="1" dirty="0" smtClean="0"/>
              <a:t>Publishing data</a:t>
            </a:r>
          </a:p>
          <a:p>
            <a:pPr lvl="1"/>
            <a:r>
              <a:rPr lang="en-US" dirty="0" smtClean="0"/>
              <a:t>Consuming data</a:t>
            </a:r>
          </a:p>
          <a:p>
            <a:pPr lvl="1"/>
            <a:r>
              <a:rPr lang="en-US" dirty="0" smtClean="0"/>
              <a:t>Connecting information </a:t>
            </a:r>
            <a:br>
              <a:rPr lang="en-US" dirty="0" smtClean="0"/>
            </a:br>
            <a:r>
              <a:rPr lang="en-US" dirty="0" smtClean="0"/>
              <a:t>systems</a:t>
            </a:r>
          </a:p>
          <a:p>
            <a:pPr lvl="1"/>
            <a:endParaRPr lang="en-US" dirty="0" smtClean="0"/>
          </a:p>
          <a:p>
            <a:r>
              <a:rPr lang="en-US" b="1" dirty="0"/>
              <a:t>Open Data</a:t>
            </a:r>
            <a:r>
              <a:rPr lang="en-US" dirty="0"/>
              <a:t> + Linked Data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-&gt; </a:t>
            </a:r>
            <a:r>
              <a:rPr lang="en-US" dirty="0"/>
              <a:t>Linked Open </a:t>
            </a:r>
            <a:r>
              <a:rPr lang="en-US" dirty="0" smtClean="0"/>
              <a:t>Data (LOD)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et a 5* m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2607736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24/11/2017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6E9A-D80A-8241-9920-0284F0E59F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3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0" y="49456"/>
            <a:ext cx="9144000" cy="6759087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24/11/2017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6E9A-D80A-8241-9920-0284F0E59F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 &amp; 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7932"/>
            <a:ext cx="8229600" cy="491913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Data on the Web Best Practices (DWBP)</a:t>
            </a:r>
          </a:p>
          <a:p>
            <a:pPr lvl="1"/>
            <a:r>
              <a:rPr lang="en-US" dirty="0"/>
              <a:t>https://www.w3.org/TR/</a:t>
            </a:r>
            <a:r>
              <a:rPr lang="en-US" dirty="0" err="1"/>
              <a:t>dwbp</a:t>
            </a:r>
            <a:r>
              <a:rPr lang="en-US" dirty="0" smtClean="0"/>
              <a:t>/</a:t>
            </a:r>
          </a:p>
          <a:p>
            <a:pPr lvl="1"/>
            <a:endParaRPr lang="en-US" sz="1200" dirty="0" smtClean="0"/>
          </a:p>
          <a:p>
            <a:r>
              <a:rPr lang="en-US" dirty="0" smtClean="0"/>
              <a:t>CSV on the Web (CSVW) standards</a:t>
            </a:r>
          </a:p>
          <a:p>
            <a:pPr lvl="1"/>
            <a:r>
              <a:rPr lang="en-US" dirty="0" smtClean="0"/>
              <a:t>Model &amp; Metadata </a:t>
            </a:r>
            <a:r>
              <a:rPr lang="en-US" dirty="0"/>
              <a:t>Vocabulary for Tabular </a:t>
            </a:r>
            <a:r>
              <a:rPr lang="en-US" dirty="0" smtClean="0"/>
              <a:t>Data</a:t>
            </a:r>
          </a:p>
          <a:p>
            <a:pPr lvl="1"/>
            <a:endParaRPr lang="en-US" sz="1200" dirty="0"/>
          </a:p>
          <a:p>
            <a:r>
              <a:rPr lang="en-US" dirty="0" smtClean="0"/>
              <a:t>Data Catalog metadata</a:t>
            </a:r>
          </a:p>
          <a:p>
            <a:pPr lvl="1"/>
            <a:r>
              <a:rPr lang="en-US" dirty="0" smtClean="0"/>
              <a:t>DCAT vocabulary; DCAT-AP for EU data portals</a:t>
            </a:r>
          </a:p>
          <a:p>
            <a:pPr lvl="1"/>
            <a:endParaRPr lang="en-US" sz="1400" dirty="0"/>
          </a:p>
          <a:p>
            <a:r>
              <a:rPr lang="en-US" dirty="0"/>
              <a:t>RDF Data Cube </a:t>
            </a:r>
            <a:r>
              <a:rPr lang="en-US" dirty="0" smtClean="0"/>
              <a:t>vocabulary</a:t>
            </a:r>
          </a:p>
          <a:p>
            <a:pPr lvl="1"/>
            <a:r>
              <a:rPr lang="en-US" dirty="0" smtClean="0"/>
              <a:t>Publishing multi-dimensional data as Linked Data</a:t>
            </a:r>
          </a:p>
          <a:p>
            <a:pPr lvl="1"/>
            <a:endParaRPr lang="en-US" sz="1300" dirty="0"/>
          </a:p>
          <a:p>
            <a:r>
              <a:rPr lang="en-US" dirty="0" smtClean="0"/>
              <a:t>More: PROV ontology, Data Quality vocabulary, ...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24/11/2017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6E9A-D80A-8241-9920-0284F0E59F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9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55"/>
            <a:ext cx="9144000" cy="5602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1" y="291571"/>
            <a:ext cx="9144000" cy="63340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6939" y="3106186"/>
            <a:ext cx="449199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https://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data.europa.eu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euodp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/linked-data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24/11/2017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6E9A-D80A-8241-9920-0284F0E59F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9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66"/>
            <a:ext cx="9144000" cy="48582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114" y="6301317"/>
            <a:ext cx="5589415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http://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data.wu.ac.at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portalwatch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 -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Neumaier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et al., 2017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198" y="101598"/>
            <a:ext cx="5233673" cy="5997274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24/11/2017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6E9A-D80A-8241-9920-0284F0E59F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(e-</a:t>
            </a:r>
            <a:r>
              <a:rPr lang="en-US" dirty="0" err="1" smtClean="0"/>
              <a:t>Gov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0870"/>
            <a:ext cx="8229600" cy="519006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Open Data</a:t>
            </a:r>
          </a:p>
          <a:p>
            <a:r>
              <a:rPr lang="en-US" dirty="0" smtClean="0"/>
              <a:t>Important "bits":</a:t>
            </a:r>
          </a:p>
          <a:p>
            <a:pPr lvl="1"/>
            <a:r>
              <a:rPr lang="en-US" b="1" dirty="0" smtClean="0"/>
              <a:t>URI identifiers for data objects</a:t>
            </a:r>
          </a:p>
          <a:p>
            <a:pPr lvl="1"/>
            <a:r>
              <a:rPr lang="en-US" b="1" dirty="0"/>
              <a:t>Links</a:t>
            </a:r>
            <a:r>
              <a:rPr lang="en-US" dirty="0"/>
              <a:t> (between objects, datasets)</a:t>
            </a:r>
            <a:endParaRPr lang="en-US" dirty="0" smtClean="0"/>
          </a:p>
          <a:p>
            <a:pPr lvl="1"/>
            <a:r>
              <a:rPr lang="en-US" dirty="0" smtClean="0"/>
              <a:t>Common ontologies / vocabularies</a:t>
            </a:r>
          </a:p>
          <a:p>
            <a:r>
              <a:rPr lang="en-US" dirty="0" smtClean="0"/>
              <a:t>CSV on the Web; JSON-LD</a:t>
            </a:r>
          </a:p>
          <a:p>
            <a:pPr lvl="1"/>
            <a:r>
              <a:rPr lang="en-US" dirty="0" smtClean="0"/>
              <a:t>Map existing data to Linked Data</a:t>
            </a:r>
            <a:br>
              <a:rPr lang="en-US" dirty="0" smtClean="0"/>
            </a:br>
            <a:endParaRPr lang="en-US" sz="2200" dirty="0" smtClean="0"/>
          </a:p>
          <a:p>
            <a:r>
              <a:rPr lang="en-US" dirty="0"/>
              <a:t>Combining Linked Data with other technologies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200" dirty="0" smtClean="0"/>
          </a:p>
          <a:p>
            <a:r>
              <a:rPr lang="en-US" dirty="0" smtClean="0"/>
              <a:t>Needed:</a:t>
            </a:r>
          </a:p>
          <a:p>
            <a:pPr lvl="1"/>
            <a:r>
              <a:rPr lang="en-US" dirty="0" smtClean="0"/>
              <a:t>Tools, infrastructure, guidance (on using LD)</a:t>
            </a:r>
          </a:p>
          <a:p>
            <a:pPr lvl="1"/>
            <a:r>
              <a:rPr lang="en-US" dirty="0" smtClean="0"/>
              <a:t>Useful data (!)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24/11/2017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6E9A-D80A-8241-9920-0284F0E59F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9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4056</TotalTime>
  <Words>1099</Words>
  <Application>Microsoft Office PowerPoint</Application>
  <PresentationFormat>On-screen Show (4:3)</PresentationFormat>
  <Paragraphs>246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Linked Data Technologies in e-Government  and e-Medicine</vt:lpstr>
      <vt:lpstr>Linked Data Principles</vt:lpstr>
      <vt:lpstr>PowerPoint Presentation</vt:lpstr>
      <vt:lpstr>e-Government</vt:lpstr>
      <vt:lpstr>PowerPoint Presentation</vt:lpstr>
      <vt:lpstr>Standards &amp; Best Practices</vt:lpstr>
      <vt:lpstr>PowerPoint Presentation</vt:lpstr>
      <vt:lpstr>PowerPoint Presentation</vt:lpstr>
      <vt:lpstr>Conclusion (e-Gov)</vt:lpstr>
      <vt:lpstr>e-Medicine</vt:lpstr>
      <vt:lpstr>W3C HCLS Interest Group</vt:lpstr>
      <vt:lpstr>Many HCLS datasets</vt:lpstr>
      <vt:lpstr>BioPortal</vt:lpstr>
      <vt:lpstr>PowerPoint Presentation</vt:lpstr>
      <vt:lpstr>PowerPoint Presentation</vt:lpstr>
      <vt:lpstr>OpenPHACTS Open Pharmacological Concepts Triple Store</vt:lpstr>
      <vt:lpstr>PowerPoint Presentation</vt:lpstr>
      <vt:lpstr>FHIR 3.0</vt:lpstr>
      <vt:lpstr>PowerPoint Presentation</vt:lpstr>
      <vt:lpstr>PowerPoint Presentation</vt:lpstr>
      <vt:lpstr>PowerPoint Presentation</vt:lpstr>
      <vt:lpstr>Conclusion</vt:lpstr>
      <vt:lpstr>General issues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&lt;Title&gt;</dc:title>
  <dc:creator>UB</dc:creator>
  <cp:lastModifiedBy>user</cp:lastModifiedBy>
  <cp:revision>160</cp:revision>
  <dcterms:created xsi:type="dcterms:W3CDTF">2012-11-27T23:43:42Z</dcterms:created>
  <dcterms:modified xsi:type="dcterms:W3CDTF">2017-12-01T12:49:13Z</dcterms:modified>
</cp:coreProperties>
</file>