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8" r:id="rId3"/>
    <p:sldId id="272" r:id="rId4"/>
    <p:sldId id="273" r:id="rId5"/>
    <p:sldId id="271" r:id="rId6"/>
    <p:sldId id="274" r:id="rId7"/>
    <p:sldId id="270" r:id="rId8"/>
    <p:sldId id="269"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282" r:id="rId29"/>
    <p:sldId id="281" r:id="rId30"/>
    <p:sldId id="280" r:id="rId31"/>
    <p:sldId id="279" r:id="rId32"/>
    <p:sldId id="278" r:id="rId33"/>
    <p:sldId id="277" r:id="rId34"/>
    <p:sldId id="276"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A4649-CA17-48BB-98C4-F910F37B3136}" type="doc">
      <dgm:prSet loTypeId="urn:microsoft.com/office/officeart/2005/8/layout/gear1" loCatId="process" qsTypeId="urn:microsoft.com/office/officeart/2005/8/quickstyle/simple1" qsCatId="simple" csTypeId="urn:microsoft.com/office/officeart/2005/8/colors/accent1_2" csCatId="accent1" phldr="1"/>
      <dgm:spPr/>
    </dgm:pt>
    <dgm:pt modelId="{929B229A-876C-4AF1-AA05-FBC5EDB7647B}">
      <dgm:prSet phldrT="[Text]" custT="1"/>
      <dgm:spPr/>
      <dgm:t>
        <a:bodyPr/>
        <a:lstStyle/>
        <a:p>
          <a:r>
            <a:rPr lang="lv-LV" sz="2400" dirty="0" smtClean="0"/>
            <a:t>proceses</a:t>
          </a:r>
          <a:endParaRPr lang="lv-LV" sz="2400" dirty="0"/>
        </a:p>
      </dgm:t>
    </dgm:pt>
    <dgm:pt modelId="{3FDA7EC5-B766-4B29-9DF6-0CACDFA32863}" type="parTrans" cxnId="{FB616989-A839-4357-9882-5D9C77B88B5B}">
      <dgm:prSet/>
      <dgm:spPr/>
      <dgm:t>
        <a:bodyPr/>
        <a:lstStyle/>
        <a:p>
          <a:endParaRPr lang="lv-LV"/>
        </a:p>
      </dgm:t>
    </dgm:pt>
    <dgm:pt modelId="{1B54BF8D-8C48-41AB-88EE-309E8B287956}" type="sibTrans" cxnId="{FB616989-A839-4357-9882-5D9C77B88B5B}">
      <dgm:prSet/>
      <dgm:spPr/>
      <dgm:t>
        <a:bodyPr/>
        <a:lstStyle/>
        <a:p>
          <a:endParaRPr lang="lv-LV"/>
        </a:p>
      </dgm:t>
    </dgm:pt>
    <dgm:pt modelId="{76D0FDED-1EEB-4E3E-8833-56E281933DC4}">
      <dgm:prSet phldrT="[Text]" custT="1"/>
      <dgm:spPr/>
      <dgm:t>
        <a:bodyPr/>
        <a:lstStyle/>
        <a:p>
          <a:r>
            <a:rPr lang="lv-LV" sz="2400" dirty="0" smtClean="0"/>
            <a:t>staff</a:t>
          </a:r>
          <a:endParaRPr lang="lv-LV" sz="1400" dirty="0"/>
        </a:p>
      </dgm:t>
    </dgm:pt>
    <dgm:pt modelId="{95BA7AD8-115D-4141-9B12-8E36751AEC06}" type="parTrans" cxnId="{239FD30C-BA15-40AD-8AC6-5C793DA47FCC}">
      <dgm:prSet/>
      <dgm:spPr/>
      <dgm:t>
        <a:bodyPr/>
        <a:lstStyle/>
        <a:p>
          <a:endParaRPr lang="lv-LV"/>
        </a:p>
      </dgm:t>
    </dgm:pt>
    <dgm:pt modelId="{DCBF13F9-52A6-48EC-A032-C40D69014BAD}" type="sibTrans" cxnId="{239FD30C-BA15-40AD-8AC6-5C793DA47FCC}">
      <dgm:prSet/>
      <dgm:spPr/>
      <dgm:t>
        <a:bodyPr/>
        <a:lstStyle/>
        <a:p>
          <a:endParaRPr lang="lv-LV"/>
        </a:p>
      </dgm:t>
    </dgm:pt>
    <dgm:pt modelId="{517D5263-0EC6-4F8F-91AB-CEA62E2B9E92}">
      <dgm:prSet phldrT="[Text]"/>
      <dgm:spPr/>
      <dgm:t>
        <a:bodyPr/>
        <a:lstStyle/>
        <a:p>
          <a:r>
            <a:rPr lang="lv-LV" dirty="0" smtClean="0"/>
            <a:t>systems</a:t>
          </a:r>
          <a:endParaRPr lang="lv-LV" dirty="0"/>
        </a:p>
      </dgm:t>
    </dgm:pt>
    <dgm:pt modelId="{9EEC8045-C9C8-4876-8F88-E8CA515A36EA}" type="parTrans" cxnId="{51437D81-A241-48CE-B42A-ABC62ED84843}">
      <dgm:prSet/>
      <dgm:spPr/>
      <dgm:t>
        <a:bodyPr/>
        <a:lstStyle/>
        <a:p>
          <a:endParaRPr lang="lv-LV"/>
        </a:p>
      </dgm:t>
    </dgm:pt>
    <dgm:pt modelId="{3FDA7242-832E-4935-AF3A-834C30F5365C}" type="sibTrans" cxnId="{51437D81-A241-48CE-B42A-ABC62ED84843}">
      <dgm:prSet/>
      <dgm:spPr/>
      <dgm:t>
        <a:bodyPr/>
        <a:lstStyle/>
        <a:p>
          <a:endParaRPr lang="lv-LV"/>
        </a:p>
      </dgm:t>
    </dgm:pt>
    <dgm:pt modelId="{C341E262-B4CE-448C-82D3-FBC45AF95061}" type="pres">
      <dgm:prSet presAssocID="{CB9A4649-CA17-48BB-98C4-F910F37B3136}" presName="composite" presStyleCnt="0">
        <dgm:presLayoutVars>
          <dgm:chMax val="3"/>
          <dgm:animLvl val="lvl"/>
          <dgm:resizeHandles val="exact"/>
        </dgm:presLayoutVars>
      </dgm:prSet>
      <dgm:spPr/>
    </dgm:pt>
    <dgm:pt modelId="{8A3B9B29-FC34-4E56-AA5B-52D58667B375}" type="pres">
      <dgm:prSet presAssocID="{929B229A-876C-4AF1-AA05-FBC5EDB7647B}" presName="gear1" presStyleLbl="node1" presStyleIdx="0" presStyleCnt="3">
        <dgm:presLayoutVars>
          <dgm:chMax val="1"/>
          <dgm:bulletEnabled val="1"/>
        </dgm:presLayoutVars>
      </dgm:prSet>
      <dgm:spPr/>
      <dgm:t>
        <a:bodyPr/>
        <a:lstStyle/>
        <a:p>
          <a:endParaRPr lang="lv-LV"/>
        </a:p>
      </dgm:t>
    </dgm:pt>
    <dgm:pt modelId="{8489DC9A-F5C9-42F7-9B9B-EDE6232AB11A}" type="pres">
      <dgm:prSet presAssocID="{929B229A-876C-4AF1-AA05-FBC5EDB7647B}" presName="gear1srcNode" presStyleLbl="node1" presStyleIdx="0" presStyleCnt="3"/>
      <dgm:spPr/>
      <dgm:t>
        <a:bodyPr/>
        <a:lstStyle/>
        <a:p>
          <a:endParaRPr lang="lv-LV"/>
        </a:p>
      </dgm:t>
    </dgm:pt>
    <dgm:pt modelId="{6251C579-FFC5-44E3-9CCA-557345370F8A}" type="pres">
      <dgm:prSet presAssocID="{929B229A-876C-4AF1-AA05-FBC5EDB7647B}" presName="gear1dstNode" presStyleLbl="node1" presStyleIdx="0" presStyleCnt="3"/>
      <dgm:spPr/>
      <dgm:t>
        <a:bodyPr/>
        <a:lstStyle/>
        <a:p>
          <a:endParaRPr lang="lv-LV"/>
        </a:p>
      </dgm:t>
    </dgm:pt>
    <dgm:pt modelId="{D51C5916-963E-450C-94D3-58E08F7F3DE5}" type="pres">
      <dgm:prSet presAssocID="{76D0FDED-1EEB-4E3E-8833-56E281933DC4}" presName="gear2" presStyleLbl="node1" presStyleIdx="1" presStyleCnt="3" custLinFactNeighborX="-99" custLinFactNeighborY="-28">
        <dgm:presLayoutVars>
          <dgm:chMax val="1"/>
          <dgm:bulletEnabled val="1"/>
        </dgm:presLayoutVars>
      </dgm:prSet>
      <dgm:spPr/>
      <dgm:t>
        <a:bodyPr/>
        <a:lstStyle/>
        <a:p>
          <a:endParaRPr lang="lv-LV"/>
        </a:p>
      </dgm:t>
    </dgm:pt>
    <dgm:pt modelId="{723CDADE-61C6-4234-8A63-4F37D9D1988B}" type="pres">
      <dgm:prSet presAssocID="{76D0FDED-1EEB-4E3E-8833-56E281933DC4}" presName="gear2srcNode" presStyleLbl="node1" presStyleIdx="1" presStyleCnt="3"/>
      <dgm:spPr/>
      <dgm:t>
        <a:bodyPr/>
        <a:lstStyle/>
        <a:p>
          <a:endParaRPr lang="lv-LV"/>
        </a:p>
      </dgm:t>
    </dgm:pt>
    <dgm:pt modelId="{020EE266-0056-4C08-B96B-990917A10B8E}" type="pres">
      <dgm:prSet presAssocID="{76D0FDED-1EEB-4E3E-8833-56E281933DC4}" presName="gear2dstNode" presStyleLbl="node1" presStyleIdx="1" presStyleCnt="3"/>
      <dgm:spPr/>
      <dgm:t>
        <a:bodyPr/>
        <a:lstStyle/>
        <a:p>
          <a:endParaRPr lang="lv-LV"/>
        </a:p>
      </dgm:t>
    </dgm:pt>
    <dgm:pt modelId="{7707FF21-31D6-4907-9450-34DB8D0EB4AA}" type="pres">
      <dgm:prSet presAssocID="{517D5263-0EC6-4F8F-91AB-CEA62E2B9E92}" presName="gear3" presStyleLbl="node1" presStyleIdx="2" presStyleCnt="3"/>
      <dgm:spPr/>
      <dgm:t>
        <a:bodyPr/>
        <a:lstStyle/>
        <a:p>
          <a:endParaRPr lang="lv-LV"/>
        </a:p>
      </dgm:t>
    </dgm:pt>
    <dgm:pt modelId="{3C5D05CC-FE25-4623-85D6-7C1685FFD126}" type="pres">
      <dgm:prSet presAssocID="{517D5263-0EC6-4F8F-91AB-CEA62E2B9E92}" presName="gear3tx" presStyleLbl="node1" presStyleIdx="2" presStyleCnt="3">
        <dgm:presLayoutVars>
          <dgm:chMax val="1"/>
          <dgm:bulletEnabled val="1"/>
        </dgm:presLayoutVars>
      </dgm:prSet>
      <dgm:spPr/>
      <dgm:t>
        <a:bodyPr/>
        <a:lstStyle/>
        <a:p>
          <a:endParaRPr lang="lv-LV"/>
        </a:p>
      </dgm:t>
    </dgm:pt>
    <dgm:pt modelId="{9E0E61EF-067E-437A-863B-A4AA83D586F5}" type="pres">
      <dgm:prSet presAssocID="{517D5263-0EC6-4F8F-91AB-CEA62E2B9E92}" presName="gear3srcNode" presStyleLbl="node1" presStyleIdx="2" presStyleCnt="3"/>
      <dgm:spPr/>
      <dgm:t>
        <a:bodyPr/>
        <a:lstStyle/>
        <a:p>
          <a:endParaRPr lang="lv-LV"/>
        </a:p>
      </dgm:t>
    </dgm:pt>
    <dgm:pt modelId="{392536D5-B6E9-49E5-80F1-CC9AA018A1C4}" type="pres">
      <dgm:prSet presAssocID="{517D5263-0EC6-4F8F-91AB-CEA62E2B9E92}" presName="gear3dstNode" presStyleLbl="node1" presStyleIdx="2" presStyleCnt="3"/>
      <dgm:spPr/>
      <dgm:t>
        <a:bodyPr/>
        <a:lstStyle/>
        <a:p>
          <a:endParaRPr lang="lv-LV"/>
        </a:p>
      </dgm:t>
    </dgm:pt>
    <dgm:pt modelId="{8998B416-3FC9-42A4-A14C-5353F347F2F5}" type="pres">
      <dgm:prSet presAssocID="{1B54BF8D-8C48-41AB-88EE-309E8B287956}" presName="connector1" presStyleLbl="sibTrans2D1" presStyleIdx="0" presStyleCnt="3"/>
      <dgm:spPr/>
      <dgm:t>
        <a:bodyPr/>
        <a:lstStyle/>
        <a:p>
          <a:endParaRPr lang="lv-LV"/>
        </a:p>
      </dgm:t>
    </dgm:pt>
    <dgm:pt modelId="{865ED738-1343-43E8-AF28-1DA8C1410375}" type="pres">
      <dgm:prSet presAssocID="{DCBF13F9-52A6-48EC-A032-C40D69014BAD}" presName="connector2" presStyleLbl="sibTrans2D1" presStyleIdx="1" presStyleCnt="3"/>
      <dgm:spPr/>
      <dgm:t>
        <a:bodyPr/>
        <a:lstStyle/>
        <a:p>
          <a:endParaRPr lang="lv-LV"/>
        </a:p>
      </dgm:t>
    </dgm:pt>
    <dgm:pt modelId="{7F92F6DE-64BB-4A7D-B917-59A111C567E0}" type="pres">
      <dgm:prSet presAssocID="{3FDA7242-832E-4935-AF3A-834C30F5365C}" presName="connector3" presStyleLbl="sibTrans2D1" presStyleIdx="2" presStyleCnt="3"/>
      <dgm:spPr/>
      <dgm:t>
        <a:bodyPr/>
        <a:lstStyle/>
        <a:p>
          <a:endParaRPr lang="lv-LV"/>
        </a:p>
      </dgm:t>
    </dgm:pt>
  </dgm:ptLst>
  <dgm:cxnLst>
    <dgm:cxn modelId="{A0449DF8-F6B4-4FF0-BE90-266217D6C2F5}" type="presOf" srcId="{76D0FDED-1EEB-4E3E-8833-56E281933DC4}" destId="{020EE266-0056-4C08-B96B-990917A10B8E}" srcOrd="2" destOrd="0" presId="urn:microsoft.com/office/officeart/2005/8/layout/gear1"/>
    <dgm:cxn modelId="{79541926-32B5-4E9C-AC31-9E568C958A68}" type="presOf" srcId="{DCBF13F9-52A6-48EC-A032-C40D69014BAD}" destId="{865ED738-1343-43E8-AF28-1DA8C1410375}" srcOrd="0" destOrd="0" presId="urn:microsoft.com/office/officeart/2005/8/layout/gear1"/>
    <dgm:cxn modelId="{2F5A2DEE-157A-4057-B374-2F8A653CE3F7}" type="presOf" srcId="{517D5263-0EC6-4F8F-91AB-CEA62E2B9E92}" destId="{7707FF21-31D6-4907-9450-34DB8D0EB4AA}" srcOrd="0" destOrd="0" presId="urn:microsoft.com/office/officeart/2005/8/layout/gear1"/>
    <dgm:cxn modelId="{EBFA591E-F0D2-4BF6-AED4-FF369F28F21D}" type="presOf" srcId="{1B54BF8D-8C48-41AB-88EE-309E8B287956}" destId="{8998B416-3FC9-42A4-A14C-5353F347F2F5}" srcOrd="0" destOrd="0" presId="urn:microsoft.com/office/officeart/2005/8/layout/gear1"/>
    <dgm:cxn modelId="{99FFFA3F-0376-44EF-B967-94CF3B986FF9}" type="presOf" srcId="{76D0FDED-1EEB-4E3E-8833-56E281933DC4}" destId="{D51C5916-963E-450C-94D3-58E08F7F3DE5}" srcOrd="0" destOrd="0" presId="urn:microsoft.com/office/officeart/2005/8/layout/gear1"/>
    <dgm:cxn modelId="{B5B8BA3D-743D-4B14-B398-C855239874CD}" type="presOf" srcId="{929B229A-876C-4AF1-AA05-FBC5EDB7647B}" destId="{8489DC9A-F5C9-42F7-9B9B-EDE6232AB11A}" srcOrd="1" destOrd="0" presId="urn:microsoft.com/office/officeart/2005/8/layout/gear1"/>
    <dgm:cxn modelId="{BE5CCFC7-AD8E-4995-9AD6-4BBE765CC4C3}" type="presOf" srcId="{CB9A4649-CA17-48BB-98C4-F910F37B3136}" destId="{C341E262-B4CE-448C-82D3-FBC45AF95061}" srcOrd="0" destOrd="0" presId="urn:microsoft.com/office/officeart/2005/8/layout/gear1"/>
    <dgm:cxn modelId="{B057763F-8832-48F5-893E-4EF44B2E3A8B}" type="presOf" srcId="{929B229A-876C-4AF1-AA05-FBC5EDB7647B}" destId="{6251C579-FFC5-44E3-9CCA-557345370F8A}" srcOrd="2" destOrd="0" presId="urn:microsoft.com/office/officeart/2005/8/layout/gear1"/>
    <dgm:cxn modelId="{BC6FE49B-2970-4BBB-B8B6-84ABF4A565DA}" type="presOf" srcId="{517D5263-0EC6-4F8F-91AB-CEA62E2B9E92}" destId="{3C5D05CC-FE25-4623-85D6-7C1685FFD126}" srcOrd="1" destOrd="0" presId="urn:microsoft.com/office/officeart/2005/8/layout/gear1"/>
    <dgm:cxn modelId="{51437D81-A241-48CE-B42A-ABC62ED84843}" srcId="{CB9A4649-CA17-48BB-98C4-F910F37B3136}" destId="{517D5263-0EC6-4F8F-91AB-CEA62E2B9E92}" srcOrd="2" destOrd="0" parTransId="{9EEC8045-C9C8-4876-8F88-E8CA515A36EA}" sibTransId="{3FDA7242-832E-4935-AF3A-834C30F5365C}"/>
    <dgm:cxn modelId="{B2AD75A8-2BE5-47FC-A6E7-17C8E624AC69}" type="presOf" srcId="{517D5263-0EC6-4F8F-91AB-CEA62E2B9E92}" destId="{392536D5-B6E9-49E5-80F1-CC9AA018A1C4}" srcOrd="3" destOrd="0" presId="urn:microsoft.com/office/officeart/2005/8/layout/gear1"/>
    <dgm:cxn modelId="{AA3B2B19-E026-4F9A-ADA4-FC64F7A10FD6}" type="presOf" srcId="{3FDA7242-832E-4935-AF3A-834C30F5365C}" destId="{7F92F6DE-64BB-4A7D-B917-59A111C567E0}" srcOrd="0" destOrd="0" presId="urn:microsoft.com/office/officeart/2005/8/layout/gear1"/>
    <dgm:cxn modelId="{A9E005E6-3DCA-406C-B01F-D450DD863595}" type="presOf" srcId="{517D5263-0EC6-4F8F-91AB-CEA62E2B9E92}" destId="{9E0E61EF-067E-437A-863B-A4AA83D586F5}" srcOrd="2" destOrd="0" presId="urn:microsoft.com/office/officeart/2005/8/layout/gear1"/>
    <dgm:cxn modelId="{FB616989-A839-4357-9882-5D9C77B88B5B}" srcId="{CB9A4649-CA17-48BB-98C4-F910F37B3136}" destId="{929B229A-876C-4AF1-AA05-FBC5EDB7647B}" srcOrd="0" destOrd="0" parTransId="{3FDA7EC5-B766-4B29-9DF6-0CACDFA32863}" sibTransId="{1B54BF8D-8C48-41AB-88EE-309E8B287956}"/>
    <dgm:cxn modelId="{B2F886FF-7E19-464E-B84F-559FC634B275}" type="presOf" srcId="{76D0FDED-1EEB-4E3E-8833-56E281933DC4}" destId="{723CDADE-61C6-4234-8A63-4F37D9D1988B}" srcOrd="1" destOrd="0" presId="urn:microsoft.com/office/officeart/2005/8/layout/gear1"/>
    <dgm:cxn modelId="{239FD30C-BA15-40AD-8AC6-5C793DA47FCC}" srcId="{CB9A4649-CA17-48BB-98C4-F910F37B3136}" destId="{76D0FDED-1EEB-4E3E-8833-56E281933DC4}" srcOrd="1" destOrd="0" parTransId="{95BA7AD8-115D-4141-9B12-8E36751AEC06}" sibTransId="{DCBF13F9-52A6-48EC-A032-C40D69014BAD}"/>
    <dgm:cxn modelId="{637F48FC-CEC7-4DCD-9E30-687B1693773A}" type="presOf" srcId="{929B229A-876C-4AF1-AA05-FBC5EDB7647B}" destId="{8A3B9B29-FC34-4E56-AA5B-52D58667B375}" srcOrd="0" destOrd="0" presId="urn:microsoft.com/office/officeart/2005/8/layout/gear1"/>
    <dgm:cxn modelId="{4BC0F1D3-766D-450A-8B61-52FDA2FDA658}" type="presParOf" srcId="{C341E262-B4CE-448C-82D3-FBC45AF95061}" destId="{8A3B9B29-FC34-4E56-AA5B-52D58667B375}" srcOrd="0" destOrd="0" presId="urn:microsoft.com/office/officeart/2005/8/layout/gear1"/>
    <dgm:cxn modelId="{815575F5-3C5F-45B6-9401-C32E679372FF}" type="presParOf" srcId="{C341E262-B4CE-448C-82D3-FBC45AF95061}" destId="{8489DC9A-F5C9-42F7-9B9B-EDE6232AB11A}" srcOrd="1" destOrd="0" presId="urn:microsoft.com/office/officeart/2005/8/layout/gear1"/>
    <dgm:cxn modelId="{C5462E68-1DDD-43D1-BFDD-B2740498FA20}" type="presParOf" srcId="{C341E262-B4CE-448C-82D3-FBC45AF95061}" destId="{6251C579-FFC5-44E3-9CCA-557345370F8A}" srcOrd="2" destOrd="0" presId="urn:microsoft.com/office/officeart/2005/8/layout/gear1"/>
    <dgm:cxn modelId="{1F19F9BD-5CFA-4E9A-9737-1AC8881A9E48}" type="presParOf" srcId="{C341E262-B4CE-448C-82D3-FBC45AF95061}" destId="{D51C5916-963E-450C-94D3-58E08F7F3DE5}" srcOrd="3" destOrd="0" presId="urn:microsoft.com/office/officeart/2005/8/layout/gear1"/>
    <dgm:cxn modelId="{84535F63-D86F-4C3F-882E-855E206C5EAB}" type="presParOf" srcId="{C341E262-B4CE-448C-82D3-FBC45AF95061}" destId="{723CDADE-61C6-4234-8A63-4F37D9D1988B}" srcOrd="4" destOrd="0" presId="urn:microsoft.com/office/officeart/2005/8/layout/gear1"/>
    <dgm:cxn modelId="{A71B2D25-3B6A-48A7-A76F-B92463DFDFC5}" type="presParOf" srcId="{C341E262-B4CE-448C-82D3-FBC45AF95061}" destId="{020EE266-0056-4C08-B96B-990917A10B8E}" srcOrd="5" destOrd="0" presId="urn:microsoft.com/office/officeart/2005/8/layout/gear1"/>
    <dgm:cxn modelId="{46E73071-B7B8-42A4-A665-61A52A974B25}" type="presParOf" srcId="{C341E262-B4CE-448C-82D3-FBC45AF95061}" destId="{7707FF21-31D6-4907-9450-34DB8D0EB4AA}" srcOrd="6" destOrd="0" presId="urn:microsoft.com/office/officeart/2005/8/layout/gear1"/>
    <dgm:cxn modelId="{213A4840-62CB-4BDC-AB2F-64F5C3375FF2}" type="presParOf" srcId="{C341E262-B4CE-448C-82D3-FBC45AF95061}" destId="{3C5D05CC-FE25-4623-85D6-7C1685FFD126}" srcOrd="7" destOrd="0" presId="urn:microsoft.com/office/officeart/2005/8/layout/gear1"/>
    <dgm:cxn modelId="{1098CF4F-F36F-4A33-99F2-DDA764E32AC2}" type="presParOf" srcId="{C341E262-B4CE-448C-82D3-FBC45AF95061}" destId="{9E0E61EF-067E-437A-863B-A4AA83D586F5}" srcOrd="8" destOrd="0" presId="urn:microsoft.com/office/officeart/2005/8/layout/gear1"/>
    <dgm:cxn modelId="{1A4B68FE-0428-4D77-8D77-8F71B5733CD3}" type="presParOf" srcId="{C341E262-B4CE-448C-82D3-FBC45AF95061}" destId="{392536D5-B6E9-49E5-80F1-CC9AA018A1C4}" srcOrd="9" destOrd="0" presId="urn:microsoft.com/office/officeart/2005/8/layout/gear1"/>
    <dgm:cxn modelId="{26AAA10F-7385-4318-AFA0-2713F23ED4A1}" type="presParOf" srcId="{C341E262-B4CE-448C-82D3-FBC45AF95061}" destId="{8998B416-3FC9-42A4-A14C-5353F347F2F5}" srcOrd="10" destOrd="0" presId="urn:microsoft.com/office/officeart/2005/8/layout/gear1"/>
    <dgm:cxn modelId="{FA663591-83B8-4A73-A3A1-D38CF428ABF2}" type="presParOf" srcId="{C341E262-B4CE-448C-82D3-FBC45AF95061}" destId="{865ED738-1343-43E8-AF28-1DA8C1410375}" srcOrd="11" destOrd="0" presId="urn:microsoft.com/office/officeart/2005/8/layout/gear1"/>
    <dgm:cxn modelId="{E1251FE7-2ECA-49F9-9FF2-5A22F7373E17}" type="presParOf" srcId="{C341E262-B4CE-448C-82D3-FBC45AF95061}" destId="{7F92F6DE-64BB-4A7D-B917-59A111C567E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B9B29-FC34-4E56-AA5B-52D58667B375}">
      <dsp:nvSpPr>
        <dsp:cNvPr id="0" name=""/>
        <dsp:cNvSpPr/>
      </dsp:nvSpPr>
      <dsp:spPr>
        <a:xfrm>
          <a:off x="3888501" y="2036683"/>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v-LV" sz="2400" kern="1200" dirty="0" smtClean="0"/>
            <a:t>proceses</a:t>
          </a:r>
          <a:endParaRPr lang="lv-LV" sz="2400" kern="1200" dirty="0"/>
        </a:p>
      </dsp:txBody>
      <dsp:txXfrm>
        <a:off x="4388957" y="2619785"/>
        <a:ext cx="1488367" cy="1279541"/>
      </dsp:txXfrm>
    </dsp:sp>
    <dsp:sp modelId="{D51C5916-963E-450C-94D3-58E08F7F3DE5}">
      <dsp:nvSpPr>
        <dsp:cNvPr id="0" name=""/>
        <dsp:cNvSpPr/>
      </dsp:nvSpPr>
      <dsp:spPr>
        <a:xfrm>
          <a:off x="2438401" y="1447801"/>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v-LV" sz="2400" kern="1200" dirty="0" smtClean="0"/>
            <a:t>staff</a:t>
          </a:r>
          <a:endParaRPr lang="lv-LV" sz="1400" kern="1200" dirty="0"/>
        </a:p>
      </dsp:txBody>
      <dsp:txXfrm>
        <a:off x="2894171" y="1906326"/>
        <a:ext cx="898845" cy="893335"/>
      </dsp:txXfrm>
    </dsp:sp>
    <dsp:sp modelId="{7707FF21-31D6-4907-9450-34DB8D0EB4AA}">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lv-LV" sz="2300" kern="1200" dirty="0" smtClean="0"/>
            <a:t>systems</a:t>
          </a:r>
          <a:endParaRPr lang="lv-LV" sz="2300" kern="1200" dirty="0"/>
        </a:p>
      </dsp:txBody>
      <dsp:txXfrm rot="-20700000">
        <a:off x="3843242" y="588375"/>
        <a:ext cx="995711" cy="995711"/>
      </dsp:txXfrm>
    </dsp:sp>
    <dsp:sp modelId="{8998B416-3FC9-42A4-A14C-5353F347F2F5}">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ED738-1343-43E8-AF28-1DA8C1410375}">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92F6DE-64BB-4A7D-B917-59A111C567E0}">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D8C1E-963E-484C-AFDE-751FAC36770F}" type="datetimeFigureOut">
              <a:rPr lang="lv-LV" smtClean="0"/>
              <a:t>2015.07.08.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E73DD-A8C5-445A-A2AA-43EE427BFE35}" type="slidenum">
              <a:rPr lang="lv-LV" smtClean="0"/>
              <a:t>‹#›</a:t>
            </a:fld>
            <a:endParaRPr lang="lv-LV"/>
          </a:p>
        </p:txBody>
      </p:sp>
    </p:spTree>
    <p:extLst>
      <p:ext uri="{BB962C8B-B14F-4D97-AF65-F5344CB8AC3E}">
        <p14:creationId xmlns:p14="http://schemas.microsoft.com/office/powerpoint/2010/main" val="33067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Man</a:t>
            </a:r>
            <a:r>
              <a:rPr lang="lv-LV" baseline="0" dirty="0" smtClean="0"/>
              <a:t> liekas, ka šo varētu izmest</a:t>
            </a:r>
            <a:endParaRPr lang="en-US" dirty="0"/>
          </a:p>
        </p:txBody>
      </p:sp>
      <p:sp>
        <p:nvSpPr>
          <p:cNvPr id="4" name="Slide Number Placeholder 3"/>
          <p:cNvSpPr>
            <a:spLocks noGrp="1"/>
          </p:cNvSpPr>
          <p:nvPr>
            <p:ph type="sldNum" sz="quarter" idx="10"/>
          </p:nvPr>
        </p:nvSpPr>
        <p:spPr/>
        <p:txBody>
          <a:bodyPr/>
          <a:lstStyle/>
          <a:p>
            <a:fld id="{738E673D-26FC-4AA4-B43C-50FA3719DD68}" type="slidenum">
              <a:rPr lang="lv-LV" smtClean="0"/>
              <a:t>28</a:t>
            </a:fld>
            <a:endParaRPr lang="lv-LV"/>
          </a:p>
        </p:txBody>
      </p:sp>
    </p:spTree>
    <p:extLst>
      <p:ext uri="{BB962C8B-B14F-4D97-AF65-F5344CB8AC3E}">
        <p14:creationId xmlns:p14="http://schemas.microsoft.com/office/powerpoint/2010/main" val="66420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8/7/2015</a:t>
            </a:r>
            <a:endParaRPr lang="en-US"/>
          </a:p>
        </p:txBody>
      </p:sp>
      <p:sp>
        <p:nvSpPr>
          <p:cNvPr id="8" name="Footer Placeholder 7"/>
          <p:cNvSpPr>
            <a:spLocks noGrp="1"/>
          </p:cNvSpPr>
          <p:nvPr>
            <p:ph type="ftr" sz="quarter" idx="11"/>
          </p:nvPr>
        </p:nvSpPr>
        <p:spPr/>
        <p:txBody>
          <a:bodyPr/>
          <a:lstStyle/>
          <a:p>
            <a:r>
              <a:rPr lang="en-US" smtClean="0"/>
              <a:t>VPP SOPHIS prjekts Nr.2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8/7/2015</a:t>
            </a:r>
            <a:endParaRPr lang="en-US"/>
          </a:p>
        </p:txBody>
      </p:sp>
      <p:sp>
        <p:nvSpPr>
          <p:cNvPr id="4" name="Footer Placeholder 3"/>
          <p:cNvSpPr>
            <a:spLocks noGrp="1"/>
          </p:cNvSpPr>
          <p:nvPr>
            <p:ph type="ftr" sz="quarter" idx="11"/>
          </p:nvPr>
        </p:nvSpPr>
        <p:spPr/>
        <p:txBody>
          <a:bodyPr/>
          <a:lstStyle/>
          <a:p>
            <a:r>
              <a:rPr lang="en-US" smtClean="0"/>
              <a:t>VPP SOPHIS prjekts Nr.2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8/7/2015</a:t>
            </a:r>
            <a:endParaRPr lang="en-US"/>
          </a:p>
        </p:txBody>
      </p:sp>
      <p:sp>
        <p:nvSpPr>
          <p:cNvPr id="6" name="Footer Placeholder 5"/>
          <p:cNvSpPr>
            <a:spLocks noGrp="1"/>
          </p:cNvSpPr>
          <p:nvPr>
            <p:ph type="ftr" sz="quarter" idx="11"/>
          </p:nvPr>
        </p:nvSpPr>
        <p:spPr/>
        <p:txBody>
          <a:bodyPr/>
          <a:lstStyle/>
          <a:p>
            <a:r>
              <a:rPr lang="en-US" smtClean="0"/>
              <a:t>VPP SOPHIS prjekts Nr.2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8/7/2015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VPP SOPHIS prjekts Nr.2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uksim.info/cicsyn2015/CD/data/7016a113.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uksim.info/cicsyn2015/CD/data/7016a083.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234" y="2209800"/>
            <a:ext cx="8283166" cy="4339650"/>
          </a:xfrm>
          <a:prstGeom prst="rect">
            <a:avLst/>
          </a:prstGeom>
        </p:spPr>
        <p:txBody>
          <a:bodyPr wrap="square">
            <a:spAutoFit/>
          </a:bodyPr>
          <a:lstStyle/>
          <a:p>
            <a:r>
              <a:rPr lang="lv-LV" dirty="0" smtClean="0"/>
              <a:t>Dienas </a:t>
            </a:r>
            <a:r>
              <a:rPr lang="lv-LV" dirty="0"/>
              <a:t>kārtība:</a:t>
            </a:r>
          </a:p>
          <a:p>
            <a:pPr marL="285750" lvl="0" indent="-285750">
              <a:buFont typeface="Arial" panose="020B0604020202020204" pitchFamily="34" charset="0"/>
              <a:buChar char="•"/>
            </a:pPr>
            <a:r>
              <a:rPr lang="lv-LV" sz="1200" dirty="0"/>
              <a:t>Uz ontoloģijām balstītas tīmekļa videi pielāgotas modelēšanas tehnoloģijas un rīki zināšanu analīzei  (LU MII uzdevumi 1, 2, 3, 4)  - J.Bārzdiņš, A.šostaks, E.Rencis, M.Grasmanis, A.Sproģis</a:t>
            </a:r>
          </a:p>
          <a:p>
            <a:pPr marL="285750" lvl="0" indent="-285750">
              <a:buFont typeface="Arial" panose="020B0604020202020204" pitchFamily="34" charset="0"/>
              <a:buChar char="•"/>
            </a:pPr>
            <a:r>
              <a:rPr lang="lv-LV" sz="1200" dirty="0"/>
              <a:t>Uz ontoloģijām balstītas dabīgās valodas semantikas izgūšanas metodes (LU MII uzdevums 5) -  G.Bārzdiņš, D.Goško, P.Paikens</a:t>
            </a:r>
          </a:p>
          <a:p>
            <a:pPr marL="285750" lvl="0" indent="-285750">
              <a:buFont typeface="Arial" panose="020B0604020202020204" pitchFamily="34" charset="0"/>
              <a:buChar char="•"/>
            </a:pPr>
            <a:r>
              <a:rPr lang="lv-LV" sz="1200" dirty="0"/>
              <a:t>Semantiskā tīmekļa tehnoloģijas zināšanu formalizācijai, vairākkārtīgai izmantošanai un koplietošanai (RTU DITF uzdevumi 1, 2, 3) – </a:t>
            </a:r>
            <a:r>
              <a:rPr lang="lv-LV" sz="1200" dirty="0" err="1" smtClean="0"/>
              <a:t>J.Grundspeņķis</a:t>
            </a:r>
            <a:r>
              <a:rPr lang="lv-LV" sz="1200" dirty="0"/>
              <a:t>, V.Graudiņa, M.Kirikova, A.Novickis</a:t>
            </a:r>
          </a:p>
          <a:p>
            <a:pPr marL="285750" lvl="0" indent="-285750">
              <a:buFont typeface="Arial" panose="020B0604020202020204" pitchFamily="34" charset="0"/>
              <a:buChar char="•"/>
            </a:pPr>
            <a:r>
              <a:rPr lang="lv-LV" dirty="0">
                <a:solidFill>
                  <a:srgbClr val="FF0000"/>
                </a:solidFill>
              </a:rPr>
              <a:t>Jaunas tīmekļa videi piemērotas datu atlasīšanas un vizualizācijas metodes un ar tām saistītas problēmas (LU DF uzdevumi 1, 2) – J.Bičevskis, G.Arnicāns, </a:t>
            </a:r>
            <a:r>
              <a:rPr lang="lv-LV" dirty="0" err="1" smtClean="0">
                <a:solidFill>
                  <a:srgbClr val="FF0000"/>
                </a:solidFill>
              </a:rPr>
              <a:t>Ģ.Karnītis</a:t>
            </a:r>
            <a:endParaRPr lang="lv-LV" dirty="0" smtClean="0">
              <a:solidFill>
                <a:srgbClr val="FF0000"/>
              </a:solidFill>
            </a:endParaRPr>
          </a:p>
          <a:p>
            <a:pPr lvl="0"/>
            <a:endParaRPr lang="lv-LV" dirty="0" smtClean="0">
              <a:solidFill>
                <a:srgbClr val="FF0000"/>
              </a:solidFill>
            </a:endParaRPr>
          </a:p>
          <a:p>
            <a:pPr fontAlgn="t"/>
            <a:r>
              <a:rPr lang="lv-LV" b="1" dirty="0" smtClean="0"/>
              <a:t>1</a:t>
            </a:r>
            <a:r>
              <a:rPr lang="lv-LV" b="1" dirty="0"/>
              <a:t>. Attīstīt metodes liela apjoma datu pieejamībai, kas balstītas uz modeļiem un nozares ontoloģijām, piedāvājot jaunas tīmekļa videi piemērotas datu atlasīšanas un </a:t>
            </a:r>
            <a:r>
              <a:rPr lang="lv-LV" b="1" dirty="0" err="1"/>
              <a:t>vizualizācijas</a:t>
            </a:r>
            <a:r>
              <a:rPr lang="lv-LV" b="1" dirty="0"/>
              <a:t> </a:t>
            </a:r>
            <a:r>
              <a:rPr lang="lv-LV" b="1" dirty="0" smtClean="0"/>
              <a:t>metodes. - </a:t>
            </a:r>
            <a:r>
              <a:rPr lang="lv-LV" i="1" dirty="0" smtClean="0"/>
              <a:t>Sagatavota </a:t>
            </a:r>
            <a:r>
              <a:rPr lang="lv-LV" i="1" dirty="0"/>
              <a:t>zinātniskā </a:t>
            </a:r>
            <a:r>
              <a:rPr lang="lv-LV" i="1" dirty="0" smtClean="0"/>
              <a:t>publikācija - </a:t>
            </a:r>
            <a:r>
              <a:rPr lang="lv-LV" dirty="0" err="1">
                <a:solidFill>
                  <a:srgbClr val="FF0000"/>
                </a:solidFill>
              </a:rPr>
              <a:t>G.Arnicāns</a:t>
            </a:r>
            <a:r>
              <a:rPr lang="lv-LV" dirty="0">
                <a:solidFill>
                  <a:srgbClr val="FF0000"/>
                </a:solidFill>
              </a:rPr>
              <a:t>, </a:t>
            </a:r>
            <a:r>
              <a:rPr lang="lv-LV" dirty="0" err="1">
                <a:solidFill>
                  <a:srgbClr val="FF0000"/>
                </a:solidFill>
              </a:rPr>
              <a:t>Ģ.Karnītis</a:t>
            </a:r>
            <a:endParaRPr lang="lv-LV" i="1" dirty="0"/>
          </a:p>
          <a:p>
            <a:pPr fontAlgn="ctr"/>
            <a:r>
              <a:rPr lang="lv-LV" b="1" dirty="0"/>
              <a:t> </a:t>
            </a:r>
            <a:endParaRPr lang="lv-LV" dirty="0"/>
          </a:p>
          <a:p>
            <a:pPr fontAlgn="t"/>
            <a:r>
              <a:rPr lang="lv-LV" b="1" dirty="0"/>
              <a:t>2. Attīstīt biznesa procesu modeļu pielietošanas metodes programmas izpildes laika notikumu analīzē, lai paaugstinātu informācijas sistēmu drošības līmeni.</a:t>
            </a:r>
          </a:p>
          <a:p>
            <a:pPr fontAlgn="t"/>
            <a:r>
              <a:rPr lang="lv-LV" i="1" dirty="0"/>
              <a:t>Sagatavota zinātniskā </a:t>
            </a:r>
            <a:r>
              <a:rPr lang="lv-LV" i="1" dirty="0" smtClean="0"/>
              <a:t>publikācija - </a:t>
            </a:r>
            <a:r>
              <a:rPr lang="lv-LV" dirty="0" err="1">
                <a:solidFill>
                  <a:srgbClr val="FF0000"/>
                </a:solidFill>
              </a:rPr>
              <a:t>J.Bičevskis</a:t>
            </a:r>
            <a:endParaRPr lang="lv-LV" i="1" dirty="0"/>
          </a:p>
          <a:p>
            <a:pPr marL="285750" lvl="0" indent="-285750">
              <a:buFont typeface="Arial" panose="020B0604020202020204" pitchFamily="34" charset="0"/>
              <a:buChar char="•"/>
            </a:pPr>
            <a:endParaRPr lang="lv-LV" dirty="0">
              <a:solidFill>
                <a:srgbClr val="FF0000"/>
              </a:solidFill>
            </a:endParaRPr>
          </a:p>
        </p:txBody>
      </p:sp>
      <p:sp>
        <p:nvSpPr>
          <p:cNvPr id="5" name="Title 4"/>
          <p:cNvSpPr>
            <a:spLocks noGrp="1"/>
          </p:cNvSpPr>
          <p:nvPr>
            <p:ph type="title"/>
          </p:nvPr>
        </p:nvSpPr>
        <p:spPr>
          <a:xfrm>
            <a:off x="457200" y="274638"/>
            <a:ext cx="8229600" cy="1858962"/>
          </a:xfrm>
        </p:spPr>
        <p:txBody>
          <a:bodyPr>
            <a:noAutofit/>
          </a:bodyPr>
          <a:lstStyle/>
          <a:p>
            <a:r>
              <a:rPr lang="lv-LV" sz="2400" dirty="0" smtClean="0"/>
              <a:t>VPP </a:t>
            </a:r>
            <a:r>
              <a:rPr lang="lv-LV" sz="2400" dirty="0"/>
              <a:t>„SOPHIS” </a:t>
            </a:r>
            <a:br>
              <a:rPr lang="lv-LV" sz="2400" dirty="0"/>
            </a:br>
            <a:r>
              <a:rPr lang="lv-LV" sz="2400" dirty="0"/>
              <a:t>2.projekta „Uz ontoloģijām balstītas tīmekļa videi pielāgotas zināšanu inženierijas tehnoloģijas” </a:t>
            </a:r>
            <a:r>
              <a:rPr lang="lv-LV" sz="2400" dirty="0" smtClean="0"/>
              <a:t> </a:t>
            </a:r>
            <a:br>
              <a:rPr lang="lv-LV" sz="2400" dirty="0" smtClean="0"/>
            </a:br>
            <a:r>
              <a:rPr lang="lv-LV" sz="2400" dirty="0" smtClean="0"/>
              <a:t>1.posmā veiktie darbi </a:t>
            </a:r>
            <a:r>
              <a:rPr lang="lv-LV" sz="2400" dirty="0"/>
              <a:t>un </a:t>
            </a:r>
            <a:r>
              <a:rPr lang="lv-LV" sz="2400" dirty="0" smtClean="0"/>
              <a:t>iegūtie rezultāti </a:t>
            </a:r>
            <a:endParaRPr lang="lv-LV" sz="2400" dirty="0"/>
          </a:p>
        </p:txBody>
      </p:sp>
      <p:sp>
        <p:nvSpPr>
          <p:cNvPr id="2" name="Date Placeholder 1"/>
          <p:cNvSpPr>
            <a:spLocks noGrp="1"/>
          </p:cNvSpPr>
          <p:nvPr>
            <p:ph type="dt" sz="half" idx="10"/>
          </p:nvPr>
        </p:nvSpPr>
        <p:spPr/>
        <p:txBody>
          <a:bodyPr/>
          <a:lstStyle/>
          <a:p>
            <a:r>
              <a:rPr lang="en-US" smtClean="0"/>
              <a:t>8/7/2015</a:t>
            </a:r>
            <a:endParaRPr lang="en-US"/>
          </a:p>
        </p:txBody>
      </p:sp>
      <p:sp>
        <p:nvSpPr>
          <p:cNvPr id="3" name="Footer Placeholder 2"/>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23897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Monitoru siena un tās izmantošana</a:t>
            </a:r>
            <a:endParaRPr lang="lv-LV" dirty="0"/>
          </a:p>
        </p:txBody>
      </p:sp>
      <p:sp>
        <p:nvSpPr>
          <p:cNvPr id="3" name="Content Placeholder 2"/>
          <p:cNvSpPr>
            <a:spLocks noGrp="1"/>
          </p:cNvSpPr>
          <p:nvPr>
            <p:ph idx="1"/>
          </p:nvPr>
        </p:nvSpPr>
        <p:spPr/>
        <p:txBody>
          <a:bodyPr>
            <a:normAutofit fontScale="77500" lnSpcReduction="20000"/>
          </a:bodyPr>
          <a:lstStyle/>
          <a:p>
            <a:r>
              <a:rPr lang="lv-LV" dirty="0"/>
              <a:t>Mērķis ir izveidot </a:t>
            </a:r>
            <a:r>
              <a:rPr lang="lv-LV" b="1" dirty="0"/>
              <a:t>zemu izmaksu </a:t>
            </a:r>
            <a:r>
              <a:rPr lang="lv-LV" dirty="0"/>
              <a:t>(~$10’000) </a:t>
            </a:r>
            <a:r>
              <a:rPr lang="lv-LV" b="1" dirty="0"/>
              <a:t>augstas izšķirtspējas</a:t>
            </a:r>
            <a:r>
              <a:rPr lang="lv-LV" dirty="0"/>
              <a:t> (&gt; 32 megapikseļi) monitoru sienu</a:t>
            </a:r>
          </a:p>
          <a:p>
            <a:r>
              <a:rPr lang="lv-LV" dirty="0"/>
              <a:t>Viens no izmantošanas veidiem – atbalsts gan sistēmu </a:t>
            </a:r>
            <a:r>
              <a:rPr lang="lv-LV" dirty="0" smtClean="0"/>
              <a:t>izveidē (modelēšana, projektēšana, testēšana) un uzraudzībā, gan datu analīzē</a:t>
            </a:r>
          </a:p>
          <a:p>
            <a:pPr lvl="1"/>
            <a:r>
              <a:rPr lang="lv-LV" dirty="0" smtClean="0"/>
              <a:t>varētu </a:t>
            </a:r>
            <a:r>
              <a:rPr lang="lv-LV" dirty="0"/>
              <a:t>analizēt daudz informācijas, nezaudējot fokusu un saistīto </a:t>
            </a:r>
            <a:r>
              <a:rPr lang="lv-LV" dirty="0" smtClean="0"/>
              <a:t>apkārtni</a:t>
            </a:r>
          </a:p>
          <a:p>
            <a:pPr lvl="1"/>
            <a:r>
              <a:rPr lang="lv-LV" dirty="0" smtClean="0"/>
              <a:t>grupu darbs</a:t>
            </a:r>
            <a:endParaRPr lang="lv-LV" dirty="0"/>
          </a:p>
          <a:p>
            <a:endParaRPr lang="lv-LV" dirty="0"/>
          </a:p>
          <a:p>
            <a:r>
              <a:rPr lang="lv-LV" dirty="0"/>
              <a:t>Ļoti daudz pikseļu </a:t>
            </a:r>
            <a:r>
              <a:rPr lang="lv-LV" sz="2000" dirty="0"/>
              <a:t>(var pārsniegt pašreiz esošos risinājumus)</a:t>
            </a:r>
            <a:endParaRPr lang="lv-LV" dirty="0"/>
          </a:p>
          <a:p>
            <a:pPr lvl="1"/>
            <a:r>
              <a:rPr lang="lv-LV" dirty="0"/>
              <a:t>Prototips 5x5 monitori</a:t>
            </a:r>
          </a:p>
          <a:p>
            <a:pPr lvl="1"/>
            <a:r>
              <a:rPr lang="lv-LV" dirty="0"/>
              <a:t>Kopā </a:t>
            </a:r>
            <a:r>
              <a:rPr lang="lv-LV" dirty="0" smtClean="0"/>
              <a:t>52 </a:t>
            </a:r>
            <a:r>
              <a:rPr lang="lv-LV" dirty="0"/>
              <a:t>megapikseļi</a:t>
            </a:r>
          </a:p>
          <a:p>
            <a:r>
              <a:rPr lang="lv-LV" dirty="0"/>
              <a:t>Elastīga un mērogojama </a:t>
            </a:r>
            <a:r>
              <a:rPr lang="lv-LV" dirty="0" smtClean="0"/>
              <a:t>arhitektūra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2298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Tipisks sienas risinājums 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grpSp>
        <p:nvGrpSpPr>
          <p:cNvPr id="21" name="Group 20"/>
          <p:cNvGrpSpPr/>
          <p:nvPr/>
        </p:nvGrpSpPr>
        <p:grpSpPr>
          <a:xfrm>
            <a:off x="658484" y="2590800"/>
            <a:ext cx="7352440" cy="1944726"/>
            <a:chOff x="658484" y="2962924"/>
            <a:chExt cx="7352440" cy="1944726"/>
          </a:xfrm>
        </p:grpSpPr>
        <p:cxnSp>
          <p:nvCxnSpPr>
            <p:cNvPr id="20" name="Elbow Connector 19"/>
            <p:cNvCxnSpPr/>
            <p:nvPr/>
          </p:nvCxnSpPr>
          <p:spPr>
            <a:xfrm>
              <a:off x="3915218" y="4073863"/>
              <a:ext cx="468752" cy="394076"/>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flipH="1">
              <a:off x="4901466" y="2627571"/>
              <a:ext cx="525411" cy="4034747"/>
            </a:xfrm>
            <a:prstGeom prst="bentConnector4">
              <a:avLst>
                <a:gd name="adj1" fmla="val -43509"/>
                <a:gd name="adj2" fmla="val 9746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58484" y="2962924"/>
              <a:ext cx="7352440" cy="1944726"/>
              <a:chOff x="1808197" y="12295826"/>
              <a:chExt cx="12154939" cy="2866656"/>
            </a:xfrm>
          </p:grpSpPr>
          <p:sp>
            <p:nvSpPr>
              <p:cNvPr id="8" name="Rectangle 7"/>
              <p:cNvSpPr/>
              <p:nvPr/>
            </p:nvSpPr>
            <p:spPr>
              <a:xfrm>
                <a:off x="1808197" y="12702674"/>
                <a:ext cx="4897775" cy="1973181"/>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chemeClr val="bg1"/>
                    </a:solidFill>
                    <a:latin typeface="Calibri" pitchFamily="34" charset="0"/>
                    <a:cs typeface="Calibri" pitchFamily="34" charset="0"/>
                  </a:rPr>
                  <a:t>OS</a:t>
                </a:r>
              </a:p>
            </p:txBody>
          </p:sp>
          <p:sp>
            <p:nvSpPr>
              <p:cNvPr id="9" name="Rectangle 8"/>
              <p:cNvSpPr/>
              <p:nvPr/>
            </p:nvSpPr>
            <p:spPr>
              <a:xfrm>
                <a:off x="4860855" y="13688211"/>
                <a:ext cx="2540681" cy="909134"/>
              </a:xfrm>
              <a:prstGeom prst="rect">
                <a:avLst/>
              </a:prstGeom>
              <a:solidFill>
                <a:schemeClr val="accent4"/>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dirty="0"/>
              </a:p>
              <a:p>
                <a:pPr algn="ctr"/>
                <a:r>
                  <a:rPr lang="en-US" sz="3200" dirty="0">
                    <a:latin typeface="Calibri" pitchFamily="34" charset="0"/>
                    <a:cs typeface="Calibri" pitchFamily="34" charset="0"/>
                  </a:rPr>
                  <a:t>GPU</a:t>
                </a:r>
              </a:p>
              <a:p>
                <a:pPr algn="ctr"/>
                <a:endParaRPr lang="en-US" sz="3200" dirty="0"/>
              </a:p>
            </p:txBody>
          </p:sp>
          <p:sp>
            <p:nvSpPr>
              <p:cNvPr id="10" name="Rectangle 9"/>
              <p:cNvSpPr/>
              <p:nvPr/>
            </p:nvSpPr>
            <p:spPr>
              <a:xfrm>
                <a:off x="4860855" y="12741333"/>
                <a:ext cx="2540681" cy="897409"/>
              </a:xfrm>
              <a:prstGeom prst="rect">
                <a:avLst/>
              </a:prstGeom>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a:latin typeface="Calibri" pitchFamily="34" charset="0"/>
                    <a:cs typeface="Calibri" pitchFamily="34" charset="0"/>
                  </a:rPr>
                  <a:t>GPU</a:t>
                </a:r>
              </a:p>
            </p:txBody>
          </p:sp>
          <p:sp>
            <p:nvSpPr>
              <p:cNvPr id="11" name="Rectangle 10"/>
              <p:cNvSpPr/>
              <p:nvPr/>
            </p:nvSpPr>
            <p:spPr>
              <a:xfrm>
                <a:off x="7967112" y="12295826"/>
                <a:ext cx="2742233" cy="12963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Monitor</a:t>
                </a:r>
              </a:p>
            </p:txBody>
          </p:sp>
          <p:sp>
            <p:nvSpPr>
              <p:cNvPr id="12" name="Rectangle 11"/>
              <p:cNvSpPr/>
              <p:nvPr/>
            </p:nvSpPr>
            <p:spPr>
              <a:xfrm>
                <a:off x="11220903" y="12295826"/>
                <a:ext cx="2742233" cy="12963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Monitor</a:t>
                </a:r>
              </a:p>
            </p:txBody>
          </p:sp>
          <p:sp>
            <p:nvSpPr>
              <p:cNvPr id="13" name="Rectangle 12"/>
              <p:cNvSpPr/>
              <p:nvPr/>
            </p:nvSpPr>
            <p:spPr>
              <a:xfrm>
                <a:off x="7967112" y="13866154"/>
                <a:ext cx="2742233" cy="12963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Monitor</a:t>
                </a:r>
              </a:p>
            </p:txBody>
          </p:sp>
          <p:sp>
            <p:nvSpPr>
              <p:cNvPr id="14" name="Rectangle 13"/>
              <p:cNvSpPr/>
              <p:nvPr/>
            </p:nvSpPr>
            <p:spPr>
              <a:xfrm>
                <a:off x="11220903" y="13866153"/>
                <a:ext cx="2742233" cy="129632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itchFamily="34" charset="0"/>
                    <a:cs typeface="Calibri" pitchFamily="34" charset="0"/>
                  </a:rPr>
                  <a:t>Monitor</a:t>
                </a:r>
              </a:p>
            </p:txBody>
          </p:sp>
          <p:cxnSp>
            <p:nvCxnSpPr>
              <p:cNvPr id="15" name="Elbow Connector 14"/>
              <p:cNvCxnSpPr>
                <a:stCxn id="12" idx="0"/>
                <a:endCxn id="10" idx="0"/>
              </p:cNvCxnSpPr>
              <p:nvPr/>
            </p:nvCxnSpPr>
            <p:spPr>
              <a:xfrm rot="16200000" flipH="1" flipV="1">
                <a:off x="9138855" y="9288168"/>
                <a:ext cx="445506" cy="6460824"/>
              </a:xfrm>
              <a:prstGeom prst="bentConnector3">
                <a:avLst>
                  <a:gd name="adj1" fmla="val -7049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0" idx="3"/>
                <a:endCxn id="11" idx="1"/>
              </p:cNvCxnSpPr>
              <p:nvPr/>
            </p:nvCxnSpPr>
            <p:spPr>
              <a:xfrm flipV="1">
                <a:off x="7401536" y="12943991"/>
                <a:ext cx="565576" cy="246046"/>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658484" y="1676400"/>
            <a:ext cx="7571116" cy="646331"/>
          </a:xfrm>
          <a:prstGeom prst="rect">
            <a:avLst/>
          </a:prstGeom>
          <a:noFill/>
        </p:spPr>
        <p:txBody>
          <a:bodyPr wrap="square" rtlCol="0">
            <a:spAutoFit/>
          </a:bodyPr>
          <a:lstStyle/>
          <a:p>
            <a:r>
              <a:rPr lang="lv-LV" dirty="0" smtClean="0"/>
              <a:t>Monitoru sienas arhitektūra, kurā grafiskās apstrādes iekārtas izeja atbilst kādam monitoram uz sienas</a:t>
            </a:r>
            <a:endParaRPr lang="lv-LV" dirty="0"/>
          </a:p>
        </p:txBody>
      </p:sp>
      <p:sp>
        <p:nvSpPr>
          <p:cNvPr id="18" name="TextBox 17"/>
          <p:cNvSpPr txBox="1"/>
          <p:nvPr/>
        </p:nvSpPr>
        <p:spPr>
          <a:xfrm>
            <a:off x="658484" y="5029200"/>
            <a:ext cx="7799716" cy="1200329"/>
          </a:xfrm>
          <a:prstGeom prst="rect">
            <a:avLst/>
          </a:prstGeom>
          <a:noFill/>
        </p:spPr>
        <p:txBody>
          <a:bodyPr wrap="square" rtlCol="0">
            <a:spAutoFit/>
          </a:bodyPr>
          <a:lstStyle/>
          <a:p>
            <a:r>
              <a:rPr lang="lv-LV" dirty="0" smtClean="0"/>
              <a:t>Plusi</a:t>
            </a:r>
            <a:r>
              <a:rPr lang="en-US" dirty="0" smtClean="0"/>
              <a:t>: </a:t>
            </a:r>
            <a:r>
              <a:rPr lang="lv-LV" dirty="0" smtClean="0"/>
              <a:t>Operētājsistēma «dabīgā veidā» pārvalda monitorus</a:t>
            </a:r>
          </a:p>
          <a:p>
            <a:r>
              <a:rPr lang="lv-LV" dirty="0" smtClean="0"/>
              <a:t>Trūkumi</a:t>
            </a:r>
            <a:r>
              <a:rPr lang="en-US" dirty="0" smtClean="0"/>
              <a:t>: </a:t>
            </a:r>
            <a:r>
              <a:rPr lang="lv-LV" dirty="0" smtClean="0"/>
              <a:t>Enerģijas patēriņš, monitoru skaits atkarīgs no datora iespējām ielikt grafiskās apstrādes iekārtas un šo iekārtu izeju daudzuma, problēmas ar daudziem vadiem un garuma ierobežojuma</a:t>
            </a:r>
            <a:endParaRPr lang="en-US" dirty="0"/>
          </a:p>
        </p:txBody>
      </p:sp>
    </p:spTree>
    <p:extLst>
      <p:ext uri="{BB962C8B-B14F-4D97-AF65-F5344CB8AC3E}">
        <p14:creationId xmlns:p14="http://schemas.microsoft.com/office/powerpoint/2010/main" val="122563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Tipisks sienas risinājums II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17" name="TextBox 16"/>
          <p:cNvSpPr txBox="1"/>
          <p:nvPr/>
        </p:nvSpPr>
        <p:spPr>
          <a:xfrm>
            <a:off x="658484" y="1676400"/>
            <a:ext cx="7571116" cy="646331"/>
          </a:xfrm>
          <a:prstGeom prst="rect">
            <a:avLst/>
          </a:prstGeom>
          <a:noFill/>
        </p:spPr>
        <p:txBody>
          <a:bodyPr wrap="square" rtlCol="0">
            <a:spAutoFit/>
          </a:bodyPr>
          <a:lstStyle/>
          <a:p>
            <a:r>
              <a:rPr lang="lv-LV" dirty="0" smtClean="0"/>
              <a:t>Monitoru sienas arhitektūra, kurā grafiskās apstrādes iekārtas izeja tiek sadalīta starp vairākiem monitoram uz sienas</a:t>
            </a:r>
            <a:endParaRPr lang="lv-LV" dirty="0"/>
          </a:p>
        </p:txBody>
      </p:sp>
      <p:sp>
        <p:nvSpPr>
          <p:cNvPr id="18" name="TextBox 17"/>
          <p:cNvSpPr txBox="1"/>
          <p:nvPr/>
        </p:nvSpPr>
        <p:spPr>
          <a:xfrm>
            <a:off x="658484" y="5029200"/>
            <a:ext cx="7799716" cy="923330"/>
          </a:xfrm>
          <a:prstGeom prst="rect">
            <a:avLst/>
          </a:prstGeom>
          <a:noFill/>
        </p:spPr>
        <p:txBody>
          <a:bodyPr wrap="square" rtlCol="0">
            <a:spAutoFit/>
          </a:bodyPr>
          <a:lstStyle/>
          <a:p>
            <a:r>
              <a:rPr lang="lv-LV" dirty="0" smtClean="0"/>
              <a:t>Plusi</a:t>
            </a:r>
            <a:r>
              <a:rPr lang="en-US" dirty="0" smtClean="0"/>
              <a:t>: </a:t>
            </a:r>
            <a:r>
              <a:rPr lang="lv-LV" dirty="0" smtClean="0"/>
              <a:t>Programmatūras sarežģītība samazinās, jo nav jāuztraucas par daudziem monitoriem</a:t>
            </a:r>
          </a:p>
          <a:p>
            <a:r>
              <a:rPr lang="lv-LV" dirty="0" smtClean="0"/>
              <a:t>Trūkumi</a:t>
            </a:r>
            <a:r>
              <a:rPr lang="en-US" dirty="0" smtClean="0"/>
              <a:t>: </a:t>
            </a:r>
            <a:r>
              <a:rPr lang="lv-LV" dirty="0" smtClean="0"/>
              <a:t>Maza izšķirtspēja, attēls nav dabīgajā lielumā, dārgs risinājums</a:t>
            </a:r>
          </a:p>
        </p:txBody>
      </p:sp>
      <p:grpSp>
        <p:nvGrpSpPr>
          <p:cNvPr id="22" name="Group 21"/>
          <p:cNvGrpSpPr/>
          <p:nvPr/>
        </p:nvGrpSpPr>
        <p:grpSpPr>
          <a:xfrm>
            <a:off x="477203" y="2743200"/>
            <a:ext cx="7933677" cy="1686675"/>
            <a:chOff x="2555120" y="19219074"/>
            <a:chExt cx="22884698" cy="3888431"/>
          </a:xfrm>
        </p:grpSpPr>
        <p:sp>
          <p:nvSpPr>
            <p:cNvPr id="23" name="Rectangle 22"/>
            <p:cNvSpPr/>
            <p:nvPr/>
          </p:nvSpPr>
          <p:spPr>
            <a:xfrm>
              <a:off x="2555120" y="19598342"/>
              <a:ext cx="8138145" cy="3168352"/>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OS</a:t>
              </a:r>
            </a:p>
          </p:txBody>
        </p:sp>
        <p:sp>
          <p:nvSpPr>
            <p:cNvPr id="24" name="Rectangle 23"/>
            <p:cNvSpPr/>
            <p:nvPr/>
          </p:nvSpPr>
          <p:spPr>
            <a:xfrm>
              <a:off x="8261837" y="20517892"/>
              <a:ext cx="3960440" cy="1368696"/>
            </a:xfrm>
            <a:prstGeom prst="rect">
              <a:avLst/>
            </a:prstGeom>
            <a:solidFill>
              <a:schemeClr val="accent4"/>
            </a:solidFill>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dirty="0"/>
            </a:p>
            <a:p>
              <a:pPr algn="ctr"/>
              <a:r>
                <a:rPr lang="en-US" sz="3200" dirty="0">
                  <a:latin typeface="Calibri" pitchFamily="34" charset="0"/>
                  <a:cs typeface="Calibri" pitchFamily="34" charset="0"/>
                </a:rPr>
                <a:t>GPU</a:t>
              </a:r>
            </a:p>
            <a:p>
              <a:pPr algn="ctr"/>
              <a:endParaRPr lang="en-US" sz="3200" dirty="0"/>
            </a:p>
          </p:txBody>
        </p:sp>
        <p:sp>
          <p:nvSpPr>
            <p:cNvPr id="25" name="Rectangle 24"/>
            <p:cNvSpPr/>
            <p:nvPr/>
          </p:nvSpPr>
          <p:spPr>
            <a:xfrm>
              <a:off x="12704779" y="20521202"/>
              <a:ext cx="3960440" cy="1368697"/>
            </a:xfrm>
            <a:prstGeom prst="rect">
              <a:avLst/>
            </a:prstGeom>
            <a:ln>
              <a:no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Calibri" pitchFamily="34" charset="0"/>
                  <a:cs typeface="Calibri" pitchFamily="34" charset="0"/>
                </a:rPr>
                <a:t>Splitter / Scaler</a:t>
              </a:r>
            </a:p>
          </p:txBody>
        </p:sp>
        <p:sp>
          <p:nvSpPr>
            <p:cNvPr id="26" name="Rectangle 25"/>
            <p:cNvSpPr/>
            <p:nvPr/>
          </p:nvSpPr>
          <p:spPr>
            <a:xfrm>
              <a:off x="17301671" y="19219074"/>
              <a:ext cx="3960440" cy="187220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Monitor</a:t>
              </a:r>
            </a:p>
          </p:txBody>
        </p:sp>
        <p:sp>
          <p:nvSpPr>
            <p:cNvPr id="27" name="Rectangle 26"/>
            <p:cNvSpPr/>
            <p:nvPr/>
          </p:nvSpPr>
          <p:spPr>
            <a:xfrm>
              <a:off x="21479378" y="19219074"/>
              <a:ext cx="3960440" cy="187220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Monitor</a:t>
              </a:r>
              <a:endParaRPr lang="en-US" sz="3200" dirty="0">
                <a:latin typeface="Calibri" pitchFamily="34" charset="0"/>
                <a:cs typeface="Calibri" pitchFamily="34" charset="0"/>
              </a:endParaRPr>
            </a:p>
          </p:txBody>
        </p:sp>
        <p:sp>
          <p:nvSpPr>
            <p:cNvPr id="28" name="Rectangle 27"/>
            <p:cNvSpPr/>
            <p:nvPr/>
          </p:nvSpPr>
          <p:spPr>
            <a:xfrm>
              <a:off x="17301671" y="21235297"/>
              <a:ext cx="3960440" cy="187220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Monitor</a:t>
              </a:r>
            </a:p>
          </p:txBody>
        </p:sp>
        <p:sp>
          <p:nvSpPr>
            <p:cNvPr id="29" name="Rectangle 28"/>
            <p:cNvSpPr/>
            <p:nvPr/>
          </p:nvSpPr>
          <p:spPr>
            <a:xfrm>
              <a:off x="21479378" y="21235297"/>
              <a:ext cx="3960440" cy="187220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itchFamily="34" charset="0"/>
                  <a:cs typeface="Calibri" pitchFamily="34" charset="0"/>
                </a:rPr>
                <a:t>Monitor</a:t>
              </a:r>
            </a:p>
          </p:txBody>
        </p:sp>
        <p:cxnSp>
          <p:nvCxnSpPr>
            <p:cNvPr id="30" name="Elbow Connector 29"/>
            <p:cNvCxnSpPr>
              <a:stCxn id="25" idx="0"/>
              <a:endCxn id="26" idx="1"/>
            </p:cNvCxnSpPr>
            <p:nvPr/>
          </p:nvCxnSpPr>
          <p:spPr>
            <a:xfrm rot="5400000" flipH="1" flipV="1">
              <a:off x="15810324" y="19029855"/>
              <a:ext cx="366024" cy="261667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5" idx="2"/>
              <a:endCxn id="28" idx="1"/>
            </p:cNvCxnSpPr>
            <p:nvPr/>
          </p:nvCxnSpPr>
          <p:spPr>
            <a:xfrm rot="16200000" flipH="1">
              <a:off x="15852585" y="20722315"/>
              <a:ext cx="281502" cy="261667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3"/>
              <a:endCxn id="25" idx="1"/>
            </p:cNvCxnSpPr>
            <p:nvPr/>
          </p:nvCxnSpPr>
          <p:spPr>
            <a:xfrm>
              <a:off x="12222275" y="21202241"/>
              <a:ext cx="482504" cy="3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149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Piedāvātā arhitektūra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59" y="1295400"/>
            <a:ext cx="901248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images17.newegg.com/is/image/newegg/56-164-012-TS?$S3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05400"/>
            <a:ext cx="1422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83916" y="5486400"/>
            <a:ext cx="6255284" cy="369332"/>
          </a:xfrm>
          <a:prstGeom prst="rect">
            <a:avLst/>
          </a:prstGeom>
          <a:noFill/>
        </p:spPr>
        <p:txBody>
          <a:bodyPr wrap="square" rtlCol="0">
            <a:spAutoFit/>
          </a:bodyPr>
          <a:lstStyle/>
          <a:p>
            <a:r>
              <a:rPr lang="lv-LV" dirty="0" smtClean="0"/>
              <a:t>Prototips strādā pat uz mini-PC bez neatkarīgas grafiskās kartes!</a:t>
            </a:r>
            <a:endParaRPr lang="lv-LV" dirty="0"/>
          </a:p>
        </p:txBody>
      </p:sp>
    </p:spTree>
    <p:extLst>
      <p:ext uri="{BB962C8B-B14F-4D97-AF65-F5344CB8AC3E}">
        <p14:creationId xmlns:p14="http://schemas.microsoft.com/office/powerpoint/2010/main" val="62016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lv-LV" dirty="0" smtClean="0"/>
              <a:t>Detalizētāka arhitektūra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descr="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14399"/>
            <a:ext cx="4267200" cy="55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12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Sienas konstrukcija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4" descr="C:\Users\rudolfs.bundulis\Desktop\siena\IMG_57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95400"/>
            <a:ext cx="8534400" cy="479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1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Arhitektūras izvērtējums</a:t>
            </a:r>
            <a:endParaRPr lang="lv-LV" dirty="0"/>
          </a:p>
        </p:txBody>
      </p:sp>
      <p:sp>
        <p:nvSpPr>
          <p:cNvPr id="3" name="Content Placeholder 2"/>
          <p:cNvSpPr>
            <a:spLocks noGrp="1"/>
          </p:cNvSpPr>
          <p:nvPr>
            <p:ph idx="1"/>
          </p:nvPr>
        </p:nvSpPr>
        <p:spPr/>
        <p:txBody>
          <a:bodyPr>
            <a:normAutofit fontScale="70000" lnSpcReduction="20000"/>
          </a:bodyPr>
          <a:lstStyle/>
          <a:p>
            <a:r>
              <a:rPr lang="lv-LV" dirty="0" smtClean="0"/>
              <a:t>Plusi</a:t>
            </a:r>
          </a:p>
          <a:p>
            <a:pPr lvl="1"/>
            <a:r>
              <a:rPr lang="lv-LV" dirty="0" smtClean="0"/>
              <a:t>Mērogojams risinājums, izmanto virtualizācijas pieeju, dažādas kombinācijas, kā virtuālās GPU iekārtas sadarbojas ar fiziskajām GPU iekārtām</a:t>
            </a:r>
          </a:p>
          <a:p>
            <a:pPr lvl="1"/>
            <a:r>
              <a:rPr lang="lv-LV" dirty="0" smtClean="0"/>
              <a:t>Dati uz monitoriem tiek nodoti pa tīklu, likvidējot video vadu ierobežojumus (sienas serveris var atrasties tālu no monitoru sienas)</a:t>
            </a:r>
          </a:p>
          <a:p>
            <a:pPr lvl="1"/>
            <a:r>
              <a:rPr lang="lv-LV" dirty="0" smtClean="0"/>
              <a:t>Kopēja izšķirtspēja var būt daudz lielāka nekā to spēj nodrošināt pieejamās grafiskās apstrādes iekārtas</a:t>
            </a:r>
          </a:p>
          <a:p>
            <a:pPr lvl="1"/>
            <a:r>
              <a:rPr lang="lv-LV" dirty="0" smtClean="0"/>
              <a:t>Programmatūras izstrādi var veikt ar ierastajām tehnoloģijām, var darbināt jau gatavās programmas</a:t>
            </a:r>
            <a:endParaRPr lang="en-US" dirty="0"/>
          </a:p>
          <a:p>
            <a:r>
              <a:rPr lang="lv-LV" dirty="0" smtClean="0"/>
              <a:t>Trūkumi</a:t>
            </a:r>
          </a:p>
          <a:p>
            <a:pPr lvl="1"/>
            <a:r>
              <a:rPr lang="lv-LV" dirty="0" smtClean="0"/>
              <a:t>Izmanto saspiešanu ar zudumiem</a:t>
            </a:r>
          </a:p>
          <a:p>
            <a:pPr lvl="1"/>
            <a:r>
              <a:rPr lang="lv-LV" dirty="0" smtClean="0"/>
              <a:t>Nav uzreiz gatavs atbalsts </a:t>
            </a:r>
            <a:r>
              <a:rPr lang="en-US" dirty="0" smtClean="0"/>
              <a:t>Direct3D</a:t>
            </a:r>
            <a:r>
              <a:rPr lang="en-US" dirty="0"/>
              <a:t>, OpenGL </a:t>
            </a:r>
            <a:r>
              <a:rPr lang="lv-LV" dirty="0" smtClean="0"/>
              <a:t>tehnoloģijām</a:t>
            </a:r>
          </a:p>
          <a:p>
            <a:pPr lvl="1"/>
            <a:r>
              <a:rPr lang="lv-LV" dirty="0" smtClean="0"/>
              <a:t>Kopējā izšķirtspēja var būt ierobežota ar izmantotās operētājsistēmas iespējām</a:t>
            </a:r>
            <a:endParaRPr lang="en-US" dirty="0"/>
          </a:p>
          <a:p>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20529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Prototipa pārbaude 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2050" name="Picture 2" descr="Linux anot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7477"/>
            <a:ext cx="7620000" cy="513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84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Prototipa pārbaude </a:t>
            </a:r>
            <a:r>
              <a:rPr lang="lv-LV" dirty="0" smtClean="0"/>
              <a:t>II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3074" name="Picture 2" descr="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153400" cy="49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2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Publikācijas un konferences</a:t>
            </a:r>
            <a:endParaRPr lang="lv-LV" dirty="0"/>
          </a:p>
        </p:txBody>
      </p:sp>
      <p:sp>
        <p:nvSpPr>
          <p:cNvPr id="3" name="Content Placeholder 2"/>
          <p:cNvSpPr>
            <a:spLocks noGrp="1"/>
          </p:cNvSpPr>
          <p:nvPr>
            <p:ph idx="1"/>
          </p:nvPr>
        </p:nvSpPr>
        <p:spPr/>
        <p:txBody>
          <a:bodyPr>
            <a:normAutofit fontScale="70000" lnSpcReduction="20000"/>
          </a:bodyPr>
          <a:lstStyle/>
          <a:p>
            <a:r>
              <a:rPr lang="lv-LV" dirty="0" err="1"/>
              <a:t>Rudolfs</a:t>
            </a:r>
            <a:r>
              <a:rPr lang="lv-LV" dirty="0"/>
              <a:t> Bundulis, Guntis </a:t>
            </a:r>
            <a:r>
              <a:rPr lang="lv-LV" dirty="0" err="1"/>
              <a:t>Arnicans</a:t>
            </a:r>
            <a:r>
              <a:rPr lang="lv-LV" dirty="0"/>
              <a:t>, </a:t>
            </a:r>
            <a:r>
              <a:rPr lang="lv-LV" dirty="0" err="1"/>
              <a:t>and</a:t>
            </a:r>
            <a:r>
              <a:rPr lang="lv-LV" dirty="0"/>
              <a:t> Rihards </a:t>
            </a:r>
            <a:r>
              <a:rPr lang="lv-LV" dirty="0" err="1"/>
              <a:t>Gailums</a:t>
            </a:r>
            <a:r>
              <a:rPr lang="lv-LV" dirty="0"/>
              <a:t>. </a:t>
            </a:r>
            <a:r>
              <a:rPr lang="lv-LV" b="1" dirty="0"/>
              <a:t>NVENC </a:t>
            </a:r>
            <a:r>
              <a:rPr lang="lv-LV" b="1" dirty="0" err="1"/>
              <a:t>Based</a:t>
            </a:r>
            <a:r>
              <a:rPr lang="lv-LV" b="1" dirty="0"/>
              <a:t> H.264 </a:t>
            </a:r>
            <a:r>
              <a:rPr lang="lv-LV" b="1" dirty="0" err="1"/>
              <a:t>Encoding</a:t>
            </a:r>
            <a:r>
              <a:rPr lang="lv-LV" b="1" dirty="0"/>
              <a:t> </a:t>
            </a:r>
            <a:r>
              <a:rPr lang="lv-LV" b="1" dirty="0" err="1"/>
              <a:t>for</a:t>
            </a:r>
            <a:r>
              <a:rPr lang="lv-LV" b="1" dirty="0"/>
              <a:t> </a:t>
            </a:r>
            <a:r>
              <a:rPr lang="lv-LV" b="1" dirty="0" err="1"/>
              <a:t>Virtual</a:t>
            </a:r>
            <a:r>
              <a:rPr lang="lv-LV" b="1" dirty="0"/>
              <a:t> </a:t>
            </a:r>
            <a:r>
              <a:rPr lang="lv-LV" b="1" dirty="0" err="1"/>
              <a:t>Machine</a:t>
            </a:r>
            <a:r>
              <a:rPr lang="lv-LV" b="1" dirty="0"/>
              <a:t> </a:t>
            </a:r>
            <a:r>
              <a:rPr lang="lv-LV" b="1" dirty="0" err="1"/>
              <a:t>Based</a:t>
            </a:r>
            <a:r>
              <a:rPr lang="lv-LV" b="1" dirty="0"/>
              <a:t> </a:t>
            </a:r>
            <a:r>
              <a:rPr lang="lv-LV" b="1" dirty="0" err="1"/>
              <a:t>Monitor</a:t>
            </a:r>
            <a:r>
              <a:rPr lang="lv-LV" b="1" dirty="0"/>
              <a:t> </a:t>
            </a:r>
            <a:r>
              <a:rPr lang="lv-LV" b="1" dirty="0" err="1"/>
              <a:t>Wall</a:t>
            </a:r>
            <a:r>
              <a:rPr lang="lv-LV" b="1" dirty="0"/>
              <a:t> </a:t>
            </a:r>
            <a:r>
              <a:rPr lang="lv-LV" b="1" dirty="0" err="1"/>
              <a:t>Architecture</a:t>
            </a:r>
            <a:r>
              <a:rPr lang="lv-LV" dirty="0"/>
              <a:t>, </a:t>
            </a:r>
            <a:r>
              <a:rPr lang="lv-LV" i="1" dirty="0"/>
              <a:t>GPU </a:t>
            </a:r>
            <a:r>
              <a:rPr lang="lv-LV" i="1" dirty="0" err="1"/>
              <a:t>Technology</a:t>
            </a:r>
            <a:r>
              <a:rPr lang="lv-LV" i="1" dirty="0"/>
              <a:t> </a:t>
            </a:r>
            <a:r>
              <a:rPr lang="lv-LV" i="1" dirty="0" err="1"/>
              <a:t>Conference</a:t>
            </a:r>
            <a:r>
              <a:rPr lang="lv-LV" dirty="0"/>
              <a:t>, San </a:t>
            </a:r>
            <a:r>
              <a:rPr lang="lv-LV" dirty="0" err="1"/>
              <a:t>Jose</a:t>
            </a:r>
            <a:r>
              <a:rPr lang="lv-LV" dirty="0"/>
              <a:t>, </a:t>
            </a:r>
            <a:r>
              <a:rPr lang="lv-LV" dirty="0" err="1"/>
              <a:t>Mart</a:t>
            </a:r>
            <a:r>
              <a:rPr lang="lv-LV" dirty="0"/>
              <a:t> 17-20, 2015</a:t>
            </a:r>
            <a:r>
              <a:rPr lang="lv-LV" dirty="0" smtClean="0"/>
              <a:t>. Plakāts</a:t>
            </a:r>
          </a:p>
          <a:p>
            <a:r>
              <a:rPr lang="lv-LV" dirty="0" err="1"/>
              <a:t>Rudolfs</a:t>
            </a:r>
            <a:r>
              <a:rPr lang="lv-LV" dirty="0"/>
              <a:t> Bundulis, </a:t>
            </a:r>
            <a:r>
              <a:rPr lang="lv-LV" dirty="0" err="1"/>
              <a:t>and</a:t>
            </a:r>
            <a:r>
              <a:rPr lang="lv-LV" dirty="0"/>
              <a:t> Guntis </a:t>
            </a:r>
            <a:r>
              <a:rPr lang="lv-LV" dirty="0" err="1"/>
              <a:t>Arnicans</a:t>
            </a:r>
            <a:r>
              <a:rPr lang="lv-LV" dirty="0"/>
              <a:t>, </a:t>
            </a:r>
            <a:r>
              <a:rPr lang="lv-LV" b="1" dirty="0" err="1"/>
              <a:t>Concept</a:t>
            </a:r>
            <a:r>
              <a:rPr lang="lv-LV" b="1" dirty="0"/>
              <a:t> </a:t>
            </a:r>
            <a:r>
              <a:rPr lang="lv-LV" b="1" dirty="0" err="1"/>
              <a:t>of</a:t>
            </a:r>
            <a:r>
              <a:rPr lang="lv-LV" b="1" dirty="0"/>
              <a:t> </a:t>
            </a:r>
            <a:r>
              <a:rPr lang="lv-LV" b="1" dirty="0" err="1"/>
              <a:t>virtual</a:t>
            </a:r>
            <a:r>
              <a:rPr lang="lv-LV" b="1" dirty="0"/>
              <a:t> </a:t>
            </a:r>
            <a:r>
              <a:rPr lang="lv-LV" b="1" dirty="0" err="1"/>
              <a:t>machine</a:t>
            </a:r>
            <a:r>
              <a:rPr lang="lv-LV" b="1" dirty="0"/>
              <a:t> </a:t>
            </a:r>
            <a:r>
              <a:rPr lang="lv-LV" b="1" dirty="0" err="1"/>
              <a:t>based</a:t>
            </a:r>
            <a:r>
              <a:rPr lang="lv-LV" b="1" dirty="0"/>
              <a:t> </a:t>
            </a:r>
            <a:r>
              <a:rPr lang="lv-LV" b="1" dirty="0" err="1"/>
              <a:t>high</a:t>
            </a:r>
            <a:r>
              <a:rPr lang="lv-LV" b="1" dirty="0"/>
              <a:t> </a:t>
            </a:r>
            <a:r>
              <a:rPr lang="lv-LV" b="1" dirty="0" err="1"/>
              <a:t>resolution</a:t>
            </a:r>
            <a:r>
              <a:rPr lang="lv-LV" b="1" dirty="0"/>
              <a:t> </a:t>
            </a:r>
            <a:r>
              <a:rPr lang="lv-LV" b="1" dirty="0" err="1"/>
              <a:t>display</a:t>
            </a:r>
            <a:r>
              <a:rPr lang="lv-LV" b="1" dirty="0"/>
              <a:t> </a:t>
            </a:r>
            <a:r>
              <a:rPr lang="lv-LV" b="1" dirty="0" err="1"/>
              <a:t>wall</a:t>
            </a:r>
            <a:r>
              <a:rPr lang="lv-LV" dirty="0"/>
              <a:t>. </a:t>
            </a:r>
            <a:r>
              <a:rPr lang="lv-LV" i="1" dirty="0" err="1"/>
              <a:t>Information</a:t>
            </a:r>
            <a:r>
              <a:rPr lang="lv-LV" i="1" dirty="0"/>
              <a:t>, </a:t>
            </a:r>
            <a:r>
              <a:rPr lang="lv-LV" i="1" dirty="0" err="1"/>
              <a:t>Electronic</a:t>
            </a:r>
            <a:r>
              <a:rPr lang="lv-LV" i="1" dirty="0"/>
              <a:t> </a:t>
            </a:r>
            <a:r>
              <a:rPr lang="lv-LV" i="1" dirty="0" err="1"/>
              <a:t>and</a:t>
            </a:r>
            <a:r>
              <a:rPr lang="lv-LV" i="1" dirty="0"/>
              <a:t> </a:t>
            </a:r>
            <a:r>
              <a:rPr lang="lv-LV" i="1" dirty="0" err="1"/>
              <a:t>Electrical</a:t>
            </a:r>
            <a:r>
              <a:rPr lang="lv-LV" i="1" dirty="0"/>
              <a:t> </a:t>
            </a:r>
            <a:r>
              <a:rPr lang="lv-LV" i="1" dirty="0" err="1"/>
              <a:t>Engineering</a:t>
            </a:r>
            <a:r>
              <a:rPr lang="lv-LV" i="1" dirty="0"/>
              <a:t> (AIEEE), 2014 IEEE 2nd </a:t>
            </a:r>
            <a:r>
              <a:rPr lang="lv-LV" i="1" dirty="0" err="1"/>
              <a:t>Workshop</a:t>
            </a:r>
            <a:r>
              <a:rPr lang="lv-LV" i="1" dirty="0"/>
              <a:t> </a:t>
            </a:r>
            <a:r>
              <a:rPr lang="lv-LV" i="1" dirty="0" err="1"/>
              <a:t>on</a:t>
            </a:r>
            <a:r>
              <a:rPr lang="lv-LV" i="1" dirty="0"/>
              <a:t> </a:t>
            </a:r>
            <a:r>
              <a:rPr lang="lv-LV" i="1" dirty="0" err="1"/>
              <a:t>Advances</a:t>
            </a:r>
            <a:r>
              <a:rPr lang="lv-LV" i="1" dirty="0"/>
              <a:t> </a:t>
            </a:r>
            <a:r>
              <a:rPr lang="lv-LV" i="1" dirty="0" err="1"/>
              <a:t>in</a:t>
            </a:r>
            <a:r>
              <a:rPr lang="lv-LV" dirty="0"/>
              <a:t>. </a:t>
            </a:r>
            <a:r>
              <a:rPr lang="lv-LV" dirty="0" err="1"/>
              <a:t>pp</a:t>
            </a:r>
            <a:r>
              <a:rPr lang="lv-LV" dirty="0"/>
              <a:t>. 1-6,  IEEE, 2014</a:t>
            </a:r>
            <a:r>
              <a:rPr lang="lv-LV" dirty="0" smtClean="0"/>
              <a:t>. (IEEE </a:t>
            </a:r>
            <a:r>
              <a:rPr lang="lv-LV" dirty="0" err="1" smtClean="0"/>
              <a:t>Explore</a:t>
            </a:r>
            <a:r>
              <a:rPr lang="lv-LV" dirty="0" smtClean="0"/>
              <a:t>)</a:t>
            </a:r>
          </a:p>
          <a:p>
            <a:r>
              <a:rPr lang="lv-LV" dirty="0" err="1"/>
              <a:t>Rudolfs</a:t>
            </a:r>
            <a:r>
              <a:rPr lang="lv-LV" dirty="0"/>
              <a:t> Bundulis, </a:t>
            </a:r>
            <a:r>
              <a:rPr lang="lv-LV" dirty="0" err="1"/>
              <a:t>and</a:t>
            </a:r>
            <a:r>
              <a:rPr lang="lv-LV" dirty="0"/>
              <a:t> Guntis </a:t>
            </a:r>
            <a:r>
              <a:rPr lang="lv-LV" dirty="0" err="1"/>
              <a:t>Arnicans</a:t>
            </a:r>
            <a:r>
              <a:rPr lang="lv-LV" dirty="0"/>
              <a:t>. </a:t>
            </a:r>
            <a:r>
              <a:rPr lang="lv-LV" b="1" dirty="0" err="1"/>
              <a:t>Virtual</a:t>
            </a:r>
            <a:r>
              <a:rPr lang="lv-LV" b="1" dirty="0"/>
              <a:t> </a:t>
            </a:r>
            <a:r>
              <a:rPr lang="lv-LV" b="1" dirty="0" err="1"/>
              <a:t>Machine</a:t>
            </a:r>
            <a:r>
              <a:rPr lang="lv-LV" b="1" dirty="0"/>
              <a:t> </a:t>
            </a:r>
            <a:r>
              <a:rPr lang="lv-LV" b="1" dirty="0" err="1"/>
              <a:t>Based</a:t>
            </a:r>
            <a:r>
              <a:rPr lang="lv-LV" b="1" dirty="0"/>
              <a:t> </a:t>
            </a:r>
            <a:r>
              <a:rPr lang="lv-LV" b="1" dirty="0" err="1"/>
              <a:t>High</a:t>
            </a:r>
            <a:r>
              <a:rPr lang="lv-LV" b="1" dirty="0"/>
              <a:t> </a:t>
            </a:r>
            <a:r>
              <a:rPr lang="lv-LV" b="1" dirty="0" err="1"/>
              <a:t>Resolution</a:t>
            </a:r>
            <a:r>
              <a:rPr lang="lv-LV" b="1" dirty="0"/>
              <a:t> </a:t>
            </a:r>
            <a:r>
              <a:rPr lang="lv-LV" b="1" dirty="0" err="1"/>
              <a:t>Display</a:t>
            </a:r>
            <a:r>
              <a:rPr lang="lv-LV" b="1" dirty="0"/>
              <a:t> </a:t>
            </a:r>
            <a:r>
              <a:rPr lang="lv-LV" b="1" dirty="0" err="1"/>
              <a:t>Wall</a:t>
            </a:r>
            <a:r>
              <a:rPr lang="lv-LV" b="1" dirty="0"/>
              <a:t>: </a:t>
            </a:r>
            <a:r>
              <a:rPr lang="lv-LV" b="1" dirty="0" err="1"/>
              <a:t>Experiments</a:t>
            </a:r>
            <a:r>
              <a:rPr lang="lv-LV" b="1" dirty="0"/>
              <a:t> </a:t>
            </a:r>
            <a:r>
              <a:rPr lang="lv-LV" b="1" dirty="0" err="1"/>
              <a:t>on</a:t>
            </a:r>
            <a:r>
              <a:rPr lang="lv-LV" b="1" dirty="0"/>
              <a:t> </a:t>
            </a:r>
            <a:r>
              <a:rPr lang="lv-LV" b="1" dirty="0" err="1"/>
              <a:t>Proof</a:t>
            </a:r>
            <a:r>
              <a:rPr lang="lv-LV" b="1" dirty="0"/>
              <a:t> </a:t>
            </a:r>
            <a:r>
              <a:rPr lang="lv-LV" b="1" dirty="0" err="1"/>
              <a:t>of</a:t>
            </a:r>
            <a:r>
              <a:rPr lang="lv-LV" b="1" dirty="0"/>
              <a:t> </a:t>
            </a:r>
            <a:r>
              <a:rPr lang="lv-LV" b="1" dirty="0" err="1"/>
              <a:t>Concept</a:t>
            </a:r>
            <a:r>
              <a:rPr lang="lv-LV" dirty="0"/>
              <a:t>. </a:t>
            </a:r>
            <a:r>
              <a:rPr lang="lv-LV" i="1" dirty="0" err="1"/>
              <a:t>International</a:t>
            </a:r>
            <a:r>
              <a:rPr lang="lv-LV" i="1" dirty="0"/>
              <a:t> </a:t>
            </a:r>
            <a:r>
              <a:rPr lang="lv-LV" i="1" dirty="0" err="1"/>
              <a:t>Conference</a:t>
            </a:r>
            <a:r>
              <a:rPr lang="lv-LV" i="1" dirty="0"/>
              <a:t> </a:t>
            </a:r>
            <a:r>
              <a:rPr lang="lv-LV" i="1" dirty="0" err="1"/>
              <a:t>on</a:t>
            </a:r>
            <a:r>
              <a:rPr lang="lv-LV" i="1" dirty="0"/>
              <a:t> </a:t>
            </a:r>
            <a:r>
              <a:rPr lang="lv-LV" i="1" dirty="0" err="1"/>
              <a:t>Systems</a:t>
            </a:r>
            <a:r>
              <a:rPr lang="lv-LV" i="1" dirty="0"/>
              <a:t>, </a:t>
            </a:r>
            <a:r>
              <a:rPr lang="lv-LV" i="1" dirty="0" err="1"/>
              <a:t>Computing</a:t>
            </a:r>
            <a:r>
              <a:rPr lang="lv-LV" i="1" dirty="0"/>
              <a:t> </a:t>
            </a:r>
            <a:r>
              <a:rPr lang="lv-LV" i="1" dirty="0" err="1"/>
              <a:t>Sciences</a:t>
            </a:r>
            <a:r>
              <a:rPr lang="lv-LV" i="1" dirty="0"/>
              <a:t> </a:t>
            </a:r>
            <a:r>
              <a:rPr lang="lv-LV" i="1" dirty="0" err="1"/>
              <a:t>and</a:t>
            </a:r>
            <a:r>
              <a:rPr lang="lv-LV" i="1" dirty="0"/>
              <a:t> </a:t>
            </a:r>
            <a:r>
              <a:rPr lang="lv-LV" i="1" dirty="0" err="1"/>
              <a:t>Software</a:t>
            </a:r>
            <a:r>
              <a:rPr lang="lv-LV" i="1" dirty="0"/>
              <a:t> </a:t>
            </a:r>
            <a:r>
              <a:rPr lang="lv-LV" i="1" dirty="0" err="1"/>
              <a:t>Engineering</a:t>
            </a:r>
            <a:r>
              <a:rPr lang="lv-LV" i="1" dirty="0"/>
              <a:t> (SCSS 14)</a:t>
            </a:r>
            <a:r>
              <a:rPr lang="lv-LV" dirty="0"/>
              <a:t> , </a:t>
            </a:r>
            <a:r>
              <a:rPr lang="lv-LV" dirty="0" err="1"/>
              <a:t>Electronic</a:t>
            </a:r>
            <a:r>
              <a:rPr lang="lv-LV" dirty="0"/>
              <a:t> CISSE 2014 </a:t>
            </a:r>
            <a:r>
              <a:rPr lang="lv-LV" dirty="0" err="1"/>
              <a:t>Conference</a:t>
            </a:r>
            <a:r>
              <a:rPr lang="lv-LV" dirty="0"/>
              <a:t> </a:t>
            </a:r>
            <a:r>
              <a:rPr lang="lv-LV" dirty="0" err="1"/>
              <a:t>Proceedings</a:t>
            </a:r>
            <a:r>
              <a:rPr lang="lv-LV" dirty="0"/>
              <a:t>, 2014. (tiks publicēts </a:t>
            </a:r>
            <a:r>
              <a:rPr lang="lv-LV" i="1" dirty="0" err="1"/>
              <a:t>Innovations</a:t>
            </a:r>
            <a:r>
              <a:rPr lang="lv-LV" i="1" dirty="0"/>
              <a:t> </a:t>
            </a:r>
            <a:r>
              <a:rPr lang="lv-LV" i="1" dirty="0" err="1"/>
              <a:t>and</a:t>
            </a:r>
            <a:r>
              <a:rPr lang="lv-LV" i="1" dirty="0"/>
              <a:t> </a:t>
            </a:r>
            <a:r>
              <a:rPr lang="lv-LV" i="1" dirty="0" err="1"/>
              <a:t>Advances</a:t>
            </a:r>
            <a:r>
              <a:rPr lang="lv-LV" i="1" dirty="0"/>
              <a:t> </a:t>
            </a:r>
            <a:r>
              <a:rPr lang="lv-LV" i="1" dirty="0" err="1"/>
              <a:t>in</a:t>
            </a:r>
            <a:r>
              <a:rPr lang="lv-LV" i="1" dirty="0"/>
              <a:t> </a:t>
            </a:r>
            <a:r>
              <a:rPr lang="lv-LV" i="1" dirty="0" err="1"/>
              <a:t>Computer</a:t>
            </a:r>
            <a:r>
              <a:rPr lang="lv-LV" i="1" dirty="0"/>
              <a:t>, </a:t>
            </a:r>
            <a:r>
              <a:rPr lang="lv-LV" i="1" dirty="0" err="1"/>
              <a:t>Information</a:t>
            </a:r>
            <a:r>
              <a:rPr lang="lv-LV" i="1" dirty="0"/>
              <a:t>, </a:t>
            </a:r>
            <a:r>
              <a:rPr lang="lv-LV" i="1" dirty="0" err="1"/>
              <a:t>Systems</a:t>
            </a:r>
            <a:r>
              <a:rPr lang="lv-LV" i="1" dirty="0"/>
              <a:t> </a:t>
            </a:r>
            <a:r>
              <a:rPr lang="lv-LV" i="1" dirty="0" err="1"/>
              <a:t>Sciences</a:t>
            </a:r>
            <a:r>
              <a:rPr lang="lv-LV" i="1" dirty="0"/>
              <a:t>, </a:t>
            </a:r>
            <a:r>
              <a:rPr lang="lv-LV" i="1" dirty="0" err="1"/>
              <a:t>and</a:t>
            </a:r>
            <a:r>
              <a:rPr lang="lv-LV" i="1" dirty="0"/>
              <a:t> </a:t>
            </a:r>
            <a:r>
              <a:rPr lang="lv-LV" i="1" dirty="0" err="1"/>
              <a:t>Engineering</a:t>
            </a:r>
            <a:r>
              <a:rPr lang="lv-LV" dirty="0"/>
              <a:t>. LNEE, Springer)</a:t>
            </a:r>
            <a:endParaRPr lang="lv-LV" dirty="0" smtClean="0"/>
          </a:p>
          <a:p>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37936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1000"/>
            <a:ext cx="8229600" cy="1143000"/>
          </a:xfrm>
        </p:spPr>
        <p:txBody>
          <a:bodyPr>
            <a:normAutofit fontScale="90000"/>
          </a:bodyPr>
          <a:lstStyle/>
          <a:p>
            <a:pPr algn="l"/>
            <a:r>
              <a:rPr lang="lv-LV" sz="2400" i="1" dirty="0">
                <a:solidFill>
                  <a:schemeClr val="tx2"/>
                </a:solidFill>
              </a:rPr>
              <a:t>1. Attīstīt metodes liela apjoma datu pieejamībai, kas balstītas uz modeļiem un nozares ontoloģijām, piedāvājot jaunas tīmekļa videi piemērotas datu atlasīšanas un </a:t>
            </a:r>
            <a:r>
              <a:rPr lang="lv-LV" sz="2400" i="1" dirty="0" err="1">
                <a:solidFill>
                  <a:schemeClr val="tx2"/>
                </a:solidFill>
              </a:rPr>
              <a:t>vizualizācijas</a:t>
            </a:r>
            <a:r>
              <a:rPr lang="lv-LV" sz="2400" i="1" dirty="0">
                <a:solidFill>
                  <a:schemeClr val="tx2"/>
                </a:solidFill>
              </a:rPr>
              <a:t> metodes. .</a:t>
            </a:r>
            <a:br>
              <a:rPr lang="lv-LV" sz="2400" i="1" dirty="0">
                <a:solidFill>
                  <a:schemeClr val="tx2"/>
                </a:solidFill>
              </a:rPr>
            </a:br>
            <a:endParaRPr lang="lv-LV" sz="2400" i="1" dirty="0">
              <a:solidFill>
                <a:schemeClr val="tx2"/>
              </a:solidFill>
            </a:endParaRPr>
          </a:p>
        </p:txBody>
      </p:sp>
      <p:sp>
        <p:nvSpPr>
          <p:cNvPr id="3" name="Rectangle 2"/>
          <p:cNvSpPr/>
          <p:nvPr/>
        </p:nvSpPr>
        <p:spPr>
          <a:xfrm>
            <a:off x="609600" y="2929056"/>
            <a:ext cx="8077200" cy="2554545"/>
          </a:xfrm>
          <a:prstGeom prst="rect">
            <a:avLst/>
          </a:prstGeom>
        </p:spPr>
        <p:txBody>
          <a:bodyPr wrap="square">
            <a:spAutoFit/>
          </a:bodyPr>
          <a:lstStyle/>
          <a:p>
            <a:r>
              <a:rPr lang="en-US" sz="1600" dirty="0"/>
              <a:t>This paper presents the scalability and hardware dependency problems found in existing solutions in the high resolution display wall domain and proposes a new solution. Authors propose hosting the system that provides the visual content for the display wall inside a virtual machine. In such way any needed configuration of displays and resolutions can be applied to the graphics processing unit simulated by the virtualization system. The frame buffer content of the virtual graphics processing unit is then split, encoded with H.264 and sent over gigabit Ethernet as an RTP stream to the display wall. The display wall is driven by Raspberry Pi embedded devices that receive the stream, decode it and send digital video signal to the displays. This paper describes the construction of a prototype for this architecture and provides preliminary results that prove the potential of this solution</a:t>
            </a:r>
            <a:r>
              <a:rPr lang="en-US" sz="1600" dirty="0" smtClean="0"/>
              <a:t>. </a:t>
            </a:r>
            <a:endParaRPr lang="lv-LV" sz="1600" dirty="0" smtClean="0"/>
          </a:p>
        </p:txBody>
      </p:sp>
      <p:sp>
        <p:nvSpPr>
          <p:cNvPr id="7" name="Rectangle 6"/>
          <p:cNvSpPr/>
          <p:nvPr/>
        </p:nvSpPr>
        <p:spPr>
          <a:xfrm>
            <a:off x="640080" y="1600200"/>
            <a:ext cx="8077200" cy="1231106"/>
          </a:xfrm>
          <a:prstGeom prst="rect">
            <a:avLst/>
          </a:prstGeom>
        </p:spPr>
        <p:txBody>
          <a:bodyPr wrap="square">
            <a:spAutoFit/>
          </a:bodyPr>
          <a:lstStyle/>
          <a:p>
            <a:pPr lvl="0"/>
            <a:r>
              <a:rPr lang="lv-LV" b="1" dirty="0" smtClean="0">
                <a:solidFill>
                  <a:prstClr val="black"/>
                </a:solidFill>
              </a:rPr>
              <a:t>Publikācija:</a:t>
            </a:r>
            <a:endParaRPr lang="lv-LV" b="1" dirty="0">
              <a:solidFill>
                <a:prstClr val="black"/>
              </a:solidFill>
            </a:endParaRPr>
          </a:p>
          <a:p>
            <a:pPr lvl="0"/>
            <a:r>
              <a:rPr lang="lv-LV" sz="1400" dirty="0" err="1"/>
              <a:t>Rudolfs</a:t>
            </a:r>
            <a:r>
              <a:rPr lang="lv-LV" sz="1400" dirty="0"/>
              <a:t> Bundulis, </a:t>
            </a:r>
            <a:r>
              <a:rPr lang="lv-LV" sz="1400" dirty="0" err="1"/>
              <a:t>and</a:t>
            </a:r>
            <a:r>
              <a:rPr lang="lv-LV" sz="1400" dirty="0"/>
              <a:t> Guntis </a:t>
            </a:r>
            <a:r>
              <a:rPr lang="lv-LV" sz="1400" dirty="0" err="1" smtClean="0"/>
              <a:t>Arnicans</a:t>
            </a:r>
            <a:r>
              <a:rPr lang="lv-LV" sz="1400" dirty="0" smtClean="0"/>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Concept of virtual machine based high resolution display wall</a:t>
            </a:r>
            <a:r>
              <a:rPr lang="en-US"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Information, Electronic and Electrical Engineering (AIEEE), 2014 IEEE 2nd Workshop on Advances in. pp. 1-6,  IEEE, 2014. DOI: 10.1109/AIEEE.2014.7020317, http://ieeexplore.ieee.org/xpl/articleDetails.jsp?arnumber=7020317</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19272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Studentu piesaiste</a:t>
            </a:r>
            <a:endParaRPr lang="lv-LV" dirty="0"/>
          </a:p>
        </p:txBody>
      </p:sp>
      <p:sp>
        <p:nvSpPr>
          <p:cNvPr id="3" name="Content Placeholder 2"/>
          <p:cNvSpPr>
            <a:spLocks noGrp="1"/>
          </p:cNvSpPr>
          <p:nvPr>
            <p:ph idx="1"/>
          </p:nvPr>
        </p:nvSpPr>
        <p:spPr/>
        <p:txBody>
          <a:bodyPr>
            <a:normAutofit lnSpcReduction="10000"/>
          </a:bodyPr>
          <a:lstStyle/>
          <a:p>
            <a:r>
              <a:rPr lang="lv-LV" dirty="0" smtClean="0"/>
              <a:t>Doktorants Rūdolfs Bundulis</a:t>
            </a:r>
          </a:p>
          <a:p>
            <a:r>
              <a:rPr lang="lv-LV" dirty="0" smtClean="0"/>
              <a:t>Bakalaura studiju programmas studenti</a:t>
            </a:r>
          </a:p>
          <a:p>
            <a:pPr lvl="1"/>
            <a:r>
              <a:rPr lang="lv-LV" dirty="0"/>
              <a:t>Matīss </a:t>
            </a:r>
            <a:r>
              <a:rPr lang="lv-LV" dirty="0" err="1"/>
              <a:t>Zērvēns</a:t>
            </a:r>
            <a:r>
              <a:rPr lang="lv-LV" dirty="0"/>
              <a:t> (kursa darbs „Stereoskopisko attēlu renderēšana”)</a:t>
            </a:r>
          </a:p>
          <a:p>
            <a:pPr lvl="1"/>
            <a:r>
              <a:rPr lang="lv-LV" dirty="0" smtClean="0"/>
              <a:t>Mārtiņš </a:t>
            </a:r>
            <a:r>
              <a:rPr lang="lv-LV" dirty="0"/>
              <a:t>Andersons (kursa darbs „Augstas izšķirtspējas monitoru sienas vadība ar </a:t>
            </a:r>
            <a:r>
              <a:rPr lang="lv-LV" dirty="0" err="1"/>
              <a:t>Android</a:t>
            </a:r>
            <a:r>
              <a:rPr lang="lv-LV" dirty="0"/>
              <a:t> iekārtu”)</a:t>
            </a:r>
          </a:p>
          <a:p>
            <a:pPr lvl="1"/>
            <a:r>
              <a:rPr lang="lv-LV" dirty="0" smtClean="0"/>
              <a:t>Matīss </a:t>
            </a:r>
            <a:r>
              <a:rPr lang="lv-LV" dirty="0" err="1"/>
              <a:t>Ķeiris</a:t>
            </a:r>
            <a:r>
              <a:rPr lang="lv-LV" dirty="0"/>
              <a:t> (kvalifikācijas darbs „Augstas izšķirtspējas monitoru sienas vadības programmatūra”)</a:t>
            </a:r>
          </a:p>
          <a:p>
            <a:pPr lvl="1"/>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64210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lv-LV" sz="2800" b="1" dirty="0"/>
              <a:t>Klienta-servera vides izveide, kas nodrošina </a:t>
            </a:r>
            <a:r>
              <a:rPr lang="lv-LV" sz="2800" b="1" dirty="0" err="1"/>
              <a:t>aģentbāzētu</a:t>
            </a:r>
            <a:r>
              <a:rPr lang="lv-LV" sz="2800" b="1" dirty="0"/>
              <a:t> modelēšanu un izpildi «dzīvām sistēmām»</a:t>
            </a:r>
          </a:p>
        </p:txBody>
      </p:sp>
      <p:sp>
        <p:nvSpPr>
          <p:cNvPr id="3" name="Content Placeholder 2"/>
          <p:cNvSpPr>
            <a:spLocks noGrp="1"/>
          </p:cNvSpPr>
          <p:nvPr>
            <p:ph idx="1"/>
          </p:nvPr>
        </p:nvSpPr>
        <p:spPr/>
        <p:txBody>
          <a:bodyPr/>
          <a:lstStyle/>
          <a:p>
            <a:r>
              <a:rPr lang="lv-LV" dirty="0" smtClean="0"/>
              <a:t>Mērķis ir izveidot modelēšanas un simulēšanas vidi </a:t>
            </a:r>
            <a:r>
              <a:rPr lang="lv-LV" dirty="0" err="1" smtClean="0"/>
              <a:t>daudzaģentu</a:t>
            </a:r>
            <a:r>
              <a:rPr lang="lv-LV" dirty="0" smtClean="0"/>
              <a:t> sistēmām, kuras var raksturot kā «dzīvas» un kuru aģentu skaits ir liels (pat vairāki miljoni)</a:t>
            </a:r>
          </a:p>
          <a:p>
            <a:r>
              <a:rPr lang="lv-LV" dirty="0" smtClean="0"/>
              <a:t>Monitoru siena varētu palīdzēt atainot sistēmā notiekošo, lai analizētu sistēmas uzvedību dažādos apstākļos</a:t>
            </a: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65041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Aģents 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6146" name="Picture 2" descr="\\Jaudis\lu\ToSave\Konferences\CICSyN 2015\Concecpt, ABM\cicsyn-2015-paper\images\gls_open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3722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7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lv-LV" dirty="0" smtClean="0"/>
              <a:t>Aģents II</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pic>
        <p:nvPicPr>
          <p:cNvPr id="4098" name="Picture 2" descr="\\Jaudis\lu\ToSave\Konferences\CICSyN 2015\Concecpt, ABM\cicsyn-2015-paper\images\ag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273" y="1295400"/>
            <a:ext cx="674032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0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Hierarhiskais </a:t>
            </a:r>
            <a:r>
              <a:rPr lang="lv-LV" dirty="0" smtClean="0"/>
              <a:t>modelis</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7170" name="Picture 2" descr="\\Jaudis\lu\ToSave\Konferences\CICSyN 2015\Concecpt, ABM\cicsyn-2015-paper\images\hierarc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7239000" cy="479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0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Klienta-servera arhitektūra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pic>
        <p:nvPicPr>
          <p:cNvPr id="5122" name="Picture 2" descr="\\Jaudis\lu\ToSave\Konferences\CICSyN 2015\Concecpt, ABM\cicsyn-2015-paper\images\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415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28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Vides konceptuālā arhitektūra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pic>
        <p:nvPicPr>
          <p:cNvPr id="8194" name="Picture 2" descr="\\Jaudis\lu\ToSave\Konferences\CICSyN 2015\Concecpt, ABM\cicsyn-2015-paper\images\logic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8069" cy="494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0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lv-LV" dirty="0" smtClean="0"/>
              <a:t>Galveno jēdzienu klašu diagramma</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9218" name="Picture 2" descr="\\Jaudis\lu\ToSave\Konferences\CICSyN 2015\Concecpt, ABM\cicsyn-2015-paper\images\concep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5211"/>
            <a:ext cx="8458200" cy="52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9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3600" dirty="0"/>
              <a:t>Runtime Verification of Business Processes</a:t>
            </a:r>
            <a:endParaRPr lang="lv-LV"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9145411"/>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1707836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question</a:t>
            </a:r>
            <a:endParaRPr lang="en-US" dirty="0"/>
          </a:p>
        </p:txBody>
      </p:sp>
      <p:sp>
        <p:nvSpPr>
          <p:cNvPr id="3" name="Content Placeholder 2"/>
          <p:cNvSpPr>
            <a:spLocks noGrp="1"/>
          </p:cNvSpPr>
          <p:nvPr>
            <p:ph idx="1"/>
          </p:nvPr>
        </p:nvSpPr>
        <p:spPr>
          <a:xfrm>
            <a:off x="457200" y="1600201"/>
            <a:ext cx="8033258" cy="4525963"/>
          </a:xfrm>
        </p:spPr>
        <p:txBody>
          <a:bodyPr/>
          <a:lstStyle/>
          <a:p>
            <a:pPr marL="0" indent="0">
              <a:buNone/>
            </a:pPr>
            <a:r>
              <a:rPr lang="en-US" sz="3600" dirty="0" smtClean="0"/>
              <a:t>Does business process runs correctly?</a:t>
            </a:r>
          </a:p>
          <a:p>
            <a:endParaRPr lang="lv-LV" sz="2800" dirty="0" smtClean="0"/>
          </a:p>
          <a:p>
            <a:r>
              <a:rPr lang="lv-LV" sz="2800" dirty="0" smtClean="0"/>
              <a:t>Process</a:t>
            </a:r>
            <a:r>
              <a:rPr lang="en-US" sz="2800" dirty="0" smtClean="0"/>
              <a:t> can run over more </a:t>
            </a:r>
            <a:r>
              <a:rPr lang="lv-LV" sz="2800" dirty="0" err="1" smtClean="0"/>
              <a:t>than</a:t>
            </a:r>
            <a:r>
              <a:rPr lang="lv-LV" sz="2800" dirty="0" smtClean="0"/>
              <a:t> </a:t>
            </a:r>
            <a:r>
              <a:rPr lang="lv-LV" sz="2800" dirty="0" err="1" smtClean="0"/>
              <a:t>one</a:t>
            </a:r>
            <a:r>
              <a:rPr lang="lv-LV" sz="2800" dirty="0" smtClean="0"/>
              <a:t> </a:t>
            </a:r>
            <a:r>
              <a:rPr lang="en-US" sz="2800" dirty="0" smtClean="0"/>
              <a:t>IS</a:t>
            </a:r>
          </a:p>
          <a:p>
            <a:r>
              <a:rPr lang="en-US" sz="2800" dirty="0" smtClean="0"/>
              <a:t>Environment is changing</a:t>
            </a:r>
            <a:endParaRPr lang="lv-LV" sz="2800" dirty="0" smtClean="0"/>
          </a:p>
          <a:p>
            <a:r>
              <a:rPr lang="lv-LV" sz="2800" dirty="0" err="1" smtClean="0"/>
              <a:t>May</a:t>
            </a:r>
            <a:r>
              <a:rPr lang="lv-LV" sz="2800" dirty="0" smtClean="0"/>
              <a:t> </a:t>
            </a:r>
            <a:r>
              <a:rPr lang="lv-LV" sz="2800" dirty="0" err="1" smtClean="0"/>
              <a:t>be</a:t>
            </a:r>
            <a:r>
              <a:rPr lang="lv-LV" sz="2800" dirty="0" smtClean="0"/>
              <a:t> process instance </a:t>
            </a:r>
            <a:r>
              <a:rPr lang="lv-LV" sz="2800" dirty="0" err="1" smtClean="0"/>
              <a:t>is</a:t>
            </a:r>
            <a:r>
              <a:rPr lang="lv-LV" sz="2800" dirty="0" smtClean="0"/>
              <a:t> </a:t>
            </a:r>
            <a:r>
              <a:rPr lang="lv-LV" sz="2800" dirty="0" err="1" smtClean="0"/>
              <a:t>late</a:t>
            </a:r>
            <a:r>
              <a:rPr lang="lv-LV" sz="2800" dirty="0" smtClean="0"/>
              <a:t>?</a:t>
            </a:r>
          </a:p>
          <a:p>
            <a:r>
              <a:rPr lang="lv-LV" sz="2800" dirty="0" err="1" smtClean="0"/>
              <a:t>Some</a:t>
            </a:r>
            <a:r>
              <a:rPr lang="lv-LV" sz="2800" dirty="0" smtClean="0"/>
              <a:t> </a:t>
            </a:r>
            <a:r>
              <a:rPr lang="lv-LV" sz="2800" dirty="0" err="1" smtClean="0"/>
              <a:t>processes</a:t>
            </a:r>
            <a:r>
              <a:rPr lang="lv-LV" sz="2800" dirty="0" smtClean="0"/>
              <a:t> </a:t>
            </a:r>
            <a:r>
              <a:rPr lang="lv-LV" sz="2800" dirty="0" err="1" smtClean="0"/>
              <a:t>only</a:t>
            </a:r>
            <a:r>
              <a:rPr lang="lv-LV" sz="2800" dirty="0" smtClean="0"/>
              <a:t> </a:t>
            </a:r>
            <a:r>
              <a:rPr lang="lv-LV" sz="2800" dirty="0" err="1" smtClean="0"/>
              <a:t>partly</a:t>
            </a:r>
            <a:r>
              <a:rPr lang="lv-LV" sz="2800" dirty="0" smtClean="0"/>
              <a:t> </a:t>
            </a:r>
            <a:r>
              <a:rPr lang="lv-LV" sz="2800" dirty="0" err="1" smtClean="0"/>
              <a:t>are</a:t>
            </a:r>
            <a:r>
              <a:rPr lang="lv-LV" sz="2800" dirty="0" smtClean="0"/>
              <a:t/>
            </a:r>
            <a:br>
              <a:rPr lang="lv-LV" sz="2800" dirty="0" smtClean="0"/>
            </a:br>
            <a:r>
              <a:rPr lang="lv-LV" sz="2800" dirty="0" smtClean="0"/>
              <a:t>supported by IS</a:t>
            </a:r>
            <a:endParaRPr lang="en-US" sz="2800" dirty="0" smtClean="0"/>
          </a:p>
          <a:p>
            <a:pPr marL="0" indent="0">
              <a:buNone/>
            </a:pPr>
            <a:endParaRPr lang="en-US" dirty="0"/>
          </a:p>
        </p:txBody>
      </p:sp>
      <p:pic>
        <p:nvPicPr>
          <p:cNvPr id="1026" name="Picture 2" descr="C:\Users\ioditis\AppData\Local\Microsoft\Windows\Temporary Internet Files\Content.IE5\RYZPM0Q9\MC9000234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191000"/>
            <a:ext cx="2089658"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1212953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929056"/>
            <a:ext cx="8077200" cy="2062103"/>
          </a:xfrm>
          <a:prstGeom prst="rect">
            <a:avLst/>
          </a:prstGeom>
        </p:spPr>
        <p:txBody>
          <a:bodyPr wrap="square">
            <a:spAutoFit/>
          </a:bodyPr>
          <a:lstStyle/>
          <a:p>
            <a:r>
              <a:rPr lang="en-US" sz="1600" dirty="0"/>
              <a:t>This paper provides scalability and use case analysis of a prototype for virtual machine based high resolution display architecture. This architecture has been presented by the authors to overcome the reasons due to which other research results in the high resolution display wall domain have still not achieved industrial success. Authors have provided use cases of this architecture with common operating systems like Linux and Windows and common software applications to demonstrate how a display wall solution can become seamless to the software layer while providing scalability, which is limited in the hardware based display wall solutions that dominate the industry</a:t>
            </a:r>
            <a:r>
              <a:rPr lang="en-US" sz="1600" dirty="0" smtClean="0"/>
              <a:t>. </a:t>
            </a:r>
            <a:endParaRPr lang="lv-LV" sz="1600" dirty="0" smtClean="0"/>
          </a:p>
        </p:txBody>
      </p:sp>
      <p:sp>
        <p:nvSpPr>
          <p:cNvPr id="7" name="Rectangle 6"/>
          <p:cNvSpPr/>
          <p:nvPr/>
        </p:nvSpPr>
        <p:spPr>
          <a:xfrm>
            <a:off x="640080" y="990600"/>
            <a:ext cx="8077200" cy="1446550"/>
          </a:xfrm>
          <a:prstGeom prst="rect">
            <a:avLst/>
          </a:prstGeom>
        </p:spPr>
        <p:txBody>
          <a:bodyPr wrap="square">
            <a:spAutoFit/>
          </a:bodyPr>
          <a:lstStyle/>
          <a:p>
            <a:pPr lvl="0"/>
            <a:r>
              <a:rPr lang="lv-LV" b="1" dirty="0" smtClean="0">
                <a:solidFill>
                  <a:prstClr val="black"/>
                </a:solidFill>
              </a:rPr>
              <a:t>Publikācija:</a:t>
            </a:r>
            <a:endParaRPr lang="lv-LV" b="1" dirty="0">
              <a:solidFill>
                <a:prstClr val="black"/>
              </a:solidFill>
            </a:endParaRPr>
          </a:p>
          <a:p>
            <a:pPr lvl="0"/>
            <a:r>
              <a:rPr lang="en-US" sz="1400" dirty="0" err="1"/>
              <a:t>Rudolfs</a:t>
            </a:r>
            <a:r>
              <a:rPr lang="en-US" sz="1400" dirty="0"/>
              <a:t> </a:t>
            </a:r>
            <a:r>
              <a:rPr lang="en-US" sz="1400" dirty="0" err="1"/>
              <a:t>Bundulis</a:t>
            </a:r>
            <a:r>
              <a:rPr lang="en-US" sz="1400" dirty="0"/>
              <a:t>, and </a:t>
            </a:r>
            <a:r>
              <a:rPr lang="en-US" sz="1400" dirty="0" err="1"/>
              <a:t>Guntis</a:t>
            </a:r>
            <a:r>
              <a:rPr lang="en-US" sz="1400" dirty="0"/>
              <a:t> </a:t>
            </a:r>
            <a:r>
              <a:rPr lang="en-US" sz="1400" dirty="0" err="1" smtClean="0"/>
              <a:t>Arnicans</a:t>
            </a:r>
            <a:r>
              <a:rPr lang="lv-LV" sz="1400" dirty="0" smtClean="0"/>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Virtual Machine Based High Resolution Display Wall: Experiments on Proof of Concept.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International Conference on Systems, Computing Sciences and Software Engineering (SCSS 14) , Electronic CISSE 2014 Conference Proceedings, 2014. (</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tiks</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publicēts</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Innovations and Advances in Computer, Information, Systems Sciences, and Engineering. LNEE, Springer)</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281724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objectives</a:t>
            </a:r>
            <a:endParaRPr lang="en-US" dirty="0"/>
          </a:p>
        </p:txBody>
      </p:sp>
      <p:sp>
        <p:nvSpPr>
          <p:cNvPr id="3" name="Content Placeholder 2"/>
          <p:cNvSpPr>
            <a:spLocks noGrp="1"/>
          </p:cNvSpPr>
          <p:nvPr>
            <p:ph idx="1"/>
          </p:nvPr>
        </p:nvSpPr>
        <p:spPr/>
        <p:txBody>
          <a:bodyPr>
            <a:normAutofit/>
          </a:bodyPr>
          <a:lstStyle/>
          <a:p>
            <a:pPr marL="342900" lvl="1" indent="-342900">
              <a:lnSpc>
                <a:spcPct val="95000"/>
              </a:lnSpc>
              <a:buClr>
                <a:srgbClr val="000000"/>
              </a:buClr>
              <a:buSzPct val="100000"/>
              <a:buFont typeface="Arial" pitchFamily="34" charset="0"/>
              <a:buChar char="•"/>
              <a:defRPr sz="1800" b="0" i="0" u="none" strike="noStrike" kern="0" cap="none" spc="0" baseline="0">
                <a:solidFill>
                  <a:srgbClr val="000000"/>
                </a:solidFill>
                <a:uFillTx/>
              </a:defRPr>
            </a:pPr>
            <a:r>
              <a:rPr lang="lv-LV" sz="3200" dirty="0"/>
              <a:t>Provide </a:t>
            </a:r>
            <a:r>
              <a:rPr lang="lv-LV" sz="3200" dirty="0" err="1"/>
              <a:t>verification</a:t>
            </a:r>
            <a:r>
              <a:rPr lang="lv-LV" sz="3200" dirty="0"/>
              <a:t> </a:t>
            </a:r>
            <a:r>
              <a:rPr lang="lv-LV" sz="3200" dirty="0" err="1" smtClean="0"/>
              <a:t>for</a:t>
            </a:r>
            <a:r>
              <a:rPr lang="lv-LV" sz="3200" dirty="0" smtClean="0"/>
              <a:t> </a:t>
            </a:r>
            <a:r>
              <a:rPr lang="lv-LV" sz="3200" dirty="0" err="1" smtClean="0"/>
              <a:t>processes</a:t>
            </a:r>
            <a:r>
              <a:rPr lang="lv-LV" sz="3200" dirty="0" smtClean="0"/>
              <a:t> </a:t>
            </a:r>
            <a:r>
              <a:rPr lang="lv-LV" sz="3200" b="1" dirty="0" err="1"/>
              <a:t>without</a:t>
            </a:r>
            <a:r>
              <a:rPr lang="lv-LV" sz="3200" b="1" dirty="0"/>
              <a:t> </a:t>
            </a:r>
            <a:r>
              <a:rPr lang="lv-LV" sz="3200" b="1" dirty="0" err="1" smtClean="0"/>
              <a:t>built-in</a:t>
            </a:r>
            <a:r>
              <a:rPr lang="lv-LV" sz="3200" b="1" dirty="0" smtClean="0"/>
              <a:t> </a:t>
            </a:r>
            <a:r>
              <a:rPr lang="lv-LV" sz="3200" b="1" dirty="0"/>
              <a:t>verification</a:t>
            </a:r>
            <a:r>
              <a:rPr lang="lv-LV" sz="3200" dirty="0"/>
              <a:t> mechanism</a:t>
            </a:r>
          </a:p>
          <a:p>
            <a:pPr marL="342900" lvl="1" indent="-342900">
              <a:lnSpc>
                <a:spcPct val="95000"/>
              </a:lnSpc>
              <a:buClr>
                <a:srgbClr val="000000"/>
              </a:buClr>
              <a:buSzPct val="100000"/>
              <a:buFont typeface="Arial" pitchFamily="34" charset="0"/>
              <a:buChar char="•"/>
              <a:defRPr sz="1800" b="0" i="0" u="none" strike="noStrike" kern="0" cap="none" spc="0" baseline="0">
                <a:solidFill>
                  <a:srgbClr val="000000"/>
                </a:solidFill>
                <a:uFillTx/>
              </a:defRPr>
            </a:pPr>
            <a:r>
              <a:rPr lang="lv-LV" sz="3200" dirty="0"/>
              <a:t>Provide </a:t>
            </a:r>
            <a:r>
              <a:rPr lang="lv-LV" sz="3200" dirty="0" err="1"/>
              <a:t>verification</a:t>
            </a:r>
            <a:r>
              <a:rPr lang="lv-LV" sz="3200" dirty="0"/>
              <a:t> </a:t>
            </a:r>
            <a:r>
              <a:rPr lang="lv-LV" sz="3200" dirty="0" err="1" smtClean="0"/>
              <a:t>for</a:t>
            </a:r>
            <a:r>
              <a:rPr lang="lv-LV" sz="3200" dirty="0" smtClean="0"/>
              <a:t> </a:t>
            </a:r>
            <a:r>
              <a:rPr lang="lv-LV" sz="3200" dirty="0" err="1" smtClean="0"/>
              <a:t>processes</a:t>
            </a:r>
            <a:r>
              <a:rPr lang="lv-LV" sz="3200" dirty="0" smtClean="0"/>
              <a:t> </a:t>
            </a:r>
            <a:r>
              <a:rPr lang="lv-LV" sz="3200" dirty="0"/>
              <a:t>running </a:t>
            </a:r>
            <a:r>
              <a:rPr lang="lv-LV" sz="3200" dirty="0" err="1"/>
              <a:t>in</a:t>
            </a:r>
            <a:r>
              <a:rPr lang="lv-LV" sz="3200" dirty="0"/>
              <a:t> </a:t>
            </a:r>
            <a:r>
              <a:rPr lang="lv-LV" sz="3200" b="1" dirty="0" err="1" smtClean="0"/>
              <a:t>heterogeneous</a:t>
            </a:r>
            <a:r>
              <a:rPr lang="lv-LV" sz="3200" b="1" dirty="0" smtClean="0"/>
              <a:t> </a:t>
            </a:r>
            <a:r>
              <a:rPr lang="lv-LV" sz="3200" b="1" dirty="0"/>
              <a:t>environment</a:t>
            </a:r>
          </a:p>
          <a:p>
            <a:pPr marL="342900" lvl="1" indent="-342900">
              <a:lnSpc>
                <a:spcPct val="95000"/>
              </a:lnSpc>
              <a:buClr>
                <a:srgbClr val="000000"/>
              </a:buClr>
              <a:buSzPct val="100000"/>
              <a:buFont typeface="Arial" pitchFamily="34" charset="0"/>
              <a:buChar char="•"/>
              <a:defRPr sz="1800" b="0" i="0" u="none" strike="noStrike" kern="0" cap="none" spc="0" baseline="0">
                <a:solidFill>
                  <a:srgbClr val="000000"/>
                </a:solidFill>
                <a:uFillTx/>
              </a:defRPr>
            </a:pPr>
            <a:r>
              <a:rPr lang="lv-LV" sz="3200" dirty="0"/>
              <a:t>Provide </a:t>
            </a:r>
            <a:r>
              <a:rPr lang="lv-LV" sz="3200" b="1" dirty="0" err="1"/>
              <a:t>early</a:t>
            </a:r>
            <a:r>
              <a:rPr lang="lv-LV" sz="3200" b="1" dirty="0"/>
              <a:t> </a:t>
            </a:r>
            <a:r>
              <a:rPr lang="lv-LV" sz="3200" b="1" dirty="0" err="1" smtClean="0"/>
              <a:t>warning</a:t>
            </a:r>
            <a:r>
              <a:rPr lang="lv-LV" sz="3200" b="1" dirty="0" smtClean="0"/>
              <a:t> </a:t>
            </a:r>
            <a:r>
              <a:rPr lang="lv-LV" sz="3200" b="1" dirty="0"/>
              <a:t>and error messaging</a:t>
            </a:r>
            <a:r>
              <a:rPr lang="lv-LV" sz="3200" dirty="0"/>
              <a:t> system</a:t>
            </a:r>
            <a:endParaRPr lang="en-US" sz="3200" dirty="0"/>
          </a:p>
          <a:p>
            <a:pPr marL="342900" lvl="1" indent="-342900">
              <a:lnSpc>
                <a:spcPct val="95000"/>
              </a:lnSpc>
              <a:buClr>
                <a:srgbClr val="000000"/>
              </a:buClr>
              <a:buSzPct val="100000"/>
              <a:buFont typeface="Arial" pitchFamily="34" charset="0"/>
              <a:buChar char="•"/>
              <a:defRPr sz="1800" b="0" i="0" u="none" strike="noStrike" kern="0" cap="none" spc="0" baseline="0">
                <a:solidFill>
                  <a:srgbClr val="000000"/>
                </a:solidFill>
                <a:uFillTx/>
              </a:defRPr>
            </a:pPr>
            <a:r>
              <a:rPr lang="lv-LV" sz="3200" dirty="0"/>
              <a:t>Provide </a:t>
            </a:r>
            <a:r>
              <a:rPr lang="lv-LV" sz="3200" b="1" dirty="0"/>
              <a:t>easy and </a:t>
            </a:r>
            <a:r>
              <a:rPr lang="lv-LV" sz="3200" b="1" dirty="0" err="1"/>
              <a:t>dynamic</a:t>
            </a:r>
            <a:r>
              <a:rPr lang="lv-LV" sz="3200" b="1" dirty="0"/>
              <a:t> </a:t>
            </a:r>
            <a:r>
              <a:rPr lang="lv-LV" sz="3200" b="1" dirty="0" err="1" smtClean="0"/>
              <a:t>definition</a:t>
            </a:r>
            <a:r>
              <a:rPr lang="lv-LV" sz="3200" b="1" dirty="0" smtClean="0"/>
              <a:t> </a:t>
            </a:r>
            <a:r>
              <a:rPr lang="lv-LV" sz="3200" dirty="0"/>
              <a:t>of process verification descriptions</a:t>
            </a:r>
          </a:p>
        </p:txBody>
      </p:sp>
      <p:sp>
        <p:nvSpPr>
          <p:cNvPr id="4" name="Footer Placeholder 3"/>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2727488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Correctness criteria</a:t>
            </a:r>
            <a:endParaRPr lang="en-US" dirty="0"/>
          </a:p>
        </p:txBody>
      </p:sp>
      <p:sp>
        <p:nvSpPr>
          <p:cNvPr id="3" name="Content Placeholder 2"/>
          <p:cNvSpPr>
            <a:spLocks noGrp="1"/>
          </p:cNvSpPr>
          <p:nvPr>
            <p:ph idx="1"/>
          </p:nvPr>
        </p:nvSpPr>
        <p:spPr>
          <a:xfrm>
            <a:off x="457200" y="1828801"/>
            <a:ext cx="8229600" cy="4297363"/>
          </a:xfrm>
        </p:spPr>
        <p:txBody>
          <a:bodyPr/>
          <a:lstStyle/>
          <a:p>
            <a:r>
              <a:rPr lang="en-US" dirty="0" smtClean="0"/>
              <a:t>Process is executed by legal execution path</a:t>
            </a:r>
          </a:p>
          <a:p>
            <a:r>
              <a:rPr lang="en-US" dirty="0" smtClean="0"/>
              <a:t>Required </a:t>
            </a:r>
            <a:r>
              <a:rPr lang="lv-LV" dirty="0" err="1" smtClean="0"/>
              <a:t>actions</a:t>
            </a:r>
            <a:r>
              <a:rPr lang="lv-LV" dirty="0" smtClean="0"/>
              <a:t> </a:t>
            </a:r>
            <a:r>
              <a:rPr lang="en-US" dirty="0" smtClean="0"/>
              <a:t>are </a:t>
            </a:r>
            <a:r>
              <a:rPr lang="lv-LV" dirty="0" err="1" smtClean="0"/>
              <a:t>executed</a:t>
            </a:r>
            <a:endParaRPr lang="en-US" dirty="0" smtClean="0"/>
          </a:p>
          <a:p>
            <a:r>
              <a:rPr lang="en-US" dirty="0" smtClean="0"/>
              <a:t>Execution time limits are not violated</a:t>
            </a:r>
            <a:endParaRPr lang="en-US" dirty="0"/>
          </a:p>
        </p:txBody>
      </p:sp>
      <p:sp>
        <p:nvSpPr>
          <p:cNvPr id="4" name="Footer Placeholder 3"/>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3177123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solution</a:t>
            </a:r>
            <a:endParaRPr lang="en-US" sz="3600" dirty="0"/>
          </a:p>
        </p:txBody>
      </p:sp>
      <p:sp>
        <p:nvSpPr>
          <p:cNvPr id="3" name="Content Placeholder 2"/>
          <p:cNvSpPr>
            <a:spLocks noGrp="1"/>
          </p:cNvSpPr>
          <p:nvPr>
            <p:ph idx="1"/>
          </p:nvPr>
        </p:nvSpPr>
        <p:spPr>
          <a:xfrm>
            <a:off x="457200" y="1828801"/>
            <a:ext cx="8229600" cy="4297363"/>
          </a:xfrm>
        </p:spPr>
        <p:txBody>
          <a:bodyPr/>
          <a:lstStyle/>
          <a:p>
            <a:r>
              <a:rPr lang="en-US" b="1" dirty="0" smtClean="0"/>
              <a:t>Verification process</a:t>
            </a:r>
            <a:r>
              <a:rPr lang="en-US" dirty="0" smtClean="0"/>
              <a:t> is designed for each base process</a:t>
            </a:r>
          </a:p>
          <a:p>
            <a:r>
              <a:rPr lang="en-US" b="1" dirty="0" smtClean="0"/>
              <a:t>Controller</a:t>
            </a:r>
            <a:r>
              <a:rPr lang="en-US" dirty="0" smtClean="0"/>
              <a:t> verifies process execution using process verification description</a:t>
            </a:r>
          </a:p>
          <a:p>
            <a:r>
              <a:rPr lang="en-US" dirty="0" smtClean="0"/>
              <a:t>Process execution events are detected by </a:t>
            </a:r>
            <a:r>
              <a:rPr lang="en-US" b="1" dirty="0" smtClean="0"/>
              <a:t>agents</a:t>
            </a:r>
            <a:endParaRPr lang="en-US" b="1" dirty="0"/>
          </a:p>
        </p:txBody>
      </p:sp>
      <p:sp>
        <p:nvSpPr>
          <p:cNvPr id="4" name="Footer Placeholder 3"/>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1614963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 process -&gt; verification process</a:t>
            </a:r>
            <a:endParaRPr lang="en-US" dirty="0"/>
          </a:p>
        </p:txBody>
      </p:sp>
      <p:pic>
        <p:nvPicPr>
          <p:cNvPr id="4" name="Picture 3" descr="C:\Users\ioditis\Documents\Petijumi\1.6\Publikacija 2\Base and verification proves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7203741" cy="4599521"/>
          </a:xfrm>
          <a:prstGeom prst="rect">
            <a:avLst/>
          </a:prstGeom>
          <a:noFill/>
          <a:ln>
            <a:noFill/>
          </a:ln>
        </p:spPr>
      </p:pic>
      <p:sp>
        <p:nvSpPr>
          <p:cNvPr id="5" name="Footer Placeholder 4"/>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357077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Language</a:t>
            </a:r>
            <a:r>
              <a:rPr lang="lv-LV" dirty="0" smtClean="0"/>
              <a:t> meta-</a:t>
            </a:r>
            <a:r>
              <a:rPr lang="lv-LV" dirty="0" err="1" smtClean="0"/>
              <a:t>model</a:t>
            </a:r>
            <a:endParaRPr lang="lv-LV" dirty="0"/>
          </a:p>
        </p:txBody>
      </p:sp>
      <p:pic>
        <p:nvPicPr>
          <p:cNvPr id="1026" name="Picture 2" descr="C:\Users\bics\Desktop\dbis2104-Ods\Language_UML_2014_04.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6994576" cy="502744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2843426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err="1"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Solution is applicable for heterogeneous environment</a:t>
            </a:r>
          </a:p>
          <a:p>
            <a:r>
              <a:rPr lang="en-US" dirty="0" smtClean="0"/>
              <a:t>No changes are required in running systems</a:t>
            </a:r>
          </a:p>
          <a:p>
            <a:r>
              <a:rPr lang="en-US" dirty="0" smtClean="0"/>
              <a:t>Set of agents may be supplements without any changes in controller</a:t>
            </a:r>
            <a:r>
              <a:rPr lang="lv-LV" dirty="0" smtClean="0"/>
              <a:t> or verification process descriptions</a:t>
            </a:r>
            <a:endParaRPr lang="en-US" dirty="0" smtClean="0"/>
          </a:p>
          <a:p>
            <a:r>
              <a:rPr lang="lv-LV" dirty="0" smtClean="0"/>
              <a:t>Solution is applicable for wide area </a:t>
            </a:r>
            <a:r>
              <a:rPr lang="lv-LV" dirty="0" err="1" smtClean="0"/>
              <a:t>of</a:t>
            </a:r>
            <a:r>
              <a:rPr lang="lv-LV" dirty="0" smtClean="0"/>
              <a:t> </a:t>
            </a:r>
            <a:r>
              <a:rPr lang="lv-LV" dirty="0" err="1" smtClean="0"/>
              <a:t>problems</a:t>
            </a:r>
            <a:r>
              <a:rPr lang="lv-LV" dirty="0" smtClean="0"/>
              <a:t>:</a:t>
            </a:r>
          </a:p>
          <a:p>
            <a:pPr lvl="1"/>
            <a:r>
              <a:rPr lang="lv-LV" dirty="0" err="1"/>
              <a:t>h</a:t>
            </a:r>
            <a:r>
              <a:rPr lang="lv-LV" dirty="0" err="1" smtClean="0"/>
              <a:t>igh</a:t>
            </a:r>
            <a:r>
              <a:rPr lang="lv-LV" dirty="0" smtClean="0"/>
              <a:t> </a:t>
            </a:r>
            <a:r>
              <a:rPr lang="lv-LV" dirty="0" err="1" smtClean="0"/>
              <a:t>level</a:t>
            </a:r>
            <a:r>
              <a:rPr lang="lv-LV" dirty="0" smtClean="0"/>
              <a:t> </a:t>
            </a:r>
            <a:r>
              <a:rPr lang="lv-LV" dirty="0" err="1" smtClean="0"/>
              <a:t>business</a:t>
            </a:r>
            <a:r>
              <a:rPr lang="lv-LV" dirty="0" smtClean="0"/>
              <a:t> </a:t>
            </a:r>
            <a:r>
              <a:rPr lang="lv-LV" dirty="0" err="1" smtClean="0"/>
              <a:t>processes</a:t>
            </a:r>
            <a:endParaRPr lang="lv-LV" dirty="0" smtClean="0"/>
          </a:p>
          <a:p>
            <a:pPr lvl="1"/>
            <a:r>
              <a:rPr lang="lv-LV" dirty="0" err="1"/>
              <a:t>d</a:t>
            </a:r>
            <a:r>
              <a:rPr lang="lv-LV" dirty="0" err="1" smtClean="0"/>
              <a:t>ocument</a:t>
            </a:r>
            <a:r>
              <a:rPr lang="lv-LV" dirty="0" smtClean="0"/>
              <a:t> </a:t>
            </a:r>
            <a:r>
              <a:rPr lang="lv-LV" dirty="0" err="1" smtClean="0"/>
              <a:t>processing</a:t>
            </a:r>
            <a:r>
              <a:rPr lang="lv-LV" dirty="0" smtClean="0"/>
              <a:t> </a:t>
            </a:r>
            <a:r>
              <a:rPr lang="lv-LV" dirty="0" err="1" smtClean="0"/>
              <a:t>systems</a:t>
            </a:r>
            <a:endParaRPr lang="lv-LV" dirty="0" smtClean="0"/>
          </a:p>
          <a:p>
            <a:pPr lvl="1"/>
            <a:r>
              <a:rPr lang="lv-LV" dirty="0" err="1"/>
              <a:t>t</a:t>
            </a:r>
            <a:r>
              <a:rPr lang="lv-LV" dirty="0" err="1" smtClean="0"/>
              <a:t>ime</a:t>
            </a:r>
            <a:r>
              <a:rPr lang="lv-LV" dirty="0" smtClean="0"/>
              <a:t> </a:t>
            </a:r>
            <a:r>
              <a:rPr lang="lv-LV" dirty="0" err="1" smtClean="0"/>
              <a:t>critical</a:t>
            </a:r>
            <a:r>
              <a:rPr lang="lv-LV" dirty="0" smtClean="0"/>
              <a:t> </a:t>
            </a:r>
            <a:r>
              <a:rPr lang="lv-LV" dirty="0" err="1" smtClean="0"/>
              <a:t>data</a:t>
            </a:r>
            <a:r>
              <a:rPr lang="lv-LV" dirty="0" smtClean="0"/>
              <a:t> </a:t>
            </a:r>
            <a:r>
              <a:rPr lang="lv-LV" dirty="0" err="1" smtClean="0"/>
              <a:t>processing</a:t>
            </a:r>
            <a:r>
              <a:rPr lang="lv-LV" dirty="0" smtClean="0"/>
              <a:t> </a:t>
            </a:r>
            <a:r>
              <a:rPr lang="lv-LV" dirty="0" err="1" smtClean="0"/>
              <a:t>systems</a:t>
            </a:r>
            <a:endParaRPr lang="lv-LV" dirty="0" smtClean="0"/>
          </a:p>
          <a:p>
            <a:endParaRPr lang="en-US" dirty="0" smtClean="0"/>
          </a:p>
        </p:txBody>
      </p:sp>
      <p:sp>
        <p:nvSpPr>
          <p:cNvPr id="4" name="Footer Placeholder 3"/>
          <p:cNvSpPr>
            <a:spLocks noGrp="1"/>
          </p:cNvSpPr>
          <p:nvPr>
            <p:ph type="ftr" sz="quarter" idx="11"/>
          </p:nvPr>
        </p:nvSpPr>
        <p:spPr/>
        <p:txBody>
          <a:bodyPr/>
          <a:lstStyle/>
          <a:p>
            <a:r>
              <a:rPr lang="en-US" dirty="0" err="1" smtClean="0"/>
              <a:t>CICSyN</a:t>
            </a:r>
            <a:r>
              <a:rPr lang="en-US" dirty="0" smtClean="0"/>
              <a:t> 2015, Riga</a:t>
            </a:r>
            <a:endParaRPr lang="en-US" dirty="0"/>
          </a:p>
        </p:txBody>
      </p:sp>
    </p:spTree>
    <p:extLst>
      <p:ext uri="{BB962C8B-B14F-4D97-AF65-F5344CB8AC3E}">
        <p14:creationId xmlns:p14="http://schemas.microsoft.com/office/powerpoint/2010/main" val="285988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929056"/>
            <a:ext cx="8077200" cy="2800767"/>
          </a:xfrm>
          <a:prstGeom prst="rect">
            <a:avLst/>
          </a:prstGeom>
        </p:spPr>
        <p:txBody>
          <a:bodyPr wrap="square">
            <a:spAutoFit/>
          </a:bodyPr>
          <a:lstStyle/>
          <a:p>
            <a:r>
              <a:rPr lang="en-US" sz="1600" dirty="0"/>
              <a:t>Relational databases remain the leading data storage technology. Nevertheless, many companies want to reduce operating expenses, to make scalable applications that use cloud computing technologies. Use of NoSQL database is one of the possible solutions, and it is forecasted that the NoSQL market will be growing at a CAGR of approximately 50 percent over the next five years. The paper offers a solution for quick data migration from a relational database into a document-oriented database. We have created </a:t>
            </a:r>
            <a:r>
              <a:rPr lang="en-US" sz="1600" dirty="0" err="1"/>
              <a:t>semiautomatically</a:t>
            </a:r>
            <a:r>
              <a:rPr lang="en-US" sz="1600" dirty="0"/>
              <a:t> two logical levels over physical data. Users can refine generated logical data model and configure data migration template for each needed document. Data migration features are implemented into relational database browser </a:t>
            </a:r>
            <a:r>
              <a:rPr lang="en-US" sz="1600" dirty="0" err="1"/>
              <a:t>DigiBrowser</a:t>
            </a:r>
            <a:r>
              <a:rPr lang="en-US" sz="1600" dirty="0"/>
              <a:t>. Real patients’ database was migrated to </a:t>
            </a:r>
            <a:r>
              <a:rPr lang="en-US" sz="1600" dirty="0" err="1"/>
              <a:t>Clasterpoint</a:t>
            </a:r>
            <a:r>
              <a:rPr lang="en-US" sz="1600" dirty="0"/>
              <a:t> database. The offered approach provides means to obtain at least proof-of-concept for new document-oriented database solution in a couple of days. </a:t>
            </a:r>
            <a:endParaRPr lang="lv-LV" sz="1600" dirty="0" smtClean="0"/>
          </a:p>
        </p:txBody>
      </p:sp>
      <p:sp>
        <p:nvSpPr>
          <p:cNvPr id="7" name="Rectangle 6"/>
          <p:cNvSpPr/>
          <p:nvPr/>
        </p:nvSpPr>
        <p:spPr>
          <a:xfrm>
            <a:off x="640080" y="1600200"/>
            <a:ext cx="8077200" cy="1231106"/>
          </a:xfrm>
          <a:prstGeom prst="rect">
            <a:avLst/>
          </a:prstGeom>
        </p:spPr>
        <p:txBody>
          <a:bodyPr wrap="square">
            <a:spAutoFit/>
          </a:bodyPr>
          <a:lstStyle/>
          <a:p>
            <a:pPr lvl="0"/>
            <a:r>
              <a:rPr lang="lv-LV" b="1" dirty="0" smtClean="0">
                <a:solidFill>
                  <a:prstClr val="black"/>
                </a:solidFill>
              </a:rPr>
              <a:t>Publikācija:</a:t>
            </a:r>
            <a:endParaRPr lang="lv-LV" b="1" dirty="0">
              <a:solidFill>
                <a:prstClr val="black"/>
              </a:solidFill>
            </a:endParaRPr>
          </a:p>
          <a:p>
            <a:pPr lvl="0"/>
            <a:r>
              <a:rPr lang="en-US" sz="1400" dirty="0"/>
              <a:t>Girts </a:t>
            </a:r>
            <a:r>
              <a:rPr lang="en-US" sz="1400" dirty="0" err="1"/>
              <a:t>Karnitis</a:t>
            </a:r>
            <a:r>
              <a:rPr lang="en-US" sz="1400" dirty="0"/>
              <a:t> and </a:t>
            </a:r>
            <a:r>
              <a:rPr lang="en-US" sz="1400" dirty="0" err="1"/>
              <a:t>Guntis</a:t>
            </a:r>
            <a:r>
              <a:rPr lang="en-US" sz="1400" dirty="0"/>
              <a:t> </a:t>
            </a:r>
            <a:r>
              <a:rPr lang="en-US" sz="1400" dirty="0" err="1" smtClean="0"/>
              <a:t>Arnicans</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Migration of Relational Database to Document-Oriented Database: </a:t>
            </a:r>
            <a:r>
              <a:rPr lang="en-US"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Structure</a:t>
            </a:r>
            <a:r>
              <a:rPr lang="lv-LV"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 </a:t>
            </a:r>
            <a:r>
              <a:rPr lang="en-US" sz="1400" b="1" dirty="0" err="1"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Denormalization</a:t>
            </a:r>
            <a:r>
              <a:rPr lang="en-US"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and Data Transformation</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In:</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7th International Conference on Computational Intelligence, Communication Systems and Networks (</a:t>
            </a:r>
            <a:r>
              <a:rPr lang="en-US" sz="1400" dirty="0" err="1"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CICSyN</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’2015</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pp. </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113-120, 2015.</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hlinkClick r:id="rId2"/>
              </a:rPr>
              <a:t>http</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hlinkClick r:id="rId2"/>
              </a:rPr>
              <a:t>://</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hlinkClick r:id="rId2"/>
              </a:rPr>
              <a:t>uksim.info/cicsyn2015/CD/data/7016a113.pdf</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err="1"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CICSyN</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’2014 ir </a:t>
            </a:r>
            <a:r>
              <a:rPr lang="lv-LV" sz="1400" dirty="0" err="1"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Scopus</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8172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7220" y="2057400"/>
            <a:ext cx="8077200" cy="3046988"/>
          </a:xfrm>
          <a:prstGeom prst="rect">
            <a:avLst/>
          </a:prstGeom>
        </p:spPr>
        <p:txBody>
          <a:bodyPr wrap="square">
            <a:spAutoFit/>
          </a:bodyPr>
          <a:lstStyle/>
          <a:p>
            <a:r>
              <a:rPr lang="en-US" sz="1600" dirty="0"/>
              <a:t>In the paper a concept for integrated and </a:t>
            </a:r>
            <a:r>
              <a:rPr lang="en-US" sz="1600" dirty="0" err="1" smtClean="0"/>
              <a:t>simpleto</a:t>
            </a:r>
            <a:r>
              <a:rPr lang="en-US" sz="1600" dirty="0" smtClean="0"/>
              <a:t>-use</a:t>
            </a:r>
            <a:r>
              <a:rPr lang="lv-LV" sz="1600" dirty="0" smtClean="0"/>
              <a:t> </a:t>
            </a:r>
            <a:r>
              <a:rPr lang="en-US" sz="1600" dirty="0" smtClean="0"/>
              <a:t>agent-based </a:t>
            </a:r>
            <a:r>
              <a:rPr lang="en-US" sz="1600" dirty="0"/>
              <a:t>modeling and simulation environment is</a:t>
            </a:r>
          </a:p>
          <a:p>
            <a:r>
              <a:rPr lang="en-US" sz="1600" dirty="0"/>
              <a:t>presented. The modeling environment allows simulating </a:t>
            </a:r>
            <a:r>
              <a:rPr lang="en-US" sz="1600" dirty="0" smtClean="0"/>
              <a:t>massive</a:t>
            </a:r>
            <a:r>
              <a:rPr lang="lv-LV" sz="1600" dirty="0" smtClean="0"/>
              <a:t> </a:t>
            </a:r>
            <a:r>
              <a:rPr lang="en-US" sz="1600" dirty="0" smtClean="0"/>
              <a:t>agent-based </a:t>
            </a:r>
            <a:r>
              <a:rPr lang="en-US" sz="1600" dirty="0"/>
              <a:t>systems. Modeling environment itself is </a:t>
            </a:r>
            <a:r>
              <a:rPr lang="en-US" sz="1600" dirty="0" smtClean="0"/>
              <a:t>not</a:t>
            </a:r>
            <a:r>
              <a:rPr lang="lv-LV" sz="1600" dirty="0" smtClean="0"/>
              <a:t> </a:t>
            </a:r>
            <a:r>
              <a:rPr lang="en-US" sz="1600" dirty="0" smtClean="0"/>
              <a:t>domain </a:t>
            </a:r>
            <a:r>
              <a:rPr lang="en-US" sz="1600" dirty="0"/>
              <a:t>specific, but it is expandable and allows </a:t>
            </a:r>
            <a:r>
              <a:rPr lang="en-US" sz="1600" dirty="0" smtClean="0"/>
              <a:t>creating</a:t>
            </a:r>
            <a:r>
              <a:rPr lang="lv-LV" sz="1600" dirty="0" smtClean="0"/>
              <a:t> </a:t>
            </a:r>
            <a:r>
              <a:rPr lang="en-US" sz="1600" dirty="0" smtClean="0"/>
              <a:t>domain-specific </a:t>
            </a:r>
            <a:r>
              <a:rPr lang="en-US" sz="1600" dirty="0"/>
              <a:t>models. Hierarchical environment structure </a:t>
            </a:r>
            <a:r>
              <a:rPr lang="en-US" sz="1600" dirty="0" smtClean="0"/>
              <a:t>is</a:t>
            </a:r>
            <a:r>
              <a:rPr lang="lv-LV" sz="1600" dirty="0" smtClean="0"/>
              <a:t> </a:t>
            </a:r>
            <a:r>
              <a:rPr lang="en-US" sz="1600" dirty="0" smtClean="0"/>
              <a:t>supported</a:t>
            </a:r>
            <a:r>
              <a:rPr lang="en-US" sz="1600" dirty="0"/>
              <a:t>. Individual agents could evolve by its </a:t>
            </a:r>
            <a:r>
              <a:rPr lang="en-US" sz="1600" dirty="0" smtClean="0"/>
              <a:t>individual</a:t>
            </a:r>
            <a:r>
              <a:rPr lang="lv-LV" sz="1600" dirty="0" smtClean="0"/>
              <a:t> </a:t>
            </a:r>
            <a:r>
              <a:rPr lang="en-US" sz="1600" dirty="0" smtClean="0"/>
              <a:t>path </a:t>
            </a:r>
            <a:r>
              <a:rPr lang="en-US" sz="1600" dirty="0"/>
              <a:t>and pace. We use the General Living Systems </a:t>
            </a:r>
            <a:r>
              <a:rPr lang="en-US" sz="1600" dirty="0" smtClean="0"/>
              <a:t>theory</a:t>
            </a:r>
            <a:r>
              <a:rPr lang="lv-LV" sz="1600" dirty="0" smtClean="0"/>
              <a:t> </a:t>
            </a:r>
            <a:r>
              <a:rPr lang="en-US" sz="1600" dirty="0" smtClean="0"/>
              <a:t>as </a:t>
            </a:r>
            <a:r>
              <a:rPr lang="en-US" sz="1600" dirty="0"/>
              <a:t>a reference model to check whether proposed modeling </a:t>
            </a:r>
            <a:r>
              <a:rPr lang="en-US" sz="1600" dirty="0" smtClean="0"/>
              <a:t>and</a:t>
            </a:r>
            <a:r>
              <a:rPr lang="lv-LV" sz="1600" dirty="0" smtClean="0"/>
              <a:t> </a:t>
            </a:r>
            <a:r>
              <a:rPr lang="en-US" sz="1600" dirty="0" smtClean="0"/>
              <a:t>simulation </a:t>
            </a:r>
            <a:r>
              <a:rPr lang="en-US" sz="1600" dirty="0"/>
              <a:t>environment may also be used to describe models </a:t>
            </a:r>
            <a:r>
              <a:rPr lang="en-US" sz="1600" dirty="0" smtClean="0"/>
              <a:t>of</a:t>
            </a:r>
            <a:r>
              <a:rPr lang="lv-LV" sz="1600" dirty="0" smtClean="0"/>
              <a:t> </a:t>
            </a:r>
            <a:r>
              <a:rPr lang="en-US" sz="1600" dirty="0" smtClean="0"/>
              <a:t>living </a:t>
            </a:r>
            <a:r>
              <a:rPr lang="en-US" sz="1600" dirty="0"/>
              <a:t>systems that are most complex systems around. The </a:t>
            </a:r>
            <a:r>
              <a:rPr lang="en-US" sz="1600" dirty="0" smtClean="0"/>
              <a:t>main</a:t>
            </a:r>
            <a:r>
              <a:rPr lang="lv-LV" sz="1600" dirty="0" smtClean="0"/>
              <a:t> </a:t>
            </a:r>
            <a:r>
              <a:rPr lang="en-US" sz="1600" dirty="0" smtClean="0"/>
              <a:t>concepts </a:t>
            </a:r>
            <a:r>
              <a:rPr lang="en-US" sz="1600" dirty="0"/>
              <a:t>of proposed modeling environment such as </a:t>
            </a:r>
            <a:r>
              <a:rPr lang="en-US" sz="1600" dirty="0" smtClean="0"/>
              <a:t>agent,</a:t>
            </a:r>
            <a:r>
              <a:rPr lang="lv-LV" sz="1600" dirty="0" smtClean="0"/>
              <a:t> </a:t>
            </a:r>
            <a:r>
              <a:rPr lang="en-US" sz="1600" dirty="0" smtClean="0"/>
              <a:t>environment</a:t>
            </a:r>
            <a:r>
              <a:rPr lang="en-US" sz="1600" dirty="0"/>
              <a:t>, communication arena, attribute are </a:t>
            </a:r>
            <a:r>
              <a:rPr lang="en-US" sz="1600" dirty="0" smtClean="0"/>
              <a:t>described,</a:t>
            </a:r>
            <a:r>
              <a:rPr lang="lv-LV" sz="1600" dirty="0" smtClean="0"/>
              <a:t> </a:t>
            </a:r>
            <a:r>
              <a:rPr lang="en-US" sz="1600" dirty="0" smtClean="0"/>
              <a:t>and </a:t>
            </a:r>
            <a:r>
              <a:rPr lang="en-US" sz="1600" dirty="0"/>
              <a:t>class model with the main concepts is given. Scope of</a:t>
            </a:r>
          </a:p>
          <a:p>
            <a:r>
              <a:rPr lang="en-US" sz="1600" dirty="0"/>
              <a:t>features for proposed modeling environment are described </a:t>
            </a:r>
            <a:r>
              <a:rPr lang="en-US" sz="1600" dirty="0" smtClean="0"/>
              <a:t>and</a:t>
            </a:r>
            <a:r>
              <a:rPr lang="lv-LV" sz="1600" dirty="0" smtClean="0"/>
              <a:t> </a:t>
            </a:r>
            <a:r>
              <a:rPr lang="en-US" sz="1600" dirty="0" smtClean="0"/>
              <a:t>illustrated</a:t>
            </a:r>
            <a:r>
              <a:rPr lang="en-US" sz="1600" dirty="0"/>
              <a:t>. We give an overview of technical </a:t>
            </a:r>
            <a:r>
              <a:rPr lang="en-US" sz="1600" dirty="0" smtClean="0"/>
              <a:t>implementation</a:t>
            </a:r>
            <a:r>
              <a:rPr lang="lv-LV" sz="1600" dirty="0" smtClean="0"/>
              <a:t> </a:t>
            </a:r>
            <a:r>
              <a:rPr lang="en-US" sz="1600" dirty="0" smtClean="0"/>
              <a:t>and </a:t>
            </a:r>
            <a:r>
              <a:rPr lang="en-US" sz="1600" dirty="0"/>
              <a:t>prototyping in </a:t>
            </a:r>
            <a:r>
              <a:rPr lang="en-US" sz="1600" dirty="0" err="1"/>
              <a:t>Erlang</a:t>
            </a:r>
            <a:r>
              <a:rPr lang="en-US" sz="1600" dirty="0"/>
              <a:t> programming language</a:t>
            </a:r>
            <a:r>
              <a:rPr lang="en-US" sz="1600" dirty="0" smtClean="0"/>
              <a:t>.</a:t>
            </a:r>
            <a:endParaRPr lang="lv-LV" sz="1600" dirty="0" smtClean="0"/>
          </a:p>
        </p:txBody>
      </p:sp>
      <p:sp>
        <p:nvSpPr>
          <p:cNvPr id="7" name="Rectangle 6"/>
          <p:cNvSpPr/>
          <p:nvPr/>
        </p:nvSpPr>
        <p:spPr>
          <a:xfrm>
            <a:off x="609600" y="603647"/>
            <a:ext cx="8077200" cy="1231106"/>
          </a:xfrm>
          <a:prstGeom prst="rect">
            <a:avLst/>
          </a:prstGeom>
        </p:spPr>
        <p:txBody>
          <a:bodyPr wrap="square">
            <a:spAutoFit/>
          </a:bodyPr>
          <a:lstStyle/>
          <a:p>
            <a:pPr lvl="0"/>
            <a:r>
              <a:rPr lang="lv-LV" b="1" dirty="0" smtClean="0">
                <a:solidFill>
                  <a:prstClr val="black"/>
                </a:solidFill>
              </a:rPr>
              <a:t>Publikācija:</a:t>
            </a:r>
            <a:endParaRPr lang="lv-LV" b="1" dirty="0">
              <a:solidFill>
                <a:prstClr val="black"/>
              </a:solidFill>
            </a:endParaRPr>
          </a:p>
          <a:p>
            <a:pPr lvl="0"/>
            <a:r>
              <a:rPr lang="en-US" sz="1400" dirty="0" err="1"/>
              <a:t>Ingars</a:t>
            </a:r>
            <a:r>
              <a:rPr lang="en-US" sz="1400" dirty="0"/>
              <a:t> </a:t>
            </a:r>
            <a:r>
              <a:rPr lang="en-US" sz="1400" dirty="0" err="1"/>
              <a:t>Ribners</a:t>
            </a:r>
            <a:r>
              <a:rPr lang="en-US" sz="1400" dirty="0"/>
              <a:t> and </a:t>
            </a:r>
            <a:r>
              <a:rPr lang="en-US" sz="1400" dirty="0" err="1"/>
              <a:t>Guntis</a:t>
            </a:r>
            <a:r>
              <a:rPr lang="en-US" sz="1400" dirty="0"/>
              <a:t> </a:t>
            </a:r>
            <a:r>
              <a:rPr lang="en-US" sz="1400" dirty="0" err="1" smtClean="0"/>
              <a:t>Arnicans</a:t>
            </a:r>
            <a:r>
              <a:rPr lang="lv-LV" sz="1400" dirty="0" smtClean="0"/>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Concept of Client-Server Environment </a:t>
            </a:r>
            <a:r>
              <a:rPr lang="en-US"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for</a:t>
            </a:r>
            <a:r>
              <a:rPr lang="lv-LV"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 </a:t>
            </a:r>
            <a:r>
              <a:rPr lang="en-US"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Agent-Based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Modeling and Simulation of Living Systems</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In:</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7th International Conference on Computational Intelligence, Communication Systems and Networks (</a:t>
            </a:r>
            <a:r>
              <a:rPr lang="en-US" sz="1400" dirty="0" err="1"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CICSyN</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’2015</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pp. </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83-88, 2015.</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 </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hlinkClick r:id="rId2"/>
              </a:rPr>
              <a:t>http://</a:t>
            </a:r>
            <a:r>
              <a:rPr lang="lv-LV" sz="1400" dirty="0" smtClean="0">
                <a:hlinkClick r:id="rId2"/>
              </a:rPr>
              <a:t>uksim.info/cicsyn2015/CD/data/7016a083.pdf</a:t>
            </a:r>
            <a:r>
              <a:rPr lang="lv-LV" sz="1400" dirty="0" smtClean="0"/>
              <a:t> </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CICSyN</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’2014 ir </a:t>
            </a:r>
            <a:r>
              <a:rPr lang="lv-LV"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Scopus</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9889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0080" y="992267"/>
            <a:ext cx="8077200" cy="1446550"/>
          </a:xfrm>
          <a:prstGeom prst="rect">
            <a:avLst/>
          </a:prstGeom>
        </p:spPr>
        <p:txBody>
          <a:bodyPr wrap="square">
            <a:spAutoFit/>
          </a:bodyPr>
          <a:lstStyle/>
          <a:p>
            <a:pPr lvl="0"/>
            <a:r>
              <a:rPr lang="lv-LV" b="1" dirty="0" err="1" smtClean="0">
                <a:solidFill>
                  <a:prstClr val="black"/>
                </a:solidFill>
              </a:rPr>
              <a:t>Posters</a:t>
            </a:r>
            <a:r>
              <a:rPr lang="lv-LV" b="1" dirty="0" smtClean="0">
                <a:solidFill>
                  <a:prstClr val="black"/>
                </a:solidFill>
              </a:rPr>
              <a:t>:</a:t>
            </a:r>
            <a:endParaRPr lang="lv-LV" b="1" dirty="0">
              <a:solidFill>
                <a:prstClr val="black"/>
              </a:solidFill>
            </a:endParaRPr>
          </a:p>
          <a:p>
            <a:pPr lvl="0"/>
            <a:r>
              <a:rPr lang="en-US" sz="1400" dirty="0" err="1"/>
              <a:t>Rudolfs</a:t>
            </a:r>
            <a:r>
              <a:rPr lang="en-US" sz="1400" dirty="0"/>
              <a:t> </a:t>
            </a:r>
            <a:r>
              <a:rPr lang="en-US" sz="1400" dirty="0" err="1"/>
              <a:t>Bundulis</a:t>
            </a:r>
            <a:r>
              <a:rPr lang="en-US" sz="1400" dirty="0"/>
              <a:t>, </a:t>
            </a:r>
            <a:r>
              <a:rPr lang="en-US" sz="1400" dirty="0" err="1"/>
              <a:t>Guntis</a:t>
            </a:r>
            <a:r>
              <a:rPr lang="en-US" sz="1400" dirty="0"/>
              <a:t> </a:t>
            </a:r>
            <a:r>
              <a:rPr lang="en-US" sz="1400" dirty="0" err="1"/>
              <a:t>Arnicans</a:t>
            </a:r>
            <a:r>
              <a:rPr lang="en-US" sz="1400" dirty="0"/>
              <a:t>, and </a:t>
            </a:r>
            <a:r>
              <a:rPr lang="en-US" sz="1400" dirty="0" err="1"/>
              <a:t>Rihards</a:t>
            </a:r>
            <a:r>
              <a:rPr lang="en-US" sz="1400" dirty="0"/>
              <a:t> </a:t>
            </a:r>
            <a:r>
              <a:rPr lang="en-US" sz="1400" dirty="0" err="1" smtClean="0"/>
              <a:t>Gailums</a:t>
            </a:r>
            <a:r>
              <a:rPr lang="lv-LV" sz="1400" dirty="0" smtClean="0"/>
              <a:t> </a:t>
            </a:r>
            <a:r>
              <a:rPr lang="en-US" sz="1400" b="1" dirty="0" smtClean="0">
                <a:solidFill>
                  <a:srgbClr val="FF0000"/>
                </a:solidFill>
                <a:latin typeface="Book Antiqua" panose="02040602050305030304" pitchFamily="18" charset="0"/>
                <a:ea typeface="Times New Roman" panose="02020603050405020304" pitchFamily="18" charset="0"/>
                <a:cs typeface="Arial" panose="020B0604020202020204" pitchFamily="34" charset="0"/>
              </a:rPr>
              <a:t>Virtual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Machine Based High Resolution Display Wall: Experiments on Proof of Concept. </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NVENC Based H.264 Encoding for Virtual Machine Based Monitor Wall Architecture, GPU Technology Conference, San Jose, Mart 17-20, 2015. http://</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on</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_</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emand.gputechconf.com/</a:t>
            </a:r>
            <a:r>
              <a:rPr lang="en-US" sz="1400" dirty="0" err="1"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gtc</a:t>
            </a:r>
            <a:r>
              <a:rPr lang="en-US"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/2015/posters/GTC_2015_Visualization_Large_Scale</a:t>
            </a:r>
            <a:r>
              <a:rPr lang="en-US"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___Multi_Display_01_P5174_WEB.pdf</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8" name="Title 1"/>
          <p:cNvSpPr>
            <a:spLocks noGrp="1"/>
          </p:cNvSpPr>
          <p:nvPr>
            <p:ph type="title"/>
          </p:nvPr>
        </p:nvSpPr>
        <p:spPr>
          <a:xfrm>
            <a:off x="640080" y="2971800"/>
            <a:ext cx="8229600" cy="914400"/>
          </a:xfrm>
        </p:spPr>
        <p:txBody>
          <a:bodyPr>
            <a:normAutofit fontScale="90000"/>
          </a:bodyPr>
          <a:lstStyle/>
          <a:p>
            <a:pPr algn="l"/>
            <a:r>
              <a:rPr lang="lv-LV" sz="2400" i="1" dirty="0" smtClean="0">
                <a:solidFill>
                  <a:srgbClr val="FF0000"/>
                </a:solidFill>
              </a:rPr>
              <a:t>Promocijas darbs </a:t>
            </a:r>
            <a:r>
              <a:rPr lang="lv-LV" sz="2400" i="1" dirty="0" smtClean="0">
                <a:solidFill>
                  <a:schemeClr val="tx2"/>
                </a:solidFill>
              </a:rPr>
              <a:t>- Rūdolfs </a:t>
            </a:r>
            <a:r>
              <a:rPr lang="lv-LV" sz="2400" i="1" dirty="0">
                <a:solidFill>
                  <a:schemeClr val="tx2"/>
                </a:solidFill>
              </a:rPr>
              <a:t>Bundulis (tēma „Augstas izšķirtspējas monitoru sienas izveide</a:t>
            </a:r>
            <a:r>
              <a:rPr lang="lv-LV" sz="2400" i="1" dirty="0" smtClean="0">
                <a:solidFill>
                  <a:schemeClr val="tx2"/>
                </a:solidFill>
              </a:rPr>
              <a:t>”)</a:t>
            </a:r>
            <a:r>
              <a:rPr lang="lv-LV" sz="2400" i="1" dirty="0">
                <a:solidFill>
                  <a:schemeClr val="tx2"/>
                </a:solidFill>
              </a:rPr>
              <a:t/>
            </a:r>
            <a:br>
              <a:rPr lang="lv-LV" sz="2400" i="1" dirty="0">
                <a:solidFill>
                  <a:schemeClr val="tx2"/>
                </a:solidFill>
              </a:rPr>
            </a:br>
            <a:endParaRPr lang="lv-LV" sz="2400" i="1" dirty="0">
              <a:solidFill>
                <a:schemeClr val="tx2"/>
              </a:solidFill>
            </a:endParaRPr>
          </a:p>
        </p:txBody>
      </p:sp>
      <p:sp>
        <p:nvSpPr>
          <p:cNvPr id="2" name="Rectangle 1"/>
          <p:cNvSpPr/>
          <p:nvPr/>
        </p:nvSpPr>
        <p:spPr>
          <a:xfrm>
            <a:off x="746760" y="3962400"/>
            <a:ext cx="7391400" cy="1754326"/>
          </a:xfrm>
          <a:prstGeom prst="rect">
            <a:avLst/>
          </a:prstGeom>
        </p:spPr>
        <p:txBody>
          <a:bodyPr wrap="square">
            <a:spAutoFit/>
          </a:bodyPr>
          <a:lstStyle/>
          <a:p>
            <a:r>
              <a:rPr lang="lv-LV" dirty="0"/>
              <a:t>Bakalaura studiju programmas studenti:</a:t>
            </a:r>
          </a:p>
          <a:p>
            <a:pPr marL="285750" indent="-285750">
              <a:buFont typeface="Arial" panose="020B0604020202020204" pitchFamily="34" charset="0"/>
              <a:buChar char="•"/>
            </a:pPr>
            <a:r>
              <a:rPr lang="lv-LV" dirty="0"/>
              <a:t>	Matīss </a:t>
            </a:r>
            <a:r>
              <a:rPr lang="lv-LV" dirty="0" err="1"/>
              <a:t>Zērvēns</a:t>
            </a:r>
            <a:r>
              <a:rPr lang="lv-LV" dirty="0"/>
              <a:t> (kursa darbs „Stereoskopisko attēlu renderēšana”)</a:t>
            </a:r>
          </a:p>
          <a:p>
            <a:pPr marL="285750" indent="-285750">
              <a:buFont typeface="Arial" panose="020B0604020202020204" pitchFamily="34" charset="0"/>
              <a:buChar char="•"/>
            </a:pPr>
            <a:r>
              <a:rPr lang="lv-LV" dirty="0"/>
              <a:t>	Mārtiņš Andersons (kursa darbs „Augstas izšķirtspējas monitoru </a:t>
            </a:r>
            <a:r>
              <a:rPr lang="lv-LV" dirty="0" smtClean="0"/>
              <a:t>	sienas </a:t>
            </a:r>
            <a:r>
              <a:rPr lang="lv-LV" dirty="0"/>
              <a:t>vadība ar </a:t>
            </a:r>
            <a:r>
              <a:rPr lang="lv-LV" dirty="0" err="1"/>
              <a:t>Android</a:t>
            </a:r>
            <a:r>
              <a:rPr lang="lv-LV" dirty="0"/>
              <a:t> iekārtu”)</a:t>
            </a:r>
          </a:p>
          <a:p>
            <a:pPr marL="285750" indent="-285750">
              <a:buFont typeface="Arial" panose="020B0604020202020204" pitchFamily="34" charset="0"/>
              <a:buChar char="•"/>
            </a:pPr>
            <a:r>
              <a:rPr lang="lv-LV" dirty="0"/>
              <a:t>	Matīss </a:t>
            </a:r>
            <a:r>
              <a:rPr lang="lv-LV" dirty="0" err="1"/>
              <a:t>Ķeiris</a:t>
            </a:r>
            <a:r>
              <a:rPr lang="lv-LV" dirty="0"/>
              <a:t> (kvalifikācijas darbs „Augstas izšķirtspējas monitoru </a:t>
            </a:r>
            <a:r>
              <a:rPr lang="lv-LV" dirty="0" smtClean="0"/>
              <a:t>	sienas </a:t>
            </a:r>
            <a:r>
              <a:rPr lang="lv-LV" dirty="0"/>
              <a:t>vadības programmatūra”)</a:t>
            </a:r>
          </a:p>
        </p:txBody>
      </p:sp>
    </p:spTree>
    <p:extLst>
      <p:ext uri="{BB962C8B-B14F-4D97-AF65-F5344CB8AC3E}">
        <p14:creationId xmlns:p14="http://schemas.microsoft.com/office/powerpoint/2010/main" val="2665424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29" y="76200"/>
            <a:ext cx="8229600" cy="1371600"/>
          </a:xfrm>
        </p:spPr>
        <p:txBody>
          <a:bodyPr>
            <a:normAutofit/>
          </a:bodyPr>
          <a:lstStyle/>
          <a:p>
            <a:pPr algn="l"/>
            <a:r>
              <a:rPr lang="lv-LV" sz="2000" i="1" dirty="0">
                <a:solidFill>
                  <a:schemeClr val="tx2"/>
                </a:solidFill>
              </a:rPr>
              <a:t>2. Attīstīt biznesa procesu modeļu pielietošanas metodes programmas izpildes laika notikumu analīzē, lai paaugstinātu informācijas sistēmu drošības līmeni.</a:t>
            </a:r>
          </a:p>
        </p:txBody>
      </p:sp>
      <p:sp>
        <p:nvSpPr>
          <p:cNvPr id="4" name="TextBox 3"/>
          <p:cNvSpPr txBox="1"/>
          <p:nvPr/>
        </p:nvSpPr>
        <p:spPr>
          <a:xfrm>
            <a:off x="533400" y="2667000"/>
            <a:ext cx="8077200" cy="1815882"/>
          </a:xfrm>
          <a:prstGeom prst="rect">
            <a:avLst/>
          </a:prstGeom>
          <a:noFill/>
        </p:spPr>
        <p:txBody>
          <a:bodyPr wrap="square" rtlCol="0">
            <a:spAutoFit/>
          </a:bodyPr>
          <a:lstStyle/>
          <a:p>
            <a:r>
              <a:rPr lang="en-US" sz="1600" i="1" dirty="0" smtClean="0"/>
              <a:t>The </a:t>
            </a:r>
            <a:r>
              <a:rPr lang="en-US" sz="1600" i="1" dirty="0"/>
              <a:t>authors propose a runtime </a:t>
            </a:r>
            <a:r>
              <a:rPr lang="en-US" sz="1600" i="1" dirty="0" smtClean="0"/>
              <a:t>verification</a:t>
            </a:r>
            <a:r>
              <a:rPr lang="lv-LV" sz="1600" i="1" dirty="0" smtClean="0"/>
              <a:t> </a:t>
            </a:r>
            <a:r>
              <a:rPr lang="en-US" sz="1600" i="1" dirty="0" smtClean="0"/>
              <a:t>mechanism </a:t>
            </a:r>
            <a:r>
              <a:rPr lang="en-US" sz="1600" i="1" dirty="0"/>
              <a:t>for business processes. This mechanism </a:t>
            </a:r>
            <a:r>
              <a:rPr lang="en-US" sz="1600" i="1" dirty="0" smtClean="0"/>
              <a:t>allows</a:t>
            </a:r>
            <a:r>
              <a:rPr lang="lv-LV" sz="1600" i="1" dirty="0" smtClean="0"/>
              <a:t> </a:t>
            </a:r>
            <a:r>
              <a:rPr lang="en-US" sz="1600" i="1" dirty="0" smtClean="0"/>
              <a:t>verifying </a:t>
            </a:r>
            <a:r>
              <a:rPr lang="en-US" sz="1600" i="1" dirty="0"/>
              <a:t>the correctness of business process execution and </a:t>
            </a:r>
            <a:r>
              <a:rPr lang="en-US" sz="1600" i="1" dirty="0" smtClean="0"/>
              <a:t>it</a:t>
            </a:r>
            <a:r>
              <a:rPr lang="lv-LV" sz="1600" i="1" dirty="0" smtClean="0"/>
              <a:t> </a:t>
            </a:r>
            <a:r>
              <a:rPr lang="en-US" sz="1600" i="1" dirty="0" smtClean="0"/>
              <a:t>runs </a:t>
            </a:r>
            <a:r>
              <a:rPr lang="en-US" sz="1600" i="1" dirty="0"/>
              <a:t>in parallel with the base processes affecting </a:t>
            </a:r>
            <a:r>
              <a:rPr lang="en-US" sz="1600" i="1" dirty="0" smtClean="0"/>
              <a:t>them</a:t>
            </a:r>
            <a:r>
              <a:rPr lang="lv-LV" sz="1600" i="1" dirty="0" smtClean="0"/>
              <a:t> </a:t>
            </a:r>
            <a:r>
              <a:rPr lang="en-US" sz="1600" i="1" dirty="0" smtClean="0"/>
              <a:t>insignificantly</a:t>
            </a:r>
            <a:r>
              <a:rPr lang="en-US" sz="1600" i="1" dirty="0"/>
              <a:t>. The authors have identified the case where </a:t>
            </a:r>
            <a:r>
              <a:rPr lang="en-US" sz="1600" i="1" dirty="0" smtClean="0"/>
              <a:t>the</a:t>
            </a:r>
            <a:r>
              <a:rPr lang="lv-LV" sz="1600" i="1" dirty="0" smtClean="0"/>
              <a:t> </a:t>
            </a:r>
            <a:r>
              <a:rPr lang="en-US" sz="1600" i="1" dirty="0" smtClean="0"/>
              <a:t>use </a:t>
            </a:r>
            <a:r>
              <a:rPr lang="en-US" sz="1600" i="1" dirty="0"/>
              <a:t>of business process runtime verification is helpful </a:t>
            </a:r>
            <a:r>
              <a:rPr lang="en-US" sz="1600" i="1" dirty="0" smtClean="0"/>
              <a:t>and</a:t>
            </a:r>
            <a:r>
              <a:rPr lang="lv-LV" sz="1600" i="1" dirty="0" smtClean="0"/>
              <a:t> </a:t>
            </a:r>
            <a:r>
              <a:rPr lang="en-US" sz="1600" i="1" dirty="0" smtClean="0"/>
              <a:t>applicable</a:t>
            </a:r>
            <a:r>
              <a:rPr lang="en-US" sz="1600" i="1" dirty="0"/>
              <a:t>. The verification mechanism monitors the </a:t>
            </a:r>
            <a:r>
              <a:rPr lang="en-US" sz="1600" i="1" dirty="0" smtClean="0"/>
              <a:t>business</a:t>
            </a:r>
            <a:r>
              <a:rPr lang="lv-LV" sz="1600" i="1" dirty="0" smtClean="0"/>
              <a:t> </a:t>
            </a:r>
            <a:r>
              <a:rPr lang="en-US" sz="1600" i="1" dirty="0" smtClean="0"/>
              <a:t>process </a:t>
            </a:r>
            <a:r>
              <a:rPr lang="en-US" sz="1600" i="1" dirty="0"/>
              <a:t>execution and verifies compliance with the </a:t>
            </a:r>
            <a:r>
              <a:rPr lang="en-US" sz="1600" i="1" dirty="0" smtClean="0"/>
              <a:t>base</a:t>
            </a:r>
            <a:r>
              <a:rPr lang="lv-LV" sz="1600" i="1" dirty="0" smtClean="0"/>
              <a:t> </a:t>
            </a:r>
            <a:r>
              <a:rPr lang="en-US" sz="1600" i="1" dirty="0" smtClean="0"/>
              <a:t>process </a:t>
            </a:r>
            <a:r>
              <a:rPr lang="en-US" sz="1600" i="1" dirty="0"/>
              <a:t>description. The verification mechanism prototype </a:t>
            </a:r>
            <a:r>
              <a:rPr lang="en-US" sz="1600" i="1" dirty="0" smtClean="0"/>
              <a:t>was</a:t>
            </a:r>
            <a:r>
              <a:rPr lang="lv-LV" sz="1600" i="1" dirty="0" smtClean="0"/>
              <a:t> </a:t>
            </a:r>
            <a:r>
              <a:rPr lang="en-US" sz="1600" i="1" dirty="0" smtClean="0"/>
              <a:t>developed </a:t>
            </a:r>
            <a:r>
              <a:rPr lang="en-US" sz="1600" i="1" dirty="0"/>
              <a:t>and tested in real business processes, as well </a:t>
            </a:r>
            <a:r>
              <a:rPr lang="en-US" sz="1600" i="1" dirty="0" smtClean="0"/>
              <a:t>as</a:t>
            </a:r>
            <a:r>
              <a:rPr lang="lv-LV" sz="1600" i="1" dirty="0" smtClean="0"/>
              <a:t> </a:t>
            </a:r>
            <a:r>
              <a:rPr lang="en-US" sz="1600" i="1" dirty="0" smtClean="0"/>
              <a:t>limits </a:t>
            </a:r>
            <a:r>
              <a:rPr lang="en-US" sz="1600" i="1" dirty="0"/>
              <a:t>of runtime verification overhead were evaluated.</a:t>
            </a:r>
            <a:r>
              <a:rPr lang="lv-LV" sz="1600" i="1" dirty="0" smtClean="0"/>
              <a:t>	</a:t>
            </a:r>
            <a:endParaRPr lang="lv-LV" sz="1600" dirty="0">
              <a:ea typeface="Times New Roman"/>
              <a:cs typeface="Calibri"/>
            </a:endParaRPr>
          </a:p>
        </p:txBody>
      </p:sp>
      <p:sp>
        <p:nvSpPr>
          <p:cNvPr id="3" name="Date Placeholder 2"/>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itle 1"/>
          <p:cNvSpPr txBox="1">
            <a:spLocks/>
          </p:cNvSpPr>
          <p:nvPr/>
        </p:nvSpPr>
        <p:spPr>
          <a:xfrm>
            <a:off x="457200" y="11430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lv-LV" sz="2000" b="1" dirty="0">
                <a:solidFill>
                  <a:prstClr val="black"/>
                </a:solidFill>
              </a:rPr>
              <a:t>Publikācija:</a:t>
            </a:r>
          </a:p>
          <a:p>
            <a:pPr lvl="0" algn="l"/>
            <a:r>
              <a:rPr lang="lv-LV" sz="1400" dirty="0" err="1">
                <a:latin typeface="+mn-lt"/>
                <a:ea typeface="+mn-ea"/>
                <a:cs typeface="+mn-cs"/>
              </a:rPr>
              <a:t>I.Oditis</a:t>
            </a:r>
            <a:r>
              <a:rPr lang="lv-LV" sz="1400" dirty="0">
                <a:latin typeface="+mn-lt"/>
                <a:ea typeface="+mn-ea"/>
                <a:cs typeface="+mn-cs"/>
              </a:rPr>
              <a:t>, </a:t>
            </a:r>
            <a:r>
              <a:rPr lang="lv-LV" sz="1400" dirty="0" err="1">
                <a:latin typeface="+mn-lt"/>
                <a:ea typeface="+mn-ea"/>
                <a:cs typeface="+mn-cs"/>
              </a:rPr>
              <a:t>J.Bicevskis</a:t>
            </a:r>
            <a:r>
              <a:rPr lang="lv-LV" sz="1400" dirty="0">
                <a:latin typeface="+mn-lt"/>
                <a:ea typeface="+mn-ea"/>
                <a:cs typeface="+mn-cs"/>
              </a:rPr>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Asynchronous Runtime Verification of Business Processes </a:t>
            </a:r>
            <a:r>
              <a:rPr lang="en-US" sz="1400" dirty="0">
                <a:latin typeface="+mn-lt"/>
                <a:ea typeface="+mn-ea"/>
                <a:cs typeface="+mn-cs"/>
              </a:rPr>
              <a:t>7th International Conference on Computational Intelligence, Communication Systems and Networks (</a:t>
            </a:r>
            <a:r>
              <a:rPr lang="en-US" sz="1400" dirty="0" err="1" smtClean="0">
                <a:latin typeface="+mn-lt"/>
                <a:ea typeface="+mn-ea"/>
                <a:cs typeface="+mn-cs"/>
              </a:rPr>
              <a:t>CICSyN</a:t>
            </a:r>
            <a:r>
              <a:rPr lang="lv-LV" sz="1400" dirty="0" smtClean="0">
                <a:latin typeface="+mn-lt"/>
                <a:ea typeface="+mn-ea"/>
                <a:cs typeface="+mn-cs"/>
              </a:rPr>
              <a:t>’2015</a:t>
            </a:r>
            <a:r>
              <a:rPr lang="en-US" sz="1400" dirty="0" smtClean="0">
                <a:latin typeface="+mn-lt"/>
                <a:ea typeface="+mn-ea"/>
                <a:cs typeface="+mn-cs"/>
              </a:rPr>
              <a:t>) </a:t>
            </a:r>
            <a:r>
              <a:rPr lang="lv-LV" sz="1400" dirty="0" err="1">
                <a:latin typeface="+mn-lt"/>
                <a:ea typeface="+mn-ea"/>
                <a:cs typeface="+mn-cs"/>
              </a:rPr>
              <a:t>pp</a:t>
            </a:r>
            <a:r>
              <a:rPr lang="lv-LV" sz="1400" dirty="0">
                <a:latin typeface="+mn-lt"/>
                <a:ea typeface="+mn-ea"/>
                <a:cs typeface="+mn-cs"/>
              </a:rPr>
              <a:t>. </a:t>
            </a:r>
            <a:r>
              <a:rPr lang="lv-LV" sz="1400" dirty="0" smtClean="0">
                <a:latin typeface="+mn-lt"/>
                <a:ea typeface="+mn-ea"/>
                <a:cs typeface="+mn-cs"/>
              </a:rPr>
              <a:t>103-108, 2015 </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r>
              <a:rPr lang="en-US"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CICSyN</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’2014 ir </a:t>
            </a:r>
            <a:r>
              <a:rPr lang="lv-LV"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Scopus</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a:p>
            <a:pPr algn="l"/>
            <a:endParaRPr lang="lv-LV" sz="1400" dirty="0">
              <a:latin typeface="+mn-lt"/>
              <a:ea typeface="+mn-ea"/>
              <a:cs typeface="+mn-cs"/>
            </a:endParaRPr>
          </a:p>
        </p:txBody>
      </p:sp>
    </p:spTree>
    <p:extLst>
      <p:ext uri="{BB962C8B-B14F-4D97-AF65-F5344CB8AC3E}">
        <p14:creationId xmlns:p14="http://schemas.microsoft.com/office/powerpoint/2010/main" val="293153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8229600" cy="1524000"/>
          </a:xfrm>
        </p:spPr>
        <p:txBody>
          <a:bodyPr>
            <a:normAutofit fontScale="90000"/>
          </a:bodyPr>
          <a:lstStyle/>
          <a:p>
            <a:pPr algn="l"/>
            <a:r>
              <a:rPr lang="lv-LV" sz="2000" i="1" dirty="0" smtClean="0">
                <a:solidFill>
                  <a:srgbClr val="FF0000"/>
                </a:solidFill>
              </a:rPr>
              <a:t>Promocijas darbs </a:t>
            </a:r>
            <a:r>
              <a:rPr lang="lv-LV" sz="2000" i="1" dirty="0" smtClean="0">
                <a:solidFill>
                  <a:schemeClr val="tx2"/>
                </a:solidFill>
              </a:rPr>
              <a:t>– Ivo </a:t>
            </a:r>
            <a:r>
              <a:rPr lang="lv-LV" sz="2000" i="1" dirty="0" err="1" smtClean="0">
                <a:solidFill>
                  <a:schemeClr val="tx2"/>
                </a:solidFill>
              </a:rPr>
              <a:t>Odītis</a:t>
            </a:r>
            <a:r>
              <a:rPr lang="lv-LV" sz="2000" i="1" dirty="0" smtClean="0">
                <a:solidFill>
                  <a:schemeClr val="tx2"/>
                </a:solidFill>
              </a:rPr>
              <a:t> (tēma: Izpildes laika verifikācija)</a:t>
            </a:r>
            <a:br>
              <a:rPr lang="lv-LV" sz="2000" i="1" dirty="0" smtClean="0">
                <a:solidFill>
                  <a:schemeClr val="tx2"/>
                </a:solidFill>
              </a:rPr>
            </a:br>
            <a:r>
              <a:rPr lang="lv-LV" sz="2000" i="1" dirty="0" smtClean="0">
                <a:solidFill>
                  <a:schemeClr val="tx2"/>
                </a:solidFill>
              </a:rPr>
              <a:t>Maģistra darbi (2015):</a:t>
            </a:r>
            <a:br>
              <a:rPr lang="lv-LV" sz="2000" i="1" dirty="0" smtClean="0">
                <a:solidFill>
                  <a:schemeClr val="tx2"/>
                </a:solidFill>
              </a:rPr>
            </a:br>
            <a:r>
              <a:rPr lang="lv-LV" sz="2000" dirty="0" err="1" smtClean="0"/>
              <a:t>Kirkiļevičs</a:t>
            </a:r>
            <a:r>
              <a:rPr lang="lv-LV" sz="2000" dirty="0" smtClean="0"/>
              <a:t> </a:t>
            </a:r>
            <a:r>
              <a:rPr lang="lv-LV" sz="2000" dirty="0"/>
              <a:t>„ </a:t>
            </a:r>
            <a:r>
              <a:rPr lang="lv-LV" sz="2000" dirty="0" smtClean="0"/>
              <a:t>Sadarbojošos </a:t>
            </a:r>
            <a:r>
              <a:rPr lang="lv-LV" sz="2000" dirty="0"/>
              <a:t>procesu testēšana”</a:t>
            </a:r>
            <a:br>
              <a:rPr lang="lv-LV" sz="2000" dirty="0"/>
            </a:br>
            <a:r>
              <a:rPr lang="lv-LV" sz="2000" dirty="0" err="1" smtClean="0"/>
              <a:t>Kuliņš</a:t>
            </a:r>
            <a:r>
              <a:rPr lang="lv-LV" sz="2000" dirty="0" smtClean="0"/>
              <a:t> „Konfigurējama </a:t>
            </a:r>
            <a:r>
              <a:rPr lang="lv-LV" sz="2000" dirty="0"/>
              <a:t>bankomāta testēšanas pilnība”</a:t>
            </a:r>
            <a:br>
              <a:rPr lang="lv-LV" sz="2000" dirty="0"/>
            </a:br>
            <a:r>
              <a:rPr lang="lv-LV" sz="2000" dirty="0" err="1" smtClean="0"/>
              <a:t>Safronova</a:t>
            </a:r>
            <a:r>
              <a:rPr lang="lv-LV" sz="2000" dirty="0" smtClean="0"/>
              <a:t> „Informācijas </a:t>
            </a:r>
            <a:r>
              <a:rPr lang="lv-LV" sz="2000" dirty="0"/>
              <a:t>sistēmu testēšanas stratēģijas un automatizācija” </a:t>
            </a:r>
            <a:endParaRPr lang="lv-LV" sz="2000" i="1" dirty="0">
              <a:solidFill>
                <a:schemeClr val="tx2"/>
              </a:solidFill>
            </a:endParaRPr>
          </a:p>
        </p:txBody>
      </p:sp>
      <p:sp>
        <p:nvSpPr>
          <p:cNvPr id="4" name="TextBox 3"/>
          <p:cNvSpPr txBox="1"/>
          <p:nvPr/>
        </p:nvSpPr>
        <p:spPr>
          <a:xfrm>
            <a:off x="541020" y="2545080"/>
            <a:ext cx="8077200" cy="2277547"/>
          </a:xfrm>
          <a:prstGeom prst="rect">
            <a:avLst/>
          </a:prstGeom>
          <a:noFill/>
        </p:spPr>
        <p:txBody>
          <a:bodyPr wrap="square" rtlCol="0">
            <a:spAutoFit/>
          </a:bodyPr>
          <a:lstStyle/>
          <a:p>
            <a:endParaRPr lang="lv-LV" sz="1400" dirty="0" smtClean="0"/>
          </a:p>
          <a:p>
            <a:r>
              <a:rPr lang="en-US" sz="1600" i="1" dirty="0"/>
              <a:t>Steadily increasing complexity of software systems makes them difficult to configure and use without special IT knowledge. One of the solutions is to improve software systems making them “smarter”, i.e. to supplement software systems with features of self-management, at least partially. This paper describes several software components known as smart technologies, which facilitate software use and maintenance. As to date smart technologies incorporate version updating, execution environment testing, self-testing, runtime verification and business process execution. The proposed approach has been successfully applied in several software projects</a:t>
            </a:r>
            <a:r>
              <a:rPr lang="en-US" sz="1600" i="1" dirty="0" smtClean="0"/>
              <a:t>.</a:t>
            </a:r>
            <a:r>
              <a:rPr lang="lv-LV" sz="1400" i="1" dirty="0" smtClean="0"/>
              <a:t>	</a:t>
            </a:r>
            <a:endParaRPr lang="lv-LV" sz="1400" dirty="0">
              <a:ea typeface="Times New Roman"/>
              <a:cs typeface="Calibri"/>
            </a:endParaRPr>
          </a:p>
        </p:txBody>
      </p:sp>
      <p:sp>
        <p:nvSpPr>
          <p:cNvPr id="3" name="Date Placeholder 2"/>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itle 1"/>
          <p:cNvSpPr txBox="1">
            <a:spLocks/>
          </p:cNvSpPr>
          <p:nvPr/>
        </p:nvSpPr>
        <p:spPr>
          <a:xfrm>
            <a:off x="457200" y="11430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lv-LV" sz="2000" b="1" dirty="0">
                <a:solidFill>
                  <a:prstClr val="black"/>
                </a:solidFill>
              </a:rPr>
              <a:t>Publikācija:</a:t>
            </a:r>
          </a:p>
          <a:p>
            <a:pPr lvl="0" algn="l"/>
            <a:r>
              <a:rPr lang="lv-LV" sz="1400" dirty="0" err="1">
                <a:latin typeface="+mn-lt"/>
                <a:ea typeface="+mn-ea"/>
                <a:cs typeface="+mn-cs"/>
              </a:rPr>
              <a:t>Z.Bicevska</a:t>
            </a:r>
            <a:r>
              <a:rPr lang="lv-LV" sz="1400" dirty="0">
                <a:latin typeface="+mn-lt"/>
                <a:ea typeface="+mn-ea"/>
                <a:cs typeface="+mn-cs"/>
              </a:rPr>
              <a:t>, </a:t>
            </a:r>
            <a:r>
              <a:rPr lang="lv-LV" sz="1400" dirty="0" err="1">
                <a:latin typeface="+mn-lt"/>
                <a:ea typeface="+mn-ea"/>
                <a:cs typeface="+mn-cs"/>
              </a:rPr>
              <a:t>J.Bicevskis</a:t>
            </a:r>
            <a:r>
              <a:rPr lang="lv-LV" sz="1400" dirty="0">
                <a:latin typeface="+mn-lt"/>
                <a:ea typeface="+mn-ea"/>
                <a:cs typeface="+mn-cs"/>
              </a:rPr>
              <a:t>, </a:t>
            </a:r>
            <a:r>
              <a:rPr lang="lv-LV" sz="1400" dirty="0" err="1">
                <a:latin typeface="+mn-lt"/>
                <a:ea typeface="+mn-ea"/>
                <a:cs typeface="+mn-cs"/>
              </a:rPr>
              <a:t>I.Oditis</a:t>
            </a:r>
            <a:r>
              <a:rPr lang="lv-LV" sz="1400" dirty="0">
                <a:latin typeface="+mn-lt"/>
                <a:ea typeface="+mn-ea"/>
                <a:cs typeface="+mn-cs"/>
              </a:rPr>
              <a:t> </a:t>
            </a:r>
            <a:r>
              <a:rPr lang="en-US" sz="14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Smart Technologies for improved Software Maintenance</a:t>
            </a:r>
            <a:r>
              <a:rPr lang="lv-LV" sz="2000" i="1" dirty="0" smtClean="0">
                <a:solidFill>
                  <a:schemeClr val="tx2"/>
                </a:solidFill>
              </a:rPr>
              <a:t>. </a:t>
            </a:r>
            <a:r>
              <a:rPr lang="lv-LV" sz="1400" dirty="0">
                <a:latin typeface="+mn-lt"/>
                <a:ea typeface="+mn-ea"/>
                <a:cs typeface="+mn-cs"/>
              </a:rPr>
              <a:t>Pieņemts publicēšanai FedCSIS’2015 </a:t>
            </a:r>
            <a:r>
              <a:rPr lang="lv-LV" sz="1400" dirty="0" smtClean="0">
                <a:solidFill>
                  <a:prstClr val="black"/>
                </a:solidFill>
                <a:latin typeface="Book Antiqua" panose="02040602050305030304" pitchFamily="18" charset="0"/>
                <a:ea typeface="Times New Roman" panose="02020603050405020304" pitchFamily="18" charset="0"/>
                <a:cs typeface="Arial" panose="020B0604020202020204" pitchFamily="34" charset="0"/>
              </a:rPr>
              <a:t>(FedCSIS’2014 </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ir </a:t>
            </a:r>
            <a:r>
              <a:rPr lang="lv-LV" sz="1400" dirty="0" err="1">
                <a:solidFill>
                  <a:prstClr val="black"/>
                </a:solidFill>
                <a:latin typeface="Book Antiqua" panose="02040602050305030304" pitchFamily="18" charset="0"/>
                <a:ea typeface="Times New Roman" panose="02020603050405020304" pitchFamily="18" charset="0"/>
                <a:cs typeface="Arial" panose="020B0604020202020204" pitchFamily="34" charset="0"/>
              </a:rPr>
              <a:t>Scopus</a:t>
            </a:r>
            <a:r>
              <a:rPr lang="lv-LV" sz="1400" dirty="0">
                <a:solidFill>
                  <a:prstClr val="black"/>
                </a:solidFill>
                <a:latin typeface="Book Antiqua" panose="02040602050305030304" pitchFamily="18" charset="0"/>
                <a:ea typeface="Times New Roman" panose="02020603050405020304" pitchFamily="18" charset="0"/>
                <a:cs typeface="Arial" panose="020B0604020202020204" pitchFamily="34" charset="0"/>
              </a:rPr>
              <a:t>)</a:t>
            </a:r>
            <a:endParaRPr lang="lv-LV" sz="1400" b="1" dirty="0">
              <a:solidFill>
                <a:prstClr val="black"/>
              </a:solidFill>
              <a:latin typeface="Book Antiqua" panose="02040602050305030304" pitchFamily="18" charset="0"/>
              <a:ea typeface="Times New Roman" panose="02020603050405020304" pitchFamily="18" charset="0"/>
              <a:cs typeface="Arial" panose="020B0604020202020204" pitchFamily="34" charset="0"/>
            </a:endParaRPr>
          </a:p>
          <a:p>
            <a:pPr algn="l"/>
            <a:endParaRPr lang="lv-LV" sz="1400" dirty="0">
              <a:latin typeface="+mn-lt"/>
              <a:ea typeface="+mn-ea"/>
              <a:cs typeface="+mn-cs"/>
            </a:endParaRPr>
          </a:p>
        </p:txBody>
      </p:sp>
      <p:sp>
        <p:nvSpPr>
          <p:cNvPr id="8" name="Rectangle 7"/>
          <p:cNvSpPr/>
          <p:nvPr/>
        </p:nvSpPr>
        <p:spPr>
          <a:xfrm>
            <a:off x="4431577" y="3244334"/>
            <a:ext cx="280846" cy="369332"/>
          </a:xfrm>
          <a:prstGeom prst="rect">
            <a:avLst/>
          </a:prstGeom>
        </p:spPr>
        <p:txBody>
          <a:bodyPr wrap="none">
            <a:spAutoFit/>
          </a:bodyPr>
          <a:lstStyle/>
          <a:p>
            <a:r>
              <a:rPr lang="lv-LV" dirty="0"/>
              <a:t>„</a:t>
            </a:r>
          </a:p>
        </p:txBody>
      </p:sp>
    </p:spTree>
    <p:extLst>
      <p:ext uri="{BB962C8B-B14F-4D97-AF65-F5344CB8AC3E}">
        <p14:creationId xmlns:p14="http://schemas.microsoft.com/office/powerpoint/2010/main" val="841798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400" i="1" dirty="0">
                <a:solidFill>
                  <a:schemeClr val="tx2"/>
                </a:solidFill>
              </a:rPr>
              <a:t>Attīstīt metodes liela apjoma datu pieejamībai, kas balstītas uz modeļiem un nozares ontoloģijām, piedāvājot jaunas tīmekļa videi piemērotas datu atlasīšanas un vizualizācijas metodes</a:t>
            </a:r>
            <a:endParaRPr lang="lv-LV" sz="2400" dirty="0"/>
          </a:p>
        </p:txBody>
      </p:sp>
      <p:sp>
        <p:nvSpPr>
          <p:cNvPr id="3" name="Content Placeholder 2"/>
          <p:cNvSpPr>
            <a:spLocks noGrp="1"/>
          </p:cNvSpPr>
          <p:nvPr>
            <p:ph idx="1"/>
          </p:nvPr>
        </p:nvSpPr>
        <p:spPr/>
        <p:txBody>
          <a:bodyPr/>
          <a:lstStyle/>
          <a:p>
            <a:r>
              <a:rPr lang="lv-LV" dirty="0" smtClean="0"/>
              <a:t>Augstas izšķirtspējas monitoru sienas izveide</a:t>
            </a:r>
          </a:p>
          <a:p>
            <a:r>
              <a:rPr lang="lv-LV" dirty="0" smtClean="0"/>
              <a:t>Klienta-servera vides izveide, kas nodrošina </a:t>
            </a:r>
            <a:r>
              <a:rPr lang="lv-LV" dirty="0" err="1" smtClean="0"/>
              <a:t>aģentbāzētu</a:t>
            </a:r>
            <a:r>
              <a:rPr lang="lv-LV" dirty="0" smtClean="0"/>
              <a:t> modelēšanu un izpildi «dzīvām sistēmām»</a:t>
            </a:r>
          </a:p>
          <a:p>
            <a:r>
              <a:rPr lang="lv-LV" dirty="0" smtClean="0"/>
              <a:t>Relāciju datubāzu datu pārlūkošana</a:t>
            </a:r>
          </a:p>
          <a:p>
            <a:pPr lvl="1"/>
            <a:r>
              <a:rPr lang="lv-LV" dirty="0" smtClean="0"/>
              <a:t>migrējot uz NOSQL datubāzi,</a:t>
            </a:r>
          </a:p>
          <a:p>
            <a:pPr lvl="1"/>
            <a:r>
              <a:rPr lang="lv-LV" dirty="0" smtClean="0"/>
              <a:t>Izmantojot pārlūku, kas darbojas ar monitoru sienu</a:t>
            </a:r>
            <a:endParaRPr lang="lv-LV" dirty="0"/>
          </a:p>
        </p:txBody>
      </p:sp>
      <p:sp>
        <p:nvSpPr>
          <p:cNvPr id="4" name="Date Placeholder 3"/>
          <p:cNvSpPr>
            <a:spLocks noGrp="1"/>
          </p:cNvSpPr>
          <p:nvPr>
            <p:ph type="dt" sz="half" idx="10"/>
          </p:nvPr>
        </p:nvSpPr>
        <p:spPr/>
        <p:txBody>
          <a:bodyPr/>
          <a:lstStyle/>
          <a:p>
            <a:r>
              <a:rPr lang="en-US" smtClean="0"/>
              <a:t>8/7/2015</a:t>
            </a:r>
            <a:endParaRPr lang="en-US"/>
          </a:p>
        </p:txBody>
      </p:sp>
      <p:sp>
        <p:nvSpPr>
          <p:cNvPr id="5" name="Footer Placeholder 4"/>
          <p:cNvSpPr>
            <a:spLocks noGrp="1"/>
          </p:cNvSpPr>
          <p:nvPr>
            <p:ph type="ftr" sz="quarter" idx="11"/>
          </p:nvPr>
        </p:nvSpPr>
        <p:spPr/>
        <p:txBody>
          <a:bodyPr/>
          <a:lstStyle/>
          <a:p>
            <a:r>
              <a:rPr lang="en-US" smtClean="0"/>
              <a:t>VPP SOPHIS prjekts Nr.2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483878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2334</Words>
  <Application>Microsoft Office PowerPoint</Application>
  <PresentationFormat>On-screen Show (4:3)</PresentationFormat>
  <Paragraphs>243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VPP „SOPHIS”  2.projekta „Uz ontoloģijām balstītas tīmekļa videi pielāgotas zināšanu inženierijas tehnoloģijas”   1.posmā veiktie darbi un iegūtie rezultāti </vt:lpstr>
      <vt:lpstr>1. Attīstīt metodes liela apjoma datu pieejamībai, kas balstītas uz modeļiem un nozares ontoloģijām, piedāvājot jaunas tīmekļa videi piemērotas datu atlasīšanas un vizualizācijas metodes. . </vt:lpstr>
      <vt:lpstr>PowerPoint Presentation</vt:lpstr>
      <vt:lpstr>PowerPoint Presentation</vt:lpstr>
      <vt:lpstr>PowerPoint Presentation</vt:lpstr>
      <vt:lpstr>Promocijas darbs - Rūdolfs Bundulis (tēma „Augstas izšķirtspējas monitoru sienas izveide”) </vt:lpstr>
      <vt:lpstr>2. Attīstīt biznesa procesu modeļu pielietošanas metodes programmas izpildes laika notikumu analīzē, lai paaugstinātu informācijas sistēmu drošības līmeni.</vt:lpstr>
      <vt:lpstr>Promocijas darbs – Ivo Odītis (tēma: Izpildes laika verifikācija) Maģistra darbi (2015): Kirkiļevičs „ Sadarbojošos procesu testēšana” Kuliņš „Konfigurējama bankomāta testēšanas pilnība” Safronova „Informācijas sistēmu testēšanas stratēģijas un automatizācija” </vt:lpstr>
      <vt:lpstr>Attīstīt metodes liela apjoma datu pieejamībai, kas balstītas uz modeļiem un nozares ontoloģijām, piedāvājot jaunas tīmekļa videi piemērotas datu atlasīšanas un vizualizācijas metodes</vt:lpstr>
      <vt:lpstr>Monitoru siena un tās izmantošana</vt:lpstr>
      <vt:lpstr>Tipisks sienas risinājums I</vt:lpstr>
      <vt:lpstr>Tipisks sienas risinājums II</vt:lpstr>
      <vt:lpstr>Piedāvātā arhitektūra</vt:lpstr>
      <vt:lpstr>Detalizētāka arhitektūra</vt:lpstr>
      <vt:lpstr>Sienas konstrukcija</vt:lpstr>
      <vt:lpstr>Arhitektūras izvērtējums</vt:lpstr>
      <vt:lpstr>Prototipa pārbaude I</vt:lpstr>
      <vt:lpstr>Prototipa pārbaude II</vt:lpstr>
      <vt:lpstr>Publikācijas un konferences</vt:lpstr>
      <vt:lpstr>Studentu piesaiste</vt:lpstr>
      <vt:lpstr>Klienta-servera vides izveide, kas nodrošina aģentbāzētu modelēšanu un izpildi «dzīvām sistēmām»</vt:lpstr>
      <vt:lpstr>Aģents I</vt:lpstr>
      <vt:lpstr>Aģents II</vt:lpstr>
      <vt:lpstr>Hierarhiskais modelis</vt:lpstr>
      <vt:lpstr>Klienta-servera arhitektūra</vt:lpstr>
      <vt:lpstr>Vides konceptuālā arhitektūra</vt:lpstr>
      <vt:lpstr>Galveno jēdzienu klašu diagramma</vt:lpstr>
      <vt:lpstr>Runtime Verification of Business Processes</vt:lpstr>
      <vt:lpstr>Initial question</vt:lpstr>
      <vt:lpstr>Main objectives</vt:lpstr>
      <vt:lpstr>Correctness criteria</vt:lpstr>
      <vt:lpstr>Proposed solution</vt:lpstr>
      <vt:lpstr>Base process -&gt; verification process</vt:lpstr>
      <vt:lpstr>Language meta-model</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Seminārs VPP „SOPHIS”  2.projekta „Uz ontoloģijām balstītas tīmekļa videi pielāgotas zināšanu inženierijas tehnoloģijas” seminārs par projekta 1.posmā veiktajiem darbiem un iegūtajiem rezultātiem</dc:title>
  <dc:creator>JBarzdins</dc:creator>
  <cp:lastModifiedBy>Jānis Bičevskis</cp:lastModifiedBy>
  <cp:revision>72</cp:revision>
  <dcterms:created xsi:type="dcterms:W3CDTF">2006-08-16T00:00:00Z</dcterms:created>
  <dcterms:modified xsi:type="dcterms:W3CDTF">2015-07-08T11:47:59Z</dcterms:modified>
</cp:coreProperties>
</file>