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3" r:id="rId3"/>
    <p:sldId id="257" r:id="rId4"/>
    <p:sldId id="258" r:id="rId5"/>
    <p:sldId id="259" r:id="rId6"/>
    <p:sldId id="264" r:id="rId7"/>
    <p:sldId id="265" r:id="rId8"/>
    <p:sldId id="266" r:id="rId9"/>
    <p:sldId id="267" r:id="rId10"/>
    <p:sldId id="268" r:id="rId11"/>
    <p:sldId id="269" r:id="rId12"/>
    <p:sldId id="260" r:id="rId13"/>
    <p:sldId id="261" r:id="rId14"/>
    <p:sldId id="262" r:id="rId15"/>
    <p:sldId id="270" r:id="rId16"/>
    <p:sldId id="263" r:id="rId17"/>
    <p:sldId id="271" r:id="rId18"/>
    <p:sldId id="272" r:id="rId19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dolfs" initials="R" lastIdx="1" clrIdx="0">
    <p:extLst>
      <p:ext uri="{19B8F6BF-5375-455C-9EA6-DF929625EA0E}">
        <p15:presenceInfo xmlns:p15="http://schemas.microsoft.com/office/powerpoint/2012/main" userId="Rudolf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339"/>
    <a:srgbClr val="2C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1-30T08:54:06.368" idx="1">
    <p:pos x="6883" y="274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E9838-20D9-451C-8BC6-BCB195BE8649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512C9-836E-4928-8383-3AA8C171D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02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5512C9-836E-4928-8383-3AA8C171D4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66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"/>
          <a:stretch>
            <a:fillRect/>
          </a:stretch>
        </p:blipFill>
        <p:spPr bwMode="auto">
          <a:xfrm>
            <a:off x="0" y="5760531"/>
            <a:ext cx="12192000" cy="109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02106" y="6356350"/>
            <a:ext cx="2743200" cy="365125"/>
          </a:xfrm>
        </p:spPr>
        <p:txBody>
          <a:bodyPr/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fld id="{4731BF07-860F-49C2-84C7-06CDF46A9782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82870" y="6356350"/>
            <a:ext cx="1770529" cy="365125"/>
          </a:xfrm>
        </p:spPr>
        <p:txBody>
          <a:bodyPr/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EDI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fld id="{7DC7929D-EE4A-46CA-9BE8-7F2DA74EDB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657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"/>
          <a:stretch>
            <a:fillRect/>
          </a:stretch>
        </p:blipFill>
        <p:spPr bwMode="auto">
          <a:xfrm>
            <a:off x="0" y="5760531"/>
            <a:ext cx="12192000" cy="109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6387" y="293456"/>
            <a:ext cx="9859224" cy="737486"/>
          </a:xfrm>
        </p:spPr>
        <p:txBody>
          <a:bodyPr>
            <a:normAutofit/>
          </a:bodyPr>
          <a:lstStyle>
            <a:lvl1pPr algn="r">
              <a:defRPr lang="en-US" sz="3200" b="1" kern="120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5388"/>
            <a:ext cx="10515600" cy="4751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93142" y="6356350"/>
            <a:ext cx="27432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91835" y="6356350"/>
            <a:ext cx="1761564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7DC7929D-EE4A-46CA-9BE8-7F2DA74EDBC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166387" y="1128397"/>
            <a:ext cx="9859224" cy="27160"/>
          </a:xfrm>
          <a:prstGeom prst="line">
            <a:avLst/>
          </a:prstGeom>
          <a:ln w="57150">
            <a:solidFill>
              <a:srgbClr val="27533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611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4F89-D0CB-4409-A522-451154C2D3B0}" type="datetime1">
              <a:rPr lang="lv-LV" smtClean="0"/>
              <a:t>30.11.2017.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17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4EA2-EA8E-4882-9566-70E812A6ED08}" type="datetime1">
              <a:rPr lang="lv-LV" smtClean="0"/>
              <a:t>30.11.2017.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821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DAD0C-141D-4939-98CF-601446D856BF}" type="datetime1">
              <a:rPr lang="lv-LV" smtClean="0"/>
              <a:t>30.11.2017.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63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2CAA-8078-4BBC-8857-B6F220C0C88D}" type="datetime1">
              <a:rPr lang="lv-LV" smtClean="0"/>
              <a:t>30.11.2017.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906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18FF-654A-4C33-A3F7-82FBBB2F2517}" type="datetime1">
              <a:rPr lang="lv-LV" smtClean="0"/>
              <a:t>30.11.2017.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5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9B5AB-71F6-45A1-967C-A1EE9739A2F2}" type="datetime1">
              <a:rPr lang="lv-LV" smtClean="0"/>
              <a:t>30.11.2017.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23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9ACA-B9DC-43BD-802F-2D3190A70CAF}" type="datetime1">
              <a:rPr lang="lv-LV" smtClean="0"/>
              <a:t>30.11.2017.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3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B952-F8FA-4241-9743-20216C88C413}" type="datetime1">
              <a:rPr lang="lv-LV" smtClean="0"/>
              <a:t>30.11.2017.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275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E966D-7668-4984-BD6D-65FB8022F3B1}" type="datetime1">
              <a:rPr lang="lv-LV" smtClean="0"/>
              <a:t>30.11.2017.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79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CBB47-EE12-4D7F-AE30-681D4545DB98}" type="datetime1">
              <a:rPr lang="lv-LV" smtClean="0"/>
              <a:t>30.11.2017.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7929D-EE4A-46CA-9BE8-7F2DA74ED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488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udolfs.cirulis@edi.l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32.emf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4818" y="262289"/>
            <a:ext cx="10602363" cy="1303961"/>
          </a:xfrm>
        </p:spPr>
        <p:txBody>
          <a:bodyPr>
            <a:noAutofit/>
          </a:bodyPr>
          <a:lstStyle/>
          <a:p>
            <a:r>
              <a:rPr lang="lv-LV" sz="3200" b="1" dirty="0" smtClean="0">
                <a:latin typeface="Century Gothic" panose="020B0502020202020204" pitchFamily="34" charset="0"/>
              </a:rPr>
              <a:t>Ultraplatjoslas (UWB) tehnoloģiju un tās balstītu sistēmu izstrāde pilsētas drošības monitoringam</a:t>
            </a:r>
            <a:endParaRPr lang="en-US" sz="3200" dirty="0">
              <a:latin typeface="Century Gothic" panose="020B0502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DF7F5-573E-4DC5-9464-3F5BA2FA7417}" type="datetime1">
              <a:rPr lang="lv-LV" smtClean="0"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t>1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166387" y="1711101"/>
            <a:ext cx="9859224" cy="27160"/>
          </a:xfrm>
          <a:prstGeom prst="line">
            <a:avLst/>
          </a:prstGeom>
          <a:ln w="57150">
            <a:solidFill>
              <a:srgbClr val="27533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05324" y="4300379"/>
            <a:ext cx="3891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u="sng" dirty="0" smtClean="0"/>
              <a:t>Rūdolfs Cīrulis</a:t>
            </a:r>
            <a:r>
              <a:rPr lang="lv-LV" b="1" dirty="0" smtClean="0"/>
              <a:t>:</a:t>
            </a:r>
          </a:p>
          <a:p>
            <a:r>
              <a:rPr lang="lv-LV" dirty="0" smtClean="0"/>
              <a:t>Elektronikas un datorzinātņu institūts</a:t>
            </a:r>
          </a:p>
          <a:p>
            <a:r>
              <a:rPr lang="lv-LV" dirty="0" smtClean="0"/>
              <a:t>e-pasts: </a:t>
            </a:r>
            <a:r>
              <a:rPr lang="lv-LV" dirty="0" smtClean="0">
                <a:hlinkClick r:id="rId3"/>
              </a:rPr>
              <a:t>rudolfs.cirulis@edi.lv</a:t>
            </a:r>
            <a:endParaRPr lang="lv-LV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295" y="4058314"/>
            <a:ext cx="2679544" cy="12288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29788" y="2496397"/>
            <a:ext cx="5532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400" dirty="0" smtClean="0">
                <a:solidFill>
                  <a:schemeClr val="accent4">
                    <a:lumMod val="50000"/>
                  </a:schemeClr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VPP SOPHIS GUDPILS</a:t>
            </a:r>
          </a:p>
          <a:p>
            <a:pPr algn="ctr"/>
            <a:r>
              <a:rPr lang="lv-LV" sz="2400" dirty="0" smtClean="0">
                <a:solidFill>
                  <a:schemeClr val="accent4">
                    <a:lumMod val="50000"/>
                  </a:schemeClr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UWB radaru grupas kopsavilkums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7463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Uzdevumi un motivācija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lv-LV" sz="2400" dirty="0"/>
              <a:t>Pilsētas infrastruktūras drošības monitoringa tehnoloģiju izstrāde, izmantojot </a:t>
            </a:r>
            <a:r>
              <a:rPr lang="lv-LV" sz="2400" dirty="0" err="1"/>
              <a:t>ultraplatjoslas</a:t>
            </a:r>
            <a:r>
              <a:rPr lang="lv-LV" sz="2400" dirty="0"/>
              <a:t> sensorus un risinot inversās problēmas objektu lokalizācijai.</a:t>
            </a:r>
          </a:p>
          <a:p>
            <a:pPr lvl="0"/>
            <a:r>
              <a:rPr lang="lv-LV" sz="2400" dirty="0"/>
              <a:t>Izstrādāto tehnoloģiju un risinājumu nodošana gala lietotājiem, stimulējot to izmantošanu tautsaimniecībā</a:t>
            </a:r>
            <a:r>
              <a:rPr lang="lv-LV" sz="2400" dirty="0" smtClean="0"/>
              <a:t>.</a:t>
            </a:r>
          </a:p>
          <a:p>
            <a:pPr lvl="0"/>
            <a:endParaRPr lang="lv-LV" sz="2400" dirty="0"/>
          </a:p>
          <a:p>
            <a:pPr lvl="0"/>
            <a:r>
              <a:rPr lang="lv-LV" sz="2400" b="1" u="sng" dirty="0" smtClean="0"/>
              <a:t>Motivācija:</a:t>
            </a:r>
            <a:r>
              <a:rPr lang="lv-LV" sz="2400" dirty="0" smtClean="0"/>
              <a:t> Iespēja detektēt izmaiņu un objektu pārvietošanos ar radio impulsu palīdzību arī aiz dielektriskiem šķēršļiem. </a:t>
            </a:r>
            <a:endParaRPr lang="lv-LV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498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Saturs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Ultra platjoslas radaru darbības princips</a:t>
            </a:r>
          </a:p>
          <a:p>
            <a:r>
              <a:rPr lang="lv-LV" dirty="0" smtClean="0"/>
              <a:t>UWB radaru pielietojumi pilsētas drošības monitoringam:</a:t>
            </a:r>
          </a:p>
          <a:p>
            <a:pPr lvl="1"/>
            <a:r>
              <a:rPr lang="lv-LV" dirty="0" smtClean="0"/>
              <a:t>Telpu drošība (kustības, izmaiņas)</a:t>
            </a:r>
          </a:p>
          <a:p>
            <a:r>
              <a:rPr lang="lv-LV" dirty="0" smtClean="0"/>
              <a:t>UWB radaru sensoru izstrāde:</a:t>
            </a:r>
          </a:p>
          <a:p>
            <a:pPr lvl="1"/>
            <a:r>
              <a:rPr lang="lv-LV" dirty="0" smtClean="0"/>
              <a:t>Universāls radars dažādu pielietojumu pētīšanai</a:t>
            </a:r>
          </a:p>
          <a:p>
            <a:pPr lvl="1"/>
            <a:r>
              <a:rPr lang="lv-LV" dirty="0" smtClean="0"/>
              <a:t>Miniatūrs radara sensors iekštelpu pielietojumiem</a:t>
            </a:r>
          </a:p>
          <a:p>
            <a:r>
              <a:rPr lang="lv-LV" dirty="0" smtClean="0"/>
              <a:t>Eksperimentālie </a:t>
            </a:r>
            <a:r>
              <a:rPr lang="lv-LV" dirty="0" smtClean="0"/>
              <a:t>rezultāti</a:t>
            </a:r>
            <a:endParaRPr lang="lv-LV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73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Darbības princips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/>
          <p:cNvPicPr>
            <a:picLocks noGrp="1"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29"/>
          <a:stretch/>
        </p:blipFill>
        <p:spPr bwMode="auto">
          <a:xfrm>
            <a:off x="1735876" y="1636890"/>
            <a:ext cx="4726388" cy="2074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547" y="1636890"/>
            <a:ext cx="2830282" cy="2074661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21803" y="4010685"/>
            <a:ext cx="52147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 smtClean="0"/>
              <a:t>Izstarotā radioimpulsa izmantotās frekvenču joslas: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smtClean="0"/>
              <a:t>10 </a:t>
            </a:r>
            <a:r>
              <a:rPr lang="lv-LV" dirty="0" err="1" smtClean="0"/>
              <a:t>MHz</a:t>
            </a:r>
            <a:r>
              <a:rPr lang="lv-LV" dirty="0" smtClean="0"/>
              <a:t> – 100 </a:t>
            </a:r>
            <a:r>
              <a:rPr lang="lv-LV" dirty="0" err="1" smtClean="0"/>
              <a:t>MHz</a:t>
            </a:r>
            <a:r>
              <a:rPr lang="lv-LV" dirty="0" smtClean="0"/>
              <a:t>: Kūdra, ūdenstilpnes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smtClean="0"/>
              <a:t>100 </a:t>
            </a:r>
            <a:r>
              <a:rPr lang="lv-LV" dirty="0" err="1" smtClean="0"/>
              <a:t>MHz</a:t>
            </a:r>
            <a:r>
              <a:rPr lang="lv-LV" dirty="0" smtClean="0"/>
              <a:t> – 1 GHz: Zemes slāņi, ledus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smtClean="0"/>
              <a:t>1 GHz – 10 GHz: Asfalts, būvkonstrukcijas, iekštelpu risinājumi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11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UWB radaru pielietojumi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Zemes slāņu izpēte</a:t>
            </a:r>
          </a:p>
          <a:p>
            <a:r>
              <a:rPr lang="lv-LV" dirty="0" smtClean="0"/>
              <a:t>Pazemes inženiertehnisko tīklu kartēšana (cauruļvadi, kabeļi u.c.)</a:t>
            </a:r>
          </a:p>
          <a:p>
            <a:r>
              <a:rPr lang="lv-LV" dirty="0" smtClean="0"/>
              <a:t>Būvkonstrukciju materiālu diagnostika</a:t>
            </a:r>
          </a:p>
          <a:p>
            <a:r>
              <a:rPr lang="lv-LV" dirty="0" smtClean="0"/>
              <a:t>Autoceļu kvalitātes kontrole</a:t>
            </a:r>
          </a:p>
          <a:p>
            <a:r>
              <a:rPr lang="lv-LV" dirty="0" smtClean="0"/>
              <a:t>Ledus biezuma noteikšana</a:t>
            </a:r>
          </a:p>
          <a:p>
            <a:r>
              <a:rPr lang="lv-LV" dirty="0" smtClean="0"/>
              <a:t>Apsardzes un glābšanas sistēmas</a:t>
            </a:r>
          </a:p>
          <a:p>
            <a:r>
              <a:rPr lang="lv-LV" dirty="0" smtClean="0"/>
              <a:t>Gājēju detektēšana un sekošana</a:t>
            </a:r>
          </a:p>
          <a:p>
            <a:r>
              <a:rPr lang="lv-LV" dirty="0" smtClean="0"/>
              <a:t>Medicīniska pielietojuma iekārtas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236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Telpu drošība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9504" y="2152793"/>
            <a:ext cx="2079788" cy="155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3"/>
          <p:cNvPicPr>
            <a:picLocks noGrp="1"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449" y="3952615"/>
            <a:ext cx="2361897" cy="1566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Content Placeholder 3" descr="C:\Users\Martins\Desktop\RTU\EDI\BAK\metals centra\150un250(2).png"/>
          <p:cNvPicPr>
            <a:picLocks noGr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506" y="1671067"/>
            <a:ext cx="4345664" cy="2228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tab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4167207"/>
            <a:ext cx="3381343" cy="135157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372657" y="1721584"/>
            <a:ext cx="3250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Mērījumi attāluma noteikšanai: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Telpu drošība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127" y="2511290"/>
            <a:ext cx="2016224" cy="36761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22" y="2496512"/>
            <a:ext cx="2016224" cy="36761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07576" y="2021022"/>
            <a:ext cx="1351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dirty="0" smtClean="0"/>
              <a:t>Nav kustības</a:t>
            </a:r>
            <a:endParaRPr lang="lv-LV" dirty="0"/>
          </a:p>
        </p:txBody>
      </p:sp>
      <p:sp>
        <p:nvSpPr>
          <p:cNvPr id="10" name="TextBox 9"/>
          <p:cNvSpPr txBox="1"/>
          <p:nvPr/>
        </p:nvSpPr>
        <p:spPr>
          <a:xfrm>
            <a:off x="4436917" y="1898233"/>
            <a:ext cx="1410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dirty="0" smtClean="0"/>
              <a:t>Cilvēks izgāja caur zonu</a:t>
            </a:r>
            <a:endParaRPr lang="lv-LV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52" y="2520226"/>
            <a:ext cx="2143264" cy="36761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53141" y="1898233"/>
            <a:ext cx="1714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dirty="0" smtClean="0"/>
              <a:t>Cilvēks gāja turp un atpakaļ </a:t>
            </a:r>
            <a:endParaRPr lang="lv-LV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405" y="2520226"/>
            <a:ext cx="1822973" cy="3652476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801013" y="1621234"/>
            <a:ext cx="14107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dirty="0" smtClean="0"/>
              <a:t>Cilvēks 5 reizes izgāja caur zonu</a:t>
            </a:r>
            <a:endParaRPr lang="lv-LV" dirty="0"/>
          </a:p>
        </p:txBody>
      </p:sp>
      <p:sp>
        <p:nvSpPr>
          <p:cNvPr id="15" name="TextBox 14"/>
          <p:cNvSpPr txBox="1"/>
          <p:nvPr/>
        </p:nvSpPr>
        <p:spPr>
          <a:xfrm>
            <a:off x="883432" y="1413945"/>
            <a:ext cx="7106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Apstrādes rezultāti izmantojot principālo komponentu analīze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756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Telpu drošība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eksta vietturis 8"/>
          <p:cNvSpPr>
            <a:spLocks noGrp="1"/>
          </p:cNvSpPr>
          <p:nvPr/>
        </p:nvSpPr>
        <p:spPr>
          <a:xfrm>
            <a:off x="1981200" y="1152173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dirty="0" smtClean="0"/>
              <a:t>Telpas izmaiņu noteikšana</a:t>
            </a:r>
            <a:endParaRPr lang="lv-LV" dirty="0"/>
          </a:p>
        </p:txBody>
      </p:sp>
      <p:sp>
        <p:nvSpPr>
          <p:cNvPr id="10" name="Teksta vietturis 10"/>
          <p:cNvSpPr>
            <a:spLocks noGrp="1"/>
          </p:cNvSpPr>
          <p:nvPr/>
        </p:nvSpPr>
        <p:spPr>
          <a:xfrm>
            <a:off x="6169025" y="1152173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dirty="0" smtClean="0"/>
              <a:t>Kustīgu objektu izsekošana  (2D)</a:t>
            </a:r>
            <a:endParaRPr lang="lv-LV" dirty="0"/>
          </a:p>
        </p:txBody>
      </p:sp>
      <p:pic>
        <p:nvPicPr>
          <p:cNvPr id="11" name="Satura vietturis 34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025" y="1829330"/>
            <a:ext cx="4041775" cy="3876497"/>
          </a:xfrm>
          <a:prstGeom prst="rect">
            <a:avLst/>
          </a:prstGeom>
        </p:spPr>
      </p:pic>
      <p:pic>
        <p:nvPicPr>
          <p:cNvPr id="12" name="Satura vietturis 32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2520755"/>
            <a:ext cx="4040188" cy="249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94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Telpu drošība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1542" y="1703802"/>
            <a:ext cx="8229600" cy="39796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05563" y="1430447"/>
            <a:ext cx="4175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Kustīgu objektu izsekošana telpā: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376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3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9624" y="2705532"/>
            <a:ext cx="2968651" cy="289569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563" y="2593736"/>
            <a:ext cx="3253847" cy="311928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9842" y="2656588"/>
            <a:ext cx="2969890" cy="2993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05454" y="1921254"/>
            <a:ext cx="19663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Cilvēks pārvietojas </a:t>
            </a:r>
          </a:p>
          <a:p>
            <a:r>
              <a:rPr lang="lv-LV" dirty="0"/>
              <a:t>pa taisni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073832" y="1921255"/>
            <a:ext cx="23541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Divi cilvēki pārvietojas</a:t>
            </a:r>
          </a:p>
          <a:p>
            <a:r>
              <a:rPr lang="lv-LV" dirty="0"/>
              <a:t> pa trijstūra trajektoriju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049496" y="1940545"/>
            <a:ext cx="2346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Divi cilvēki pārvietojas </a:t>
            </a:r>
          </a:p>
          <a:p>
            <a:r>
              <a:rPr lang="lv-LV" dirty="0"/>
              <a:t>pa taisni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394234" y="1367073"/>
            <a:ext cx="4544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Cilvēka izsekošana telpā: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14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Telpu drošība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 Placeholder 12"/>
          <p:cNvSpPr txBox="1">
            <a:spLocks/>
          </p:cNvSpPr>
          <p:nvPr/>
        </p:nvSpPr>
        <p:spPr>
          <a:xfrm>
            <a:off x="2136817" y="2058007"/>
            <a:ext cx="3659498" cy="639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mtClean="0"/>
              <a:t>UWB radara sensora signāls</a:t>
            </a:r>
            <a:endParaRPr lang="en-US" dirty="0"/>
          </a:p>
        </p:txBody>
      </p:sp>
      <p:pic>
        <p:nvPicPr>
          <p:cNvPr id="8" name="Content Placeholder 19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55" y="2625761"/>
            <a:ext cx="4040188" cy="3024907"/>
          </a:xfrm>
          <a:prstGeom prst="rect">
            <a:avLst/>
          </a:prstGeom>
        </p:spPr>
      </p:pic>
      <p:sp>
        <p:nvSpPr>
          <p:cNvPr id="9" name="Text Placeholder 14"/>
          <p:cNvSpPr txBox="1">
            <a:spLocks/>
          </p:cNvSpPr>
          <p:nvPr/>
        </p:nvSpPr>
        <p:spPr>
          <a:xfrm>
            <a:off x="6588403" y="2058007"/>
            <a:ext cx="3091706" cy="63976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mtClean="0"/>
              <a:t>Ultraskaņas sensora signāla apliecēja</a:t>
            </a:r>
            <a:endParaRPr lang="en-US" dirty="0"/>
          </a:p>
        </p:txBody>
      </p:sp>
      <p:pic>
        <p:nvPicPr>
          <p:cNvPr id="10" name="Content Placeholder 20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4"/>
          <a:stretch/>
        </p:blipFill>
        <p:spPr>
          <a:xfrm>
            <a:off x="6298560" y="2699658"/>
            <a:ext cx="3671391" cy="28771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88003" y="1615634"/>
            <a:ext cx="6692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UWB sensora un ultraskaņas sensora  eksperimentāls salīdzinājums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280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UWB radara izstrāde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15" y="2403351"/>
            <a:ext cx="5457377" cy="22605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7795" y="1828304"/>
            <a:ext cx="2000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smtClean="0"/>
              <a:t>Radara blokshēma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3397" y="1427768"/>
            <a:ext cx="3464960" cy="19262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144" y="3506371"/>
            <a:ext cx="3470213" cy="176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78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UWB radara izstrāde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986" y="1728133"/>
            <a:ext cx="2160000" cy="1620000"/>
          </a:xfrm>
          <a:prstGeom prst="rect">
            <a:avLst/>
          </a:prstGeom>
        </p:spPr>
      </p:pic>
      <p:pic>
        <p:nvPicPr>
          <p:cNvPr id="8" name="Picture 7"/>
          <p:cNvPicPr>
            <a:picLocks noGrp="1"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244" y="2817910"/>
            <a:ext cx="2160000" cy="161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986" y="4039159"/>
            <a:ext cx="2160000" cy="15003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0397" y="1937746"/>
            <a:ext cx="2160000" cy="12007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599" y="1989526"/>
            <a:ext cx="2160000" cy="10972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397" y="3980626"/>
            <a:ext cx="2160000" cy="1617457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V="1">
            <a:off x="2800667" y="2711276"/>
            <a:ext cx="342098" cy="205069"/>
          </a:xfrm>
          <a:prstGeom prst="straightConnector1">
            <a:avLst/>
          </a:prstGeom>
          <a:ln w="57150">
            <a:solidFill>
              <a:srgbClr val="2C66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780900" y="4240857"/>
            <a:ext cx="342098" cy="195943"/>
          </a:xfrm>
          <a:prstGeom prst="straightConnector1">
            <a:avLst/>
          </a:prstGeom>
          <a:ln w="57150">
            <a:solidFill>
              <a:srgbClr val="2C66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426814" y="2532666"/>
            <a:ext cx="449754" cy="4768"/>
          </a:xfrm>
          <a:prstGeom prst="straightConnector1">
            <a:avLst/>
          </a:prstGeom>
          <a:ln w="57150">
            <a:solidFill>
              <a:srgbClr val="2C66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426814" y="4789354"/>
            <a:ext cx="449754" cy="4768"/>
          </a:xfrm>
          <a:prstGeom prst="straightConnector1">
            <a:avLst/>
          </a:prstGeom>
          <a:ln w="57150">
            <a:solidFill>
              <a:srgbClr val="2C66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8125621" y="2532666"/>
            <a:ext cx="449754" cy="4768"/>
          </a:xfrm>
          <a:prstGeom prst="straightConnector1">
            <a:avLst/>
          </a:prstGeom>
          <a:ln w="57150">
            <a:solidFill>
              <a:srgbClr val="2C66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061858" y="129967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 smtClean="0"/>
              <a:t>Universāls UWB radars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061858" y="348743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 smtClean="0"/>
              <a:t>Miniatūrs UWB radars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21689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Eksperimentālie rezultāti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719" y="1541755"/>
            <a:ext cx="3388970" cy="187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692" y="2611995"/>
            <a:ext cx="4079285" cy="202792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1294782" y="3625955"/>
            <a:ext cx="6256617" cy="0"/>
          </a:xfrm>
          <a:prstGeom prst="line">
            <a:avLst/>
          </a:prstGeom>
          <a:ln w="38100">
            <a:solidFill>
              <a:srgbClr val="27533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237" y="3838156"/>
            <a:ext cx="3858365" cy="201904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5992" y="1180513"/>
            <a:ext cx="3261700" cy="24473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480683" y="1604820"/>
                <a:ext cx="227330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v-LV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lv-LV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lv-LV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lv-LV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≈3.7 </m:t>
                      </m:r>
                      <m:r>
                        <a:rPr lang="lv-LV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𝐺𝐻𝑧</m:t>
                      </m:r>
                    </m:oMath>
                  </m:oMathPara>
                </a14:m>
                <a:endParaRPr lang="lv-LV" b="0" dirty="0" smtClean="0">
                  <a:ea typeface="Cambria Math" panose="02040503050406030204" pitchFamily="18" charset="0"/>
                </a:endParaRPr>
              </a:p>
              <a:p>
                <a:endParaRPr lang="lv-LV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lv-LV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lv-LV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lv-LV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lv-LV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≈2.5 </m:t>
                      </m:r>
                      <m:r>
                        <a:rPr lang="lv-LV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𝐺𝐻𝑧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0683" y="1604820"/>
                <a:ext cx="2273301" cy="923330"/>
              </a:xfrm>
              <a:prstGeom prst="rect">
                <a:avLst/>
              </a:prstGeom>
              <a:blipFill rotWithShape="0">
                <a:blip r:embed="rId6"/>
                <a:stretch>
                  <a:fillRect b="-4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5591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Eksperimentālie rezultāti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974" y="1754254"/>
            <a:ext cx="8314854" cy="45002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66387" y="1448554"/>
            <a:ext cx="562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Kustības izmaiņa 4m attālumā: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980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Datu apstrādes rezultāti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049001" y="1302384"/>
            <a:ext cx="3840000" cy="2880000"/>
          </a:xfrm>
          <a:prstGeom prst="rect">
            <a:avLst/>
          </a:prstGeom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64499" y="1302384"/>
            <a:ext cx="3840413" cy="2880000"/>
          </a:xfrm>
          <a:prstGeom prst="rect">
            <a:avLst/>
          </a:prstGeom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883229" y="4321629"/>
            <a:ext cx="3853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Viena cilvēka ieiešana radara redzamības zonā un tā sekošana starp blakus esošajiem signāliem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391835" y="4321629"/>
            <a:ext cx="3853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3 cilvēku ieiešana zonā:</a:t>
            </a:r>
          </a:p>
          <a:p>
            <a:r>
              <a:rPr lang="lv-LV" dirty="0" smtClean="0">
                <a:solidFill>
                  <a:srgbClr val="FF0000"/>
                </a:solidFill>
              </a:rPr>
              <a:t>Tiek aizklāta radara redzamības zona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336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Zinātniskie rezultāti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Aizstāvēti 5 bakalaura darbi</a:t>
            </a:r>
          </a:p>
          <a:p>
            <a:r>
              <a:rPr lang="lv-LV" dirty="0" smtClean="0"/>
              <a:t>Aizstāvēts 1 maģistra darbs</a:t>
            </a:r>
          </a:p>
          <a:p>
            <a:r>
              <a:rPr lang="lv-LV" dirty="0" smtClean="0"/>
              <a:t>Uzrakstīti 6 raksti zinātniskajos žurnālos</a:t>
            </a:r>
          </a:p>
          <a:p>
            <a:r>
              <a:rPr lang="lv-LV" dirty="0" smtClean="0"/>
              <a:t>Dalība 2 konferencēs</a:t>
            </a:r>
          </a:p>
          <a:p>
            <a:r>
              <a:rPr lang="lv-LV" dirty="0" smtClean="0"/>
              <a:t>Dalība 1 izstādē</a:t>
            </a:r>
          </a:p>
          <a:p>
            <a:r>
              <a:rPr lang="lv-LV" dirty="0" smtClean="0"/>
              <a:t>Latvijas Republikas patenti 1 </a:t>
            </a:r>
          </a:p>
          <a:p>
            <a:endParaRPr lang="lv-LV" dirty="0"/>
          </a:p>
          <a:p>
            <a:r>
              <a:rPr lang="lv-LV" dirty="0" smtClean="0"/>
              <a:t>Izstrādāti 3 dažādi prototipi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63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D941-D43E-4BA8-A038-93CA6CC7FA21}" type="datetime1">
              <a:rPr lang="lv-LV" smtClean="0"/>
              <a:pPr/>
              <a:t>30.11.2017.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EDI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29D-EE4A-46CA-9BE8-7F2DA74EDBC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67477" y="2842789"/>
            <a:ext cx="4852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200" dirty="0" smtClean="0"/>
              <a:t>Paldies!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7505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413</Words>
  <Application>Microsoft Office PowerPoint</Application>
  <PresentationFormat>Widescreen</PresentationFormat>
  <Paragraphs>137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Adobe Heiti Std R</vt:lpstr>
      <vt:lpstr>Arial</vt:lpstr>
      <vt:lpstr>Calibri</vt:lpstr>
      <vt:lpstr>Calibri Light</vt:lpstr>
      <vt:lpstr>Cambria Math</vt:lpstr>
      <vt:lpstr>Century Gothic</vt:lpstr>
      <vt:lpstr>Office Theme</vt:lpstr>
      <vt:lpstr>Ultraplatjoslas (UWB) tehnoloģiju un tās balstītu sistēmu izstrāde pilsētas drošības monitoringam</vt:lpstr>
      <vt:lpstr>Uzdevumi un motivācija</vt:lpstr>
      <vt:lpstr>Saturs</vt:lpstr>
      <vt:lpstr>Darbības princips</vt:lpstr>
      <vt:lpstr>UWB radaru pielietojumi</vt:lpstr>
      <vt:lpstr>Telpu drošība</vt:lpstr>
      <vt:lpstr>Telpu drošība</vt:lpstr>
      <vt:lpstr>Telpu drošība</vt:lpstr>
      <vt:lpstr>Telpu drošība</vt:lpstr>
      <vt:lpstr>PowerPoint Presentation</vt:lpstr>
      <vt:lpstr>Telpu drošība</vt:lpstr>
      <vt:lpstr>UWB radara izstrāde</vt:lpstr>
      <vt:lpstr>UWB radara izstrāde</vt:lpstr>
      <vt:lpstr>Eksperimentālie rezultāti</vt:lpstr>
      <vt:lpstr>Eksperimentālie rezultāti</vt:lpstr>
      <vt:lpstr>Datu apstrādes rezultāti</vt:lpstr>
      <vt:lpstr>Zinātniskie rezultāti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Rudolfs</dc:creator>
  <cp:lastModifiedBy>Rudolfs</cp:lastModifiedBy>
  <cp:revision>28</cp:revision>
  <dcterms:created xsi:type="dcterms:W3CDTF">2017-11-29T07:26:29Z</dcterms:created>
  <dcterms:modified xsi:type="dcterms:W3CDTF">2017-11-30T07:55:05Z</dcterms:modified>
</cp:coreProperties>
</file>