
<file path=[Content_Types].xml><?xml version="1.0" encoding="utf-8"?>
<Types xmlns="http://schemas.openxmlformats.org/package/2006/content-types">
  <Default Extension="png" ContentType="image/png"/>
  <Default Extension="emf" ContentType="image/x-emf"/>
  <Default Extension="wmf" ContentType="image/x-wmf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1" r:id="rId1"/>
  </p:sldMasterIdLst>
  <p:notesMasterIdLst>
    <p:notesMasterId r:id="rId23"/>
  </p:notesMasterIdLst>
  <p:sldIdLst>
    <p:sldId id="256" r:id="rId2"/>
    <p:sldId id="257" r:id="rId3"/>
    <p:sldId id="259" r:id="rId4"/>
    <p:sldId id="267" r:id="rId5"/>
    <p:sldId id="273" r:id="rId6"/>
    <p:sldId id="274" r:id="rId7"/>
    <p:sldId id="275" r:id="rId8"/>
    <p:sldId id="272" r:id="rId9"/>
    <p:sldId id="276" r:id="rId10"/>
    <p:sldId id="261" r:id="rId11"/>
    <p:sldId id="277" r:id="rId12"/>
    <p:sldId id="260" r:id="rId13"/>
    <p:sldId id="268" r:id="rId14"/>
    <p:sldId id="278" r:id="rId15"/>
    <p:sldId id="269" r:id="rId16"/>
    <p:sldId id="270" r:id="rId17"/>
    <p:sldId id="271" r:id="rId18"/>
    <p:sldId id="263" r:id="rId19"/>
    <p:sldId id="264" r:id="rId20"/>
    <p:sldId id="266" r:id="rId21"/>
    <p:sldId id="265" r:id="rId22"/>
  </p:sldIdLst>
  <p:sldSz cx="9144000" cy="6858000" type="screen4x3"/>
  <p:notesSz cx="6858000" cy="9144000"/>
  <p:defaultTextStyle>
    <a:defPPr>
      <a:defRPr lang="lv-LV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26" d="100"/>
          <a:sy n="126" d="100"/>
        </p:scale>
        <p:origin x="1194" y="12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lv-LV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47E45A2-991A-47E1-AC54-7B40EA1C5C4F}" type="datetimeFigureOut">
              <a:rPr lang="lv-LV" smtClean="0"/>
              <a:t>29.04.2015.</a:t>
            </a:fld>
            <a:endParaRPr lang="lv-LV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lv-LV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lv-LV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lv-LV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A5B45BB-262A-4ED6-BBC7-7185443ABD43}" type="slidenum">
              <a:rPr lang="lv-LV" smtClean="0"/>
              <a:t>‹#›</a:t>
            </a:fld>
            <a:endParaRPr lang="lv-LV"/>
          </a:p>
        </p:txBody>
      </p:sp>
    </p:spTree>
    <p:extLst>
      <p:ext uri="{BB962C8B-B14F-4D97-AF65-F5344CB8AC3E}">
        <p14:creationId xmlns:p14="http://schemas.microsoft.com/office/powerpoint/2010/main" val="54560915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lv-LV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Sensoru izstrāde, pielietojumu teorētiska izpēte un eksperimentālie telpas izmaiņu un ledus biezuma mērījumi</a:t>
            </a:r>
            <a:endParaRPr lang="lv-LV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A5B45BB-262A-4ED6-BBC7-7185443ABD43}" type="slidenum">
              <a:rPr lang="lv-LV" smtClean="0"/>
              <a:t>1</a:t>
            </a:fld>
            <a:endParaRPr lang="lv-LV" dirty="0"/>
          </a:p>
        </p:txBody>
      </p:sp>
    </p:spTree>
    <p:extLst>
      <p:ext uri="{BB962C8B-B14F-4D97-AF65-F5344CB8AC3E}">
        <p14:creationId xmlns:p14="http://schemas.microsoft.com/office/powerpoint/2010/main" val="44325470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lv-LV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A5B45BB-262A-4ED6-BBC7-7185443ABD43}" type="slidenum">
              <a:rPr lang="lv-LV" smtClean="0"/>
              <a:t>15</a:t>
            </a:fld>
            <a:endParaRPr lang="lv-LV"/>
          </a:p>
        </p:txBody>
      </p:sp>
    </p:spTree>
    <p:extLst>
      <p:ext uri="{BB962C8B-B14F-4D97-AF65-F5344CB8AC3E}">
        <p14:creationId xmlns:p14="http://schemas.microsoft.com/office/powerpoint/2010/main" val="284790796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US" smtClean="0"/>
              <a:t>Click to edit Master title style</a:t>
            </a:r>
            <a:endParaRPr lang="lv-LV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smtClean="0"/>
              <a:t>Click to edit Master subtitle style</a:t>
            </a:r>
            <a:endParaRPr lang="lv-LV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lv-LV" smtClean="0"/>
              <a:t>29.04.2015.</a:t>
            </a:r>
            <a:endParaRPr lang="lv-LV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lv-LV" smtClean="0"/>
              <a:t>VPP SOPHIS 4.projekta "GUDPILS" 1.posma noslēguma seminārs</a:t>
            </a:r>
            <a:endParaRPr lang="lv-LV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423574-3613-4BC7-92B6-70EB1B4E1FB3}" type="slidenum">
              <a:rPr lang="lv-LV" smtClean="0"/>
              <a:t>‹#›</a:t>
            </a:fld>
            <a:endParaRPr lang="lv-LV"/>
          </a:p>
        </p:txBody>
      </p:sp>
    </p:spTree>
    <p:extLst>
      <p:ext uri="{BB962C8B-B14F-4D97-AF65-F5344CB8AC3E}">
        <p14:creationId xmlns:p14="http://schemas.microsoft.com/office/powerpoint/2010/main" val="3038507798"/>
      </p:ext>
    </p:extLst>
  </p:cSld>
  <p:clrMapOvr>
    <a:masterClrMapping/>
  </p:clrMapOvr>
  <p:hf hdr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lv-LV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lv-LV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lv-LV" smtClean="0"/>
              <a:t>29.04.2015.</a:t>
            </a:r>
            <a:endParaRPr lang="lv-LV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lv-LV" smtClean="0"/>
              <a:t>VPP SOPHIS 4.projekta "GUDPILS" 1.posma noslēguma seminārs</a:t>
            </a:r>
            <a:endParaRPr lang="lv-LV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423574-3613-4BC7-92B6-70EB1B4E1FB3}" type="slidenum">
              <a:rPr lang="lv-LV" smtClean="0"/>
              <a:t>‹#›</a:t>
            </a:fld>
            <a:endParaRPr lang="lv-LV"/>
          </a:p>
        </p:txBody>
      </p:sp>
    </p:spTree>
    <p:extLst>
      <p:ext uri="{BB962C8B-B14F-4D97-AF65-F5344CB8AC3E}">
        <p14:creationId xmlns:p14="http://schemas.microsoft.com/office/powerpoint/2010/main" val="426847016"/>
      </p:ext>
    </p:extLst>
  </p:cSld>
  <p:clrMapOvr>
    <a:masterClrMapping/>
  </p:clrMapOvr>
  <p:hf hdr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n-US" smtClean="0"/>
              <a:t>Click to edit Master title style</a:t>
            </a:r>
            <a:endParaRPr lang="lv-LV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lv-LV" smtClean="0"/>
              <a:t>29.04.2015.</a:t>
            </a:r>
            <a:endParaRPr lang="lv-LV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lv-LV" smtClean="0"/>
              <a:t>VPP SOPHIS 4.projekta "GUDPILS" 1.posma noslēguma seminārs</a:t>
            </a:r>
            <a:endParaRPr lang="lv-LV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423574-3613-4BC7-92B6-70EB1B4E1FB3}" type="slidenum">
              <a:rPr lang="lv-LV" smtClean="0"/>
              <a:t>‹#›</a:t>
            </a:fld>
            <a:endParaRPr lang="lv-LV"/>
          </a:p>
        </p:txBody>
      </p:sp>
    </p:spTree>
    <p:extLst>
      <p:ext uri="{BB962C8B-B14F-4D97-AF65-F5344CB8AC3E}">
        <p14:creationId xmlns:p14="http://schemas.microsoft.com/office/powerpoint/2010/main" val="1010590811"/>
      </p:ext>
    </p:extLst>
  </p:cSld>
  <p:clrMapOvr>
    <a:masterClrMapping/>
  </p:clrMapOvr>
  <p:hf hdr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lv-LV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lv-LV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lv-LV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lv-LV" smtClean="0"/>
              <a:t>29.04.2015.</a:t>
            </a:r>
            <a:endParaRPr lang="lv-LV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lv-LV" smtClean="0"/>
              <a:t>VPP SOPHIS 4.projekta "GUDPILS" 1.posma noslēguma seminārs</a:t>
            </a:r>
            <a:endParaRPr lang="lv-LV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423574-3613-4BC7-92B6-70EB1B4E1FB3}" type="slidenum">
              <a:rPr lang="lv-LV" smtClean="0"/>
              <a:t>‹#›</a:t>
            </a:fld>
            <a:endParaRPr lang="lv-LV"/>
          </a:p>
        </p:txBody>
      </p:sp>
    </p:spTree>
    <p:extLst>
      <p:ext uri="{BB962C8B-B14F-4D97-AF65-F5344CB8AC3E}">
        <p14:creationId xmlns:p14="http://schemas.microsoft.com/office/powerpoint/2010/main" val="2891236892"/>
      </p:ext>
    </p:extLst>
  </p:cSld>
  <p:clrMapOvr>
    <a:masterClrMapping/>
  </p:clrMapOvr>
  <p:hf hdr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lv-LV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lv-LV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lv-LV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lv-LV" smtClean="0"/>
              <a:t>29.04.2015.</a:t>
            </a:r>
            <a:endParaRPr lang="lv-LV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lv-LV" smtClean="0"/>
              <a:t>VPP SOPHIS 4.projekta "GUDPILS" 1.posma noslēguma seminārs</a:t>
            </a:r>
            <a:endParaRPr lang="lv-LV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423574-3613-4BC7-92B6-70EB1B4E1FB3}" type="slidenum">
              <a:rPr lang="lv-LV" smtClean="0"/>
              <a:t>‹#›</a:t>
            </a:fld>
            <a:endParaRPr lang="lv-LV"/>
          </a:p>
        </p:txBody>
      </p:sp>
    </p:spTree>
    <p:extLst>
      <p:ext uri="{BB962C8B-B14F-4D97-AF65-F5344CB8AC3E}">
        <p14:creationId xmlns:p14="http://schemas.microsoft.com/office/powerpoint/2010/main" val="2983885285"/>
      </p:ext>
    </p:extLst>
  </p:cSld>
  <p:clrMapOvr>
    <a:masterClrMapping/>
  </p:clrMapOvr>
  <p:hf hdr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lv-LV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lv-LV" smtClean="0"/>
              <a:t>29.04.2015.</a:t>
            </a:r>
            <a:endParaRPr lang="lv-LV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lv-LV" smtClean="0"/>
              <a:t>VPP SOPHIS 4.projekta "GUDPILS" 1.posma noslēguma seminārs</a:t>
            </a:r>
            <a:endParaRPr lang="lv-LV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423574-3613-4BC7-92B6-70EB1B4E1FB3}" type="slidenum">
              <a:rPr lang="lv-LV" smtClean="0"/>
              <a:t>‹#›</a:t>
            </a:fld>
            <a:endParaRPr lang="lv-LV"/>
          </a:p>
        </p:txBody>
      </p:sp>
    </p:spTree>
    <p:extLst>
      <p:ext uri="{BB962C8B-B14F-4D97-AF65-F5344CB8AC3E}">
        <p14:creationId xmlns:p14="http://schemas.microsoft.com/office/powerpoint/2010/main" val="1799599226"/>
      </p:ext>
    </p:extLst>
  </p:cSld>
  <p:clrMapOvr>
    <a:masterClrMapping/>
  </p:clrMapOvr>
  <p:hf hdr="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lv-LV" smtClean="0"/>
              <a:t>29.04.2015.</a:t>
            </a:r>
            <a:endParaRPr lang="lv-LV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lv-LV" smtClean="0"/>
              <a:t>VPP SOPHIS 4.projekta "GUDPILS" 1.posma noslēguma seminārs</a:t>
            </a:r>
            <a:endParaRPr lang="lv-LV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423574-3613-4BC7-92B6-70EB1B4E1FB3}" type="slidenum">
              <a:rPr lang="lv-LV" smtClean="0"/>
              <a:t>‹#›</a:t>
            </a:fld>
            <a:endParaRPr lang="lv-LV"/>
          </a:p>
        </p:txBody>
      </p:sp>
    </p:spTree>
    <p:extLst>
      <p:ext uri="{BB962C8B-B14F-4D97-AF65-F5344CB8AC3E}">
        <p14:creationId xmlns:p14="http://schemas.microsoft.com/office/powerpoint/2010/main" val="1666271684"/>
      </p:ext>
    </p:extLst>
  </p:cSld>
  <p:clrMapOvr>
    <a:masterClrMapping/>
  </p:clrMapOvr>
  <p:hf hdr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 smtClean="0"/>
              <a:t>Click to edit Master title style</a:t>
            </a:r>
            <a:endParaRPr lang="lv-LV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lv-LV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lv-LV" smtClean="0"/>
              <a:t>29.04.2015.</a:t>
            </a:r>
            <a:endParaRPr lang="lv-LV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lv-LV" smtClean="0"/>
              <a:t>VPP SOPHIS 4.projekta "GUDPILS" 1.posma noslēguma seminārs</a:t>
            </a:r>
            <a:endParaRPr lang="lv-LV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423574-3613-4BC7-92B6-70EB1B4E1FB3}" type="slidenum">
              <a:rPr lang="lv-LV" smtClean="0"/>
              <a:t>‹#›</a:t>
            </a:fld>
            <a:endParaRPr lang="lv-LV"/>
          </a:p>
        </p:txBody>
      </p:sp>
    </p:spTree>
    <p:extLst>
      <p:ext uri="{BB962C8B-B14F-4D97-AF65-F5344CB8AC3E}">
        <p14:creationId xmlns:p14="http://schemas.microsoft.com/office/powerpoint/2010/main" val="118962287"/>
      </p:ext>
    </p:extLst>
  </p:cSld>
  <p:clrMapOvr>
    <a:masterClrMapping/>
  </p:clrMapOvr>
  <p:hf hdr="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 smtClean="0"/>
              <a:t>Click to edit Master title style</a:t>
            </a:r>
            <a:endParaRPr lang="lv-LV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lv-LV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lv-LV" smtClean="0"/>
              <a:t>29.04.2015.</a:t>
            </a:r>
            <a:endParaRPr lang="lv-LV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lv-LV" smtClean="0"/>
              <a:t>VPP SOPHIS 4.projekta "GUDPILS" 1.posma noslēguma seminārs</a:t>
            </a:r>
            <a:endParaRPr lang="lv-LV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423574-3613-4BC7-92B6-70EB1B4E1FB3}" type="slidenum">
              <a:rPr lang="lv-LV" smtClean="0"/>
              <a:t>‹#›</a:t>
            </a:fld>
            <a:endParaRPr lang="lv-LV"/>
          </a:p>
        </p:txBody>
      </p:sp>
    </p:spTree>
    <p:extLst>
      <p:ext uri="{BB962C8B-B14F-4D97-AF65-F5344CB8AC3E}">
        <p14:creationId xmlns:p14="http://schemas.microsoft.com/office/powerpoint/2010/main" val="1718510230"/>
      </p:ext>
    </p:extLst>
  </p:cSld>
  <p:clrMapOvr>
    <a:masterClrMapping/>
  </p:clrMapOvr>
  <p:hf hdr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lv-LV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lv-LV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lv-LV" smtClean="0"/>
              <a:t>29.04.2015.</a:t>
            </a:r>
            <a:endParaRPr lang="lv-LV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lv-LV" smtClean="0"/>
              <a:t>VPP SOPHIS 4.projekta "GUDPILS" 1.posma noslēguma seminārs</a:t>
            </a:r>
            <a:endParaRPr lang="lv-LV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423574-3613-4BC7-92B6-70EB1B4E1FB3}" type="slidenum">
              <a:rPr lang="lv-LV" smtClean="0"/>
              <a:t>‹#›</a:t>
            </a:fld>
            <a:endParaRPr lang="lv-LV"/>
          </a:p>
        </p:txBody>
      </p:sp>
    </p:spTree>
    <p:extLst>
      <p:ext uri="{BB962C8B-B14F-4D97-AF65-F5344CB8AC3E}">
        <p14:creationId xmlns:p14="http://schemas.microsoft.com/office/powerpoint/2010/main" val="2607811117"/>
      </p:ext>
    </p:extLst>
  </p:cSld>
  <p:clrMapOvr>
    <a:masterClrMapping/>
  </p:clrMapOvr>
  <p:hf hdr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lv-LV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lv-LV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lv-LV" smtClean="0"/>
              <a:t>29.04.2015.</a:t>
            </a:r>
            <a:endParaRPr lang="lv-LV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lv-LV" smtClean="0"/>
              <a:t>VPP SOPHIS 4.projekta "GUDPILS" 1.posma noslēguma seminārs</a:t>
            </a:r>
            <a:endParaRPr lang="lv-LV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423574-3613-4BC7-92B6-70EB1B4E1FB3}" type="slidenum">
              <a:rPr lang="lv-LV" smtClean="0"/>
              <a:t>‹#›</a:t>
            </a:fld>
            <a:endParaRPr lang="lv-LV"/>
          </a:p>
        </p:txBody>
      </p:sp>
    </p:spTree>
    <p:extLst>
      <p:ext uri="{BB962C8B-B14F-4D97-AF65-F5344CB8AC3E}">
        <p14:creationId xmlns:p14="http://schemas.microsoft.com/office/powerpoint/2010/main" val="3532967010"/>
      </p:ext>
    </p:extLst>
  </p:cSld>
  <p:clrMapOvr>
    <a:masterClrMapping/>
  </p:clrMapOvr>
  <p:hf hdr="0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lv-LV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lv-LV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lv-LV" smtClean="0"/>
              <a:t>29.04.2015.</a:t>
            </a:r>
            <a:endParaRPr lang="lv-LV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lv-LV" smtClean="0"/>
              <a:t>VPP SOPHIS 4.projekta "GUDPILS" 1.posma noslēguma seminārs</a:t>
            </a:r>
            <a:endParaRPr lang="lv-LV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7423574-3613-4BC7-92B6-70EB1B4E1FB3}" type="slidenum">
              <a:rPr lang="lv-LV" smtClean="0"/>
              <a:t>‹#›</a:t>
            </a:fld>
            <a:endParaRPr lang="lv-LV"/>
          </a:p>
        </p:txBody>
      </p:sp>
    </p:spTree>
    <p:extLst>
      <p:ext uri="{BB962C8B-B14F-4D97-AF65-F5344CB8AC3E}">
        <p14:creationId xmlns:p14="http://schemas.microsoft.com/office/powerpoint/2010/main" val="228506279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2" r:id="rId1"/>
    <p:sldLayoutId id="2147483703" r:id="rId2"/>
    <p:sldLayoutId id="2147483704" r:id="rId3"/>
    <p:sldLayoutId id="2147483705" r:id="rId4"/>
    <p:sldLayoutId id="2147483706" r:id="rId5"/>
    <p:sldLayoutId id="2147483707" r:id="rId6"/>
    <p:sldLayoutId id="2147483708" r:id="rId7"/>
    <p:sldLayoutId id="2147483709" r:id="rId8"/>
    <p:sldLayoutId id="2147483710" r:id="rId9"/>
    <p:sldLayoutId id="2147483711" r:id="rId10"/>
    <p:sldLayoutId id="2147483712" r:id="rId11"/>
  </p:sldLayoutIdLst>
  <p:hf hdr="0"/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lv-LV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emf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jp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wmf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13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G"/><Relationship Id="rId2" Type="http://schemas.openxmlformats.org/officeDocument/2006/relationships/image" Target="../media/image16.gif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2.png"/><Relationship Id="rId4" Type="http://schemas.openxmlformats.org/officeDocument/2006/relationships/image" Target="../media/image21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g"/><Relationship Id="rId2" Type="http://schemas.openxmlformats.org/officeDocument/2006/relationships/image" Target="../media/image23.JP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25.jp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31.png"/><Relationship Id="rId4" Type="http://schemas.openxmlformats.org/officeDocument/2006/relationships/image" Target="../media/image30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g"/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g"/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41.jpg"/><Relationship Id="rId3" Type="http://schemas.openxmlformats.org/officeDocument/2006/relationships/image" Target="../media/image36.jpg"/><Relationship Id="rId7" Type="http://schemas.openxmlformats.org/officeDocument/2006/relationships/image" Target="../media/image40.jpg"/><Relationship Id="rId2" Type="http://schemas.openxmlformats.org/officeDocument/2006/relationships/image" Target="../media/image35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9.jpg"/><Relationship Id="rId5" Type="http://schemas.openxmlformats.org/officeDocument/2006/relationships/image" Target="../media/image38.jpg"/><Relationship Id="rId10" Type="http://schemas.openxmlformats.org/officeDocument/2006/relationships/image" Target="../media/image43.jpg"/><Relationship Id="rId4" Type="http://schemas.openxmlformats.org/officeDocument/2006/relationships/image" Target="../media/image37.png"/><Relationship Id="rId9" Type="http://schemas.openxmlformats.org/officeDocument/2006/relationships/image" Target="../media/image42.jp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jpeg"/><Relationship Id="rId2" Type="http://schemas.openxmlformats.org/officeDocument/2006/relationships/image" Target="../media/image44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6.jpg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908720"/>
            <a:ext cx="7772400" cy="2376264"/>
          </a:xfrm>
        </p:spPr>
        <p:txBody>
          <a:bodyPr>
            <a:normAutofit fontScale="90000"/>
          </a:bodyPr>
          <a:lstStyle/>
          <a:p>
            <a:r>
              <a:rPr lang="lv-LV" dirty="0"/>
              <a:t> </a:t>
            </a:r>
            <a:r>
              <a:rPr lang="lv-LV" dirty="0" smtClean="0"/>
              <a:t>Impulsa</a:t>
            </a:r>
            <a:r>
              <a:rPr lang="en-US" dirty="0" smtClean="0"/>
              <a:t> </a:t>
            </a:r>
            <a:r>
              <a:rPr lang="lv-LV" dirty="0" smtClean="0"/>
              <a:t>veida</a:t>
            </a:r>
            <a:r>
              <a:rPr lang="lv-LV" dirty="0"/>
              <a:t>, tuvas darbības radaru sensoru pielietojumu pētījumi pilsētas drošības monitoringam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694928"/>
          </a:xfrm>
        </p:spPr>
        <p:txBody>
          <a:bodyPr>
            <a:normAutofit/>
          </a:bodyPr>
          <a:lstStyle/>
          <a:p>
            <a:r>
              <a:rPr lang="lv-LV" dirty="0" smtClean="0"/>
              <a:t>VPP SOPHIS GUDPILS </a:t>
            </a:r>
            <a:endParaRPr lang="lv-LV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lv-LV" smtClean="0"/>
              <a:t>29.04.2015.</a:t>
            </a:r>
            <a:endParaRPr lang="lv-LV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lv-LV" dirty="0" smtClean="0"/>
              <a:t>VPP SOPHIS 4.projekta "GUDPILS" 1.posma noslēguma seminārs</a:t>
            </a:r>
            <a:endParaRPr lang="lv-LV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423574-3613-4BC7-92B6-70EB1B4E1FB3}" type="slidenum">
              <a:rPr lang="lv-LV" smtClean="0"/>
              <a:t>1</a:t>
            </a:fld>
            <a:endParaRPr lang="lv-LV"/>
          </a:p>
        </p:txBody>
      </p:sp>
      <p:sp>
        <p:nvSpPr>
          <p:cNvPr id="5" name="TextBox 4"/>
          <p:cNvSpPr txBox="1"/>
          <p:nvPr/>
        </p:nvSpPr>
        <p:spPr>
          <a:xfrm>
            <a:off x="4932040" y="5141138"/>
            <a:ext cx="388843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lv-LV" dirty="0"/>
              <a:t>Gatis </a:t>
            </a:r>
            <a:r>
              <a:rPr lang="lv-LV" dirty="0" err="1"/>
              <a:t>Šūpols</a:t>
            </a:r>
            <a:endParaRPr lang="lv-LV" dirty="0"/>
          </a:p>
          <a:p>
            <a:r>
              <a:rPr lang="lv-LV" dirty="0"/>
              <a:t>Pētnieks</a:t>
            </a:r>
          </a:p>
          <a:p>
            <a:r>
              <a:rPr lang="lv-LV" dirty="0"/>
              <a:t>Elektronikas un datorzinātņu institūts</a:t>
            </a: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1600" y="5141140"/>
            <a:ext cx="1944216" cy="891615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35896" y="5050687"/>
            <a:ext cx="1123608" cy="11042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685481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lv-LV" dirty="0" smtClean="0"/>
              <a:t>Saturs</a:t>
            </a:r>
            <a:endParaRPr lang="lv-LV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ctr"/>
            <a:r>
              <a:rPr lang="lv-LV" dirty="0" smtClean="0"/>
              <a:t>Impulsa veida radara sensori</a:t>
            </a:r>
          </a:p>
          <a:p>
            <a:pPr algn="ctr"/>
            <a:r>
              <a:rPr lang="lv-LV" dirty="0" smtClean="0"/>
              <a:t>Sensoru pielietojumu piemēri</a:t>
            </a:r>
          </a:p>
          <a:p>
            <a:pPr algn="ctr"/>
            <a:r>
              <a:rPr lang="lv-LV" dirty="0" smtClean="0"/>
              <a:t>Veiktie eksperimentālie pētījumi</a:t>
            </a:r>
          </a:p>
          <a:p>
            <a:pPr lvl="1" algn="ctr"/>
            <a:r>
              <a:rPr lang="lv-LV" dirty="0" smtClean="0"/>
              <a:t>Telpas izmaiņu noteikšana</a:t>
            </a:r>
          </a:p>
          <a:p>
            <a:pPr lvl="1" algn="ctr"/>
            <a:r>
              <a:rPr lang="lv-LV" dirty="0" smtClean="0"/>
              <a:t>Ledus biezuma mērījumi</a:t>
            </a:r>
          </a:p>
          <a:p>
            <a:pPr algn="ctr"/>
            <a:r>
              <a:rPr lang="lv-LV" dirty="0" smtClean="0"/>
              <a:t>Radara sensora izveides gaita</a:t>
            </a:r>
          </a:p>
          <a:p>
            <a:pPr lvl="1" algn="ctr"/>
            <a:r>
              <a:rPr lang="lv-LV" dirty="0" smtClean="0"/>
              <a:t>Funkcionalitātes un parametru apraksts</a:t>
            </a:r>
          </a:p>
          <a:p>
            <a:pPr lvl="1" algn="ctr"/>
            <a:r>
              <a:rPr lang="lv-LV" dirty="0" smtClean="0"/>
              <a:t>Eksperimentālais sensora makets</a:t>
            </a:r>
          </a:p>
          <a:p>
            <a:pPr algn="ctr"/>
            <a:r>
              <a:rPr lang="lv-LV" dirty="0" smtClean="0"/>
              <a:t>Rezultātu apkopojums</a:t>
            </a:r>
          </a:p>
          <a:p>
            <a:pPr algn="ctr"/>
            <a:r>
              <a:rPr lang="lv-LV" dirty="0" smtClean="0"/>
              <a:t>Plānotie nākamā etapa uzdevi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lv-LV" smtClean="0"/>
              <a:t>29.04.2015.</a:t>
            </a:r>
            <a:endParaRPr lang="lv-LV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lv-LV" smtClean="0"/>
              <a:t>VPP SOPHIS 4.projekta "GUDPILS" 1.posma noslēguma seminārs</a:t>
            </a:r>
            <a:endParaRPr lang="lv-LV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423574-3613-4BC7-92B6-70EB1B4E1FB3}" type="slidenum">
              <a:rPr lang="lv-LV" smtClean="0"/>
              <a:t>2</a:t>
            </a:fld>
            <a:endParaRPr lang="lv-LV"/>
          </a:p>
        </p:txBody>
      </p:sp>
    </p:spTree>
    <p:extLst>
      <p:ext uri="{BB962C8B-B14F-4D97-AF65-F5344CB8AC3E}">
        <p14:creationId xmlns:p14="http://schemas.microsoft.com/office/powerpoint/2010/main" val="20633194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lv-LV" dirty="0" smtClean="0"/>
              <a:t>Impulsa veida radara sensors</a:t>
            </a:r>
            <a:endParaRPr lang="lv-LV" dirty="0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lv-LV" smtClean="0"/>
              <a:t>29.04.2015.</a:t>
            </a:r>
            <a:endParaRPr lang="lv-LV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lv-LV" smtClean="0"/>
              <a:t>VPP SOPHIS 4.projekta "GUDPILS" 1.posma noslēguma seminārs</a:t>
            </a:r>
            <a:endParaRPr lang="lv-LV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423574-3613-4BC7-92B6-70EB1B4E1FB3}" type="slidenum">
              <a:rPr lang="lv-LV" smtClean="0"/>
              <a:t>3</a:t>
            </a:fld>
            <a:endParaRPr lang="lv-LV"/>
          </a:p>
        </p:txBody>
      </p:sp>
      <p:sp>
        <p:nvSpPr>
          <p:cNvPr id="9" name="Content Placeholder 3"/>
          <p:cNvSpPr>
            <a:spLocks noGrp="1"/>
          </p:cNvSpPr>
          <p:nvPr>
            <p:ph sz="half" idx="1"/>
          </p:nvPr>
        </p:nvSpPr>
        <p:spPr>
          <a:xfrm>
            <a:off x="611560" y="3645024"/>
            <a:ext cx="7704856" cy="2232248"/>
          </a:xfrm>
        </p:spPr>
        <p:txBody>
          <a:bodyPr>
            <a:normAutofit/>
          </a:bodyPr>
          <a:lstStyle/>
          <a:p>
            <a:r>
              <a:rPr lang="lv-LV" dirty="0"/>
              <a:t>UWB sensors iedarbojas uz mērījumu vidi ar elektromagnētisko lauku un uztver vides </a:t>
            </a:r>
            <a:r>
              <a:rPr lang="lv-LV" dirty="0" smtClean="0"/>
              <a:t>reakciju (atbalsi).</a:t>
            </a:r>
            <a:endParaRPr lang="lv-LV" dirty="0"/>
          </a:p>
          <a:p>
            <a:r>
              <a:rPr lang="lv-LV" dirty="0"/>
              <a:t>Elektromagnētiskā lauka izplatīšanas vidē ir atkarīga no:</a:t>
            </a:r>
          </a:p>
          <a:p>
            <a:pPr lvl="1"/>
            <a:r>
              <a:rPr lang="lv-LV" dirty="0"/>
              <a:t>Vides ģeometriskiem parametriem</a:t>
            </a:r>
          </a:p>
          <a:p>
            <a:pPr lvl="1"/>
            <a:r>
              <a:rPr lang="lv-LV" dirty="0"/>
              <a:t>Vides sastāvdaļu parametriem</a:t>
            </a:r>
          </a:p>
          <a:p>
            <a:pPr lvl="1"/>
            <a:r>
              <a:rPr lang="lv-LV" dirty="0"/>
              <a:t>Vides parametru izmaiņām</a:t>
            </a:r>
          </a:p>
        </p:txBody>
      </p:sp>
      <p:pic>
        <p:nvPicPr>
          <p:cNvPr id="10" name="Picture 9"/>
          <p:cNvPicPr/>
          <p:nvPr/>
        </p:nvPicPr>
        <p:blipFill>
          <a:blip r:embed="rId2"/>
          <a:stretch>
            <a:fillRect/>
          </a:stretch>
        </p:blipFill>
        <p:spPr>
          <a:xfrm>
            <a:off x="1331640" y="1648439"/>
            <a:ext cx="5486400" cy="17570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818131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Content Placeholder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387" r="20291"/>
          <a:stretch/>
        </p:blipFill>
        <p:spPr>
          <a:xfrm>
            <a:off x="539552" y="2447407"/>
            <a:ext cx="2592288" cy="3197155"/>
          </a:xfrm>
          <a:prstGeom prst="rect">
            <a:avLst/>
          </a:prstGeom>
        </p:spPr>
      </p:pic>
      <p:pic>
        <p:nvPicPr>
          <p:cNvPr id="8" name="Content Placeholder 3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550" r="15047"/>
          <a:stretch/>
        </p:blipFill>
        <p:spPr>
          <a:xfrm>
            <a:off x="3419872" y="2424182"/>
            <a:ext cx="2376264" cy="3153122"/>
          </a:xfrm>
          <a:prstGeom prst="rect">
            <a:avLst/>
          </a:prstGeom>
        </p:spPr>
      </p:pic>
      <p:pic>
        <p:nvPicPr>
          <p:cNvPr id="9" name="Content Placeholder 5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451" t="2805" b="4080"/>
          <a:stretch/>
        </p:blipFill>
        <p:spPr>
          <a:xfrm>
            <a:off x="6126440" y="2586199"/>
            <a:ext cx="2910056" cy="2808313"/>
          </a:xfrm>
          <a:prstGeom prst="rect">
            <a:avLst/>
          </a:prstGeom>
        </p:spPr>
      </p:pic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lv-LV" dirty="0" smtClean="0"/>
              <a:t>Pielietojuma piemēri</a:t>
            </a:r>
            <a:endParaRPr lang="lv-LV" dirty="0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lv-LV" smtClean="0"/>
              <a:t>29.04.2015.</a:t>
            </a:r>
            <a:endParaRPr lang="lv-LV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lv-LV" smtClean="0"/>
              <a:t>VPP SOPHIS 4.projekta "GUDPILS" 1.posma noslēguma seminārs</a:t>
            </a:r>
            <a:endParaRPr lang="lv-LV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423574-3613-4BC7-92B6-70EB1B4E1FB3}" type="slidenum">
              <a:rPr lang="lv-LV" smtClean="0"/>
              <a:t>4</a:t>
            </a:fld>
            <a:endParaRPr lang="lv-LV"/>
          </a:p>
        </p:txBody>
      </p:sp>
      <p:sp>
        <p:nvSpPr>
          <p:cNvPr id="4" name="Rectangle 3"/>
          <p:cNvSpPr/>
          <p:nvPr/>
        </p:nvSpPr>
        <p:spPr>
          <a:xfrm>
            <a:off x="964873" y="1925082"/>
            <a:ext cx="172117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lv-LV" dirty="0"/>
              <a:t>Kustības sensors</a:t>
            </a:r>
          </a:p>
        </p:txBody>
      </p:sp>
      <p:sp>
        <p:nvSpPr>
          <p:cNvPr id="11" name="Rectangle 10"/>
          <p:cNvSpPr/>
          <p:nvPr/>
        </p:nvSpPr>
        <p:spPr>
          <a:xfrm>
            <a:off x="3707904" y="1953778"/>
            <a:ext cx="194829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lv-LV" dirty="0"/>
              <a:t>Klātbūtnes sensors</a:t>
            </a:r>
          </a:p>
        </p:txBody>
      </p:sp>
      <p:sp>
        <p:nvSpPr>
          <p:cNvPr id="12" name="Rectangle 11"/>
          <p:cNvSpPr/>
          <p:nvPr/>
        </p:nvSpPr>
        <p:spPr>
          <a:xfrm>
            <a:off x="6588224" y="1815278"/>
            <a:ext cx="2276072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lv-LV" dirty="0" smtClean="0"/>
              <a:t>Objekta pārvietojuma </a:t>
            </a:r>
          </a:p>
          <a:p>
            <a:r>
              <a:rPr lang="lv-LV" dirty="0" smtClean="0"/>
              <a:t>noteikšanas sensors</a:t>
            </a:r>
          </a:p>
        </p:txBody>
      </p:sp>
    </p:spTree>
    <p:extLst>
      <p:ext uri="{BB962C8B-B14F-4D97-AF65-F5344CB8AC3E}">
        <p14:creationId xmlns:p14="http://schemas.microsoft.com/office/powerpoint/2010/main" val="6385933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lv-LV" dirty="0" smtClean="0"/>
              <a:t>Mūsu iestrādnes (1)</a:t>
            </a:r>
            <a:endParaRPr lang="lv-LV" dirty="0"/>
          </a:p>
        </p:txBody>
      </p:sp>
      <p:sp>
        <p:nvSpPr>
          <p:cNvPr id="7" name="Text Placeholder 6"/>
          <p:cNvSpPr>
            <a:spLocks noGrp="1"/>
          </p:cNvSpPr>
          <p:nvPr>
            <p:ph type="body" idx="1"/>
          </p:nvPr>
        </p:nvSpPr>
        <p:spPr>
          <a:xfrm>
            <a:off x="457200" y="1205062"/>
            <a:ext cx="4040188" cy="639762"/>
          </a:xfrm>
        </p:spPr>
        <p:txBody>
          <a:bodyPr/>
          <a:lstStyle/>
          <a:p>
            <a:r>
              <a:rPr lang="lv-LV" dirty="0" err="1" smtClean="0"/>
              <a:t>Ground</a:t>
            </a:r>
            <a:r>
              <a:rPr lang="lv-LV" dirty="0" smtClean="0"/>
              <a:t> </a:t>
            </a:r>
            <a:r>
              <a:rPr lang="lv-LV" dirty="0" err="1" smtClean="0"/>
              <a:t>penetrating</a:t>
            </a:r>
            <a:r>
              <a:rPr lang="lv-LV" dirty="0" smtClean="0"/>
              <a:t> radar</a:t>
            </a:r>
            <a:endParaRPr lang="lv-LV" dirty="0"/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3"/>
          </p:nvPr>
        </p:nvSpPr>
        <p:spPr>
          <a:xfrm>
            <a:off x="4645026" y="1205062"/>
            <a:ext cx="4041775" cy="639762"/>
          </a:xfrm>
        </p:spPr>
        <p:txBody>
          <a:bodyPr>
            <a:normAutofit/>
          </a:bodyPr>
          <a:lstStyle/>
          <a:p>
            <a:r>
              <a:rPr lang="lv-LV" dirty="0" smtClean="0"/>
              <a:t>Attālināts dzīvības pazīmju monitorings</a:t>
            </a:r>
            <a:endParaRPr lang="lv-LV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lv-LV" smtClean="0"/>
              <a:t>29.04.2015.</a:t>
            </a:r>
            <a:endParaRPr lang="lv-LV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lv-LV" smtClean="0"/>
              <a:t>VPP SOPHIS 4.projekta "GUDPILS" 1.posma noslēguma seminārs</a:t>
            </a:r>
            <a:endParaRPr lang="lv-LV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423574-3613-4BC7-92B6-70EB1B4E1FB3}" type="slidenum">
              <a:rPr lang="lv-LV" smtClean="0"/>
              <a:t>5</a:t>
            </a:fld>
            <a:endParaRPr lang="lv-LV"/>
          </a:p>
        </p:txBody>
      </p:sp>
      <p:pic>
        <p:nvPicPr>
          <p:cNvPr id="12" name="Picture 1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3608" y="1905765"/>
            <a:ext cx="2328396" cy="2051242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332" t="5257" r="8616" b="6232"/>
          <a:stretch/>
        </p:blipFill>
        <p:spPr>
          <a:xfrm>
            <a:off x="865083" y="4017948"/>
            <a:ext cx="2520281" cy="1944217"/>
          </a:xfrm>
          <a:prstGeom prst="rect">
            <a:avLst/>
          </a:prstGeom>
        </p:spPr>
      </p:pic>
      <p:sp>
        <p:nvSpPr>
          <p:cNvPr id="14" name="TextBox 13"/>
          <p:cNvSpPr txBox="1"/>
          <p:nvPr/>
        </p:nvSpPr>
        <p:spPr>
          <a:xfrm>
            <a:off x="752559" y="5974592"/>
            <a:ext cx="274532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lv-LV" dirty="0" smtClean="0"/>
              <a:t>Objekts 1m dziļumā</a:t>
            </a:r>
            <a:endParaRPr lang="lv-LV" dirty="0"/>
          </a:p>
        </p:txBody>
      </p:sp>
      <p:pic>
        <p:nvPicPr>
          <p:cNvPr id="16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30745" y="4100737"/>
            <a:ext cx="3691379" cy="14249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7" name="TextBox 16"/>
          <p:cNvSpPr txBox="1"/>
          <p:nvPr/>
        </p:nvSpPr>
        <p:spPr>
          <a:xfrm>
            <a:off x="4219978" y="5635328"/>
            <a:ext cx="471291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lv-LV" dirty="0" smtClean="0"/>
              <a:t>Iegūtā elpošanas līkne</a:t>
            </a:r>
            <a:endParaRPr lang="lv-LV" dirty="0"/>
          </a:p>
        </p:txBody>
      </p:sp>
      <p:pic>
        <p:nvPicPr>
          <p:cNvPr id="18" name="Picture 17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89179" y="2252890"/>
            <a:ext cx="3732945" cy="17099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595651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lv-LV" dirty="0"/>
              <a:t>Mūsu iestrādnes </a:t>
            </a:r>
            <a:r>
              <a:rPr lang="lv-LV" dirty="0" smtClean="0"/>
              <a:t>(2)</a:t>
            </a:r>
            <a:endParaRPr lang="lv-LV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412776"/>
            <a:ext cx="4040188" cy="402059"/>
          </a:xfrm>
        </p:spPr>
        <p:txBody>
          <a:bodyPr>
            <a:normAutofit/>
          </a:bodyPr>
          <a:lstStyle/>
          <a:p>
            <a:pPr algn="ctr"/>
            <a:r>
              <a:rPr lang="lv-LV" dirty="0"/>
              <a:t>2D </a:t>
            </a:r>
            <a:r>
              <a:rPr lang="lv-LV" dirty="0" smtClean="0"/>
              <a:t>triangulācijas modelis</a:t>
            </a:r>
            <a:endParaRPr lang="lv-LV" dirty="0"/>
          </a:p>
        </p:txBody>
      </p:sp>
      <p:pic>
        <p:nvPicPr>
          <p:cNvPr id="11" name="Content Placeholder 8"/>
          <p:cNvPicPr>
            <a:picLocks noGrp="1" noChangeAspect="1"/>
          </p:cNvPicPr>
          <p:nvPr>
            <p:ph sz="half" idx="2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06" t="3804" r="4749"/>
          <a:stretch/>
        </p:blipFill>
        <p:spPr>
          <a:xfrm>
            <a:off x="4954858" y="1843048"/>
            <a:ext cx="3412861" cy="2647988"/>
          </a:xfrm>
          <a:prstGeom prst="rect">
            <a:avLst/>
          </a:prstGeom>
        </p:spPr>
      </p:pic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0402" y="1436216"/>
            <a:ext cx="4041775" cy="360040"/>
          </a:xfrm>
        </p:spPr>
        <p:txBody>
          <a:bodyPr>
            <a:normAutofit/>
          </a:bodyPr>
          <a:lstStyle/>
          <a:p>
            <a:pPr algn="ctr"/>
            <a:r>
              <a:rPr lang="lv-LV" dirty="0" smtClean="0"/>
              <a:t>Eksperimenta rezultāti</a:t>
            </a:r>
            <a:endParaRPr lang="lv-LV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lv-LV" smtClean="0"/>
              <a:t>29.04.2015.</a:t>
            </a:r>
            <a:endParaRPr lang="lv-LV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lv-LV" smtClean="0"/>
              <a:t>VPP SOPHIS 4.projekta "GUDPILS" 1.posma noslēguma seminārs</a:t>
            </a:r>
            <a:endParaRPr lang="lv-LV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423574-3613-4BC7-92B6-70EB1B4E1FB3}" type="slidenum">
              <a:rPr lang="lv-LV" smtClean="0"/>
              <a:t>6</a:t>
            </a:fld>
            <a:endParaRPr lang="lv-LV"/>
          </a:p>
        </p:txBody>
      </p:sp>
      <p:pic>
        <p:nvPicPr>
          <p:cNvPr id="10" name="Picture 3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60" r="2570"/>
          <a:stretch/>
        </p:blipFill>
        <p:spPr bwMode="auto">
          <a:xfrm>
            <a:off x="443620" y="2046387"/>
            <a:ext cx="4053768" cy="19152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74462" y="4563141"/>
            <a:ext cx="3493257" cy="1627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" name="Rectangle 12"/>
          <p:cNvSpPr/>
          <p:nvPr/>
        </p:nvSpPr>
        <p:spPr>
          <a:xfrm>
            <a:off x="2153339" y="5517232"/>
            <a:ext cx="634330" cy="36004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lv-LV" dirty="0" smtClean="0"/>
              <a:t>TX</a:t>
            </a:r>
            <a:endParaRPr lang="lv-LV" dirty="0"/>
          </a:p>
        </p:txBody>
      </p:sp>
      <p:sp>
        <p:nvSpPr>
          <p:cNvPr id="14" name="Rectangle 13"/>
          <p:cNvSpPr/>
          <p:nvPr/>
        </p:nvSpPr>
        <p:spPr>
          <a:xfrm>
            <a:off x="1023020" y="5517232"/>
            <a:ext cx="634330" cy="36004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lv-LV" dirty="0" smtClean="0"/>
              <a:t>RX1</a:t>
            </a:r>
            <a:endParaRPr lang="lv-LV" dirty="0"/>
          </a:p>
        </p:txBody>
      </p:sp>
      <p:sp>
        <p:nvSpPr>
          <p:cNvPr id="15" name="Rectangle 14"/>
          <p:cNvSpPr/>
          <p:nvPr/>
        </p:nvSpPr>
        <p:spPr>
          <a:xfrm>
            <a:off x="3240047" y="5517232"/>
            <a:ext cx="634330" cy="36004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lv-LV" dirty="0" smtClean="0"/>
              <a:t>RX2</a:t>
            </a:r>
            <a:endParaRPr lang="lv-LV" dirty="0"/>
          </a:p>
        </p:txBody>
      </p:sp>
      <p:sp>
        <p:nvSpPr>
          <p:cNvPr id="17" name="Oval 16"/>
          <p:cNvSpPr/>
          <p:nvPr/>
        </p:nvSpPr>
        <p:spPr>
          <a:xfrm>
            <a:off x="1942222" y="4578617"/>
            <a:ext cx="288032" cy="299989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v-LV"/>
          </a:p>
        </p:txBody>
      </p:sp>
      <p:cxnSp>
        <p:nvCxnSpPr>
          <p:cNvPr id="19" name="Straight Arrow Connector 18"/>
          <p:cNvCxnSpPr/>
          <p:nvPr/>
        </p:nvCxnSpPr>
        <p:spPr>
          <a:xfrm>
            <a:off x="1660664" y="4728611"/>
            <a:ext cx="864096" cy="0"/>
          </a:xfrm>
          <a:prstGeom prst="straightConnector1">
            <a:avLst/>
          </a:prstGeom>
          <a:ln w="38100"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Arrow Connector 24"/>
          <p:cNvCxnSpPr/>
          <p:nvPr/>
        </p:nvCxnSpPr>
        <p:spPr>
          <a:xfrm flipH="1" flipV="1">
            <a:off x="2086238" y="4278417"/>
            <a:ext cx="6474" cy="947653"/>
          </a:xfrm>
          <a:prstGeom prst="straightConnector1">
            <a:avLst/>
          </a:prstGeom>
          <a:ln w="38100"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Rectangle 32"/>
          <p:cNvSpPr/>
          <p:nvPr/>
        </p:nvSpPr>
        <p:spPr>
          <a:xfrm>
            <a:off x="628650" y="4149080"/>
            <a:ext cx="3583310" cy="1944216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v-LV"/>
          </a:p>
        </p:txBody>
      </p:sp>
      <p:cxnSp>
        <p:nvCxnSpPr>
          <p:cNvPr id="35" name="Straight Arrow Connector 34"/>
          <p:cNvCxnSpPr/>
          <p:nvPr/>
        </p:nvCxnSpPr>
        <p:spPr>
          <a:xfrm flipH="1">
            <a:off x="1475656" y="4916044"/>
            <a:ext cx="432048" cy="457172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Straight Arrow Connector 36"/>
          <p:cNvCxnSpPr/>
          <p:nvPr/>
        </p:nvCxnSpPr>
        <p:spPr>
          <a:xfrm>
            <a:off x="2271246" y="4878606"/>
            <a:ext cx="1220634" cy="488632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Straight Arrow Connector 42"/>
          <p:cNvCxnSpPr/>
          <p:nvPr/>
        </p:nvCxnSpPr>
        <p:spPr>
          <a:xfrm flipH="1" flipV="1">
            <a:off x="2230254" y="4991667"/>
            <a:ext cx="178534" cy="37557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495541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lv-LV" dirty="0" smtClean="0"/>
              <a:t>Iepriekšējie maketi</a:t>
            </a:r>
            <a:endParaRPr lang="lv-LV" dirty="0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ctr"/>
            <a:r>
              <a:rPr lang="lv-LV" dirty="0" smtClean="0"/>
              <a:t>Pirmais GPR makets</a:t>
            </a:r>
            <a:endParaRPr lang="lv-LV" dirty="0"/>
          </a:p>
        </p:txBody>
      </p:sp>
      <p:pic>
        <p:nvPicPr>
          <p:cNvPr id="18" name="Content Placeholder 3"/>
          <p:cNvPicPr>
            <a:picLocks noGrp="1" noChangeAspect="1"/>
          </p:cNvPicPr>
          <p:nvPr>
            <p:ph sz="half" idx="2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0238" y="2897090"/>
            <a:ext cx="3868737" cy="2900557"/>
          </a:xfrm>
        </p:spPr>
      </p:pic>
      <p:sp>
        <p:nvSpPr>
          <p:cNvPr id="15" name="Text Placeholder 14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 algn="ctr"/>
            <a:r>
              <a:rPr lang="lv-LV" dirty="0" smtClean="0"/>
              <a:t>4 kanālu modulārs radars</a:t>
            </a:r>
            <a:endParaRPr lang="lv-LV" dirty="0"/>
          </a:p>
        </p:txBody>
      </p:sp>
      <p:pic>
        <p:nvPicPr>
          <p:cNvPr id="17" name="Picture 2"/>
          <p:cNvPicPr>
            <a:picLocks noGrp="1" noChangeAspect="1" noChangeArrowheads="1"/>
          </p:cNvPicPr>
          <p:nvPr>
            <p:ph sz="quarter" idx="4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629150" y="2890447"/>
            <a:ext cx="3887788" cy="29138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lv-LV" smtClean="0"/>
              <a:t>29.04.2015.</a:t>
            </a:r>
            <a:endParaRPr lang="lv-LV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lv-LV" smtClean="0"/>
              <a:t>VPP SOPHIS 4.projekta "GUDPILS" 1.posma noslēguma seminārs</a:t>
            </a:r>
            <a:endParaRPr lang="lv-LV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423574-3613-4BC7-92B6-70EB1B4E1FB3}" type="slidenum">
              <a:rPr lang="lv-LV" smtClean="0"/>
              <a:t>7</a:t>
            </a:fld>
            <a:endParaRPr lang="lv-LV"/>
          </a:p>
        </p:txBody>
      </p:sp>
    </p:spTree>
    <p:extLst>
      <p:ext uri="{BB962C8B-B14F-4D97-AF65-F5344CB8AC3E}">
        <p14:creationId xmlns:p14="http://schemas.microsoft.com/office/powerpoint/2010/main" val="40434210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629841" y="365127"/>
            <a:ext cx="7886700" cy="759617"/>
          </a:xfrm>
        </p:spPr>
        <p:txBody>
          <a:bodyPr/>
          <a:lstStyle/>
          <a:p>
            <a:pPr algn="ctr"/>
            <a:r>
              <a:rPr lang="lv-LV" dirty="0" smtClean="0"/>
              <a:t>Raksturīgie parametri</a:t>
            </a:r>
            <a:endParaRPr lang="lv-LV" dirty="0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lv-LV" smtClean="0"/>
              <a:t>29.04.2015.</a:t>
            </a:r>
            <a:endParaRPr lang="lv-LV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lv-LV" smtClean="0"/>
              <a:t>VPP SOPHIS 4.projekta "GUDPILS" 1.posma noslēguma seminārs</a:t>
            </a:r>
            <a:endParaRPr lang="lv-LV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423574-3613-4BC7-92B6-70EB1B4E1FB3}" type="slidenum">
              <a:rPr lang="lv-LV" smtClean="0"/>
              <a:t>8</a:t>
            </a:fld>
            <a:endParaRPr lang="lv-LV"/>
          </a:p>
        </p:txBody>
      </p:sp>
      <p:graphicFrame>
        <p:nvGraphicFramePr>
          <p:cNvPr id="16" name="Table 1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50372879"/>
              </p:ext>
            </p:extLst>
          </p:nvPr>
        </p:nvGraphicFramePr>
        <p:xfrm>
          <a:off x="107504" y="1196751"/>
          <a:ext cx="8928992" cy="478704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32248"/>
                <a:gridCol w="2232248"/>
                <a:gridCol w="2232248"/>
                <a:gridCol w="2232248"/>
              </a:tblGrid>
              <a:tr h="372553">
                <a:tc>
                  <a:txBody>
                    <a:bodyPr/>
                    <a:lstStyle/>
                    <a:p>
                      <a:pPr algn="ctr"/>
                      <a:r>
                        <a:rPr lang="lv-LV" b="1" dirty="0" smtClean="0"/>
                        <a:t>Parametri\Diapazons</a:t>
                      </a:r>
                      <a:endParaRPr lang="lv-LV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lv-LV" b="1" dirty="0" smtClean="0"/>
                        <a:t>10MHz -100MHz</a:t>
                      </a:r>
                      <a:endParaRPr lang="lv-LV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lv-LV" b="1" dirty="0" smtClean="0"/>
                        <a:t>100MHz -1GHz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lv-LV" b="1" dirty="0" smtClean="0"/>
                        <a:t>1GHz -10GHz</a:t>
                      </a:r>
                    </a:p>
                  </a:txBody>
                  <a:tcPr anchor="ctr"/>
                </a:tc>
              </a:tr>
              <a:tr h="1469797">
                <a:tc>
                  <a:txBody>
                    <a:bodyPr/>
                    <a:lstStyle/>
                    <a:p>
                      <a:pPr algn="ctr"/>
                      <a:r>
                        <a:rPr lang="lv-LV" b="1" dirty="0" smtClean="0"/>
                        <a:t>Pielietojums</a:t>
                      </a:r>
                      <a:endParaRPr lang="lv-LV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lv-LV" b="1" dirty="0" smtClean="0"/>
                        <a:t>Kūdras, mitras</a:t>
                      </a:r>
                      <a:r>
                        <a:rPr lang="lv-LV" b="1" baseline="0" dirty="0" smtClean="0"/>
                        <a:t> augsnes apsekošana</a:t>
                      </a:r>
                      <a:endParaRPr lang="lv-LV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lv-LV" b="1" dirty="0" smtClean="0"/>
                        <a:t>Zemes slāņu, ūdenstilpņu apsekošana.</a:t>
                      </a:r>
                      <a:endParaRPr lang="lv-LV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lv-LV" b="1" dirty="0" smtClean="0"/>
                        <a:t>Asfalta</a:t>
                      </a:r>
                      <a:r>
                        <a:rPr lang="lv-LV" b="1" baseline="0" dirty="0" smtClean="0"/>
                        <a:t>, būvkonstrukciju apsekošana. Dzīvības pazīmju, kustības noteikšana</a:t>
                      </a:r>
                      <a:endParaRPr lang="lv-LV" b="1" dirty="0"/>
                    </a:p>
                  </a:txBody>
                  <a:tcPr anchor="ctr"/>
                </a:tc>
              </a:tr>
              <a:tr h="643036">
                <a:tc>
                  <a:txBody>
                    <a:bodyPr/>
                    <a:lstStyle/>
                    <a:p>
                      <a:pPr algn="ctr"/>
                      <a:r>
                        <a:rPr lang="lv-LV" b="1" dirty="0" smtClean="0"/>
                        <a:t>Izšķiršanas spēja:</a:t>
                      </a:r>
                    </a:p>
                    <a:p>
                      <a:pPr algn="ctr"/>
                      <a:r>
                        <a:rPr lang="lv-LV" b="1" dirty="0" smtClean="0"/>
                        <a:t>Gaisā (</a:t>
                      </a:r>
                      <a:r>
                        <a:rPr lang="lv-LV" b="1" dirty="0" err="1" smtClean="0"/>
                        <a:t>eps</a:t>
                      </a:r>
                      <a:r>
                        <a:rPr lang="lv-LV" b="1" dirty="0" smtClean="0"/>
                        <a:t>=1)</a:t>
                      </a:r>
                      <a:endParaRPr lang="lv-LV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lv-LV" b="1" dirty="0" smtClean="0"/>
                        <a:t>15m</a:t>
                      </a:r>
                      <a:r>
                        <a:rPr lang="lv-LV" b="1" baseline="0" dirty="0" smtClean="0"/>
                        <a:t> … </a:t>
                      </a:r>
                      <a:r>
                        <a:rPr lang="lv-LV" b="1" dirty="0" smtClean="0"/>
                        <a:t>1.5m</a:t>
                      </a:r>
                      <a:endParaRPr lang="lv-LV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lv-LV" b="1" smtClean="0"/>
                        <a:t>1.5m</a:t>
                      </a:r>
                      <a:r>
                        <a:rPr lang="lv-LV" b="1" baseline="0" smtClean="0"/>
                        <a:t> … 15c</a:t>
                      </a:r>
                      <a:r>
                        <a:rPr lang="lv-LV" b="1" smtClean="0"/>
                        <a:t>m</a:t>
                      </a:r>
                    </a:p>
                    <a:p>
                      <a:pPr algn="ctr"/>
                      <a:endParaRPr lang="lv-LV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lv-LV" b="1" dirty="0" smtClean="0"/>
                        <a:t>15cm</a:t>
                      </a:r>
                      <a:r>
                        <a:rPr lang="lv-LV" b="1" baseline="0" dirty="0" smtClean="0"/>
                        <a:t> … 1.5c</a:t>
                      </a:r>
                      <a:r>
                        <a:rPr lang="lv-LV" b="1" dirty="0" smtClean="0"/>
                        <a:t>m</a:t>
                      </a:r>
                    </a:p>
                    <a:p>
                      <a:pPr algn="ctr"/>
                      <a:endParaRPr lang="lv-LV" b="1" dirty="0"/>
                    </a:p>
                  </a:txBody>
                  <a:tcPr anchor="ctr"/>
                </a:tc>
              </a:tr>
              <a:tr h="643036">
                <a:tc>
                  <a:txBody>
                    <a:bodyPr/>
                    <a:lstStyle/>
                    <a:p>
                      <a:pPr algn="ctr"/>
                      <a:r>
                        <a:rPr lang="lv-LV" b="1" dirty="0" smtClean="0"/>
                        <a:t>Izšķiršanas spēja:</a:t>
                      </a:r>
                    </a:p>
                    <a:p>
                      <a:pPr algn="ctr"/>
                      <a:r>
                        <a:rPr lang="lv-LV" b="1" dirty="0" smtClean="0"/>
                        <a:t>Sausā</a:t>
                      </a:r>
                      <a:r>
                        <a:rPr lang="lv-LV" b="1" baseline="0" dirty="0" smtClean="0"/>
                        <a:t> smiltī (</a:t>
                      </a:r>
                      <a:r>
                        <a:rPr lang="lv-LV" b="1" baseline="0" dirty="0" err="1" smtClean="0"/>
                        <a:t>eps</a:t>
                      </a:r>
                      <a:r>
                        <a:rPr lang="lv-LV" b="1" baseline="0" dirty="0" smtClean="0"/>
                        <a:t>=4)</a:t>
                      </a:r>
                      <a:endParaRPr lang="lv-LV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lv-LV" b="1" dirty="0" smtClean="0"/>
                        <a:t>7.5m</a:t>
                      </a:r>
                      <a:r>
                        <a:rPr lang="lv-LV" b="1" baseline="0" dirty="0" smtClean="0"/>
                        <a:t> … 0.75</a:t>
                      </a:r>
                      <a:r>
                        <a:rPr lang="lv-LV" b="1" dirty="0" smtClean="0"/>
                        <a:t>m</a:t>
                      </a:r>
                      <a:endParaRPr lang="lv-LV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lv-LV" b="1" dirty="0" smtClean="0"/>
                        <a:t>0.75m</a:t>
                      </a:r>
                      <a:r>
                        <a:rPr lang="lv-LV" b="1" baseline="0" dirty="0" smtClean="0"/>
                        <a:t> … 7.5c</a:t>
                      </a:r>
                      <a:r>
                        <a:rPr lang="lv-LV" b="1" dirty="0" smtClean="0"/>
                        <a:t>m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lv-LV" b="1" dirty="0" smtClean="0"/>
                        <a:t>7.5cm</a:t>
                      </a:r>
                      <a:r>
                        <a:rPr lang="lv-LV" b="1" baseline="0" dirty="0" smtClean="0"/>
                        <a:t> … 0.75c</a:t>
                      </a:r>
                      <a:r>
                        <a:rPr lang="lv-LV" b="1" dirty="0" smtClean="0"/>
                        <a:t>m</a:t>
                      </a:r>
                    </a:p>
                  </a:txBody>
                  <a:tcPr anchor="ctr"/>
                </a:tc>
              </a:tr>
              <a:tr h="643036">
                <a:tc>
                  <a:txBody>
                    <a:bodyPr/>
                    <a:lstStyle/>
                    <a:p>
                      <a:pPr algn="ctr"/>
                      <a:r>
                        <a:rPr lang="lv-LV" b="1" dirty="0" smtClean="0"/>
                        <a:t>Izšķiršanas spēja:</a:t>
                      </a:r>
                    </a:p>
                    <a:p>
                      <a:pPr algn="ctr"/>
                      <a:r>
                        <a:rPr lang="lv-LV" b="1" dirty="0" smtClean="0"/>
                        <a:t>Ūdens (</a:t>
                      </a:r>
                      <a:r>
                        <a:rPr lang="lv-LV" b="1" dirty="0" err="1" smtClean="0"/>
                        <a:t>eps</a:t>
                      </a:r>
                      <a:r>
                        <a:rPr lang="lv-LV" b="1" dirty="0" smtClean="0"/>
                        <a:t>=81)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lv-LV" b="1" dirty="0" smtClean="0"/>
                        <a:t>1.7m</a:t>
                      </a:r>
                      <a:r>
                        <a:rPr lang="lv-LV" b="1" baseline="0" dirty="0" smtClean="0"/>
                        <a:t> … 17c</a:t>
                      </a:r>
                      <a:r>
                        <a:rPr lang="lv-LV" b="1" dirty="0" smtClean="0"/>
                        <a:t>m</a:t>
                      </a:r>
                      <a:endParaRPr lang="lv-LV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lv-LV" b="1" dirty="0" smtClean="0"/>
                        <a:t>17cm</a:t>
                      </a:r>
                      <a:r>
                        <a:rPr lang="lv-LV" b="1" baseline="0" dirty="0" smtClean="0"/>
                        <a:t> … 1.7c</a:t>
                      </a:r>
                      <a:r>
                        <a:rPr lang="lv-LV" b="1" dirty="0" smtClean="0"/>
                        <a:t>m</a:t>
                      </a:r>
                    </a:p>
                    <a:p>
                      <a:pPr algn="ctr"/>
                      <a:endParaRPr lang="lv-LV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lv-LV" b="1" dirty="0" smtClean="0"/>
                        <a:t>1.7cm</a:t>
                      </a:r>
                      <a:r>
                        <a:rPr lang="lv-LV" b="1" baseline="0" dirty="0" smtClean="0"/>
                        <a:t> … </a:t>
                      </a:r>
                      <a:r>
                        <a:rPr lang="lv-LV" b="1" baseline="0" dirty="0" smtClean="0">
                          <a:solidFill>
                            <a:srgbClr val="FF0000"/>
                          </a:solidFill>
                        </a:rPr>
                        <a:t>0.5c</a:t>
                      </a:r>
                      <a:r>
                        <a:rPr lang="lv-LV" b="1" dirty="0" smtClean="0">
                          <a:solidFill>
                            <a:srgbClr val="FF0000"/>
                          </a:solidFill>
                        </a:rPr>
                        <a:t>m</a:t>
                      </a:r>
                    </a:p>
                    <a:p>
                      <a:pPr algn="ctr"/>
                      <a:endParaRPr lang="lv-LV" b="1" dirty="0"/>
                    </a:p>
                  </a:txBody>
                  <a:tcPr anchor="ctr"/>
                </a:tc>
              </a:tr>
              <a:tr h="643036">
                <a:tc>
                  <a:txBody>
                    <a:bodyPr/>
                    <a:lstStyle/>
                    <a:p>
                      <a:pPr algn="ctr"/>
                      <a:r>
                        <a:rPr lang="lv-LV" b="1" dirty="0" smtClean="0"/>
                        <a:t>Mērīšanas attālums</a:t>
                      </a:r>
                    </a:p>
                    <a:p>
                      <a:pPr algn="ctr"/>
                      <a:r>
                        <a:rPr lang="lv-LV" b="1" dirty="0" smtClean="0"/>
                        <a:t>gaisā,</a:t>
                      </a:r>
                      <a:r>
                        <a:rPr lang="lv-LV" b="1" baseline="0" dirty="0" smtClean="0"/>
                        <a:t> </a:t>
                      </a:r>
                      <a:r>
                        <a:rPr lang="lv-LV" b="1" dirty="0" smtClean="0"/>
                        <a:t>materiālos</a:t>
                      </a:r>
                      <a:endParaRPr lang="lv-LV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lv-LV" b="1" dirty="0" smtClean="0"/>
                        <a:t>&lt;1km , &lt;100m</a:t>
                      </a:r>
                      <a:endParaRPr lang="lv-LV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lv-LV" b="1" dirty="0" smtClean="0"/>
                        <a:t>&lt;100m,</a:t>
                      </a:r>
                      <a:r>
                        <a:rPr lang="lv-LV" b="1" baseline="0" dirty="0" smtClean="0"/>
                        <a:t> </a:t>
                      </a:r>
                      <a:r>
                        <a:rPr lang="lv-LV" b="1" dirty="0" smtClean="0"/>
                        <a:t>&lt;10m</a:t>
                      </a:r>
                    </a:p>
                    <a:p>
                      <a:pPr algn="ctr"/>
                      <a:endParaRPr lang="lv-LV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lv-LV" b="1" dirty="0" smtClean="0"/>
                        <a:t>&lt;100m,</a:t>
                      </a:r>
                      <a:r>
                        <a:rPr lang="lv-LV" b="1" baseline="0" dirty="0" smtClean="0"/>
                        <a:t> &lt;1m</a:t>
                      </a:r>
                      <a:endParaRPr lang="lv-LV" b="1" dirty="0" smtClean="0"/>
                    </a:p>
                    <a:p>
                      <a:pPr algn="ctr"/>
                      <a:endParaRPr lang="lv-LV" b="1" dirty="0"/>
                    </a:p>
                  </a:txBody>
                  <a:tcPr anchor="ctr"/>
                </a:tc>
              </a:tr>
              <a:tr h="372553">
                <a:tc>
                  <a:txBody>
                    <a:bodyPr/>
                    <a:lstStyle/>
                    <a:p>
                      <a:pPr algn="ctr"/>
                      <a:r>
                        <a:rPr lang="lv-LV" b="1" dirty="0" smtClean="0"/>
                        <a:t>Antenu (sensora) izmēri</a:t>
                      </a:r>
                      <a:endParaRPr lang="lv-LV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lv-LV" b="1" dirty="0" smtClean="0"/>
                        <a:t>15m</a:t>
                      </a:r>
                      <a:r>
                        <a:rPr lang="lv-LV" b="1" baseline="0" dirty="0" smtClean="0"/>
                        <a:t> … </a:t>
                      </a:r>
                      <a:r>
                        <a:rPr lang="lv-LV" b="1" dirty="0" smtClean="0"/>
                        <a:t>1.5m</a:t>
                      </a:r>
                      <a:endParaRPr lang="lv-LV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lv-LV" b="1" dirty="0" smtClean="0"/>
                        <a:t>1.5m</a:t>
                      </a:r>
                      <a:r>
                        <a:rPr lang="lv-LV" b="1" baseline="0" dirty="0" smtClean="0"/>
                        <a:t> … 15c</a:t>
                      </a:r>
                      <a:r>
                        <a:rPr lang="lv-LV" b="1" dirty="0" smtClean="0"/>
                        <a:t>m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lv-LV" b="1" dirty="0" smtClean="0"/>
                        <a:t>15cm</a:t>
                      </a:r>
                      <a:r>
                        <a:rPr lang="lv-LV" b="1" baseline="0" dirty="0" smtClean="0"/>
                        <a:t> … 1.5c</a:t>
                      </a:r>
                      <a:r>
                        <a:rPr lang="lv-LV" b="1" dirty="0" smtClean="0"/>
                        <a:t>m</a:t>
                      </a:r>
                    </a:p>
                  </a:txBody>
                  <a:tcPr anchor="ctr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7519258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365127"/>
            <a:ext cx="7886700" cy="543594"/>
          </a:xfrm>
        </p:spPr>
        <p:txBody>
          <a:bodyPr>
            <a:normAutofit fontScale="90000"/>
          </a:bodyPr>
          <a:lstStyle/>
          <a:p>
            <a:pPr algn="ctr"/>
            <a:r>
              <a:rPr lang="lv-LV" dirty="0" smtClean="0"/>
              <a:t>Objekta kustības </a:t>
            </a:r>
            <a:r>
              <a:rPr lang="lv-LV" dirty="0" err="1" smtClean="0"/>
              <a:t>vizualizācija</a:t>
            </a:r>
            <a:endParaRPr lang="lv-LV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lv-LV" smtClean="0"/>
              <a:t>29.04.2015.</a:t>
            </a:r>
            <a:endParaRPr lang="lv-LV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lv-LV" smtClean="0"/>
              <a:t>VPP SOPHIS 4.projekta "GUDPILS" 1.posma noslēguma seminārs</a:t>
            </a:r>
            <a:endParaRPr lang="lv-LV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423574-3613-4BC7-92B6-70EB1B4E1FB3}" type="slidenum">
              <a:rPr lang="lv-LV" smtClean="0"/>
              <a:t>9</a:t>
            </a:fld>
            <a:endParaRPr lang="lv-LV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79712" y="3699770"/>
            <a:ext cx="5040560" cy="2582925"/>
          </a:xfrm>
          <a:prstGeom prst="rect">
            <a:avLst/>
          </a:prstGeom>
        </p:spPr>
      </p:pic>
      <p:pic>
        <p:nvPicPr>
          <p:cNvPr id="10" name="Content Placeholder 9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59632" y="908721"/>
            <a:ext cx="5907285" cy="2745817"/>
          </a:xfrm>
        </p:spPr>
      </p:pic>
    </p:spTree>
    <p:extLst>
      <p:ext uri="{BB962C8B-B14F-4D97-AF65-F5344CB8AC3E}">
        <p14:creationId xmlns:p14="http://schemas.microsoft.com/office/powerpoint/2010/main" val="12585056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lv-LV" dirty="0" smtClean="0"/>
              <a:t>Telpas izmaiņu noteikšana</a:t>
            </a:r>
            <a:endParaRPr lang="lv-LV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4346" b="50354"/>
          <a:stretch/>
        </p:blipFill>
        <p:spPr>
          <a:xfrm>
            <a:off x="1547664" y="1707065"/>
            <a:ext cx="6416998" cy="3960440"/>
          </a:xfrm>
        </p:spPr>
      </p:pic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lv-LV" smtClean="0"/>
              <a:t>29.04.2015.</a:t>
            </a:r>
            <a:endParaRPr lang="lv-LV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lv-LV" smtClean="0"/>
              <a:t>VPP SOPHIS 4.projekta "GUDPILS" 1.posma noslēguma seminārs</a:t>
            </a:r>
            <a:endParaRPr lang="lv-LV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423574-3613-4BC7-92B6-70EB1B4E1FB3}" type="slidenum">
              <a:rPr lang="lv-LV" smtClean="0"/>
              <a:t>10</a:t>
            </a:fld>
            <a:endParaRPr lang="lv-LV"/>
          </a:p>
        </p:txBody>
      </p:sp>
      <p:cxnSp>
        <p:nvCxnSpPr>
          <p:cNvPr id="6" name="Straight Arrow Connector 5"/>
          <p:cNvCxnSpPr/>
          <p:nvPr/>
        </p:nvCxnSpPr>
        <p:spPr>
          <a:xfrm>
            <a:off x="4756163" y="5324812"/>
            <a:ext cx="1328005" cy="0"/>
          </a:xfrm>
          <a:prstGeom prst="straightConnector1">
            <a:avLst/>
          </a:prstGeom>
          <a:ln w="38100"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Arrow Connector 14"/>
          <p:cNvCxnSpPr/>
          <p:nvPr/>
        </p:nvCxnSpPr>
        <p:spPr>
          <a:xfrm flipV="1">
            <a:off x="5420165" y="4892764"/>
            <a:ext cx="0" cy="864096"/>
          </a:xfrm>
          <a:prstGeom prst="straightConnector1">
            <a:avLst/>
          </a:prstGeom>
          <a:ln w="38100"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837832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513" y="365126"/>
            <a:ext cx="8856983" cy="925775"/>
          </a:xfrm>
        </p:spPr>
        <p:txBody>
          <a:bodyPr>
            <a:normAutofit fontScale="90000"/>
          </a:bodyPr>
          <a:lstStyle/>
          <a:p>
            <a:pPr algn="ctr"/>
            <a:r>
              <a:rPr lang="lv-LV" dirty="0" smtClean="0"/>
              <a:t>Apstrādes rezultāti pielietojot galveno komponentu analīzi (PCA)</a:t>
            </a:r>
            <a:endParaRPr lang="lv-LV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lv-LV" smtClean="0"/>
              <a:t>29.04.2015.</a:t>
            </a:r>
            <a:endParaRPr lang="lv-LV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lv-LV" smtClean="0"/>
              <a:t>VPP SOPHIS 4.projekta "GUDPILS" 1.posma noslēguma seminārs</a:t>
            </a:r>
            <a:endParaRPr lang="lv-LV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423574-3613-4BC7-92B6-70EB1B4E1FB3}" type="slidenum">
              <a:rPr lang="lv-LV" smtClean="0"/>
              <a:t>11</a:t>
            </a:fld>
            <a:endParaRPr lang="lv-LV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98018" y="2180957"/>
            <a:ext cx="2016224" cy="3676190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513" y="2166179"/>
            <a:ext cx="2016224" cy="3676190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514467" y="1690689"/>
            <a:ext cx="135106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lv-LV" dirty="0" smtClean="0"/>
              <a:t>Nav kustības</a:t>
            </a:r>
            <a:endParaRPr lang="lv-LV" dirty="0"/>
          </a:p>
        </p:txBody>
      </p:sp>
      <p:sp>
        <p:nvSpPr>
          <p:cNvPr id="10" name="TextBox 9"/>
          <p:cNvSpPr txBox="1"/>
          <p:nvPr/>
        </p:nvSpPr>
        <p:spPr>
          <a:xfrm>
            <a:off x="2843808" y="1567900"/>
            <a:ext cx="141072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lv-LV" dirty="0" smtClean="0"/>
              <a:t>Cilvēks izgāja caur zonu</a:t>
            </a:r>
            <a:endParaRPr lang="lv-LV" dirty="0"/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37443" y="2189893"/>
            <a:ext cx="2143264" cy="3676190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860032" y="1567900"/>
            <a:ext cx="171411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lv-LV" dirty="0" smtClean="0"/>
              <a:t>Cilvēks gāja turp un atpakaļ </a:t>
            </a:r>
            <a:endParaRPr lang="lv-LV" dirty="0"/>
          </a:p>
        </p:txBody>
      </p:sp>
      <p:pic>
        <p:nvPicPr>
          <p:cNvPr id="13" name="Picture 12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03296" y="2189893"/>
            <a:ext cx="1822973" cy="3652476"/>
          </a:xfrm>
          <a:prstGeom prst="rect">
            <a:avLst/>
          </a:prstGeom>
        </p:spPr>
      </p:pic>
      <p:sp>
        <p:nvSpPr>
          <p:cNvPr id="15" name="TextBox 14"/>
          <p:cNvSpPr txBox="1"/>
          <p:nvPr/>
        </p:nvSpPr>
        <p:spPr>
          <a:xfrm>
            <a:off x="7207904" y="1290901"/>
            <a:ext cx="141072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lv-LV" dirty="0" smtClean="0"/>
              <a:t>Cilvēks 5 reizes izgāja caur zonu</a:t>
            </a:r>
            <a:endParaRPr lang="lv-LV" dirty="0"/>
          </a:p>
        </p:txBody>
      </p:sp>
    </p:spTree>
    <p:extLst>
      <p:ext uri="{BB962C8B-B14F-4D97-AF65-F5344CB8AC3E}">
        <p14:creationId xmlns:p14="http://schemas.microsoft.com/office/powerpoint/2010/main" val="3569167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655613"/>
          </a:xfrm>
        </p:spPr>
        <p:txBody>
          <a:bodyPr/>
          <a:lstStyle/>
          <a:p>
            <a:pPr algn="ctr"/>
            <a:r>
              <a:rPr lang="lv-LV" dirty="0" smtClean="0"/>
              <a:t>Ledus biezuma mērījumi</a:t>
            </a:r>
            <a:endParaRPr lang="lv-LV" dirty="0"/>
          </a:p>
        </p:txBody>
      </p:sp>
      <p:sp>
        <p:nvSpPr>
          <p:cNvPr id="7" name="Content Placeholder 6"/>
          <p:cNvSpPr>
            <a:spLocks noGrp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r>
              <a:rPr lang="lv-LV" dirty="0"/>
              <a:t>Ledus tiek mērīts, lai 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lv-LV" dirty="0"/>
              <a:t>Novērotu klimata izmaiņas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lv-LV" dirty="0"/>
              <a:t>Noteiktu ledus ceļu biezumu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lv-LV" dirty="0"/>
              <a:t>Noteiktu ledus plānākās vietas, kur sūtīt ledlauzi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lv-LV" dirty="0"/>
              <a:t>Redzētu, kur ūdens tilpnēs ieplūst straumes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lv-LV" dirty="0"/>
              <a:t>Noteiktu hokeja laukuma ledus kvalitāti</a:t>
            </a:r>
          </a:p>
          <a:p>
            <a:endParaRPr lang="lv-LV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lv-LV" smtClean="0"/>
              <a:t>29.04.2015.</a:t>
            </a:r>
            <a:endParaRPr lang="lv-LV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lv-LV" smtClean="0"/>
              <a:t>VPP SOPHIS 4.projekta "GUDPILS" 1.posma noslēguma seminārs</a:t>
            </a:r>
            <a:endParaRPr lang="lv-LV"/>
          </a:p>
        </p:txBody>
      </p:sp>
      <p:sp>
        <p:nvSpPr>
          <p:cNvPr id="12" name="Slide Number Placeholder 1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423574-3613-4BC7-92B6-70EB1B4E1FB3}" type="slidenum">
              <a:rPr lang="lv-LV" smtClean="0"/>
              <a:t>12</a:t>
            </a:fld>
            <a:endParaRPr lang="lv-LV"/>
          </a:p>
        </p:txBody>
      </p:sp>
      <p:pic>
        <p:nvPicPr>
          <p:cNvPr id="9" name="Content Placeholder 6"/>
          <p:cNvPicPr>
            <a:picLocks noGrp="1"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33945" y="1218494"/>
            <a:ext cx="2670653" cy="1779000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12196" y="3079238"/>
            <a:ext cx="2692400" cy="1513840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12198" y="4675319"/>
            <a:ext cx="2641829" cy="14832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148985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lv-LV" dirty="0" smtClean="0"/>
              <a:t>Mērījumi laboratorijā</a:t>
            </a:r>
            <a:endParaRPr lang="lv-LV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lv-LV" smtClean="0"/>
              <a:t>29.04.2015.</a:t>
            </a:r>
            <a:endParaRPr lang="lv-LV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lv-LV" smtClean="0"/>
              <a:t>VPP SOPHIS 4.projekta "GUDPILS" 1.posma noslēguma seminārs</a:t>
            </a:r>
            <a:endParaRPr lang="lv-LV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423574-3613-4BC7-92B6-70EB1B4E1FB3}" type="slidenum">
              <a:rPr lang="lv-LV" smtClean="0"/>
              <a:t>13</a:t>
            </a:fld>
            <a:endParaRPr lang="lv-LV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512" y="2027312"/>
            <a:ext cx="3995936" cy="3528392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27984" y="2027312"/>
            <a:ext cx="4512501" cy="35283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674077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365127"/>
            <a:ext cx="7886700" cy="543594"/>
          </a:xfrm>
        </p:spPr>
        <p:txBody>
          <a:bodyPr>
            <a:normAutofit fontScale="90000"/>
          </a:bodyPr>
          <a:lstStyle/>
          <a:p>
            <a:pPr algn="ctr"/>
            <a:r>
              <a:rPr lang="lv-LV" dirty="0" smtClean="0"/>
              <a:t>9cm biezas ledus loksnes mērījumi</a:t>
            </a:r>
            <a:endParaRPr lang="lv-LV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lv-LV" smtClean="0"/>
              <a:t>29.04.2015.</a:t>
            </a:r>
            <a:endParaRPr lang="lv-LV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lv-LV" smtClean="0"/>
              <a:t>VPP SOPHIS 4.projekta "GUDPILS" 1.posma noslēguma seminārs</a:t>
            </a:r>
            <a:endParaRPr lang="lv-LV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423574-3613-4BC7-92B6-70EB1B4E1FB3}" type="slidenum">
              <a:rPr lang="lv-LV" smtClean="0"/>
              <a:t>14</a:t>
            </a:fld>
            <a:endParaRPr lang="lv-LV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2322" y="3642389"/>
            <a:ext cx="3265527" cy="2449145"/>
          </a:xfrm>
          <a:prstGeom prst="rect">
            <a:avLst/>
          </a:prstGeom>
        </p:spPr>
      </p:pic>
      <p:pic>
        <p:nvPicPr>
          <p:cNvPr id="9" name="Content Placeholder 16"/>
          <p:cNvPicPr>
            <a:picLocks noGrp="1" noChangeAspect="1"/>
          </p:cNvPicPr>
          <p:nvPr>
            <p:ph sz="half" idx="2"/>
          </p:nvPr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379" b="22082"/>
          <a:stretch/>
        </p:blipFill>
        <p:spPr>
          <a:xfrm>
            <a:off x="490887" y="1651892"/>
            <a:ext cx="3549003" cy="1725680"/>
          </a:xfrm>
        </p:spPr>
      </p:pic>
      <p:sp>
        <p:nvSpPr>
          <p:cNvPr id="10" name="TextBox 9"/>
          <p:cNvSpPr txBox="1"/>
          <p:nvPr/>
        </p:nvSpPr>
        <p:spPr>
          <a:xfrm>
            <a:off x="625716" y="1084387"/>
            <a:ext cx="3224698" cy="3701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lv-LV" dirty="0" smtClean="0"/>
              <a:t>R&amp;S ZNB20 VNA, </a:t>
            </a:r>
            <a:r>
              <a:rPr lang="lv-LV" dirty="0" err="1" smtClean="0"/>
              <a:t>Time</a:t>
            </a:r>
            <a:r>
              <a:rPr lang="lv-LV" dirty="0" smtClean="0"/>
              <a:t> </a:t>
            </a:r>
            <a:r>
              <a:rPr lang="lv-LV" dirty="0" err="1" smtClean="0"/>
              <a:t>domain</a:t>
            </a:r>
            <a:endParaRPr lang="lv-LV" dirty="0"/>
          </a:p>
        </p:txBody>
      </p:sp>
      <p:sp>
        <p:nvSpPr>
          <p:cNvPr id="11" name="Rectangle 10"/>
          <p:cNvSpPr/>
          <p:nvPr/>
        </p:nvSpPr>
        <p:spPr>
          <a:xfrm>
            <a:off x="2478959" y="4485373"/>
            <a:ext cx="109998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lv-LV" dirty="0"/>
              <a:t>9,5 cm</a:t>
            </a:r>
          </a:p>
        </p:txBody>
      </p:sp>
      <p:pic>
        <p:nvPicPr>
          <p:cNvPr id="13" name="Picture 2" descr="E:\EDI\Projekti\UWB\Mani Dokumenti\Atteli\6 GHz grafs.jpg"/>
          <p:cNvPicPr>
            <a:picLocks noGrp="1" noChangeAspect="1" noChangeArrowheads="1"/>
          </p:cNvPicPr>
          <p:nvPr>
            <p:ph sz="quarter" idx="4294967295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932040" y="1543262"/>
            <a:ext cx="2841629" cy="19607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TextBox 13"/>
          <p:cNvSpPr txBox="1"/>
          <p:nvPr/>
        </p:nvSpPr>
        <p:spPr>
          <a:xfrm>
            <a:off x="4740504" y="1113481"/>
            <a:ext cx="350390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lv-LV" dirty="0" err="1" smtClean="0"/>
              <a:t>Tektronix</a:t>
            </a:r>
            <a:r>
              <a:rPr lang="lv-LV" dirty="0" smtClean="0"/>
              <a:t> DPO72004C (20GHz </a:t>
            </a:r>
            <a:r>
              <a:rPr lang="lv-LV" dirty="0" err="1" smtClean="0"/>
              <a:t>osc</a:t>
            </a:r>
            <a:r>
              <a:rPr lang="lv-LV" dirty="0" smtClean="0"/>
              <a:t>.)</a:t>
            </a:r>
            <a:endParaRPr lang="lv-LV" dirty="0"/>
          </a:p>
        </p:txBody>
      </p:sp>
      <p:pic>
        <p:nvPicPr>
          <p:cNvPr id="15" name="Picture 14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60666" y="3573016"/>
            <a:ext cx="3384376" cy="2538282"/>
          </a:xfrm>
          <a:prstGeom prst="rect">
            <a:avLst/>
          </a:prstGeom>
        </p:spPr>
      </p:pic>
      <p:sp>
        <p:nvSpPr>
          <p:cNvPr id="16" name="Rectangle 15"/>
          <p:cNvSpPr/>
          <p:nvPr/>
        </p:nvSpPr>
        <p:spPr>
          <a:xfrm>
            <a:off x="6492455" y="4221088"/>
            <a:ext cx="109998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lv-LV" dirty="0"/>
              <a:t>8,6 cm</a:t>
            </a:r>
          </a:p>
        </p:txBody>
      </p:sp>
    </p:spTree>
    <p:extLst>
      <p:ext uri="{BB962C8B-B14F-4D97-AF65-F5344CB8AC3E}">
        <p14:creationId xmlns:p14="http://schemas.microsoft.com/office/powerpoint/2010/main" val="9699031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692696"/>
          </a:xfrm>
        </p:spPr>
        <p:txBody>
          <a:bodyPr>
            <a:normAutofit/>
          </a:bodyPr>
          <a:lstStyle/>
          <a:p>
            <a:pPr algn="ctr"/>
            <a:r>
              <a:rPr lang="lv-LV" dirty="0" smtClean="0"/>
              <a:t>Eksperimenti uz Juglas ezera ledus</a:t>
            </a:r>
            <a:endParaRPr lang="lv-LV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lv-LV" smtClean="0"/>
              <a:t>29.04.2015.</a:t>
            </a:r>
            <a:endParaRPr lang="lv-LV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lv-LV" smtClean="0"/>
              <a:t>VPP SOPHIS 4.projekta "GUDPILS" 1.posma noslēguma seminārs</a:t>
            </a:r>
            <a:endParaRPr lang="lv-LV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423574-3613-4BC7-92B6-70EB1B4E1FB3}" type="slidenum">
              <a:rPr lang="lv-LV" smtClean="0"/>
              <a:t>15</a:t>
            </a:fld>
            <a:endParaRPr lang="lv-LV"/>
          </a:p>
        </p:txBody>
      </p:sp>
    </p:spTree>
    <p:extLst>
      <p:ext uri="{BB962C8B-B14F-4D97-AF65-F5344CB8AC3E}">
        <p14:creationId xmlns:p14="http://schemas.microsoft.com/office/powerpoint/2010/main" val="29338047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628650" y="255996"/>
            <a:ext cx="7886700" cy="637953"/>
          </a:xfrm>
        </p:spPr>
        <p:txBody>
          <a:bodyPr/>
          <a:lstStyle/>
          <a:p>
            <a:pPr algn="ctr"/>
            <a:r>
              <a:rPr lang="lv-LV" dirty="0" smtClean="0"/>
              <a:t>Ledus mērījumu datorprogramma</a:t>
            </a:r>
            <a:endParaRPr lang="lv-LV" dirty="0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lv-LV" smtClean="0"/>
              <a:t>29.04.2015.</a:t>
            </a:r>
            <a:endParaRPr lang="lv-LV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lv-LV" smtClean="0"/>
              <a:t>VPP SOPHIS 4.projekta "GUDPILS" 1.posma noslēguma seminārs</a:t>
            </a:r>
            <a:endParaRPr lang="lv-LV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423574-3613-4BC7-92B6-70EB1B4E1FB3}" type="slidenum">
              <a:rPr lang="lv-LV" smtClean="0"/>
              <a:t>16</a:t>
            </a:fld>
            <a:endParaRPr lang="lv-LV"/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213737"/>
            <a:ext cx="9144000" cy="51409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409130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807570"/>
          </a:xfrm>
        </p:spPr>
        <p:txBody>
          <a:bodyPr>
            <a:normAutofit/>
          </a:bodyPr>
          <a:lstStyle/>
          <a:p>
            <a:pPr algn="ctr"/>
            <a:r>
              <a:rPr lang="lv-LV" dirty="0" smtClean="0"/>
              <a:t>Eksperimentālā mērījuma rezultāts</a:t>
            </a:r>
            <a:endParaRPr lang="lv-LV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lv-LV" smtClean="0"/>
              <a:t>29.04.2015.</a:t>
            </a:r>
            <a:endParaRPr lang="lv-LV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lv-LV" smtClean="0"/>
              <a:t>VPP SOPHIS 4.projekta "GUDPILS" 1.posma noslēguma seminārs</a:t>
            </a:r>
            <a:endParaRPr lang="lv-LV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423574-3613-4BC7-92B6-70EB1B4E1FB3}" type="slidenum">
              <a:rPr lang="lv-LV" smtClean="0"/>
              <a:t>17</a:t>
            </a:fld>
            <a:endParaRPr lang="lv-LV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81100" y="1090964"/>
            <a:ext cx="6781800" cy="49625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244824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706249"/>
          </a:xfrm>
        </p:spPr>
        <p:txBody>
          <a:bodyPr/>
          <a:lstStyle/>
          <a:p>
            <a:pPr algn="ctr"/>
            <a:r>
              <a:rPr lang="lv-LV" dirty="0" smtClean="0"/>
              <a:t>Eksperimentālā maketa blokshēma</a:t>
            </a:r>
            <a:endParaRPr lang="lv-LV" dirty="0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lv-LV" smtClean="0"/>
              <a:t>29.04.2015.</a:t>
            </a:r>
            <a:endParaRPr lang="lv-LV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lv-LV" smtClean="0"/>
              <a:t>VPP SOPHIS 4.projekta "GUDPILS" 1.posma noslēguma seminārs</a:t>
            </a:r>
            <a:endParaRPr lang="lv-LV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423574-3613-4BC7-92B6-70EB1B4E1FB3}" type="slidenum">
              <a:rPr lang="lv-LV" smtClean="0"/>
              <a:t>18</a:t>
            </a:fld>
            <a:endParaRPr lang="lv-LV"/>
          </a:p>
        </p:txBody>
      </p:sp>
      <p:sp>
        <p:nvSpPr>
          <p:cNvPr id="5" name="Rounded Rectangle 4"/>
          <p:cNvSpPr/>
          <p:nvPr/>
        </p:nvSpPr>
        <p:spPr>
          <a:xfrm>
            <a:off x="3643536" y="2564904"/>
            <a:ext cx="2232248" cy="1944216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v-LV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63699" y="3258247"/>
            <a:ext cx="1072480" cy="1040937"/>
          </a:xfrm>
          <a:prstGeom prst="rect">
            <a:avLst/>
          </a:prstGeom>
        </p:spPr>
      </p:pic>
      <p:sp>
        <p:nvSpPr>
          <p:cNvPr id="14" name="TextBox 13"/>
          <p:cNvSpPr txBox="1"/>
          <p:nvPr/>
        </p:nvSpPr>
        <p:spPr>
          <a:xfrm>
            <a:off x="3867644" y="2575576"/>
            <a:ext cx="177089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lv-LV" dirty="0"/>
              <a:t>Vadības un </a:t>
            </a:r>
            <a:r>
              <a:rPr lang="lv-LV" dirty="0" smtClean="0"/>
              <a:t> datu </a:t>
            </a:r>
          </a:p>
          <a:p>
            <a:r>
              <a:rPr lang="lv-LV" dirty="0" smtClean="0"/>
              <a:t>apstrādes </a:t>
            </a:r>
            <a:r>
              <a:rPr lang="lv-LV" dirty="0"/>
              <a:t>bloks</a:t>
            </a:r>
          </a:p>
          <a:p>
            <a:endParaRPr lang="lv-LV" dirty="0"/>
          </a:p>
        </p:txBody>
      </p:sp>
      <p:sp>
        <p:nvSpPr>
          <p:cNvPr id="15" name="Rounded Rectangle 14"/>
          <p:cNvSpPr/>
          <p:nvPr/>
        </p:nvSpPr>
        <p:spPr>
          <a:xfrm>
            <a:off x="6523856" y="2373176"/>
            <a:ext cx="1576536" cy="1163836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v-LV"/>
          </a:p>
        </p:txBody>
      </p:sp>
      <p:sp>
        <p:nvSpPr>
          <p:cNvPr id="16" name="Rounded Rectangle 15"/>
          <p:cNvSpPr/>
          <p:nvPr/>
        </p:nvSpPr>
        <p:spPr>
          <a:xfrm>
            <a:off x="6523856" y="3650977"/>
            <a:ext cx="1576536" cy="1163836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v-LV"/>
          </a:p>
        </p:txBody>
      </p:sp>
      <p:sp>
        <p:nvSpPr>
          <p:cNvPr id="17" name="TextBox 16"/>
          <p:cNvSpPr txBox="1"/>
          <p:nvPr/>
        </p:nvSpPr>
        <p:spPr>
          <a:xfrm>
            <a:off x="6811888" y="1991293"/>
            <a:ext cx="100047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lv-LV" dirty="0" smtClean="0"/>
              <a:t>Raidītājs</a:t>
            </a:r>
            <a:endParaRPr lang="lv-LV" dirty="0"/>
          </a:p>
        </p:txBody>
      </p:sp>
      <p:sp>
        <p:nvSpPr>
          <p:cNvPr id="18" name="TextBox 17"/>
          <p:cNvSpPr txBox="1"/>
          <p:nvPr/>
        </p:nvSpPr>
        <p:spPr>
          <a:xfrm>
            <a:off x="6811888" y="4820972"/>
            <a:ext cx="110529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lv-LV" dirty="0" smtClean="0"/>
              <a:t>Uztvērējs</a:t>
            </a:r>
            <a:endParaRPr lang="lv-LV" dirty="0"/>
          </a:p>
        </p:txBody>
      </p:sp>
      <p:cxnSp>
        <p:nvCxnSpPr>
          <p:cNvPr id="24" name="Straight Arrow Connector 23"/>
          <p:cNvCxnSpPr>
            <a:endCxn id="15" idx="1"/>
          </p:cNvCxnSpPr>
          <p:nvPr/>
        </p:nvCxnSpPr>
        <p:spPr>
          <a:xfrm>
            <a:off x="5875784" y="2955094"/>
            <a:ext cx="648072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traight Arrow Connector 26"/>
          <p:cNvCxnSpPr/>
          <p:nvPr/>
        </p:nvCxnSpPr>
        <p:spPr>
          <a:xfrm>
            <a:off x="5875784" y="4101367"/>
            <a:ext cx="648072" cy="0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Rounded Rectangle 27"/>
          <p:cNvSpPr/>
          <p:nvPr/>
        </p:nvSpPr>
        <p:spPr>
          <a:xfrm>
            <a:off x="2411760" y="2602307"/>
            <a:ext cx="892460" cy="824742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v-LV"/>
          </a:p>
        </p:txBody>
      </p:sp>
      <p:sp>
        <p:nvSpPr>
          <p:cNvPr id="29" name="Rounded Rectangle 28"/>
          <p:cNvSpPr/>
          <p:nvPr/>
        </p:nvSpPr>
        <p:spPr>
          <a:xfrm>
            <a:off x="2411760" y="3577334"/>
            <a:ext cx="899949" cy="835714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v-LV"/>
          </a:p>
        </p:txBody>
      </p:sp>
      <p:pic>
        <p:nvPicPr>
          <p:cNvPr id="31" name="Picture 3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3539" y="2645066"/>
            <a:ext cx="739224" cy="739224"/>
          </a:xfrm>
          <a:prstGeom prst="rect">
            <a:avLst/>
          </a:prstGeom>
        </p:spPr>
      </p:pic>
      <p:pic>
        <p:nvPicPr>
          <p:cNvPr id="32" name="Picture 3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69142" y="3861048"/>
            <a:ext cx="825340" cy="359266"/>
          </a:xfrm>
          <a:prstGeom prst="rect">
            <a:avLst/>
          </a:prstGeom>
        </p:spPr>
      </p:pic>
      <p:pic>
        <p:nvPicPr>
          <p:cNvPr id="33" name="Picture 32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3656" y="4101367"/>
            <a:ext cx="1875828" cy="1248278"/>
          </a:xfrm>
          <a:prstGeom prst="rect">
            <a:avLst/>
          </a:prstGeom>
        </p:spPr>
      </p:pic>
      <p:pic>
        <p:nvPicPr>
          <p:cNvPr id="34" name="Picture 33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1560" y="1402580"/>
            <a:ext cx="1142356" cy="1142356"/>
          </a:xfrm>
          <a:prstGeom prst="rect">
            <a:avLst/>
          </a:prstGeom>
        </p:spPr>
      </p:pic>
      <p:pic>
        <p:nvPicPr>
          <p:cNvPr id="35" name="Picture 34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3371" y="2690707"/>
            <a:ext cx="1657327" cy="1225533"/>
          </a:xfrm>
          <a:prstGeom prst="rect">
            <a:avLst/>
          </a:prstGeom>
        </p:spPr>
      </p:pic>
      <p:sp>
        <p:nvSpPr>
          <p:cNvPr id="37" name="Rounded Rectangle 36"/>
          <p:cNvSpPr/>
          <p:nvPr/>
        </p:nvSpPr>
        <p:spPr>
          <a:xfrm>
            <a:off x="3643536" y="4753526"/>
            <a:ext cx="899949" cy="835714"/>
          </a:xfrm>
          <a:prstGeom prst="roundRect">
            <a:avLst/>
          </a:prstGeom>
          <a:noFill/>
          <a:ln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v-LV"/>
          </a:p>
        </p:txBody>
      </p:sp>
      <p:pic>
        <p:nvPicPr>
          <p:cNvPr id="38" name="Picture 37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50176" y="4815430"/>
            <a:ext cx="715098" cy="711906"/>
          </a:xfrm>
          <a:prstGeom prst="rect">
            <a:avLst/>
          </a:prstGeom>
        </p:spPr>
      </p:pic>
      <p:pic>
        <p:nvPicPr>
          <p:cNvPr id="39" name="Picture 38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07756" y="4818505"/>
            <a:ext cx="715564" cy="718759"/>
          </a:xfrm>
          <a:prstGeom prst="rect">
            <a:avLst/>
          </a:prstGeom>
        </p:spPr>
      </p:pic>
      <p:sp>
        <p:nvSpPr>
          <p:cNvPr id="40" name="Rounded Rectangle 39"/>
          <p:cNvSpPr/>
          <p:nvPr/>
        </p:nvSpPr>
        <p:spPr>
          <a:xfrm>
            <a:off x="4975835" y="4753526"/>
            <a:ext cx="899949" cy="835714"/>
          </a:xfrm>
          <a:prstGeom prst="roundRect">
            <a:avLst/>
          </a:prstGeom>
          <a:noFill/>
          <a:ln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v-LV"/>
          </a:p>
        </p:txBody>
      </p:sp>
      <p:pic>
        <p:nvPicPr>
          <p:cNvPr id="42" name="Picture 41"/>
          <p:cNvPicPr>
            <a:picLocks noChangeAspect="1"/>
          </p:cNvPicPr>
          <p:nvPr/>
        </p:nvPicPr>
        <p:blipFill rotWithShape="1"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9528" b="15303"/>
          <a:stretch/>
        </p:blipFill>
        <p:spPr>
          <a:xfrm>
            <a:off x="3938359" y="1416872"/>
            <a:ext cx="1642602" cy="801811"/>
          </a:xfrm>
          <a:prstGeom prst="rect">
            <a:avLst/>
          </a:prstGeom>
        </p:spPr>
      </p:pic>
      <p:sp>
        <p:nvSpPr>
          <p:cNvPr id="30" name="Rounded Rectangle 29"/>
          <p:cNvSpPr/>
          <p:nvPr/>
        </p:nvSpPr>
        <p:spPr>
          <a:xfrm>
            <a:off x="3643536" y="1350736"/>
            <a:ext cx="2232248" cy="950497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v-LV"/>
          </a:p>
        </p:txBody>
      </p:sp>
      <p:cxnSp>
        <p:nvCxnSpPr>
          <p:cNvPr id="44" name="Straight Arrow Connector 43"/>
          <p:cNvCxnSpPr>
            <a:stCxn id="28" idx="3"/>
          </p:cNvCxnSpPr>
          <p:nvPr/>
        </p:nvCxnSpPr>
        <p:spPr>
          <a:xfrm>
            <a:off x="3304220" y="3014678"/>
            <a:ext cx="339316" cy="0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Straight Arrow Connector 45"/>
          <p:cNvCxnSpPr>
            <a:stCxn id="29" idx="3"/>
          </p:cNvCxnSpPr>
          <p:nvPr/>
        </p:nvCxnSpPr>
        <p:spPr>
          <a:xfrm>
            <a:off x="3311709" y="3995191"/>
            <a:ext cx="331827" cy="0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Straight Arrow Connector 47"/>
          <p:cNvCxnSpPr>
            <a:stCxn id="30" idx="2"/>
            <a:endCxn id="5" idx="0"/>
          </p:cNvCxnSpPr>
          <p:nvPr/>
        </p:nvCxnSpPr>
        <p:spPr>
          <a:xfrm>
            <a:off x="4759660" y="2301233"/>
            <a:ext cx="0" cy="263671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Straight Arrow Connector 49"/>
          <p:cNvCxnSpPr>
            <a:endCxn id="37" idx="0"/>
          </p:cNvCxnSpPr>
          <p:nvPr/>
        </p:nvCxnSpPr>
        <p:spPr>
          <a:xfrm>
            <a:off x="4093510" y="4519792"/>
            <a:ext cx="1" cy="233734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Straight Arrow Connector 50"/>
          <p:cNvCxnSpPr>
            <a:endCxn id="40" idx="0"/>
          </p:cNvCxnSpPr>
          <p:nvPr/>
        </p:nvCxnSpPr>
        <p:spPr>
          <a:xfrm>
            <a:off x="5425809" y="4519792"/>
            <a:ext cx="1" cy="233734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Rectangle 7"/>
          <p:cNvSpPr/>
          <p:nvPr/>
        </p:nvSpPr>
        <p:spPr>
          <a:xfrm>
            <a:off x="6766018" y="2604237"/>
            <a:ext cx="648072" cy="71192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lv-LV" dirty="0" smtClean="0"/>
              <a:t>TX</a:t>
            </a:r>
            <a:endParaRPr lang="lv-LV" dirty="0"/>
          </a:p>
        </p:txBody>
      </p:sp>
      <p:sp>
        <p:nvSpPr>
          <p:cNvPr id="36" name="Rectangle 35"/>
          <p:cNvSpPr/>
          <p:nvPr/>
        </p:nvSpPr>
        <p:spPr>
          <a:xfrm>
            <a:off x="6769723" y="3837979"/>
            <a:ext cx="648072" cy="71192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lv-LV" dirty="0"/>
              <a:t>R</a:t>
            </a:r>
            <a:r>
              <a:rPr lang="lv-LV" dirty="0" smtClean="0"/>
              <a:t>X</a:t>
            </a:r>
            <a:endParaRPr lang="lv-LV" dirty="0"/>
          </a:p>
        </p:txBody>
      </p:sp>
      <p:sp>
        <p:nvSpPr>
          <p:cNvPr id="9" name="Isosceles Triangle 8"/>
          <p:cNvSpPr/>
          <p:nvPr/>
        </p:nvSpPr>
        <p:spPr>
          <a:xfrm>
            <a:off x="7620000" y="3007877"/>
            <a:ext cx="297179" cy="315330"/>
          </a:xfrm>
          <a:prstGeom prst="triangl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v-LV"/>
          </a:p>
        </p:txBody>
      </p:sp>
      <p:sp>
        <p:nvSpPr>
          <p:cNvPr id="41" name="Isosceles Triangle 40"/>
          <p:cNvSpPr/>
          <p:nvPr/>
        </p:nvSpPr>
        <p:spPr>
          <a:xfrm rot="10800000">
            <a:off x="7620000" y="2604156"/>
            <a:ext cx="297179" cy="315330"/>
          </a:xfrm>
          <a:prstGeom prst="triangl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v-LV"/>
          </a:p>
        </p:txBody>
      </p:sp>
      <p:cxnSp>
        <p:nvCxnSpPr>
          <p:cNvPr id="11" name="Straight Connector 10"/>
          <p:cNvCxnSpPr>
            <a:stCxn id="41" idx="0"/>
          </p:cNvCxnSpPr>
          <p:nvPr/>
        </p:nvCxnSpPr>
        <p:spPr>
          <a:xfrm flipH="1">
            <a:off x="7414090" y="2919486"/>
            <a:ext cx="354499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>
            <a:stCxn id="9" idx="0"/>
          </p:cNvCxnSpPr>
          <p:nvPr/>
        </p:nvCxnSpPr>
        <p:spPr>
          <a:xfrm flipH="1">
            <a:off x="7414090" y="3007877"/>
            <a:ext cx="3545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3" name="Isosceles Triangle 42"/>
          <p:cNvSpPr/>
          <p:nvPr/>
        </p:nvSpPr>
        <p:spPr>
          <a:xfrm>
            <a:off x="7610503" y="4234086"/>
            <a:ext cx="297179" cy="315330"/>
          </a:xfrm>
          <a:prstGeom prst="triangl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v-LV"/>
          </a:p>
        </p:txBody>
      </p:sp>
      <p:sp>
        <p:nvSpPr>
          <p:cNvPr id="45" name="Isosceles Triangle 44"/>
          <p:cNvSpPr/>
          <p:nvPr/>
        </p:nvSpPr>
        <p:spPr>
          <a:xfrm rot="10800000">
            <a:off x="7610503" y="3830365"/>
            <a:ext cx="297179" cy="315330"/>
          </a:xfrm>
          <a:prstGeom prst="triangl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v-LV"/>
          </a:p>
        </p:txBody>
      </p:sp>
      <p:cxnSp>
        <p:nvCxnSpPr>
          <p:cNvPr id="47" name="Straight Connector 46"/>
          <p:cNvCxnSpPr>
            <a:stCxn id="45" idx="0"/>
          </p:cNvCxnSpPr>
          <p:nvPr/>
        </p:nvCxnSpPr>
        <p:spPr>
          <a:xfrm flipH="1">
            <a:off x="7404593" y="4145695"/>
            <a:ext cx="354499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Straight Connector 48"/>
          <p:cNvCxnSpPr>
            <a:stCxn id="43" idx="0"/>
          </p:cNvCxnSpPr>
          <p:nvPr/>
        </p:nvCxnSpPr>
        <p:spPr>
          <a:xfrm flipH="1">
            <a:off x="7404593" y="4234086"/>
            <a:ext cx="3545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504607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717695"/>
          </a:xfrm>
        </p:spPr>
        <p:txBody>
          <a:bodyPr/>
          <a:lstStyle/>
          <a:p>
            <a:pPr algn="ctr"/>
            <a:r>
              <a:rPr lang="lv-LV" dirty="0" smtClean="0"/>
              <a:t>Makets (izstrādes stadijā)</a:t>
            </a:r>
            <a:endParaRPr lang="lv-LV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lv-LV" smtClean="0"/>
              <a:t>29.04.2015.</a:t>
            </a:r>
            <a:endParaRPr lang="lv-LV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lv-LV" smtClean="0"/>
              <a:t>VPP SOPHIS 4.projekta "GUDPILS" 1.posma noslēguma seminārs</a:t>
            </a:r>
            <a:endParaRPr lang="lv-LV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423574-3613-4BC7-92B6-70EB1B4E1FB3}" type="slidenum">
              <a:rPr lang="lv-LV" smtClean="0"/>
              <a:t>19</a:t>
            </a:fld>
            <a:endParaRPr lang="lv-LV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200" t="12600" r="16525" b="7601"/>
          <a:stretch/>
        </p:blipFill>
        <p:spPr>
          <a:xfrm>
            <a:off x="891939" y="3826518"/>
            <a:ext cx="2232261" cy="2292592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1391688"/>
            <a:ext cx="3078128" cy="2308596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95936" y="1988840"/>
            <a:ext cx="4752528" cy="3893028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3995936" y="1557304"/>
            <a:ext cx="49320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lv-LV" dirty="0" smtClean="0"/>
              <a:t>Atstarojums no metāla plāksnes ~30cm attālumā </a:t>
            </a:r>
            <a:endParaRPr lang="lv-LV" dirty="0"/>
          </a:p>
        </p:txBody>
      </p:sp>
    </p:spTree>
    <p:extLst>
      <p:ext uri="{BB962C8B-B14F-4D97-AF65-F5344CB8AC3E}">
        <p14:creationId xmlns:p14="http://schemas.microsoft.com/office/powerpoint/2010/main" val="13441949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365127"/>
            <a:ext cx="7886700" cy="759618"/>
          </a:xfrm>
        </p:spPr>
        <p:txBody>
          <a:bodyPr/>
          <a:lstStyle/>
          <a:p>
            <a:pPr algn="ctr"/>
            <a:r>
              <a:rPr lang="lv-LV" dirty="0" smtClean="0"/>
              <a:t>Rezultātu apkopojums</a:t>
            </a:r>
            <a:endParaRPr lang="lv-LV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lv-LV" dirty="0" smtClean="0"/>
              <a:t>Veikti eksperimentālie telpas izmaiņu un ledus biezuma mērījumi</a:t>
            </a:r>
          </a:p>
          <a:p>
            <a:r>
              <a:rPr lang="lv-LV" i="1" dirty="0" err="1" smtClean="0"/>
              <a:t>Microwave</a:t>
            </a:r>
            <a:r>
              <a:rPr lang="lv-LV" i="1" dirty="0" smtClean="0"/>
              <a:t> </a:t>
            </a:r>
            <a:r>
              <a:rPr lang="lv-LV" i="1" dirty="0" err="1" smtClean="0"/>
              <a:t>and</a:t>
            </a:r>
            <a:r>
              <a:rPr lang="lv-LV" i="1" dirty="0" smtClean="0"/>
              <a:t> Radio Electronics </a:t>
            </a:r>
            <a:r>
              <a:rPr lang="lv-LV" i="1" dirty="0" err="1" smtClean="0"/>
              <a:t>Week</a:t>
            </a:r>
            <a:r>
              <a:rPr lang="lv-LV" i="1" dirty="0" smtClean="0"/>
              <a:t> 2015 (MAREW 2015) </a:t>
            </a:r>
            <a:r>
              <a:rPr lang="lv-LV" dirty="0" smtClean="0"/>
              <a:t>konferencē (21.04-24.04) Čehijā iesniegts un plakātu sesijā prezentēts raksts: „An </a:t>
            </a:r>
            <a:r>
              <a:rPr lang="lv-LV" dirty="0" err="1" smtClean="0"/>
              <a:t>Investigation</a:t>
            </a:r>
            <a:r>
              <a:rPr lang="lv-LV" dirty="0" smtClean="0"/>
              <a:t> </a:t>
            </a:r>
            <a:r>
              <a:rPr lang="lv-LV" dirty="0" err="1" smtClean="0"/>
              <a:t>of</a:t>
            </a:r>
            <a:r>
              <a:rPr lang="lv-LV" dirty="0" smtClean="0"/>
              <a:t> Non-</a:t>
            </a:r>
            <a:r>
              <a:rPr lang="lv-LV" dirty="0" err="1" smtClean="0"/>
              <a:t>traditional</a:t>
            </a:r>
            <a:r>
              <a:rPr lang="lv-LV" dirty="0" smtClean="0"/>
              <a:t> </a:t>
            </a:r>
            <a:r>
              <a:rPr lang="lv-LV" dirty="0" err="1" smtClean="0"/>
              <a:t>Approach</a:t>
            </a:r>
            <a:r>
              <a:rPr lang="lv-LV" dirty="0" smtClean="0"/>
              <a:t> to </a:t>
            </a:r>
            <a:r>
              <a:rPr lang="lv-LV" dirty="0" err="1" smtClean="0"/>
              <a:t>Narrowing</a:t>
            </a:r>
            <a:r>
              <a:rPr lang="lv-LV" dirty="0" smtClean="0"/>
              <a:t> </a:t>
            </a:r>
            <a:r>
              <a:rPr lang="lv-LV" dirty="0" err="1" smtClean="0"/>
              <a:t>the</a:t>
            </a:r>
            <a:r>
              <a:rPr lang="lv-LV" dirty="0" smtClean="0"/>
              <a:t> GPR </a:t>
            </a:r>
            <a:r>
              <a:rPr lang="lv-LV" dirty="0" err="1" smtClean="0"/>
              <a:t>Pulses</a:t>
            </a:r>
            <a:r>
              <a:rPr lang="lv-LV" dirty="0" smtClean="0"/>
              <a:t>”. (IEEE </a:t>
            </a:r>
            <a:r>
              <a:rPr lang="lv-LV" dirty="0" err="1" smtClean="0"/>
              <a:t>Xplore</a:t>
            </a:r>
            <a:r>
              <a:rPr lang="lv-LV" dirty="0" smtClean="0"/>
              <a:t>)</a:t>
            </a:r>
          </a:p>
          <a:p>
            <a:r>
              <a:rPr lang="lv-LV" dirty="0" smtClean="0"/>
              <a:t>Žurnālam </a:t>
            </a:r>
            <a:r>
              <a:rPr lang="en-US" i="1" dirty="0" smtClean="0"/>
              <a:t>Automatic Control and Computer Sciences</a:t>
            </a:r>
            <a:r>
              <a:rPr lang="lv-LV" i="1" dirty="0" smtClean="0"/>
              <a:t> (AVT) </a:t>
            </a:r>
            <a:r>
              <a:rPr lang="lv-LV" dirty="0" smtClean="0"/>
              <a:t>iesniegts un pieņemts raksts: </a:t>
            </a:r>
          </a:p>
          <a:p>
            <a:pPr lvl="1"/>
            <a:r>
              <a:rPr lang="lv-LV" dirty="0" smtClean="0"/>
              <a:t>E. Hermanis, M. </a:t>
            </a:r>
            <a:r>
              <a:rPr lang="lv-LV" dirty="0" err="1" smtClean="0"/>
              <a:t>Greitans</a:t>
            </a:r>
            <a:r>
              <a:rPr lang="lv-LV" dirty="0" smtClean="0"/>
              <a:t>, V. </a:t>
            </a:r>
            <a:r>
              <a:rPr lang="lv-LV" dirty="0" err="1" smtClean="0"/>
              <a:t>Aristov</a:t>
            </a:r>
            <a:r>
              <a:rPr lang="lv-LV" dirty="0" smtClean="0"/>
              <a:t> . «</a:t>
            </a:r>
            <a:r>
              <a:rPr lang="ru-RU" dirty="0" smtClean="0"/>
              <a:t>ИДЕНТИФИКАЦИЯ ХАРАКТЕРИСТИК ДВУХПОЛЮСНИКОВ ПО</a:t>
            </a:r>
            <a:r>
              <a:rPr lang="lv-LV" dirty="0" smtClean="0"/>
              <a:t> </a:t>
            </a:r>
            <a:r>
              <a:rPr lang="ru-RU" dirty="0" smtClean="0"/>
              <a:t>ИМПУЛЬСНОЙ РЕАКЦИИ ТОКА</a:t>
            </a:r>
            <a:r>
              <a:rPr lang="lv-LV" dirty="0" smtClean="0"/>
              <a:t>». (</a:t>
            </a:r>
            <a:r>
              <a:rPr lang="lv-LV" dirty="0" err="1" smtClean="0"/>
              <a:t>Scopus</a:t>
            </a:r>
            <a:r>
              <a:rPr lang="lv-LV" dirty="0" smtClean="0"/>
              <a:t>)</a:t>
            </a:r>
          </a:p>
          <a:p>
            <a:r>
              <a:rPr lang="lv-LV" dirty="0" smtClean="0"/>
              <a:t>Tiek veidots universāla impulsa veida radara sensora makets </a:t>
            </a:r>
            <a:endParaRPr lang="lv-LV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lv-LV" smtClean="0"/>
              <a:t>29.04.2015.</a:t>
            </a:r>
            <a:endParaRPr lang="lv-LV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lv-LV" smtClean="0"/>
              <a:t>VPP SOPHIS 4.projekta "GUDPILS" 1.posma noslēguma seminārs</a:t>
            </a:r>
            <a:endParaRPr lang="lv-LV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423574-3613-4BC7-92B6-70EB1B4E1FB3}" type="slidenum">
              <a:rPr lang="lv-LV" smtClean="0"/>
              <a:t>20</a:t>
            </a:fld>
            <a:endParaRPr lang="lv-LV"/>
          </a:p>
        </p:txBody>
      </p:sp>
    </p:spTree>
    <p:extLst>
      <p:ext uri="{BB962C8B-B14F-4D97-AF65-F5344CB8AC3E}">
        <p14:creationId xmlns:p14="http://schemas.microsoft.com/office/powerpoint/2010/main" val="38633811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365127"/>
            <a:ext cx="7886700" cy="759618"/>
          </a:xfrm>
        </p:spPr>
        <p:txBody>
          <a:bodyPr/>
          <a:lstStyle/>
          <a:p>
            <a:pPr algn="ctr"/>
            <a:r>
              <a:rPr lang="lv-LV" dirty="0" smtClean="0"/>
              <a:t>Nākamā etapa uzdevumi</a:t>
            </a:r>
            <a:endParaRPr lang="lv-LV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lv-LV" dirty="0" err="1" smtClean="0"/>
              <a:t>Ultra</a:t>
            </a:r>
            <a:r>
              <a:rPr lang="lv-LV" dirty="0" smtClean="0"/>
              <a:t>-platjoslas radaru sensoru pielietojumu pētījumi un </a:t>
            </a:r>
            <a:r>
              <a:rPr lang="lv-LV" dirty="0" err="1" smtClean="0"/>
              <a:t>tālizpētes</a:t>
            </a:r>
            <a:r>
              <a:rPr lang="lv-LV" dirty="0" smtClean="0"/>
              <a:t> datu ieguve  un apstrāde  pilsētas drošības monitoringam</a:t>
            </a:r>
          </a:p>
          <a:p>
            <a:pPr lvl="1"/>
            <a:r>
              <a:rPr lang="lv-LV" dirty="0" err="1" smtClean="0"/>
              <a:t>Ulttraplatjoslas</a:t>
            </a:r>
            <a:r>
              <a:rPr lang="lv-LV" dirty="0" smtClean="0"/>
              <a:t> radaru sensoru pielietojumu izpēte telpu drošības sistēmu izveidei (turpinājums): Telpas izmaiņu noteikšanas precizitātes pārbaude.</a:t>
            </a:r>
          </a:p>
          <a:p>
            <a:pPr lvl="1"/>
            <a:r>
              <a:rPr lang="lv-LV" dirty="0" err="1" smtClean="0"/>
              <a:t>Tālizpētes</a:t>
            </a:r>
            <a:r>
              <a:rPr lang="lv-LV" dirty="0" smtClean="0"/>
              <a:t> datu ieguve un apstrāde: Optisko  (termiskā starojuma, redzamās gaismas un </a:t>
            </a:r>
            <a:r>
              <a:rPr lang="lv-LV" dirty="0" err="1" smtClean="0"/>
              <a:t>multispektrālo</a:t>
            </a:r>
            <a:r>
              <a:rPr lang="lv-LV" dirty="0" smtClean="0"/>
              <a:t> attēlu) sensoru datu ieguve un apstrāde.</a:t>
            </a:r>
          </a:p>
          <a:p>
            <a:pPr lvl="1"/>
            <a:r>
              <a:rPr lang="lv-LV" dirty="0" smtClean="0"/>
              <a:t>Netieša veida  materiālu parametru (biezums, vadītspēja, dielektriskā caurlaidība)  noteikšana izmantojot impulsu radiolokācijas metodi:  Ledus biezuma noteikšanas eksperimenti un datu apstrāde</a:t>
            </a:r>
          </a:p>
          <a:p>
            <a:pPr lvl="1"/>
            <a:r>
              <a:rPr lang="lv-LV" dirty="0" smtClean="0"/>
              <a:t>UWB radaru sensoru funkcionālo daļu izstrāde: Impulsa radara sensora eksperimentāla maketa izveide.</a:t>
            </a:r>
          </a:p>
          <a:p>
            <a:endParaRPr lang="lv-LV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lv-LV" smtClean="0"/>
              <a:t>29.04.2015.</a:t>
            </a:r>
            <a:endParaRPr lang="lv-LV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lv-LV" smtClean="0"/>
              <a:t>VPP SOPHIS 4.projekta "GUDPILS" 1.posma noslēguma seminārs</a:t>
            </a:r>
            <a:endParaRPr lang="lv-LV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423574-3613-4BC7-92B6-70EB1B4E1FB3}" type="slidenum">
              <a:rPr lang="lv-LV" smtClean="0"/>
              <a:t>21</a:t>
            </a:fld>
            <a:endParaRPr lang="lv-LV"/>
          </a:p>
        </p:txBody>
      </p:sp>
    </p:spTree>
    <p:extLst>
      <p:ext uri="{BB962C8B-B14F-4D97-AF65-F5344CB8AC3E}">
        <p14:creationId xmlns:p14="http://schemas.microsoft.com/office/powerpoint/2010/main" val="5466168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Retrospect</Template>
  <TotalTime>848</TotalTime>
  <Words>832</Words>
  <Application>Microsoft Office PowerPoint</Application>
  <PresentationFormat>On-screen Show (4:3)</PresentationFormat>
  <Paragraphs>184</Paragraphs>
  <Slides>21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size="25" baseType="lpstr">
      <vt:lpstr>Arial</vt:lpstr>
      <vt:lpstr>Calibri</vt:lpstr>
      <vt:lpstr>Calibri Light</vt:lpstr>
      <vt:lpstr>Office Theme</vt:lpstr>
      <vt:lpstr> Impulsa veida, tuvas darbības radaru sensoru pielietojumu pētījumi pilsētas drošības monitoringam</vt:lpstr>
      <vt:lpstr>Saturs</vt:lpstr>
      <vt:lpstr>Impulsa veida radara sensors</vt:lpstr>
      <vt:lpstr>Pielietojuma piemēri</vt:lpstr>
      <vt:lpstr>Mūsu iestrādnes (1)</vt:lpstr>
      <vt:lpstr>Mūsu iestrādnes (2)</vt:lpstr>
      <vt:lpstr>Iepriekšējie maketi</vt:lpstr>
      <vt:lpstr>Raksturīgie parametri</vt:lpstr>
      <vt:lpstr>Objekta kustības vizualizācija</vt:lpstr>
      <vt:lpstr>Telpas izmaiņu noteikšana</vt:lpstr>
      <vt:lpstr>Apstrādes rezultāti pielietojot galveno komponentu analīzi (PCA)</vt:lpstr>
      <vt:lpstr>Ledus biezuma mērījumi</vt:lpstr>
      <vt:lpstr>Mērījumi laboratorijā</vt:lpstr>
      <vt:lpstr>9cm biezas ledus loksnes mērījumi</vt:lpstr>
      <vt:lpstr>Eksperimenti uz Juglas ezera ledus</vt:lpstr>
      <vt:lpstr>Ledus mērījumu datorprogramma</vt:lpstr>
      <vt:lpstr>Eksperimentālā mērījuma rezultāts</vt:lpstr>
      <vt:lpstr>Eksperimentālā maketa blokshēma</vt:lpstr>
      <vt:lpstr>Makets (izstrādes stadijā)</vt:lpstr>
      <vt:lpstr>Rezultātu apkopojums</vt:lpstr>
      <vt:lpstr>Nākamā etapa uzdevumi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Gatis</dc:creator>
  <cp:lastModifiedBy>Gatis Supols</cp:lastModifiedBy>
  <cp:revision>78</cp:revision>
  <dcterms:created xsi:type="dcterms:W3CDTF">2015-04-28T08:19:17Z</dcterms:created>
  <dcterms:modified xsi:type="dcterms:W3CDTF">2015-04-29T08:36:35Z</dcterms:modified>
</cp:coreProperties>
</file>