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94" r:id="rId2"/>
    <p:sldId id="395" r:id="rId3"/>
    <p:sldId id="406" r:id="rId4"/>
    <p:sldId id="458" r:id="rId5"/>
    <p:sldId id="396" r:id="rId6"/>
    <p:sldId id="421" r:id="rId7"/>
    <p:sldId id="340" r:id="rId8"/>
    <p:sldId id="431" r:id="rId9"/>
    <p:sldId id="434" r:id="rId10"/>
    <p:sldId id="436" r:id="rId11"/>
    <p:sldId id="397" r:id="rId12"/>
    <p:sldId id="393" r:id="rId13"/>
    <p:sldId id="441" r:id="rId14"/>
    <p:sldId id="407" r:id="rId15"/>
    <p:sldId id="401" r:id="rId16"/>
    <p:sldId id="374" r:id="rId17"/>
    <p:sldId id="331" r:id="rId18"/>
    <p:sldId id="462" r:id="rId19"/>
    <p:sldId id="409" r:id="rId20"/>
    <p:sldId id="412" r:id="rId21"/>
    <p:sldId id="413" r:id="rId22"/>
    <p:sldId id="461" r:id="rId23"/>
    <p:sldId id="414" r:id="rId24"/>
    <p:sldId id="415" r:id="rId25"/>
    <p:sldId id="416" r:id="rId26"/>
    <p:sldId id="457" r:id="rId27"/>
    <p:sldId id="354" r:id="rId28"/>
    <p:sldId id="357" r:id="rId29"/>
    <p:sldId id="422" r:id="rId30"/>
    <p:sldId id="446" r:id="rId31"/>
    <p:sldId id="442" r:id="rId32"/>
    <p:sldId id="445" r:id="rId33"/>
    <p:sldId id="450" r:id="rId34"/>
    <p:sldId id="443" r:id="rId35"/>
    <p:sldId id="451" r:id="rId36"/>
    <p:sldId id="452" r:id="rId37"/>
    <p:sldId id="453" r:id="rId38"/>
    <p:sldId id="444" r:id="rId39"/>
    <p:sldId id="447" r:id="rId40"/>
    <p:sldId id="460" r:id="rId41"/>
    <p:sldId id="392" r:id="rId42"/>
    <p:sldId id="378" r:id="rId43"/>
    <p:sldId id="455" r:id="rId44"/>
    <p:sldId id="345" r:id="rId45"/>
    <p:sldId id="346" r:id="rId46"/>
    <p:sldId id="459" r:id="rId47"/>
    <p:sldId id="448" r:id="rId48"/>
  </p:sldIdLst>
  <p:sldSz cx="9144000" cy="6858000" type="screen4x3"/>
  <p:notesSz cx="6858000" cy="9144000"/>
  <p:defaultTextStyle>
    <a:defPPr>
      <a:defRPr lang="lv-LV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07" autoAdjust="0"/>
  </p:normalViewPr>
  <p:slideViewPr>
    <p:cSldViewPr>
      <p:cViewPr>
        <p:scale>
          <a:sx n="70" d="100"/>
          <a:sy n="70" d="100"/>
        </p:scale>
        <p:origin x="-137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103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8E2C25-805B-4185-A81C-A893C5D631E9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B209F5D-97D1-417B-8F90-3A414D295942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952948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2938D-AD23-4185-954A-4CFABA4AE21D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4DC27-3BE3-4602-8662-678CFEC5049F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790808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C6604-71AA-4C67-BC9E-524C5203DA6C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6EEB4-5761-4A94-A71F-B0D75BDDE3A3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974999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50F35-DF99-4652-83DF-E5EE931A383F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FF50D-7B25-4459-9630-9E986F8F0246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316341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358BA-9F72-46B8-9DCB-AF26343EE52E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694C8-11CF-4854-B3DC-4361A8F19902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28677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DE71-056C-4F9E-9933-F09195F775FA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B2436-7055-4B8F-A6C0-C65CD40F48CB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3574042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02A91-542E-458A-BE06-F0824111F94C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71922-7391-4CC9-A6EC-CD09225ACF03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736898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B2D96-344C-4E2D-B107-3029AB2CB482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4BB50-85E2-45DC-9450-B7B5DD3D05F6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25979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E2DB6-DAF2-4220-91DD-F9FE33D7AFFE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876A6-313D-4640-AD2E-1F59220B13AD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259102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v-LV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52C97-F119-4E2F-A3DD-C9FC6A45FD8E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02447-A7E8-484A-B7C0-78C77984AFFE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252572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9033F-D3ED-4106-9D33-BCB03D41D56C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4F962-3B07-41FB-92B7-57A1CABFBA8B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1848686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0B367-17EA-4B7F-92B5-629CD4A0F916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FEFD8-8C5F-4A11-ABE7-219744921C3A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  <p:extLst>
      <p:ext uri="{BB962C8B-B14F-4D97-AF65-F5344CB8AC3E}">
        <p14:creationId xmlns:p14="http://schemas.microsoft.com/office/powerpoint/2010/main" val="2542510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lv-LV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lv-LV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D0C010-3D61-4D26-8938-6F1D2CDF8EA4}" type="datetimeFigureOut">
              <a:rPr lang="lv-LV"/>
              <a:pPr>
                <a:defRPr/>
              </a:pPr>
              <a:t>30.11.2017.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6F4D1EE-FEF8-441D-B804-784AF8777BA7}" type="slidenum">
              <a:rPr lang="lv-LV" altLang="en-US"/>
              <a:pPr>
                <a:defRPr/>
              </a:pPr>
              <a:t>‹#›</a:t>
            </a:fld>
            <a:endParaRPr lang="lv-LV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sophis.edi.lv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tif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tiff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://www.lu.lv/bpr17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apublishing.org/abstract.cfm?uri=FiO-2015-JTu4A.16" TargetMode="External"/><Relationship Id="rId2" Type="http://schemas.openxmlformats.org/officeDocument/2006/relationships/hyperlink" Target="http://dx.doi.org/10.1364/BODA.2015.JT3A.3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bpe.ssau.ru/index.php/JBPE/article/view/3166/3068" TargetMode="External"/><Relationship Id="rId5" Type="http://schemas.openxmlformats.org/officeDocument/2006/relationships/hyperlink" Target="http://www.esweek.org/" TargetMode="External"/><Relationship Id="rId4" Type="http://schemas.openxmlformats.org/officeDocument/2006/relationships/hyperlink" Target="https://www.osapublishing.org/abstract.cfm?uri=Cancer-2016-JTu3A.46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i.lv/media/uploads/UserFiles/DOC_2015_Bauer.pdf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week.org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i.lv/media/uploads/UserFiles/Tampere_2017-JS.pdf" TargetMode="External"/><Relationship Id="rId2" Type="http://schemas.openxmlformats.org/officeDocument/2006/relationships/hyperlink" Target="http://www.edi.lv/media/uploads/UserFiles/PWposter_3334_.pdf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395288" y="6178549"/>
            <a:ext cx="80724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2400" dirty="0">
                <a:hlinkClick r:id="rId2"/>
              </a:rPr>
              <a:t>http://sophis.edi.lv/</a:t>
            </a:r>
            <a:r>
              <a:rPr lang="lv-LV" altLang="lv-LV" sz="2400" dirty="0"/>
              <a:t> </a:t>
            </a:r>
          </a:p>
        </p:txBody>
      </p:sp>
      <p:pic>
        <p:nvPicPr>
          <p:cNvPr id="3075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6688"/>
            <a:ext cx="1946275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3500" y="1557338"/>
            <a:ext cx="691673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lv-LV" sz="2800" dirty="0">
                <a:latin typeface="+mj-lt"/>
              </a:rPr>
              <a:t>Valsts pētījumu programma «Kiberfizikālās sistēmas, ontoloģijas un biofotonika drošai un viedai pilsētai un sabiedrībai» (VPP SOPHIS)</a:t>
            </a:r>
            <a:endParaRPr lang="en-US" sz="28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3212976"/>
            <a:ext cx="842493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lv-LV" sz="3200" b="1" dirty="0" smtClean="0">
                <a:latin typeface="+mj-lt"/>
              </a:rPr>
              <a:t>Projekts </a:t>
            </a:r>
            <a:r>
              <a:rPr lang="lv-LV" sz="3200" b="1" dirty="0">
                <a:latin typeface="+mj-lt"/>
              </a:rPr>
              <a:t>Nr. 3 «Biofotonika: attēlošana, diagnostika un monitorings»</a:t>
            </a:r>
          </a:p>
          <a:p>
            <a:pPr algn="ctr" eaLnBrk="1" hangingPunct="1">
              <a:defRPr/>
            </a:pPr>
            <a:endParaRPr lang="lv-LV" sz="2400" b="1" dirty="0" smtClean="0">
              <a:latin typeface="+mj-lt"/>
            </a:endParaRPr>
          </a:p>
          <a:p>
            <a:pPr algn="ctr" eaLnBrk="1" hangingPunct="1">
              <a:defRPr/>
            </a:pPr>
            <a:r>
              <a:rPr lang="lv-LV" sz="2400" b="1" dirty="0" smtClean="0">
                <a:latin typeface="+mj-lt"/>
              </a:rPr>
              <a:t>Noslēguma pārskats</a:t>
            </a:r>
          </a:p>
          <a:p>
            <a:pPr algn="ctr" eaLnBrk="1" hangingPunct="1">
              <a:defRPr/>
            </a:pPr>
            <a:endParaRPr lang="lv-LV" sz="2400" b="1" i="1" dirty="0">
              <a:latin typeface="+mj-lt"/>
            </a:endParaRPr>
          </a:p>
          <a:p>
            <a:pPr algn="r" eaLnBrk="1" hangingPunct="1">
              <a:defRPr/>
            </a:pPr>
            <a:r>
              <a:rPr lang="lv-LV" sz="2400" i="1" dirty="0" smtClean="0">
                <a:solidFill>
                  <a:srgbClr val="7030A0"/>
                </a:solidFill>
                <a:latin typeface="+mj-lt"/>
              </a:rPr>
              <a:t>Projekta vadītājs: Jānis Spīgulis, LU ASI</a:t>
            </a:r>
            <a:endParaRPr lang="lv-LV" sz="2000" i="1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3078" name="Picture 2" descr="http://www.iksd.riga.lv/upload_pic/2.Izglitiba/Pub_bildes/0_2014/01_2014/LU_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66688"/>
            <a:ext cx="1538263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4" descr="http://www.asi.lv/New/ASI-10_files/image00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61950"/>
            <a:ext cx="1498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Projekta #3 uzdevumi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712968" cy="5112568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/>
              <a:t>1. Izstādāt </a:t>
            </a:r>
            <a:r>
              <a:rPr lang="lv-LV" dirty="0"/>
              <a:t>un eksperimentāli aprobēt jaunas </a:t>
            </a:r>
            <a:r>
              <a:rPr lang="lv-LV" b="1" dirty="0"/>
              <a:t>attēlošanas un attēlu apstrādes tehnoloģijas</a:t>
            </a:r>
            <a:r>
              <a:rPr lang="lv-LV" dirty="0"/>
              <a:t>, t.sk. biometrijai un audu stāvokļa kvantitatīvam </a:t>
            </a:r>
            <a:r>
              <a:rPr lang="lv-LV" dirty="0" smtClean="0"/>
              <a:t>novērtējumam.</a:t>
            </a:r>
          </a:p>
          <a:p>
            <a:pPr marL="0" indent="0">
              <a:buNone/>
            </a:pPr>
            <a:r>
              <a:rPr lang="lv-LV" dirty="0" smtClean="0"/>
              <a:t>2. Radīt </a:t>
            </a:r>
            <a:r>
              <a:rPr lang="lv-LV" dirty="0"/>
              <a:t>inovatīvas biofotonikas </a:t>
            </a:r>
            <a:r>
              <a:rPr lang="lv-LV" b="1" dirty="0"/>
              <a:t>tehnoloģijas neinvazīvai (t.sk. bezkontakta)  klīniskai diagnostikai un monitoringam</a:t>
            </a:r>
            <a:r>
              <a:rPr lang="lv-LV" dirty="0"/>
              <a:t>, t.sk izstrādāt jaunas koncepcijas, metodiku un </a:t>
            </a:r>
            <a:r>
              <a:rPr lang="lv-LV" dirty="0" smtClean="0"/>
              <a:t>algoritmus; </a:t>
            </a:r>
            <a:r>
              <a:rPr lang="lv-LV" dirty="0"/>
              <a:t>īstenot tās </a:t>
            </a:r>
            <a:r>
              <a:rPr lang="lv-LV" b="1" dirty="0"/>
              <a:t>eksperimentālās maketierīcēs </a:t>
            </a:r>
            <a:r>
              <a:rPr lang="lv-LV" dirty="0"/>
              <a:t>un </a:t>
            </a:r>
            <a:r>
              <a:rPr lang="lv-LV" b="1" dirty="0"/>
              <a:t>klīniski </a:t>
            </a:r>
            <a:r>
              <a:rPr lang="lv-LV" b="1" dirty="0" smtClean="0"/>
              <a:t>aprobēt </a:t>
            </a:r>
            <a:endParaRPr lang="lv-LV" b="1" dirty="0"/>
          </a:p>
          <a:p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43613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Faktiski – 4 pētniecības </a:t>
            </a:r>
            <a:r>
              <a:rPr lang="lv-LV" dirty="0" smtClean="0"/>
              <a:t>virzieni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628800"/>
            <a:ext cx="91345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v-LV" dirty="0" smtClean="0"/>
              <a:t>Jaunas </a:t>
            </a:r>
            <a:r>
              <a:rPr lang="lv-LV" b="1" dirty="0" smtClean="0"/>
              <a:t>attēlošanas un attēlu apstrādes</a:t>
            </a:r>
            <a:r>
              <a:rPr lang="lv-LV" dirty="0" smtClean="0"/>
              <a:t> tehnoloģijas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Jaunas bezkontakta </a:t>
            </a:r>
            <a:r>
              <a:rPr lang="lv-LV" b="1" dirty="0" smtClean="0"/>
              <a:t>klīniskās diagnostikas un monitoringa</a:t>
            </a:r>
            <a:r>
              <a:rPr lang="lv-LV" dirty="0" smtClean="0"/>
              <a:t> tehnoloģijas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Maketierīču</a:t>
            </a:r>
            <a:r>
              <a:rPr lang="lv-LV" b="1" dirty="0" smtClean="0"/>
              <a:t> prototipu </a:t>
            </a:r>
            <a:r>
              <a:rPr lang="lv-LV" dirty="0" smtClean="0"/>
              <a:t>izveide/pilnveidošana jauno tehnoloģiju realizācijai 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Prototipu </a:t>
            </a:r>
            <a:r>
              <a:rPr lang="lv-LV" b="1" dirty="0" smtClean="0"/>
              <a:t>klīniskā aprobācija</a:t>
            </a: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195802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988"/>
            <a:ext cx="9144000" cy="749716"/>
          </a:xfrm>
        </p:spPr>
        <p:txBody>
          <a:bodyPr/>
          <a:lstStyle/>
          <a:p>
            <a:r>
              <a:rPr lang="lv-LV" sz="3600" dirty="0" smtClean="0"/>
              <a:t>Projekta posmu galvenie pētnieciskie uzdevumi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r>
              <a:rPr lang="lv-LV" sz="2000" b="1" dirty="0" smtClean="0"/>
              <a:t>1.posms</a:t>
            </a:r>
            <a:r>
              <a:rPr lang="lv-LV" sz="2000" dirty="0" smtClean="0"/>
              <a:t> (1/11/2014-30/06/2015)</a:t>
            </a:r>
          </a:p>
          <a:p>
            <a:pPr lvl="1"/>
            <a:r>
              <a:rPr lang="lv-LV" sz="1800" dirty="0"/>
              <a:t>E</a:t>
            </a:r>
            <a:r>
              <a:rPr lang="lv-LV" sz="1800" dirty="0" smtClean="0"/>
              <a:t>ksperimentālo mērījumu metodikas jaunu attēlošanas tehnoloģiju aprobācijai </a:t>
            </a:r>
          </a:p>
          <a:p>
            <a:r>
              <a:rPr lang="lv-LV" sz="2000" b="1" dirty="0" smtClean="0"/>
              <a:t>2.posms</a:t>
            </a:r>
            <a:r>
              <a:rPr lang="lv-LV" sz="2000" dirty="0" smtClean="0"/>
              <a:t> (1/07/2015-31/03/2016)</a:t>
            </a:r>
          </a:p>
          <a:p>
            <a:pPr lvl="1"/>
            <a:r>
              <a:rPr lang="lv-LV" sz="1800" dirty="0" smtClean="0"/>
              <a:t>Eksperimentālie mērījumi </a:t>
            </a:r>
            <a:r>
              <a:rPr lang="lv-LV" sz="1800" dirty="0"/>
              <a:t>jauno attēlošanas tehnoloģiju aprobācijai </a:t>
            </a:r>
            <a:r>
              <a:rPr lang="lv-LV" sz="1800" dirty="0" smtClean="0"/>
              <a:t>laboratorijā </a:t>
            </a:r>
          </a:p>
          <a:p>
            <a:pPr lvl="1"/>
            <a:r>
              <a:rPr lang="lv-LV" sz="1800" dirty="0" smtClean="0"/>
              <a:t>Prototipa </a:t>
            </a:r>
            <a:r>
              <a:rPr lang="lv-LV" sz="1800" dirty="0"/>
              <a:t>ierīces „SkImager” </a:t>
            </a:r>
            <a:r>
              <a:rPr lang="lv-LV" sz="1800" dirty="0" smtClean="0"/>
              <a:t>tehniskie </a:t>
            </a:r>
            <a:r>
              <a:rPr lang="lv-LV" sz="1800" dirty="0"/>
              <a:t>un programmatūras </a:t>
            </a:r>
            <a:r>
              <a:rPr lang="lv-LV" sz="1800" dirty="0" smtClean="0"/>
              <a:t>pilnveidojumi</a:t>
            </a:r>
          </a:p>
          <a:p>
            <a:r>
              <a:rPr lang="lv-LV" sz="2000" b="1" dirty="0" smtClean="0"/>
              <a:t>3.posms</a:t>
            </a:r>
            <a:r>
              <a:rPr lang="lv-LV" sz="2000" dirty="0" smtClean="0"/>
              <a:t> (1/04/2016-31/12/2016)</a:t>
            </a:r>
          </a:p>
          <a:p>
            <a:pPr lvl="1"/>
            <a:r>
              <a:rPr lang="lv-LV" sz="1800" dirty="0"/>
              <a:t>L</a:t>
            </a:r>
            <a:r>
              <a:rPr lang="lv-LV" sz="1800" dirty="0" smtClean="0"/>
              <a:t>aboratorijas </a:t>
            </a:r>
            <a:r>
              <a:rPr lang="lv-LV" sz="1800" dirty="0"/>
              <a:t>un </a:t>
            </a:r>
            <a:r>
              <a:rPr lang="lv-LV" sz="1800" dirty="0" smtClean="0"/>
              <a:t>klīniskie mērījumi </a:t>
            </a:r>
            <a:r>
              <a:rPr lang="lv-LV" sz="1800" dirty="0"/>
              <a:t>jauno attēlošanas tehnoloģiju </a:t>
            </a:r>
            <a:r>
              <a:rPr lang="lv-LV" sz="1800" dirty="0" smtClean="0"/>
              <a:t>aprobācijai</a:t>
            </a:r>
          </a:p>
          <a:p>
            <a:pPr lvl="1"/>
            <a:r>
              <a:rPr lang="lv-LV" sz="1800" dirty="0" smtClean="0"/>
              <a:t>Pilnveidotās prototipa ierīcies „SkImager” klīniskā aprobācija</a:t>
            </a:r>
          </a:p>
          <a:p>
            <a:r>
              <a:rPr lang="lv-LV" sz="2000" b="1" dirty="0" smtClean="0"/>
              <a:t>4.posms</a:t>
            </a:r>
            <a:r>
              <a:rPr lang="lv-LV" sz="2000" dirty="0" smtClean="0"/>
              <a:t> (1/01/2017-31/12/2017)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lv-LV" sz="1800" dirty="0"/>
              <a:t>Prototipa ierīču vairāku (n=4,5) ādas hromoforu ātrai kartēšanai montāža, eksperimentālā un klīniskā aprobācija un konstrukciju </a:t>
            </a:r>
            <a:r>
              <a:rPr lang="lv-LV" sz="1800" dirty="0" smtClean="0"/>
              <a:t>optimizācija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lv-LV" sz="1800" dirty="0"/>
              <a:t>Ādas fluorescences attēlošanas tehnoloģiju klīniskā pārbaude un </a:t>
            </a:r>
            <a:r>
              <a:rPr lang="lv-LV" sz="1800" dirty="0" smtClean="0"/>
              <a:t>optimizācija</a:t>
            </a:r>
          </a:p>
          <a:p>
            <a:pPr lvl="1" eaLnBrk="1" fontAlgn="t" hangingPunct="1"/>
            <a:r>
              <a:rPr lang="lv-LV" sz="1800" dirty="0" smtClean="0"/>
              <a:t>Konferences </a:t>
            </a:r>
            <a:r>
              <a:rPr lang="lv-LV" sz="1800" dirty="0"/>
              <a:t>“Biophotonics – Riga 2017” </a:t>
            </a:r>
            <a:r>
              <a:rPr lang="lv-LV" sz="1800" dirty="0" smtClean="0"/>
              <a:t>organizēšana</a:t>
            </a:r>
            <a:endParaRPr lang="lv-LV" sz="1800" dirty="0"/>
          </a:p>
        </p:txBody>
      </p:sp>
    </p:spTree>
    <p:extLst>
      <p:ext uri="{BB962C8B-B14F-4D97-AF65-F5344CB8AC3E}">
        <p14:creationId xmlns:p14="http://schemas.microsoft.com/office/powerpoint/2010/main" val="313749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-315416"/>
            <a:ext cx="9180512" cy="1143000"/>
          </a:xfrm>
        </p:spPr>
        <p:txBody>
          <a:bodyPr/>
          <a:lstStyle/>
          <a:p>
            <a:r>
              <a:rPr lang="lv-LV" sz="3200" b="1" dirty="0" smtClean="0"/>
              <a:t>1.Jaunas attēlošanas un attēlu apstrādes tehnoloģijas </a:t>
            </a:r>
            <a:endParaRPr lang="lv-LV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72" y="620688"/>
            <a:ext cx="9108228" cy="6237312"/>
          </a:xfrm>
        </p:spPr>
        <p:txBody>
          <a:bodyPr/>
          <a:lstStyle/>
          <a:p>
            <a:r>
              <a:rPr lang="lv-LV" sz="2800" dirty="0" smtClean="0"/>
              <a:t>Jauns spektrālās attēlošanas princips - monohromatiska attēlošana šaurā (&lt; 1nm) spektra joslā, objekta apgaismojumam izmantojot tikai diskrētas spektrāllīnijas </a:t>
            </a:r>
          </a:p>
          <a:p>
            <a:r>
              <a:rPr lang="lv-LV" sz="2800" dirty="0" smtClean="0"/>
              <a:t>3 monohromatisku attēlu iegūšana ar vienu «knipsi», objektu apgaismojot ar 3 lāzeru spektrāllīnijām</a:t>
            </a:r>
          </a:p>
          <a:p>
            <a:r>
              <a:rPr lang="lv-LV" sz="2800" dirty="0"/>
              <a:t>«Dubultknipša» tehnoloģija: 4 ... 6 monohromatiski attēli no divu RGB attēlu datiem</a:t>
            </a:r>
          </a:p>
          <a:p>
            <a:r>
              <a:rPr lang="lv-LV" sz="2800" dirty="0" smtClean="0"/>
              <a:t>PPGI - </a:t>
            </a:r>
            <a:r>
              <a:rPr lang="lv-LV" sz="2800" dirty="0" err="1" smtClean="0"/>
              <a:t>fotopletizmogrāfiskā</a:t>
            </a:r>
            <a:r>
              <a:rPr lang="lv-LV" sz="2800" dirty="0" smtClean="0"/>
              <a:t> video-attēlošana tuvā </a:t>
            </a:r>
            <a:r>
              <a:rPr lang="lv-LV" sz="2800" dirty="0"/>
              <a:t>infrasarkanā un kombinētā (NIR+zaļā) LED apgaismojumā</a:t>
            </a:r>
          </a:p>
          <a:p>
            <a:r>
              <a:rPr lang="lv-LV" sz="2800" dirty="0"/>
              <a:t>Kombinēta PPGI un termiskā attēlošana (t.sk. savietojot abus attēlus projekcijā)</a:t>
            </a:r>
          </a:p>
          <a:p>
            <a:r>
              <a:rPr lang="lv-LV" sz="2800" dirty="0"/>
              <a:t>Jauni algoritmi un programmas PPGI attēlu </a:t>
            </a:r>
            <a:r>
              <a:rPr lang="lv-LV" sz="2800" dirty="0" smtClean="0"/>
              <a:t>uzlabošanai</a:t>
            </a:r>
          </a:p>
          <a:p>
            <a:r>
              <a:rPr lang="lv-LV" sz="2800" dirty="0" smtClean="0"/>
              <a:t>Attēlošanas tehnoloģija naudas zīmju viltojumu atklāšanai</a:t>
            </a: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429065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613"/>
          </a:xfrm>
        </p:spPr>
        <p:txBody>
          <a:bodyPr/>
          <a:lstStyle/>
          <a:p>
            <a:pPr eaLnBrk="1" hangingPunct="1"/>
            <a:r>
              <a:rPr lang="lv-LV" altLang="lv-LV" sz="4000" dirty="0" smtClean="0"/>
              <a:t>Monohromatiskas attēlošanas tehnoloģija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0" y="692150"/>
            <a:ext cx="9132888" cy="2382838"/>
          </a:xfrm>
        </p:spPr>
        <p:txBody>
          <a:bodyPr/>
          <a:lstStyle/>
          <a:p>
            <a:pPr eaLnBrk="1" hangingPunct="1"/>
            <a:r>
              <a:rPr lang="lv-LV" altLang="lv-LV" sz="2000" dirty="0" smtClean="0"/>
              <a:t>Monohromatisku </a:t>
            </a:r>
            <a:r>
              <a:rPr lang="lv-LV" altLang="lv-LV" sz="2000" dirty="0" smtClean="0"/>
              <a:t>(&lt;1nm</a:t>
            </a:r>
            <a:r>
              <a:rPr lang="lv-LV" altLang="lv-LV" sz="2000" dirty="0" smtClean="0"/>
              <a:t>) attēlu var iegūt, to uzņemot vienas spektrāllīnijas apgaismojumā, piemēram, lāzera gaismā</a:t>
            </a:r>
            <a:endParaRPr lang="lv-LV" altLang="lv-LV" sz="2000" dirty="0" smtClean="0"/>
          </a:p>
          <a:p>
            <a:pPr eaLnBrk="1" hangingPunct="1"/>
            <a:r>
              <a:rPr lang="lv-LV" altLang="lv-LV" sz="2000" dirty="0" smtClean="0"/>
              <a:t>3 </a:t>
            </a:r>
            <a:r>
              <a:rPr lang="lv-LV" altLang="lv-LV" sz="2000" dirty="0" smtClean="0"/>
              <a:t>monohromatiskus spektrālos ir iespējams izdalīt no viena «knipša» krāsu (RGB) attēla datiem, ja</a:t>
            </a:r>
            <a:r>
              <a:rPr lang="lv-LV" altLang="lv-LV" sz="2800" dirty="0" smtClean="0"/>
              <a:t>:</a:t>
            </a:r>
            <a:endParaRPr lang="lv-LV" altLang="lv-LV" sz="2800" dirty="0" smtClean="0"/>
          </a:p>
          <a:p>
            <a:pPr lvl="1" eaLnBrk="1" hangingPunct="1"/>
            <a:r>
              <a:rPr lang="lv-LV" altLang="lv-LV" sz="1800" dirty="0" smtClean="0"/>
              <a:t>Objektu apgaismo vienlaikus ar 3 spektrāllīnijām</a:t>
            </a:r>
            <a:endParaRPr lang="lv-LV" altLang="lv-LV" sz="1800" u="sng" dirty="0" smtClean="0"/>
          </a:p>
          <a:p>
            <a:pPr lvl="1" eaLnBrk="1" hangingPunct="1"/>
            <a:r>
              <a:rPr lang="lv-LV" altLang="lv-LV" sz="1800" dirty="0" smtClean="0"/>
              <a:t>Ir zināmas attēlu sensora R-, G- un B-joslu spektrālās jutības līknes (pēc joslu attēlu korekcijas*)</a:t>
            </a:r>
            <a:endParaRPr lang="lv-LV" altLang="lv-LV" sz="1800" dirty="0" smtClean="0"/>
          </a:p>
        </p:txBody>
      </p:sp>
      <p:sp>
        <p:nvSpPr>
          <p:cNvPr id="6148" name="Taisnstūris 2"/>
          <p:cNvSpPr>
            <a:spLocks noChangeArrowheads="1"/>
          </p:cNvSpPr>
          <p:nvPr/>
        </p:nvSpPr>
        <p:spPr bwMode="auto">
          <a:xfrm>
            <a:off x="422275" y="6092825"/>
            <a:ext cx="8491538" cy="646113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/>
              <a:t>*) Method and device for imaging of spectral reflectance at several wavelength bands.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/>
              <a:t>WO 2013135311 (A1), 2012.</a:t>
            </a:r>
          </a:p>
        </p:txBody>
      </p:sp>
      <p:sp>
        <p:nvSpPr>
          <p:cNvPr id="6149" name="TextBox 2"/>
          <p:cNvSpPr txBox="1">
            <a:spLocks noChangeArrowheads="1"/>
          </p:cNvSpPr>
          <p:nvPr/>
        </p:nvSpPr>
        <p:spPr bwMode="auto">
          <a:xfrm>
            <a:off x="827088" y="3074988"/>
            <a:ext cx="35265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2800" u="sng" dirty="0" smtClean="0"/>
              <a:t>Apgaismojuma spektri</a:t>
            </a:r>
            <a:r>
              <a:rPr lang="lv-LV" altLang="lv-LV" sz="2800" b="1" u="sng" dirty="0" smtClean="0"/>
              <a:t>:</a:t>
            </a:r>
            <a:endParaRPr lang="lv-LV" altLang="lv-LV" sz="2800" b="1" u="sng" dirty="0"/>
          </a:p>
        </p:txBody>
      </p:sp>
      <p:sp>
        <p:nvSpPr>
          <p:cNvPr id="6150" name="TextBox 3"/>
          <p:cNvSpPr txBox="1">
            <a:spLocks noChangeArrowheads="1"/>
          </p:cNvSpPr>
          <p:nvPr/>
        </p:nvSpPr>
        <p:spPr bwMode="auto">
          <a:xfrm>
            <a:off x="196850" y="3716338"/>
            <a:ext cx="19613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 dirty="0" smtClean="0"/>
              <a:t>Viena spektrāllīnija</a:t>
            </a:r>
            <a:endParaRPr lang="lv-LV" altLang="lv-LV" sz="1800" dirty="0"/>
          </a:p>
        </p:txBody>
      </p:sp>
      <p:sp>
        <p:nvSpPr>
          <p:cNvPr id="6151" name="TextBox 8"/>
          <p:cNvSpPr txBox="1">
            <a:spLocks noChangeArrowheads="1"/>
          </p:cNvSpPr>
          <p:nvPr/>
        </p:nvSpPr>
        <p:spPr bwMode="auto">
          <a:xfrm>
            <a:off x="196850" y="4797425"/>
            <a:ext cx="18396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 dirty="0" smtClean="0"/>
              <a:t>Trīs spektrāllīnijas</a:t>
            </a:r>
            <a:endParaRPr lang="lv-LV" altLang="lv-LV" sz="18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95513" y="4437063"/>
            <a:ext cx="21605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195513" y="5661025"/>
            <a:ext cx="21605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32138" y="3716338"/>
            <a:ext cx="0" cy="720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627313" y="4941888"/>
            <a:ext cx="0" cy="719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955925" y="4941888"/>
            <a:ext cx="0" cy="719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492500" y="4941888"/>
            <a:ext cx="0" cy="719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8" name="TextBox 9"/>
          <p:cNvSpPr txBox="1">
            <a:spLocks noChangeArrowheads="1"/>
          </p:cNvSpPr>
          <p:nvPr/>
        </p:nvSpPr>
        <p:spPr bwMode="auto">
          <a:xfrm>
            <a:off x="4044950" y="4483100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>
                <a:latin typeface="Symbol" pitchFamily="18" charset="2"/>
              </a:rPr>
              <a:t>l</a:t>
            </a:r>
          </a:p>
        </p:txBody>
      </p:sp>
      <p:sp>
        <p:nvSpPr>
          <p:cNvPr id="6159" name="TextBox 18"/>
          <p:cNvSpPr txBox="1">
            <a:spLocks noChangeArrowheads="1"/>
          </p:cNvSpPr>
          <p:nvPr/>
        </p:nvSpPr>
        <p:spPr bwMode="auto">
          <a:xfrm>
            <a:off x="4046538" y="5661025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>
                <a:latin typeface="Symbol" pitchFamily="18" charset="2"/>
              </a:rPr>
              <a:t>l</a:t>
            </a:r>
          </a:p>
        </p:txBody>
      </p:sp>
      <p:pic>
        <p:nvPicPr>
          <p:cNvPr id="6160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" t="14169" r="26015" b="16534"/>
          <a:stretch>
            <a:fillRect/>
          </a:stretch>
        </p:blipFill>
        <p:spPr bwMode="auto">
          <a:xfrm>
            <a:off x="4889500" y="3332163"/>
            <a:ext cx="3878263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1" name="TextBox 9"/>
          <p:cNvSpPr txBox="1">
            <a:spLocks noChangeArrowheads="1"/>
          </p:cNvSpPr>
          <p:nvPr/>
        </p:nvSpPr>
        <p:spPr bwMode="auto">
          <a:xfrm>
            <a:off x="8748713" y="5373688"/>
            <a:ext cx="31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>
                <a:latin typeface="Symbol" pitchFamily="18" charset="2"/>
              </a:rPr>
              <a:t>l</a:t>
            </a:r>
          </a:p>
        </p:txBody>
      </p:sp>
      <p:sp>
        <p:nvSpPr>
          <p:cNvPr id="6162" name="TextBox 1"/>
          <p:cNvSpPr txBox="1">
            <a:spLocks noChangeArrowheads="1"/>
          </p:cNvSpPr>
          <p:nvPr/>
        </p:nvSpPr>
        <p:spPr bwMode="auto">
          <a:xfrm>
            <a:off x="5724525" y="3532188"/>
            <a:ext cx="357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2400" b="1"/>
              <a:t>B</a:t>
            </a:r>
          </a:p>
        </p:txBody>
      </p:sp>
      <p:sp>
        <p:nvSpPr>
          <p:cNvPr id="6163" name="TextBox 18"/>
          <p:cNvSpPr txBox="1">
            <a:spLocks noChangeArrowheads="1"/>
          </p:cNvSpPr>
          <p:nvPr/>
        </p:nvSpPr>
        <p:spPr bwMode="auto">
          <a:xfrm>
            <a:off x="7092950" y="3335338"/>
            <a:ext cx="379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2400" b="1"/>
              <a:t>G</a:t>
            </a:r>
          </a:p>
        </p:txBody>
      </p:sp>
      <p:sp>
        <p:nvSpPr>
          <p:cNvPr id="6164" name="TextBox 19"/>
          <p:cNvSpPr txBox="1">
            <a:spLocks noChangeArrowheads="1"/>
          </p:cNvSpPr>
          <p:nvPr/>
        </p:nvSpPr>
        <p:spPr bwMode="auto">
          <a:xfrm>
            <a:off x="7667625" y="3532188"/>
            <a:ext cx="358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2400" b="1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41663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 txBox="1">
            <a:spLocks noChangeArrowheads="1"/>
          </p:cNvSpPr>
          <p:nvPr/>
        </p:nvSpPr>
        <p:spPr bwMode="auto">
          <a:xfrm>
            <a:off x="0" y="0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lv-LV" altLang="en-US" dirty="0" err="1" smtClean="0">
                <a:latin typeface="Tahoma" panose="020B0604030504040204" pitchFamily="34" charset="0"/>
              </a:rPr>
              <a:t>Fotopletizmogrāfiskā</a:t>
            </a:r>
            <a:r>
              <a:rPr lang="lv-LV" altLang="en-US" dirty="0" smtClean="0">
                <a:latin typeface="Tahoma" panose="020B0604030504040204" pitchFamily="34" charset="0"/>
              </a:rPr>
              <a:t> video-attēlošana </a:t>
            </a:r>
            <a:r>
              <a:rPr lang="lv-LV" altLang="en-US" dirty="0">
                <a:latin typeface="Tahoma" panose="020B0604030504040204" pitchFamily="34" charset="0"/>
              </a:rPr>
              <a:t>(PPGI</a:t>
            </a:r>
            <a:r>
              <a:rPr lang="lv-LV" altLang="en-US" dirty="0" smtClean="0">
                <a:latin typeface="Tahoma" panose="020B0604030504040204" pitchFamily="34" charset="0"/>
              </a:rPr>
              <a:t>) -</a:t>
            </a:r>
            <a:endParaRPr lang="en-GB" altLang="en-US" dirty="0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lv-LV" altLang="en-US" dirty="0">
                <a:latin typeface="Tahoma" panose="020B0604030504040204" pitchFamily="34" charset="0"/>
              </a:rPr>
              <a:t>m</a:t>
            </a:r>
            <a:r>
              <a:rPr lang="lv-LV" altLang="en-US" dirty="0" smtClean="0">
                <a:latin typeface="Tahoma" panose="020B0604030504040204" pitchFamily="34" charset="0"/>
              </a:rPr>
              <a:t>etode ādas </a:t>
            </a:r>
            <a:r>
              <a:rPr lang="lv-LV" altLang="en-US" dirty="0" err="1" smtClean="0">
                <a:latin typeface="Tahoma" panose="020B0604030504040204" pitchFamily="34" charset="0"/>
              </a:rPr>
              <a:t>asinsapgādes</a:t>
            </a:r>
            <a:r>
              <a:rPr lang="lv-LV" altLang="en-US" dirty="0" smtClean="0">
                <a:latin typeface="Tahoma" panose="020B0604030504040204" pitchFamily="34" charset="0"/>
              </a:rPr>
              <a:t> </a:t>
            </a:r>
            <a:r>
              <a:rPr lang="lv-LV" altLang="en-US" dirty="0" err="1" smtClean="0">
                <a:latin typeface="Tahoma" panose="020B0604030504040204" pitchFamily="34" charset="0"/>
              </a:rPr>
              <a:t>bezkontakta</a:t>
            </a:r>
            <a:r>
              <a:rPr lang="lv-LV" altLang="en-US" dirty="0" smtClean="0">
                <a:latin typeface="Tahoma" panose="020B0604030504040204" pitchFamily="34" charset="0"/>
              </a:rPr>
              <a:t> kontrolei </a:t>
            </a:r>
            <a:endParaRPr lang="en-GB" altLang="en-US" dirty="0">
              <a:latin typeface="Tahoma" panose="020B0604030504040204" pitchFamily="34" charset="0"/>
            </a:endParaRPr>
          </a:p>
        </p:txBody>
      </p:sp>
      <p:grpSp>
        <p:nvGrpSpPr>
          <p:cNvPr id="4099" name="Group 4"/>
          <p:cNvGrpSpPr>
            <a:grpSpLocks/>
          </p:cNvGrpSpPr>
          <p:nvPr/>
        </p:nvGrpSpPr>
        <p:grpSpPr bwMode="auto">
          <a:xfrm>
            <a:off x="395536" y="1790441"/>
            <a:ext cx="8137573" cy="4209429"/>
            <a:chOff x="1003789" y="1619840"/>
            <a:chExt cx="7528652" cy="3941230"/>
          </a:xfrm>
        </p:grpSpPr>
        <p:grpSp>
          <p:nvGrpSpPr>
            <p:cNvPr id="4100" name="Group 3"/>
            <p:cNvGrpSpPr>
              <a:grpSpLocks/>
            </p:cNvGrpSpPr>
            <p:nvPr/>
          </p:nvGrpSpPr>
          <p:grpSpPr bwMode="auto">
            <a:xfrm>
              <a:off x="1003789" y="1619840"/>
              <a:ext cx="7528652" cy="3941230"/>
              <a:chOff x="1003789" y="1608697"/>
              <a:chExt cx="7528652" cy="3941230"/>
            </a:xfrm>
          </p:grpSpPr>
          <p:grpSp>
            <p:nvGrpSpPr>
              <p:cNvPr id="4102" name="Group 2"/>
              <p:cNvGrpSpPr>
                <a:grpSpLocks/>
              </p:cNvGrpSpPr>
              <p:nvPr/>
            </p:nvGrpSpPr>
            <p:grpSpPr bwMode="auto">
              <a:xfrm>
                <a:off x="1003789" y="1608697"/>
                <a:ext cx="7528652" cy="3941230"/>
                <a:chOff x="1003789" y="1608697"/>
                <a:chExt cx="7528652" cy="3941230"/>
              </a:xfrm>
            </p:grpSpPr>
            <p:grpSp>
              <p:nvGrpSpPr>
                <p:cNvPr id="4104" name="Group 1"/>
                <p:cNvGrpSpPr>
                  <a:grpSpLocks/>
                </p:cNvGrpSpPr>
                <p:nvPr/>
              </p:nvGrpSpPr>
              <p:grpSpPr bwMode="auto">
                <a:xfrm>
                  <a:off x="1003789" y="1608697"/>
                  <a:ext cx="7528652" cy="3941230"/>
                  <a:chOff x="1003789" y="1153889"/>
                  <a:chExt cx="7528652" cy="3941230"/>
                </a:xfrm>
              </p:grpSpPr>
              <p:grpSp>
                <p:nvGrpSpPr>
                  <p:cNvPr id="4107" name="Group 1"/>
                  <p:cNvGrpSpPr>
                    <a:grpSpLocks/>
                  </p:cNvGrpSpPr>
                  <p:nvPr/>
                </p:nvGrpSpPr>
                <p:grpSpPr bwMode="auto">
                  <a:xfrm>
                    <a:off x="1003789" y="1153889"/>
                    <a:ext cx="4254011" cy="3941230"/>
                    <a:chOff x="2027238" y="1353913"/>
                    <a:chExt cx="4608512" cy="3941230"/>
                  </a:xfrm>
                </p:grpSpPr>
                <p:pic>
                  <p:nvPicPr>
                    <p:cNvPr id="4111" name="Picture 9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-2156622">
                      <a:off x="4554538" y="1353913"/>
                      <a:ext cx="1277937" cy="8223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112" name="Picture 9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346325" y="1455513"/>
                      <a:ext cx="957263" cy="984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grpSp>
                  <p:nvGrpSpPr>
                    <p:cNvPr id="4113" name="Group 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27238" y="2163540"/>
                      <a:ext cx="4608512" cy="3131603"/>
                      <a:chOff x="4521200" y="1452081"/>
                      <a:chExt cx="5400675" cy="3694121"/>
                    </a:xfrm>
                  </p:grpSpPr>
                  <p:pic>
                    <p:nvPicPr>
                      <p:cNvPr id="4114" name="Picture 2" descr="http://www.scf-online.com/german/40_d/images40_d/bloodvessels_large.jpg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2644301"/>
                        <a:ext cx="3711574" cy="25019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grpSp>
                    <p:nvGrpSpPr>
                      <p:cNvPr id="4115" name="Group 1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5419199" y="1452081"/>
                        <a:ext cx="2362760" cy="2458783"/>
                        <a:chOff x="6210961" y="1145479"/>
                        <a:chExt cx="2362670" cy="2458309"/>
                      </a:xfrm>
                    </p:grpSpPr>
                    <p:cxnSp>
                      <p:nvCxnSpPr>
                        <p:cNvPr id="4117" name="Straight Arrow Connector 11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 flipV="1">
                          <a:off x="7509481" y="1344958"/>
                          <a:ext cx="1064150" cy="2016224"/>
                        </a:xfrm>
                        <a:prstGeom prst="straightConnector1">
                          <a:avLst/>
                        </a:prstGeom>
                        <a:noFill/>
                        <a:ln w="25400" algn="ctr">
                          <a:solidFill>
                            <a:srgbClr val="1F14AC"/>
                          </a:solidFill>
                          <a:round/>
                          <a:headEnd/>
                          <a:tailEnd type="triangle" w="lg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4118" name="Straight Arrow Connector 8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6499816" y="1145479"/>
                          <a:ext cx="1009666" cy="2350380"/>
                        </a:xfrm>
                        <a:prstGeom prst="straightConnector1">
                          <a:avLst/>
                        </a:prstGeom>
                        <a:noFill/>
                        <a:ln w="25400" algn="ctr">
                          <a:solidFill>
                            <a:srgbClr val="1F14AC"/>
                          </a:solidFill>
                          <a:round/>
                          <a:headEnd/>
                          <a:tailEnd type="triangle" w="lg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4119" name="Straight Arrow Connector 7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6379722" y="1145479"/>
                          <a:ext cx="788990" cy="2458309"/>
                        </a:xfrm>
                        <a:prstGeom prst="straightConnector1">
                          <a:avLst/>
                        </a:prstGeom>
                        <a:noFill/>
                        <a:ln w="25400" algn="ctr">
                          <a:solidFill>
                            <a:srgbClr val="1F14AC"/>
                          </a:solidFill>
                          <a:round/>
                          <a:headEnd/>
                          <a:tailEnd type="triangle" w="lg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  <p:cxnSp>
                      <p:nvCxnSpPr>
                        <p:cNvPr id="4120" name="Straight Arrow Connector 6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6210961" y="1272949"/>
                          <a:ext cx="577710" cy="2330838"/>
                        </a:xfrm>
                        <a:prstGeom prst="straightConnector1">
                          <a:avLst/>
                        </a:prstGeom>
                        <a:noFill/>
                        <a:ln w="25400" algn="ctr">
                          <a:solidFill>
                            <a:srgbClr val="1F14AC"/>
                          </a:solidFill>
                          <a:round/>
                          <a:headEnd/>
                          <a:tailEnd type="triangle" w="lg" len="lg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</p:cxnSp>
                  </p:grpSp>
                  <p:sp>
                    <p:nvSpPr>
                      <p:cNvPr id="4116" name="Rectangle 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121650" y="2814186"/>
                        <a:ext cx="1800225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anchor="ctr"/>
                      <a:lstStyle>
                        <a:lvl1pPr eaLnBrk="0" hangingPunct="0"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•"/>
                          <a:defRPr sz="32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1pPr>
                        <a:lvl2pPr marL="742950" indent="-285750" eaLnBrk="0" hangingPunct="0"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–"/>
                          <a:defRPr sz="28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2pPr>
                        <a:lvl3pPr marL="1143000" indent="-228600" eaLnBrk="0" hangingPunct="0"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•"/>
                          <a:defRPr sz="24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3pPr>
                        <a:lvl4pPr marL="1600200" indent="-228600" eaLnBrk="0" hangingPunct="0"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4pPr>
                        <a:lvl5pPr marL="2057400" indent="-228600" eaLnBrk="0" hangingPunct="0">
                          <a:spcBef>
                            <a:spcPct val="20000"/>
                          </a:spcBef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Font typeface="Arial" panose="020B0604020202020204" pitchFamily="34" charset="0"/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r>
                          <a:rPr lang="lv-LV" altLang="en-US" sz="1200">
                            <a:solidFill>
                              <a:srgbClr val="0F1761"/>
                            </a:solidFill>
                            <a:latin typeface="Tahoma" panose="020B0604030504040204" pitchFamily="34" charset="0"/>
                          </a:rPr>
                          <a:t>Stratum corneum</a:t>
                        </a:r>
                      </a:p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lv-LV" altLang="en-US" sz="1200">
                          <a:solidFill>
                            <a:srgbClr val="0F1761"/>
                          </a:solidFill>
                          <a:latin typeface="Tahoma" panose="020B0604030504040204" pitchFamily="34" charset="0"/>
                        </a:endParaRPr>
                      </a:p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r>
                          <a:rPr lang="lv-LV" altLang="en-US" sz="1200">
                            <a:solidFill>
                              <a:srgbClr val="0F1761"/>
                            </a:solidFill>
                            <a:latin typeface="Tahoma" panose="020B0604030504040204" pitchFamily="34" charset="0"/>
                          </a:rPr>
                          <a:t>Epidermis</a:t>
                        </a:r>
                      </a:p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r>
                          <a:rPr lang="lv-LV" altLang="en-US" sz="1200">
                            <a:solidFill>
                              <a:srgbClr val="0F1761"/>
                            </a:solidFill>
                            <a:latin typeface="Tahoma" panose="020B0604030504040204" pitchFamily="34" charset="0"/>
                          </a:rPr>
                          <a:t>-Capillaries</a:t>
                        </a:r>
                      </a:p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lv-LV" altLang="en-US" sz="1200">
                          <a:solidFill>
                            <a:srgbClr val="0F1761"/>
                          </a:solidFill>
                          <a:latin typeface="Tahoma" panose="020B0604030504040204" pitchFamily="34" charset="0"/>
                        </a:endParaRPr>
                      </a:p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r>
                          <a:rPr lang="lv-LV" altLang="en-US" sz="1200">
                            <a:solidFill>
                              <a:srgbClr val="0F1761"/>
                            </a:solidFill>
                            <a:latin typeface="Tahoma" panose="020B0604030504040204" pitchFamily="34" charset="0"/>
                          </a:rPr>
                          <a:t>Dermis</a:t>
                        </a:r>
                      </a:p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r>
                          <a:rPr lang="lv-LV" altLang="en-US" sz="1200">
                            <a:solidFill>
                              <a:srgbClr val="0F1761"/>
                            </a:solidFill>
                            <a:latin typeface="Tahoma" panose="020B0604030504040204" pitchFamily="34" charset="0"/>
                          </a:rPr>
                          <a:t>-Small arterioles</a:t>
                        </a:r>
                      </a:p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lv-LV" altLang="en-US" sz="1200">
                          <a:solidFill>
                            <a:srgbClr val="0F1761"/>
                          </a:solidFill>
                          <a:latin typeface="Tahoma" panose="020B0604030504040204" pitchFamily="34" charset="0"/>
                        </a:endParaRPr>
                      </a:p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endParaRPr lang="lv-LV" altLang="en-US" sz="1200">
                          <a:solidFill>
                            <a:srgbClr val="0F1761"/>
                          </a:solidFill>
                          <a:latin typeface="Tahoma" panose="020B0604030504040204" pitchFamily="34" charset="0"/>
                        </a:endParaRPr>
                      </a:p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r>
                          <a:rPr lang="lv-LV" altLang="en-US" sz="1200">
                            <a:solidFill>
                              <a:srgbClr val="0F1761"/>
                            </a:solidFill>
                            <a:latin typeface="Tahoma" panose="020B0604030504040204" pitchFamily="34" charset="0"/>
                          </a:rPr>
                          <a:t>-Large arteries</a:t>
                        </a:r>
                      </a:p>
                    </p:txBody>
                  </p:sp>
                </p:grpSp>
              </p:grpSp>
              <p:pic>
                <p:nvPicPr>
                  <p:cNvPr id="4109" name="Picture 95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155688" y="1492708"/>
                    <a:ext cx="2376753" cy="27970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4110" name="Right Arrow 38"/>
                  <p:cNvSpPr>
                    <a:spLocks noChangeArrowheads="1"/>
                  </p:cNvSpPr>
                  <p:nvPr/>
                </p:nvSpPr>
                <p:spPr bwMode="auto">
                  <a:xfrm>
                    <a:off x="4716016" y="1744663"/>
                    <a:ext cx="325760" cy="197864"/>
                  </a:xfrm>
                  <a:prstGeom prst="rightArrow">
                    <a:avLst>
                      <a:gd name="adj1" fmla="val 50000"/>
                      <a:gd name="adj2" fmla="val 50001"/>
                    </a:avLst>
                  </a:prstGeom>
                  <a:solidFill>
                    <a:schemeClr val="accent2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>
                      <a:latin typeface="Times New Roman" panose="02020603050405020304" pitchFamily="18" charset="0"/>
                    </a:endParaRPr>
                  </a:p>
                </p:txBody>
              </p:sp>
            </p:grpSp>
            <p:pic>
              <p:nvPicPr>
                <p:cNvPr id="4105" name="Picture 1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402137">
                  <a:off x="7363995" y="2841681"/>
                  <a:ext cx="589217" cy="3760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6" name="Picture 1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304547">
                  <a:off x="7100384" y="2262402"/>
                  <a:ext cx="807513" cy="5127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4103" name="Picture 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5402" y="4365104"/>
                <a:ext cx="1790700" cy="1142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" name="Rectangle 49"/>
            <p:cNvSpPr>
              <a:spLocks noChangeArrowheads="1"/>
            </p:cNvSpPr>
            <p:nvPr/>
          </p:nvSpPr>
          <p:spPr bwMode="auto">
            <a:xfrm>
              <a:off x="5257382" y="2024628"/>
              <a:ext cx="1395307" cy="7079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lv-LV" sz="1600">
                  <a:solidFill>
                    <a:srgbClr val="2F2B20"/>
                  </a:solidFill>
                  <a:latin typeface="Tahoma" pitchFamily="34" charset="0"/>
                  <a:cs typeface="Tahoma" pitchFamily="34" charset="0"/>
                </a:rPr>
                <a:t>Video</a:t>
              </a:r>
            </a:p>
            <a:p>
              <a:pPr algn="ctr">
                <a:defRPr/>
              </a:pPr>
              <a:r>
                <a:rPr lang="lv-LV" sz="1600">
                  <a:solidFill>
                    <a:srgbClr val="2F2B20"/>
                  </a:solidFill>
                  <a:latin typeface="Tahoma" pitchFamily="34" charset="0"/>
                  <a:cs typeface="Tahoma" pitchFamily="34" charset="0"/>
                </a:rPr>
                <a:t>apstrāde</a:t>
              </a:r>
              <a:endParaRPr lang="en-US" sz="1600">
                <a:solidFill>
                  <a:srgbClr val="2F2B20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06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Virsraksts 1"/>
          <p:cNvSpPr>
            <a:spLocks noGrp="1"/>
          </p:cNvSpPr>
          <p:nvPr>
            <p:ph type="title"/>
          </p:nvPr>
        </p:nvSpPr>
        <p:spPr>
          <a:xfrm>
            <a:off x="0" y="332657"/>
            <a:ext cx="5508104" cy="1835868"/>
          </a:xfrm>
        </p:spPr>
        <p:txBody>
          <a:bodyPr/>
          <a:lstStyle/>
          <a:p>
            <a:r>
              <a:rPr lang="lv-LV" altLang="lv-LV" dirty="0" smtClean="0"/>
              <a:t>Piemērs: naudaszīmju monohromatiskie attēli </a:t>
            </a:r>
            <a:r>
              <a:rPr lang="lv-LV" altLang="lv-LV" dirty="0" smtClean="0">
                <a:sym typeface="Wingdings" panose="05000000000000000000" pitchFamily="2" charset="2"/>
              </a:rPr>
              <a:t></a:t>
            </a:r>
            <a:r>
              <a:rPr lang="lv-LV" altLang="lv-LV" dirty="0" smtClean="0"/>
              <a:t> specifiskas </a:t>
            </a:r>
            <a:r>
              <a:rPr lang="lv-LV" altLang="lv-LV" dirty="0" smtClean="0"/>
              <a:t>pazīmes</a:t>
            </a:r>
          </a:p>
        </p:txBody>
      </p:sp>
      <p:pic>
        <p:nvPicPr>
          <p:cNvPr id="10243" name="Picture 1" descr="C:\Users\User\AppData\Local\Microsoft\Windows\INetCache\Content.Word\at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6" r="8984" b="5292"/>
          <a:stretch>
            <a:fillRect/>
          </a:stretch>
        </p:blipFill>
        <p:spPr bwMode="auto">
          <a:xfrm>
            <a:off x="107950" y="2794000"/>
            <a:ext cx="18732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684213" y="5805488"/>
            <a:ext cx="7632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lv-LV" altLang="lv-LV" sz="2000"/>
              <a:t>RGB			448 nm		          	532 nm	</a:t>
            </a:r>
          </a:p>
        </p:txBody>
      </p:sp>
      <p:pic>
        <p:nvPicPr>
          <p:cNvPr id="10245" name="Attēls 8" descr="izatB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8" t="5513" r="4369" b="8896"/>
          <a:stretch>
            <a:fillRect/>
          </a:stretch>
        </p:blipFill>
        <p:spPr bwMode="auto">
          <a:xfrm>
            <a:off x="2916238" y="2749550"/>
            <a:ext cx="2251075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Attēls 10" descr="izatG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8" t="6111" r="3912" b="8839"/>
          <a:stretch>
            <a:fillRect/>
          </a:stretch>
        </p:blipFill>
        <p:spPr bwMode="auto">
          <a:xfrm>
            <a:off x="5651500" y="2713038"/>
            <a:ext cx="2295525" cy="299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41"/>
          <a:stretch>
            <a:fillRect/>
          </a:stretch>
        </p:blipFill>
        <p:spPr bwMode="auto">
          <a:xfrm>
            <a:off x="5840413" y="549275"/>
            <a:ext cx="31972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6659563" y="1916113"/>
            <a:ext cx="504825" cy="504825"/>
          </a:xfrm>
          <a:prstGeom prst="straightConnector1">
            <a:avLst/>
          </a:prstGeom>
          <a:ln w="889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02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Virsraksts 1"/>
          <p:cNvSpPr>
            <a:spLocks noGrp="1"/>
          </p:cNvSpPr>
          <p:nvPr>
            <p:ph type="title"/>
          </p:nvPr>
        </p:nvSpPr>
        <p:spPr>
          <a:xfrm>
            <a:off x="0" y="260350"/>
            <a:ext cx="5724525" cy="1143000"/>
          </a:xfrm>
        </p:spPr>
        <p:txBody>
          <a:bodyPr/>
          <a:lstStyle/>
          <a:p>
            <a:r>
              <a:rPr lang="lv-LV" altLang="lv-LV" sz="4000" dirty="0" smtClean="0"/>
              <a:t>Attiecība 659nm/448 nm: īsta un viltota banknote</a:t>
            </a:r>
          </a:p>
        </p:txBody>
      </p:sp>
      <p:pic>
        <p:nvPicPr>
          <p:cNvPr id="13315" name="Attēls 3" descr="R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0"/>
          <a:stretch>
            <a:fillRect/>
          </a:stretch>
        </p:blipFill>
        <p:spPr bwMode="auto">
          <a:xfrm>
            <a:off x="163513" y="1557338"/>
            <a:ext cx="4176712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41"/>
          <a:stretch>
            <a:fillRect/>
          </a:stretch>
        </p:blipFill>
        <p:spPr bwMode="auto">
          <a:xfrm>
            <a:off x="5840413" y="77788"/>
            <a:ext cx="3197225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6605588" y="1398588"/>
            <a:ext cx="503237" cy="503237"/>
          </a:xfrm>
          <a:prstGeom prst="straightConnector1">
            <a:avLst/>
          </a:prstGeom>
          <a:ln w="889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8" name="Picture 7" descr="R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2193925"/>
            <a:ext cx="4410075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49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58775" y="115888"/>
            <a:ext cx="5942013" cy="1924050"/>
          </a:xfrm>
        </p:spPr>
        <p:txBody>
          <a:bodyPr/>
          <a:lstStyle/>
          <a:p>
            <a:r>
              <a:rPr lang="lv-LV" altLang="lv-LV" dirty="0" smtClean="0"/>
              <a:t>Spektrālattēlu attiecību salīdzinājums</a:t>
            </a:r>
            <a:endParaRPr lang="lv-LV" altLang="lv-LV" sz="2400" dirty="0" smtClean="0"/>
          </a:p>
        </p:txBody>
      </p:sp>
      <p:sp>
        <p:nvSpPr>
          <p:cNvPr id="15363" name="TextBox 40"/>
          <p:cNvSpPr txBox="1">
            <a:spLocks noChangeArrowheads="1"/>
          </p:cNvSpPr>
          <p:nvPr/>
        </p:nvSpPr>
        <p:spPr bwMode="auto">
          <a:xfrm>
            <a:off x="547688" y="1565275"/>
            <a:ext cx="185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lv-LV" altLang="lv-LV" sz="1800"/>
          </a:p>
        </p:txBody>
      </p:sp>
      <p:sp>
        <p:nvSpPr>
          <p:cNvPr id="15366" name="TextBox 44"/>
          <p:cNvSpPr txBox="1">
            <a:spLocks noChangeArrowheads="1"/>
          </p:cNvSpPr>
          <p:nvPr/>
        </p:nvSpPr>
        <p:spPr bwMode="auto">
          <a:xfrm>
            <a:off x="1398588" y="6262688"/>
            <a:ext cx="657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/>
              <a:t>RGB</a:t>
            </a:r>
          </a:p>
        </p:txBody>
      </p:sp>
      <p:sp>
        <p:nvSpPr>
          <p:cNvPr id="15367" name="TextBox 45"/>
          <p:cNvSpPr txBox="1">
            <a:spLocks noChangeArrowheads="1"/>
          </p:cNvSpPr>
          <p:nvPr/>
        </p:nvSpPr>
        <p:spPr bwMode="auto">
          <a:xfrm>
            <a:off x="3616325" y="6237288"/>
            <a:ext cx="1316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/>
              <a:t>659/448nm</a:t>
            </a:r>
          </a:p>
        </p:txBody>
      </p:sp>
      <p:sp>
        <p:nvSpPr>
          <p:cNvPr id="15368" name="TextBox 46"/>
          <p:cNvSpPr txBox="1">
            <a:spLocks noChangeArrowheads="1"/>
          </p:cNvSpPr>
          <p:nvPr/>
        </p:nvSpPr>
        <p:spPr bwMode="auto">
          <a:xfrm>
            <a:off x="6132513" y="6215063"/>
            <a:ext cx="1316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lv-LV" sz="1800"/>
              <a:t>448/532nm</a:t>
            </a:r>
          </a:p>
        </p:txBody>
      </p:sp>
      <p:pic>
        <p:nvPicPr>
          <p:cNvPr id="15369" name="Picture 2" descr="at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2198688"/>
            <a:ext cx="1946275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5" descr="C:\Users\User\AppData\Local\Microsoft\Windows\INetCache\Content.Word\at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4287838"/>
            <a:ext cx="2119313" cy="180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3" descr="R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016125"/>
            <a:ext cx="2087562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7" descr="C:\Users\User\AppData\Local\Microsoft\Windows\INetCache\Content.Word\R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4168775"/>
            <a:ext cx="2324100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Picture 4" descr="B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2144713"/>
            <a:ext cx="2022475" cy="20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19" descr="C:\Users\User\AppData\Local\Microsoft\Windows\INetCache\Content.Word\B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713" y="4159250"/>
            <a:ext cx="2327275" cy="207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41"/>
          <a:stretch>
            <a:fillRect/>
          </a:stretch>
        </p:blipFill>
        <p:spPr bwMode="auto">
          <a:xfrm>
            <a:off x="6516688" y="115888"/>
            <a:ext cx="252095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6"/>
          <p:cNvCxnSpPr/>
          <p:nvPr/>
        </p:nvCxnSpPr>
        <p:spPr>
          <a:xfrm flipV="1">
            <a:off x="7337425" y="585788"/>
            <a:ext cx="504825" cy="504825"/>
          </a:xfrm>
          <a:prstGeom prst="straightConnector1">
            <a:avLst/>
          </a:prstGeom>
          <a:ln w="889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056444" y="2912546"/>
            <a:ext cx="672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800" dirty="0" smtClean="0"/>
              <a:t>Īsts</a:t>
            </a:r>
            <a:endParaRPr lang="lv-LV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940154" y="4763841"/>
            <a:ext cx="1118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800" dirty="0" smtClean="0"/>
              <a:t>Viltots</a:t>
            </a:r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158479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7976" y="116632"/>
            <a:ext cx="9171976" cy="1143000"/>
          </a:xfrm>
        </p:spPr>
        <p:txBody>
          <a:bodyPr/>
          <a:lstStyle/>
          <a:p>
            <a:r>
              <a:rPr lang="lv-LV" sz="3200" b="1" dirty="0" smtClean="0"/>
              <a:t>2. Jaunas </a:t>
            </a:r>
            <a:r>
              <a:rPr lang="lv-LV" sz="3200" b="1" dirty="0" err="1" smtClean="0"/>
              <a:t>bezkontakta</a:t>
            </a:r>
            <a:r>
              <a:rPr lang="lv-LV" sz="3200" b="1" dirty="0" smtClean="0"/>
              <a:t> klīniskās </a:t>
            </a:r>
            <a:r>
              <a:rPr lang="lv-LV" sz="3200" b="1" dirty="0"/>
              <a:t>diagnostikas un monitoringa tehnoloģijas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340768"/>
            <a:ext cx="9108504" cy="5400600"/>
          </a:xfrm>
        </p:spPr>
        <p:txBody>
          <a:bodyPr/>
          <a:lstStyle/>
          <a:p>
            <a:r>
              <a:rPr lang="lv-LV" sz="2800" dirty="0"/>
              <a:t>«3 x 3 tehnoloģija»: 3 dažādu ādas hromoforu sadalījuma attēli (kartes) 3 lāzeru apgaismojumā, ar vienu «knipsi»</a:t>
            </a:r>
          </a:p>
          <a:p>
            <a:r>
              <a:rPr lang="lv-LV" sz="2800" dirty="0"/>
              <a:t>4-5 ādas hromoforu </a:t>
            </a:r>
            <a:r>
              <a:rPr lang="lv-LV" sz="2800" dirty="0" smtClean="0"/>
              <a:t>(pigmentu) kartēšana</a:t>
            </a:r>
            <a:r>
              <a:rPr lang="lv-LV" sz="2800" dirty="0"/>
              <a:t>, izmantojot ar «dubultknipsi» iegūtus mono-spektrālus attēlus</a:t>
            </a:r>
          </a:p>
          <a:p>
            <a:r>
              <a:rPr lang="lv-LV" sz="2800" dirty="0" smtClean="0"/>
              <a:t>Bezkontakta ādas asinsrites (perfūzijas) kartēšana baltā un kombinētā (zaļā + NIR) apgaismojumā </a:t>
            </a:r>
          </a:p>
          <a:p>
            <a:r>
              <a:rPr lang="lv-LV" sz="2800" dirty="0"/>
              <a:t>Lokālās anestēzijas bezkontakta </a:t>
            </a:r>
            <a:r>
              <a:rPr lang="lv-LV" sz="2800" dirty="0" smtClean="0"/>
              <a:t>kontrole, izmantojot PPGI</a:t>
            </a:r>
          </a:p>
          <a:p>
            <a:r>
              <a:rPr lang="lv-LV" sz="2800" dirty="0" smtClean="0"/>
              <a:t>Ādas mitruma novērtējums, izmantojot </a:t>
            </a:r>
            <a:r>
              <a:rPr lang="lv-LV" sz="2800" dirty="0" err="1" smtClean="0"/>
              <a:t>difūzo</a:t>
            </a:r>
            <a:r>
              <a:rPr lang="lv-LV" sz="2800" dirty="0" smtClean="0"/>
              <a:t> refleksiju spektra NIR daļā</a:t>
            </a:r>
          </a:p>
          <a:p>
            <a:r>
              <a:rPr lang="lv-LV" sz="2800" dirty="0" smtClean="0"/>
              <a:t>Ādas eritēmas (iekaisuma) novērtējums, izmantojot difūzo refleksiju dažādās redzamā spektra joslās</a:t>
            </a:r>
            <a:endParaRPr lang="lv-LV" sz="2800" dirty="0"/>
          </a:p>
          <a:p>
            <a:endParaRPr lang="lv-LV" sz="2800" dirty="0" smtClean="0"/>
          </a:p>
          <a:p>
            <a:endParaRPr lang="lv-LV" sz="2800" dirty="0"/>
          </a:p>
        </p:txBody>
      </p:sp>
    </p:spTree>
    <p:extLst>
      <p:ext uri="{BB962C8B-B14F-4D97-AF65-F5344CB8AC3E}">
        <p14:creationId xmlns:p14="http://schemas.microsoft.com/office/powerpoint/2010/main" val="307673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8651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lv-LV" sz="3600" b="1" dirty="0" smtClean="0"/>
              <a:t>Princips ādas </a:t>
            </a:r>
            <a:r>
              <a:rPr lang="lv-LV" sz="3600" b="1" dirty="0" err="1" smtClean="0"/>
              <a:t>hromoforu</a:t>
            </a:r>
            <a:r>
              <a:rPr lang="lv-LV" sz="3600" b="1" dirty="0" smtClean="0"/>
              <a:t> «viena knipša» kartēšanai, izmantojot 3 monohromatiskus spektrālos attēlus</a:t>
            </a:r>
            <a:endParaRPr lang="lv-LV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052736"/>
            <a:ext cx="5148063" cy="5805264"/>
          </a:xfrm>
        </p:spPr>
        <p:txBody>
          <a:bodyPr/>
          <a:lstStyle/>
          <a:p>
            <a:r>
              <a:rPr lang="lv-LV" altLang="lv-LV" sz="2400" dirty="0" smtClean="0"/>
              <a:t>Vienmērīgi apgaismo ādu vienlaikus ar 3 spektrāllīnijām</a:t>
            </a:r>
          </a:p>
          <a:p>
            <a:r>
              <a:rPr lang="lv-LV" altLang="lv-LV" sz="2400" dirty="0" smtClean="0"/>
              <a:t>Uzņem vienu krāsainu (RGB) attēlu, no tā datiem izdala 3 spektra joslu  (R, G, B) attēlus</a:t>
            </a:r>
          </a:p>
          <a:p>
            <a:r>
              <a:rPr lang="lv-LV" altLang="lv-LV" sz="2400" dirty="0" smtClean="0"/>
              <a:t>Pēc «crosstalk» korekcijām no R-, G- un B- attēliem izdala 3 </a:t>
            </a:r>
            <a:r>
              <a:rPr lang="lv-LV" altLang="lv-LV" sz="2400" dirty="0" err="1" smtClean="0"/>
              <a:t>spektrāllīniju</a:t>
            </a:r>
            <a:r>
              <a:rPr lang="lv-LV" altLang="lv-LV" sz="2400" dirty="0" smtClean="0"/>
              <a:t> monohromatiskus attēlus  </a:t>
            </a:r>
          </a:p>
          <a:p>
            <a:r>
              <a:rPr lang="lv-LV" altLang="lv-LV" sz="2400" dirty="0" smtClean="0"/>
              <a:t>Zinot galveno ādas pigmentu jeb </a:t>
            </a:r>
            <a:r>
              <a:rPr lang="lv-LV" altLang="lv-LV" sz="2400" dirty="0" err="1" smtClean="0"/>
              <a:t>hromoforu</a:t>
            </a:r>
            <a:r>
              <a:rPr lang="lv-LV" altLang="lv-LV" sz="2400" dirty="0" smtClean="0"/>
              <a:t> (</a:t>
            </a:r>
            <a:r>
              <a:rPr lang="lv-LV" altLang="lv-LV" sz="2400" dirty="0" err="1" smtClean="0"/>
              <a:t>oksihemoglobīna</a:t>
            </a:r>
            <a:r>
              <a:rPr lang="lv-LV" altLang="lv-LV" sz="2400" dirty="0" smtClean="0"/>
              <a:t>,  </a:t>
            </a:r>
            <a:r>
              <a:rPr lang="lv-LV" altLang="lv-LV" sz="2400" dirty="0" err="1" smtClean="0"/>
              <a:t>deoksihemoglobīna</a:t>
            </a:r>
            <a:r>
              <a:rPr lang="lv-LV" altLang="lv-LV" sz="2400" dirty="0" smtClean="0"/>
              <a:t> un </a:t>
            </a:r>
            <a:r>
              <a:rPr lang="lv-LV" altLang="lv-LV" sz="2400" dirty="0" err="1" smtClean="0"/>
              <a:t>melanīna</a:t>
            </a:r>
            <a:r>
              <a:rPr lang="lv-LV" altLang="lv-LV" sz="2400" dirty="0" smtClean="0"/>
              <a:t>) absorbcijas koeficientus pie šiem 3 viļņu garumiem, aprēķina </a:t>
            </a:r>
            <a:r>
              <a:rPr lang="lv-LV" altLang="lv-LV" sz="2400" dirty="0" err="1" smtClean="0"/>
              <a:t>hromoforu</a:t>
            </a:r>
            <a:r>
              <a:rPr lang="lv-LV" altLang="lv-LV" sz="2400" dirty="0" smtClean="0"/>
              <a:t> koncentrāciju sadalījuma kartes</a:t>
            </a:r>
          </a:p>
        </p:txBody>
      </p:sp>
      <p:pic>
        <p:nvPicPr>
          <p:cNvPr id="24580" name="Picture 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972" y="2060848"/>
            <a:ext cx="4304028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02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patient2_1inj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2312988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3" descr="patient2_2finishanesthet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88" y="1196975"/>
            <a:ext cx="23272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4" descr="patient2_3maxpea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1196975"/>
            <a:ext cx="223520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5" descr="patient2_4after20m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75" y="1196975"/>
            <a:ext cx="2217738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6" name="Rectangle 4"/>
          <p:cNvSpPr txBox="1">
            <a:spLocks noChangeArrowheads="1"/>
          </p:cNvSpPr>
          <p:nvPr/>
        </p:nvSpPr>
        <p:spPr bwMode="auto">
          <a:xfrm>
            <a:off x="0" y="3502025"/>
            <a:ext cx="91440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lv-LV" sz="2200" dirty="0" smtClean="0">
                <a:solidFill>
                  <a:srgbClr val="C00000"/>
                </a:solidFill>
                <a:latin typeface="Tahoma" pitchFamily="34" charset="0"/>
              </a:rPr>
              <a:t>RA </a:t>
            </a:r>
            <a:r>
              <a:rPr lang="lv-LV" sz="2200" dirty="0">
                <a:solidFill>
                  <a:srgbClr val="C00000"/>
                </a:solidFill>
                <a:latin typeface="Tahoma" pitchFamily="34" charset="0"/>
              </a:rPr>
              <a:t>input		8 min. </a:t>
            </a:r>
            <a:r>
              <a:rPr lang="lv-LV" sz="2200" dirty="0" smtClean="0">
                <a:solidFill>
                  <a:srgbClr val="C00000"/>
                </a:solidFill>
                <a:latin typeface="Tahoma" pitchFamily="34" charset="0"/>
              </a:rPr>
              <a:t>     </a:t>
            </a:r>
            <a:r>
              <a:rPr lang="lv-LV" sz="2200" dirty="0">
                <a:solidFill>
                  <a:srgbClr val="C00000"/>
                </a:solidFill>
                <a:latin typeface="Tahoma" pitchFamily="34" charset="0"/>
              </a:rPr>
              <a:t>	</a:t>
            </a:r>
            <a:r>
              <a:rPr lang="lv-LV" sz="2200" dirty="0">
                <a:solidFill>
                  <a:srgbClr val="C00000"/>
                </a:solidFill>
                <a:latin typeface="Tahoma" pitchFamily="34" charset="0"/>
              </a:rPr>
              <a:t> </a:t>
            </a:r>
            <a:r>
              <a:rPr lang="lv-LV" sz="2200" dirty="0" smtClean="0">
                <a:solidFill>
                  <a:srgbClr val="C00000"/>
                </a:solidFill>
                <a:latin typeface="Tahoma" pitchFamily="34" charset="0"/>
              </a:rPr>
              <a:t>      </a:t>
            </a:r>
            <a:r>
              <a:rPr lang="lv-LV" sz="2200" dirty="0" smtClean="0">
                <a:solidFill>
                  <a:srgbClr val="C00000"/>
                </a:solidFill>
                <a:latin typeface="Tahoma" pitchFamily="34" charset="0"/>
              </a:rPr>
              <a:t>12 </a:t>
            </a:r>
            <a:r>
              <a:rPr lang="lv-LV" sz="2200" dirty="0">
                <a:solidFill>
                  <a:srgbClr val="C00000"/>
                </a:solidFill>
                <a:latin typeface="Tahoma" pitchFamily="34" charset="0"/>
              </a:rPr>
              <a:t>min. </a:t>
            </a:r>
            <a:r>
              <a:rPr lang="lv-LV" sz="2200" dirty="0" smtClean="0">
                <a:solidFill>
                  <a:srgbClr val="C00000"/>
                </a:solidFill>
                <a:latin typeface="Tahoma" pitchFamily="34" charset="0"/>
              </a:rPr>
              <a:t>              16 </a:t>
            </a:r>
            <a:r>
              <a:rPr lang="lv-LV" sz="2200" dirty="0">
                <a:solidFill>
                  <a:srgbClr val="C00000"/>
                </a:solidFill>
                <a:latin typeface="Tahoma" pitchFamily="34" charset="0"/>
              </a:rPr>
              <a:t>min. </a:t>
            </a:r>
          </a:p>
        </p:txBody>
      </p:sp>
      <p:sp>
        <p:nvSpPr>
          <p:cNvPr id="56327" name="Rectangle 4"/>
          <p:cNvSpPr txBox="1">
            <a:spLocks noChangeArrowheads="1"/>
          </p:cNvSpPr>
          <p:nvPr/>
        </p:nvSpPr>
        <p:spPr bwMode="auto">
          <a:xfrm>
            <a:off x="179388" y="260350"/>
            <a:ext cx="8640762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lv-LV" sz="3200" dirty="0" smtClean="0">
                <a:latin typeface="Tahoma" pitchFamily="34" charset="0"/>
              </a:rPr>
              <a:t>Reģionālās anestēzijas iedarbības monitorings</a:t>
            </a:r>
            <a:endParaRPr lang="en-GB" sz="3200" dirty="0">
              <a:latin typeface="Tahoma" pitchFamily="34" charset="0"/>
            </a:endParaRPr>
          </a:p>
        </p:txBody>
      </p:sp>
      <p:pic>
        <p:nvPicPr>
          <p:cNvPr id="5632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3875088"/>
            <a:ext cx="6415088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66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792088"/>
          </a:xfrm>
        </p:spPr>
        <p:txBody>
          <a:bodyPr/>
          <a:lstStyle/>
          <a:p>
            <a:r>
              <a:rPr lang="lv-LV" sz="3600" b="1" dirty="0" smtClean="0"/>
              <a:t>Tiešām jaunas tehnoloģijas? </a:t>
            </a:r>
            <a:r>
              <a:rPr lang="lv-LV" sz="3600" b="1" smtClean="0"/>
              <a:t>Mūsu 13 patenti</a:t>
            </a:r>
            <a:r>
              <a:rPr lang="lv-LV" sz="3600" b="1" dirty="0" smtClean="0"/>
              <a:t>:</a:t>
            </a:r>
            <a:endParaRPr lang="lv-LV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/>
          <a:lstStyle/>
          <a:p>
            <a:r>
              <a:rPr lang="lv-LV" sz="2000" dirty="0" smtClean="0"/>
              <a:t>WO 2013135311 (A1); LV </a:t>
            </a:r>
            <a:r>
              <a:rPr lang="lv-LV" sz="2000" dirty="0"/>
              <a:t>14532 </a:t>
            </a:r>
            <a:r>
              <a:rPr lang="lv-LV" sz="2000" dirty="0" smtClean="0"/>
              <a:t>B, 2012: J.Spigulis</a:t>
            </a:r>
            <a:r>
              <a:rPr lang="lv-LV" sz="2000" dirty="0"/>
              <a:t>, L.Elste. Method and device for imaging of spectral reflectance at several wavelength bands</a:t>
            </a:r>
            <a:r>
              <a:rPr lang="lv-LV" sz="2000" dirty="0" smtClean="0"/>
              <a:t>.</a:t>
            </a:r>
          </a:p>
          <a:p>
            <a:r>
              <a:rPr lang="lv-LV" sz="2000" dirty="0"/>
              <a:t>LV 14749 B, </a:t>
            </a:r>
            <a:r>
              <a:rPr lang="lv-LV" sz="2000" dirty="0" smtClean="0"/>
              <a:t>2013: </a:t>
            </a:r>
            <a:r>
              <a:rPr lang="lv-LV" sz="2000" dirty="0"/>
              <a:t>J.Spīgulis, U.Rubīns, </a:t>
            </a:r>
            <a:r>
              <a:rPr lang="lv-LV" sz="2000" dirty="0" smtClean="0"/>
              <a:t>E.Kviesis-Kipge. Multimodālas </a:t>
            </a:r>
            <a:r>
              <a:rPr lang="lv-LV" sz="2000" dirty="0"/>
              <a:t>attēlošanas ierīce ādas bezkontakta </a:t>
            </a:r>
            <a:r>
              <a:rPr lang="lv-LV" sz="2000" dirty="0" smtClean="0"/>
              <a:t>diagnostikai. </a:t>
            </a:r>
          </a:p>
          <a:p>
            <a:r>
              <a:rPr lang="lv-LV" sz="2000" dirty="0" smtClean="0"/>
              <a:t>LV </a:t>
            </a:r>
            <a:r>
              <a:rPr lang="lv-LV" sz="2000" dirty="0"/>
              <a:t>14819 B, </a:t>
            </a:r>
            <a:r>
              <a:rPr lang="lv-LV" sz="2000" dirty="0" smtClean="0"/>
              <a:t>2014: </a:t>
            </a:r>
            <a:r>
              <a:rPr lang="lv-LV" sz="2000" dirty="0"/>
              <a:t>U.Rubīns, J.Spīgulis, </a:t>
            </a:r>
            <a:r>
              <a:rPr lang="lv-LV" sz="2000" dirty="0" smtClean="0"/>
              <a:t>A.Miščuks. Paņēmiens </a:t>
            </a:r>
            <a:r>
              <a:rPr lang="lv-LV" sz="2000" dirty="0"/>
              <a:t>un ierīce reģionālās anestēzijas un invazīvās sāpju terapijas </a:t>
            </a:r>
            <a:r>
              <a:rPr lang="lv-LV" sz="2000" dirty="0" smtClean="0"/>
              <a:t>monitoringam.</a:t>
            </a:r>
            <a:endParaRPr lang="lv-LV" sz="2000" dirty="0"/>
          </a:p>
          <a:p>
            <a:r>
              <a:rPr lang="lv-LV" sz="2000" dirty="0"/>
              <a:t>WO2015071786 (A1), </a:t>
            </a:r>
            <a:r>
              <a:rPr lang="lv-LV" sz="2000" dirty="0" smtClean="0"/>
              <a:t>2015</a:t>
            </a:r>
            <a:r>
              <a:rPr lang="lv-LV" sz="2000" dirty="0"/>
              <a:t>;</a:t>
            </a:r>
            <a:r>
              <a:rPr lang="lv-LV" sz="2000" dirty="0" smtClean="0"/>
              <a:t> </a:t>
            </a:r>
            <a:r>
              <a:rPr lang="lv-LV" sz="2000" dirty="0"/>
              <a:t>LV 14782 B, </a:t>
            </a:r>
            <a:r>
              <a:rPr lang="lv-LV" sz="2000" dirty="0" smtClean="0"/>
              <a:t>2014: J.Spigulis</a:t>
            </a:r>
            <a:r>
              <a:rPr lang="lv-LV" sz="2000" dirty="0"/>
              <a:t>. Method for imaging of spectral reflectance at several wavelengths. </a:t>
            </a:r>
          </a:p>
          <a:p>
            <a:r>
              <a:rPr lang="lv-LV" sz="2000" dirty="0"/>
              <a:t>WO 2017/012675 A1, </a:t>
            </a:r>
            <a:r>
              <a:rPr lang="lv-LV" sz="2000" dirty="0" smtClean="0"/>
              <a:t>2017; LV 15059 B, 2016: J.Spigulis, M.Lacis, I.Kuzmina, A.Lihacovs, V.Upmalis, Z.Rupenheits. Method and device for smartphone mapping of tissue compounds. </a:t>
            </a:r>
          </a:p>
          <a:p>
            <a:r>
              <a:rPr lang="lv-LV" sz="2000" dirty="0"/>
              <a:t>LV 15106 B, </a:t>
            </a:r>
            <a:r>
              <a:rPr lang="lv-LV" sz="2000" dirty="0" smtClean="0"/>
              <a:t>2016: J.Spīgulis, I.Ošiņa. Paņēmiens </a:t>
            </a:r>
            <a:r>
              <a:rPr lang="lv-LV" sz="2000" dirty="0"/>
              <a:t>un ierīce hromoforu kartēšanai vairāku spektrāllīniju </a:t>
            </a:r>
            <a:r>
              <a:rPr lang="lv-LV" sz="2000" dirty="0" smtClean="0"/>
              <a:t>apgaismojumā.</a:t>
            </a:r>
            <a:endParaRPr lang="lv-LV" sz="2000" dirty="0"/>
          </a:p>
          <a:p>
            <a:r>
              <a:rPr lang="lv-LV" sz="2000" dirty="0"/>
              <a:t>WO 2017/025775 A1, </a:t>
            </a:r>
            <a:r>
              <a:rPr lang="lv-LV" sz="2000" dirty="0" smtClean="0"/>
              <a:t>2017: U.Rubins</a:t>
            </a:r>
            <a:r>
              <a:rPr lang="lv-LV" sz="2000" dirty="0"/>
              <a:t>, J.Zaharans, J.Spigulis. Device for adaptive photoplethysmography imaging. </a:t>
            </a:r>
            <a:endParaRPr lang="lv-LV" sz="2000" dirty="0" smtClean="0"/>
          </a:p>
          <a:p>
            <a:r>
              <a:rPr lang="lv-LV" sz="2000" dirty="0" smtClean="0"/>
              <a:t>PCT/EP2017/063565; LV </a:t>
            </a:r>
            <a:r>
              <a:rPr lang="lv-LV" sz="2000" dirty="0"/>
              <a:t>P-17-17 </a:t>
            </a:r>
            <a:r>
              <a:rPr lang="lv-LV" sz="2000" dirty="0" smtClean="0"/>
              <a:t>, 2017: U.Rubins</a:t>
            </a:r>
            <a:r>
              <a:rPr lang="lv-LV" sz="2000" dirty="0"/>
              <a:t>, E.Kviesis-Kipge, </a:t>
            </a:r>
            <a:r>
              <a:rPr lang="lv-LV" sz="2000" dirty="0" smtClean="0"/>
              <a:t>J.Spigulis. Device for speckle-free imaging under laser illumination</a:t>
            </a:r>
            <a:endParaRPr lang="lv-LV" sz="2000" dirty="0"/>
          </a:p>
          <a:p>
            <a:r>
              <a:rPr lang="lv-LV" sz="2000" dirty="0" smtClean="0"/>
              <a:t>LV P-(...), 2017: J.Spīgulis, I.Ošiņa. Metode krāsainu viltojumu atklāšanai.</a:t>
            </a:r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286345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78" y="764704"/>
            <a:ext cx="9073008" cy="6093296"/>
          </a:xfrm>
        </p:spPr>
        <p:txBody>
          <a:bodyPr/>
          <a:lstStyle/>
          <a:p>
            <a:r>
              <a:rPr lang="lv-LV" sz="2400" dirty="0" smtClean="0"/>
              <a:t>SkImager: ādas eritēmas novērtējumam</a:t>
            </a:r>
          </a:p>
          <a:p>
            <a:r>
              <a:rPr lang="lv-LV" sz="2400" dirty="0" smtClean="0"/>
              <a:t>Viedtālrunis ar 3 lāzerlīniju apgaismotāju ādas HbO, Hb un Mel kartēšanai </a:t>
            </a:r>
          </a:p>
          <a:p>
            <a:r>
              <a:rPr lang="lv-LV" sz="2400" dirty="0" smtClean="0"/>
              <a:t>4 lāzerlīniju </a:t>
            </a:r>
            <a:r>
              <a:rPr lang="lv-LV" sz="2400" dirty="0"/>
              <a:t>apgaismotājs ar </a:t>
            </a:r>
            <a:r>
              <a:rPr lang="lv-LV" sz="2400" dirty="0" smtClean="0"/>
              <a:t>viedtālruņa </a:t>
            </a:r>
            <a:r>
              <a:rPr lang="lv-LV" sz="2400" dirty="0"/>
              <a:t>kameru ādas HbO, Hb, </a:t>
            </a:r>
            <a:r>
              <a:rPr lang="lv-LV" sz="2400" dirty="0" smtClean="0"/>
              <a:t>Mel un Blr </a:t>
            </a:r>
            <a:r>
              <a:rPr lang="lv-LV" sz="2400" dirty="0"/>
              <a:t>kartēšanai </a:t>
            </a:r>
          </a:p>
          <a:p>
            <a:r>
              <a:rPr lang="lv-LV" sz="2400" dirty="0" smtClean="0"/>
              <a:t>5 lāzerlīniju apgaismotājs ar CMOS kameru ādas HbO, Hb, Mel, Blr un lipīdu kartēšanai </a:t>
            </a:r>
          </a:p>
          <a:p>
            <a:r>
              <a:rPr lang="lv-LV" sz="2400" dirty="0" smtClean="0"/>
              <a:t>Viedtālrunis ar 405nm LED apgaismotāju ādas audzēju fluorescences attēlošanai </a:t>
            </a:r>
          </a:p>
          <a:p>
            <a:r>
              <a:rPr lang="lv-LV" sz="2400" dirty="0" smtClean="0"/>
              <a:t>Mazizmēra  (4x4x4 cm) PPGI mērierīce ar NIR-LED apgaismotāju ādas mikrocirkulācijas (perfūzijas) kartēšanai </a:t>
            </a:r>
          </a:p>
          <a:p>
            <a:r>
              <a:rPr lang="lv-LV" sz="2400" dirty="0" smtClean="0"/>
              <a:t>Specializētā PPGI mērierīce ar NIR un zaļo LED apgaismotājiem anestēzijas kontrolei plaukstas ķirurģijas laikā </a:t>
            </a:r>
          </a:p>
          <a:p>
            <a:r>
              <a:rPr lang="lv-LV" sz="2400" dirty="0" smtClean="0"/>
              <a:t>PPGI kamera pie operāciju lampas, 50 Hz </a:t>
            </a:r>
          </a:p>
          <a:p>
            <a:r>
              <a:rPr lang="lv-LV" sz="2400" dirty="0" smtClean="0"/>
              <a:t>NIR attēlošanas/spektroskopijas ierīce ādas mitruma novērtējumam</a:t>
            </a:r>
            <a:endParaRPr lang="lv-LV" sz="2400" dirty="0"/>
          </a:p>
          <a:p>
            <a:endParaRPr lang="lv-LV" sz="2400" dirty="0" smtClean="0"/>
          </a:p>
          <a:p>
            <a:endParaRPr lang="lv-LV" sz="2400" dirty="0" smtClean="0"/>
          </a:p>
          <a:p>
            <a:endParaRPr lang="lv-LV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8970" y="0"/>
            <a:ext cx="9180512" cy="764704"/>
          </a:xfrm>
        </p:spPr>
        <p:txBody>
          <a:bodyPr/>
          <a:lstStyle/>
          <a:p>
            <a:r>
              <a:rPr lang="lv-LV" sz="2800" b="1" dirty="0" smtClean="0"/>
              <a:t>3.Maketierīču </a:t>
            </a:r>
            <a:r>
              <a:rPr lang="lv-LV" sz="2800" b="1" dirty="0"/>
              <a:t>prototipu </a:t>
            </a:r>
            <a:r>
              <a:rPr lang="lv-LV" sz="2800" b="1" dirty="0" smtClean="0"/>
              <a:t>izveide, pilnveidošana un aprobācija</a:t>
            </a:r>
            <a:endParaRPr lang="lv-LV" sz="2800" b="1" dirty="0"/>
          </a:p>
        </p:txBody>
      </p:sp>
    </p:spTree>
    <p:extLst>
      <p:ext uri="{BB962C8B-B14F-4D97-AF65-F5344CB8AC3E}">
        <p14:creationId xmlns:p14="http://schemas.microsoft.com/office/powerpoint/2010/main" val="5010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3" t="7201" r="38000" b="995"/>
          <a:stretch/>
        </p:blipFill>
        <p:spPr bwMode="auto">
          <a:xfrm>
            <a:off x="1331640" y="1137712"/>
            <a:ext cx="1777176" cy="2796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435280" cy="1143000"/>
          </a:xfrm>
        </p:spPr>
        <p:txBody>
          <a:bodyPr/>
          <a:lstStyle/>
          <a:p>
            <a:r>
              <a:rPr lang="lv-LV" sz="3600" b="1" dirty="0" smtClean="0"/>
              <a:t>Prototipa ierīce </a:t>
            </a:r>
            <a:r>
              <a:rPr lang="lv-LV" sz="3600" b="1" dirty="0"/>
              <a:t>ādas multimodālai attēlošanai „SkImager” </a:t>
            </a:r>
            <a:r>
              <a:rPr lang="lv-LV" sz="3600" b="1" dirty="0" smtClean="0"/>
              <a:t>(pilnveidošana)</a:t>
            </a:r>
            <a:endParaRPr lang="lv-LV" sz="3600" b="1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203308"/>
            <a:ext cx="4032448" cy="2689560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-17512" y="3839548"/>
            <a:ext cx="9125312" cy="303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b="1" dirty="0" err="1" smtClean="0"/>
              <a:t>SkImager</a:t>
            </a:r>
            <a:r>
              <a:rPr lang="en-US" dirty="0" smtClean="0"/>
              <a:t>  </a:t>
            </a:r>
            <a:r>
              <a:rPr lang="lv-LV" dirty="0" smtClean="0"/>
              <a:t>ir optiska ierīce, kas paredzēta kompleksai ādas veselības novērtēšanai (dermatoloģijā, onkoloģijā, kosmētikā, operācijās, traumu novērtējumam, ārstēšanā u.c).</a:t>
            </a:r>
          </a:p>
          <a:p>
            <a:pPr>
              <a:lnSpc>
                <a:spcPct val="120000"/>
              </a:lnSpc>
            </a:pPr>
            <a:r>
              <a:rPr lang="lv-LV" dirty="0" smtClean="0"/>
              <a:t>Tehnoloģija ir neinvazīva.  Rezultāts tiek attēlots uz skārienjutīga displeja.</a:t>
            </a:r>
          </a:p>
          <a:p>
            <a:pPr>
              <a:lnSpc>
                <a:spcPct val="120000"/>
              </a:lnSpc>
            </a:pPr>
            <a:r>
              <a:rPr lang="en-US" b="1" dirty="0" err="1" smtClean="0"/>
              <a:t>SkImager</a:t>
            </a:r>
            <a:r>
              <a:rPr lang="en-US" dirty="0" smtClean="0"/>
              <a:t>  </a:t>
            </a:r>
            <a:r>
              <a:rPr lang="lv-LV" dirty="0" smtClean="0"/>
              <a:t>aprēķina ādas hromoforu </a:t>
            </a:r>
            <a:r>
              <a:rPr lang="en-US" dirty="0" smtClean="0"/>
              <a:t>(</a:t>
            </a:r>
            <a:r>
              <a:rPr lang="en-US" dirty="0" err="1" smtClean="0"/>
              <a:t>hemoglob</a:t>
            </a:r>
            <a:r>
              <a:rPr lang="lv-LV" dirty="0" smtClean="0"/>
              <a:t>īns</a:t>
            </a:r>
            <a:r>
              <a:rPr lang="en-US" dirty="0" smtClean="0"/>
              <a:t>,  </a:t>
            </a:r>
            <a:r>
              <a:rPr lang="en-US" dirty="0" err="1" smtClean="0"/>
              <a:t>melan</a:t>
            </a:r>
            <a:r>
              <a:rPr lang="lv-LV" dirty="0" smtClean="0"/>
              <a:t>īns</a:t>
            </a:r>
            <a:r>
              <a:rPr lang="en-US" dirty="0" smtClean="0"/>
              <a:t>, </a:t>
            </a:r>
            <a:r>
              <a:rPr lang="lv-LV" dirty="0" smtClean="0"/>
              <a:t>u.c</a:t>
            </a:r>
            <a:r>
              <a:rPr lang="en-US" dirty="0" smtClean="0"/>
              <a:t>.) </a:t>
            </a:r>
            <a:r>
              <a:rPr lang="lv-LV" dirty="0"/>
              <a:t>un fluoroforu </a:t>
            </a:r>
            <a:r>
              <a:rPr lang="lv-LV" dirty="0" smtClean="0"/>
              <a:t>grupu koncentrāciju sadalījuma, kā arī ādas asinsrites perfūzijas kartes</a:t>
            </a:r>
          </a:p>
          <a:p>
            <a:pPr>
              <a:lnSpc>
                <a:spcPct val="120000"/>
              </a:lnSpc>
            </a:pPr>
            <a:r>
              <a:rPr lang="lv-LV" dirty="0" smtClean="0"/>
              <a:t>Izveidots 2014.g., šajā projektā pilnveidots un aprobēts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88634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 txBox="1">
            <a:spLocks noChangeArrowheads="1"/>
          </p:cNvSpPr>
          <p:nvPr/>
        </p:nvSpPr>
        <p:spPr bwMode="auto">
          <a:xfrm>
            <a:off x="384175" y="260350"/>
            <a:ext cx="8375650" cy="99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en-US" dirty="0" smtClean="0">
                <a:latin typeface="Tahoma" panose="020B0604030504040204" pitchFamily="34" charset="0"/>
              </a:rPr>
              <a:t>Maketierīce </a:t>
            </a:r>
            <a:r>
              <a:rPr lang="lv-LV" altLang="en-US" dirty="0">
                <a:latin typeface="Tahoma" panose="020B0604030504040204" pitchFamily="34" charset="0"/>
              </a:rPr>
              <a:t>ādas hromoforu ātrai kartēšanai </a:t>
            </a:r>
            <a:r>
              <a:rPr lang="lv-LV" altLang="en-US" dirty="0" smtClean="0">
                <a:latin typeface="Tahoma" panose="020B0604030504040204" pitchFamily="34" charset="0"/>
              </a:rPr>
              <a:t>tri-hromatiskā lāzeru </a:t>
            </a:r>
            <a:r>
              <a:rPr lang="lv-LV" altLang="en-US" dirty="0">
                <a:latin typeface="Tahoma" panose="020B0604030504040204" pitchFamily="34" charset="0"/>
              </a:rPr>
              <a:t>apgaismojumā</a:t>
            </a:r>
            <a:endParaRPr lang="en-GB" altLang="en-US" dirty="0">
              <a:latin typeface="Tahoma" panose="020B060403050404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789339" y="2142148"/>
            <a:ext cx="4180778" cy="3145820"/>
            <a:chOff x="904672" y="2380704"/>
            <a:chExt cx="4180778" cy="3145820"/>
          </a:xfrm>
        </p:grpSpPr>
        <p:pic>
          <p:nvPicPr>
            <p:cNvPr id="38" name="Picture 37"/>
            <p:cNvPicPr/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672" y="2780928"/>
              <a:ext cx="3859218" cy="2376264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1619672" y="5157192"/>
              <a:ext cx="136815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lv-LV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Ādas virsma</a:t>
              </a:r>
              <a:endParaRPr lang="en-US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426984" y="2380704"/>
              <a:ext cx="136815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lv-LV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Viedtālrunis</a:t>
              </a:r>
              <a:endParaRPr lang="en-US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543222" y="4348963"/>
              <a:ext cx="15422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lv-LV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Elektronika un akumulators</a:t>
              </a:r>
              <a:endParaRPr lang="en-US" dirty="0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107504" y="5589240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Ādas apgaismošanai Izmantoti </a:t>
            </a:r>
            <a:r>
              <a:rPr lang="lv-LV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lāzermoduļu pāri; </a:t>
            </a:r>
            <a:r>
              <a:rPr lang="lv-LV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starojuma </a:t>
            </a:r>
            <a:r>
              <a:rPr lang="lv-LV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viļnu</a:t>
            </a:r>
            <a:r>
              <a:rPr lang="lv-LV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garumi - </a:t>
            </a:r>
            <a:r>
              <a:rPr lang="lv-LV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448nm</a:t>
            </a:r>
            <a:r>
              <a:rPr lang="lv-LV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lv-LV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532nm</a:t>
            </a:r>
            <a:r>
              <a:rPr lang="lv-LV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lv-LV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659nm.</a:t>
            </a:r>
            <a:r>
              <a:rPr lang="lv-LV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lv-LV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pgaismotājā </a:t>
            </a:r>
            <a:r>
              <a:rPr lang="lv-LV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tie novietoti </a:t>
            </a:r>
            <a:r>
              <a:rPr lang="lv-LV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cilindra pretējās </a:t>
            </a:r>
            <a:r>
              <a:rPr lang="lv-LV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pusēs, lai vienmērīgāk izgaismotu </a:t>
            </a:r>
            <a:r>
              <a:rPr lang="lv-LV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izkliedētāju,  kas tiek izmantots kā 3 spektrāllīniju apgaismojuma</a:t>
            </a:r>
            <a:r>
              <a:rPr lang="lv-LV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lv-LV" dirty="0">
                <a:ea typeface="Calibri" panose="020F0502020204030204" pitchFamily="34" charset="0"/>
                <a:cs typeface="Times New Roman" panose="02020603050405020304" pitchFamily="18" charset="0"/>
              </a:rPr>
              <a:t>avots</a:t>
            </a:r>
            <a:endParaRPr lang="en-US" dirty="0"/>
          </a:p>
        </p:txBody>
      </p:sp>
      <p:pic>
        <p:nvPicPr>
          <p:cNvPr id="1026" name="Picture 7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717" y="1473079"/>
            <a:ext cx="3393696" cy="381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01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pPr eaLnBrk="1" hangingPunct="1"/>
            <a:r>
              <a:rPr lang="lv-LV" altLang="lv-LV" dirty="0" smtClean="0"/>
              <a:t>Piemērs: pigmentētas </a:t>
            </a:r>
            <a:r>
              <a:rPr lang="lv-LV" altLang="lv-LV" dirty="0" smtClean="0"/>
              <a:t>keratozes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07652"/>
            <a:ext cx="7254131" cy="543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965458"/>
            <a:ext cx="578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RGB</a:t>
            </a:r>
            <a:endParaRPr lang="lv-LV" dirty="0"/>
          </a:p>
        </p:txBody>
      </p:sp>
      <p:sp>
        <p:nvSpPr>
          <p:cNvPr id="3" name="TextBox 2"/>
          <p:cNvSpPr txBox="1"/>
          <p:nvPr/>
        </p:nvSpPr>
        <p:spPr>
          <a:xfrm>
            <a:off x="3419872" y="996466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OHb</a:t>
            </a:r>
            <a:endParaRPr lang="lv-LV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998920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DOHb</a:t>
            </a:r>
            <a:endParaRPr lang="lv-LV" dirty="0"/>
          </a:p>
        </p:txBody>
      </p:sp>
      <p:sp>
        <p:nvSpPr>
          <p:cNvPr id="7" name="TextBox 6"/>
          <p:cNvSpPr txBox="1"/>
          <p:nvPr/>
        </p:nvSpPr>
        <p:spPr>
          <a:xfrm>
            <a:off x="6948264" y="938320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Mel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27876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01608" cy="1224136"/>
          </a:xfrm>
        </p:spPr>
        <p:txBody>
          <a:bodyPr/>
          <a:lstStyle/>
          <a:p>
            <a:r>
              <a:rPr lang="lv-LV" dirty="0" smtClean="0"/>
              <a:t>«Dubultknipša» ierīces 4 un 5 ādas hromoforu kartēšanai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-32223" y="1556792"/>
            <a:ext cx="5350591" cy="5040560"/>
          </a:xfrm>
        </p:spPr>
        <p:txBody>
          <a:bodyPr/>
          <a:lstStyle/>
          <a:p>
            <a:r>
              <a:rPr lang="lv-LV" sz="2400" b="1" dirty="0"/>
              <a:t>D</a:t>
            </a:r>
            <a:r>
              <a:rPr lang="lv-LV" sz="2400" b="1" dirty="0" smtClean="0"/>
              <a:t>ouble-snapshot</a:t>
            </a:r>
            <a:r>
              <a:rPr lang="lv-LV" sz="2400" dirty="0" smtClean="0"/>
              <a:t> RGB imaging technique, each snapshot under different combination of 3</a:t>
            </a:r>
            <a:r>
              <a:rPr lang="lv-LV" sz="2400" dirty="0" smtClean="0">
                <a:latin typeface="Symbol" panose="05050102010706020507" pitchFamily="18" charset="2"/>
              </a:rPr>
              <a:t>l</a:t>
            </a:r>
            <a:r>
              <a:rPr lang="lv-LV" sz="2400" dirty="0" smtClean="0"/>
              <a:t> illumination</a:t>
            </a:r>
            <a:r>
              <a:rPr lang="lv-LV" sz="2400" dirty="0"/>
              <a:t> </a:t>
            </a:r>
            <a:r>
              <a:rPr lang="lv-LV" sz="2400" dirty="0" smtClean="0">
                <a:sym typeface="Wingdings" panose="05000000000000000000" pitchFamily="2" charset="2"/>
              </a:rPr>
              <a:t> enables mapping up to 6 skin chromophores (patented)</a:t>
            </a:r>
          </a:p>
          <a:p>
            <a:r>
              <a:rPr lang="lv-LV" sz="2400" dirty="0" err="1" smtClean="0">
                <a:sym typeface="Wingdings" panose="05000000000000000000" pitchFamily="2" charset="2"/>
              </a:rPr>
              <a:t>Quality</a:t>
            </a:r>
            <a:r>
              <a:rPr lang="lv-LV" sz="2400" dirty="0" smtClean="0">
                <a:sym typeface="Wingdings" panose="05000000000000000000" pitchFamily="2" charset="2"/>
              </a:rPr>
              <a:t> </a:t>
            </a:r>
            <a:r>
              <a:rPr lang="lv-LV" sz="2400" dirty="0" err="1" smtClean="0">
                <a:sym typeface="Wingdings" panose="05000000000000000000" pitchFamily="2" charset="2"/>
              </a:rPr>
              <a:t>improvement</a:t>
            </a:r>
            <a:r>
              <a:rPr lang="lv-LV" sz="2400" dirty="0" smtClean="0">
                <a:sym typeface="Wingdings" panose="05000000000000000000" pitchFamily="2" charset="2"/>
              </a:rPr>
              <a:t> </a:t>
            </a:r>
            <a:r>
              <a:rPr lang="lv-LV" sz="2400" dirty="0" err="1" smtClean="0">
                <a:sym typeface="Wingdings" panose="05000000000000000000" pitchFamily="2" charset="2"/>
              </a:rPr>
              <a:t>of</a:t>
            </a:r>
            <a:r>
              <a:rPr lang="lv-LV" sz="2400" dirty="0" smtClean="0">
                <a:sym typeface="Wingdings" panose="05000000000000000000" pitchFamily="2" charset="2"/>
              </a:rPr>
              <a:t>  </a:t>
            </a:r>
            <a:r>
              <a:rPr lang="lv-LV" sz="2400" dirty="0" err="1" smtClean="0">
                <a:sym typeface="Wingdings" panose="05000000000000000000" pitchFamily="2" charset="2"/>
              </a:rPr>
              <a:t>the</a:t>
            </a:r>
            <a:r>
              <a:rPr lang="lv-LV" sz="2400" dirty="0" smtClean="0">
                <a:sym typeface="Wingdings" panose="05000000000000000000" pitchFamily="2" charset="2"/>
              </a:rPr>
              <a:t> </a:t>
            </a:r>
            <a:r>
              <a:rPr lang="lv-LV" sz="2400" dirty="0" err="1" smtClean="0">
                <a:sym typeface="Wingdings" panose="05000000000000000000" pitchFamily="2" charset="2"/>
              </a:rPr>
              <a:t>monochromatic</a:t>
            </a:r>
            <a:r>
              <a:rPr lang="lv-LV" sz="2400" dirty="0" smtClean="0">
                <a:sym typeface="Wingdings" panose="05000000000000000000" pitchFamily="2" charset="2"/>
              </a:rPr>
              <a:t> </a:t>
            </a:r>
            <a:r>
              <a:rPr lang="lv-LV" sz="2400" dirty="0" err="1" smtClean="0">
                <a:sym typeface="Wingdings" panose="05000000000000000000" pitchFamily="2" charset="2"/>
              </a:rPr>
              <a:t>spectral</a:t>
            </a:r>
            <a:r>
              <a:rPr lang="lv-LV" sz="2400" dirty="0" smtClean="0">
                <a:sym typeface="Wingdings" panose="05000000000000000000" pitchFamily="2" charset="2"/>
              </a:rPr>
              <a:t> </a:t>
            </a:r>
            <a:r>
              <a:rPr lang="lv-LV" sz="2400" dirty="0" err="1" smtClean="0">
                <a:sym typeface="Wingdings" panose="05000000000000000000" pitchFamily="2" charset="2"/>
              </a:rPr>
              <a:t>images</a:t>
            </a:r>
            <a:r>
              <a:rPr lang="lv-LV" sz="2400" dirty="0" smtClean="0">
                <a:sym typeface="Wingdings" panose="05000000000000000000" pitchFamily="2" charset="2"/>
              </a:rPr>
              <a:t> </a:t>
            </a:r>
            <a:r>
              <a:rPr lang="lv-LV" sz="2400" dirty="0" err="1" smtClean="0">
                <a:sym typeface="Wingdings" panose="05000000000000000000" pitchFamily="2" charset="2"/>
              </a:rPr>
              <a:t>by</a:t>
            </a:r>
            <a:r>
              <a:rPr lang="lv-LV" sz="2400" dirty="0" smtClean="0">
                <a:sym typeface="Wingdings" panose="05000000000000000000" pitchFamily="2" charset="2"/>
              </a:rPr>
              <a:t> </a:t>
            </a:r>
            <a:r>
              <a:rPr lang="lv-LV" sz="2400" b="1" dirty="0" err="1" smtClean="0">
                <a:sym typeface="Wingdings" panose="05000000000000000000" pitchFamily="2" charset="2"/>
              </a:rPr>
              <a:t>laser</a:t>
            </a:r>
            <a:r>
              <a:rPr lang="lv-LV" sz="2400" b="1" dirty="0" smtClean="0">
                <a:sym typeface="Wingdings" panose="05000000000000000000" pitchFamily="2" charset="2"/>
              </a:rPr>
              <a:t> </a:t>
            </a:r>
            <a:r>
              <a:rPr lang="lv-LV" sz="2400" b="1" dirty="0" err="1" smtClean="0">
                <a:sym typeface="Wingdings" panose="05000000000000000000" pitchFamily="2" charset="2"/>
              </a:rPr>
              <a:t>speckle</a:t>
            </a:r>
            <a:r>
              <a:rPr lang="lv-LV" sz="2400" b="1" dirty="0" smtClean="0">
                <a:sym typeface="Wingdings" panose="05000000000000000000" pitchFamily="2" charset="2"/>
              </a:rPr>
              <a:t> </a:t>
            </a:r>
            <a:r>
              <a:rPr lang="lv-LV" sz="2400" b="1" dirty="0" err="1" smtClean="0">
                <a:sym typeface="Wingdings" panose="05000000000000000000" pitchFamily="2" charset="2"/>
              </a:rPr>
              <a:t>removal</a:t>
            </a:r>
            <a:r>
              <a:rPr lang="lv-LV" sz="2400" b="1" dirty="0" smtClean="0">
                <a:sym typeface="Wingdings" panose="05000000000000000000" pitchFamily="2" charset="2"/>
              </a:rPr>
              <a:t> </a:t>
            </a:r>
            <a:r>
              <a:rPr lang="lv-LV" sz="2400" dirty="0" smtClean="0">
                <a:sym typeface="Wingdings" panose="05000000000000000000" pitchFamily="2" charset="2"/>
              </a:rPr>
              <a:t>(</a:t>
            </a:r>
            <a:r>
              <a:rPr lang="lv-LV" sz="2400" dirty="0" err="1" smtClean="0">
                <a:sym typeface="Wingdings" panose="05000000000000000000" pitchFamily="2" charset="2"/>
              </a:rPr>
              <a:t>patented</a:t>
            </a:r>
            <a:r>
              <a:rPr lang="lv-LV" sz="2400" dirty="0" smtClean="0">
                <a:sym typeface="Wingdings" panose="05000000000000000000" pitchFamily="2" charset="2"/>
              </a:rPr>
              <a:t>)</a:t>
            </a:r>
          </a:p>
          <a:p>
            <a:r>
              <a:rPr lang="lv-LV" sz="2400" dirty="0" smtClean="0">
                <a:sym typeface="Wingdings" panose="05000000000000000000" pitchFamily="2" charset="2"/>
              </a:rPr>
              <a:t>First switchable </a:t>
            </a:r>
            <a:r>
              <a:rPr lang="lv-LV" sz="2400" b="1" dirty="0" smtClean="0">
                <a:sym typeface="Wingdings" panose="05000000000000000000" pitchFamily="2" charset="2"/>
              </a:rPr>
              <a:t>4</a:t>
            </a:r>
            <a:r>
              <a:rPr lang="lv-LV" sz="2400" b="1" dirty="0" smtClean="0">
                <a:latin typeface="Symbol" panose="05050102010706020507" pitchFamily="18" charset="2"/>
              </a:rPr>
              <a:t>l </a:t>
            </a:r>
            <a:r>
              <a:rPr lang="lv-LV" sz="2400" b="1" dirty="0" smtClean="0">
                <a:latin typeface="+mj-lt"/>
              </a:rPr>
              <a:t>and</a:t>
            </a:r>
            <a:r>
              <a:rPr lang="lv-LV" sz="2400" b="1" dirty="0" smtClean="0">
                <a:latin typeface="Symbol" panose="05050102010706020507" pitchFamily="18" charset="2"/>
              </a:rPr>
              <a:t> 5l </a:t>
            </a:r>
            <a:r>
              <a:rPr lang="lv-LV" sz="2400" dirty="0" smtClean="0">
                <a:latin typeface="+mj-lt"/>
              </a:rPr>
              <a:t>laser illuminator prototypes created </a:t>
            </a:r>
            <a:r>
              <a:rPr lang="lv-LV" sz="2400" dirty="0" smtClean="0">
                <a:latin typeface="+mj-lt"/>
                <a:sym typeface="Wingdings" panose="05000000000000000000" pitchFamily="2" charset="2"/>
              </a:rPr>
              <a:t>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EA732F-F4DD-4202-B970-E6416C86136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5" name="Picture 7" descr="C:\Users\User\Desktop\4nm\iekārta\DSC_1605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35" t="17664" r="4305" b="29346"/>
          <a:stretch/>
        </p:blipFill>
        <p:spPr bwMode="auto">
          <a:xfrm flipH="1">
            <a:off x="5345957" y="1628800"/>
            <a:ext cx="3816423" cy="23762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9" descr="C:\Users\Ilze\Dropbox\MAgistrs\KALVJA\ierīce\IMG_20170515_090925_79.jpg"/>
          <p:cNvPicPr/>
          <p:nvPr/>
        </p:nvPicPr>
        <p:blipFill>
          <a:blip r:embed="rId4" cstate="print"/>
          <a:srcRect l="11739" t="23373" r="9698" b="28675"/>
          <a:stretch>
            <a:fillRect/>
          </a:stretch>
        </p:blipFill>
        <p:spPr bwMode="auto">
          <a:xfrm>
            <a:off x="5398428" y="4221088"/>
            <a:ext cx="367240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65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lv-LV" dirty="0" smtClean="0"/>
              <a:t>Pēdējā </a:t>
            </a:r>
            <a:r>
              <a:rPr lang="lv-LV" smtClean="0"/>
              <a:t>versija «dubultknipša» ierīcei ar </a:t>
            </a:r>
            <a:r>
              <a:rPr lang="lv-LV" dirty="0" smtClean="0"/>
              <a:t>5x4 </a:t>
            </a:r>
            <a:r>
              <a:rPr lang="lv-LV" dirty="0" err="1" smtClean="0"/>
              <a:t>lāzerdiodēm</a:t>
            </a:r>
            <a:endParaRPr lang="lv-LV" dirty="0"/>
          </a:p>
        </p:txBody>
      </p:sp>
      <p:pic>
        <p:nvPicPr>
          <p:cNvPr id="1026" name="Picture 2" descr="D:\Desktop\Bildes\Samsung bildes\20171111_112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396844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esktop\Bildes\Samsung bildes\20171111_1122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55649"/>
            <a:ext cx="396844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esktop\Bildes\Samsung bildes\20171111_1122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3056"/>
            <a:ext cx="3893629" cy="219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60232" y="4149080"/>
            <a:ext cx="14355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u="sng" dirty="0" smtClean="0"/>
              <a:t>Viļņu garumi:</a:t>
            </a:r>
          </a:p>
          <a:p>
            <a:endParaRPr lang="lv-LV" dirty="0" smtClean="0"/>
          </a:p>
          <a:p>
            <a:r>
              <a:rPr lang="lv-LV" dirty="0" smtClean="0"/>
              <a:t>405nm</a:t>
            </a:r>
          </a:p>
          <a:p>
            <a:r>
              <a:rPr lang="lv-LV" dirty="0" smtClean="0"/>
              <a:t>450nm </a:t>
            </a:r>
          </a:p>
          <a:p>
            <a:r>
              <a:rPr lang="lv-LV" dirty="0" smtClean="0"/>
              <a:t>520nm </a:t>
            </a:r>
          </a:p>
          <a:p>
            <a:r>
              <a:rPr lang="lv-LV" dirty="0" smtClean="0"/>
              <a:t>660nm</a:t>
            </a:r>
          </a:p>
          <a:p>
            <a:r>
              <a:rPr lang="lv-LV" dirty="0" smtClean="0"/>
              <a:t>850nm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3823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lv-LV" altLang="lv-LV" dirty="0" smtClean="0"/>
              <a:t>Ierīce ādas fluorescentai diagnostikai</a:t>
            </a:r>
            <a:endParaRPr lang="lv-LV" altLang="lv-LV" dirty="0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8" r="9381"/>
          <a:stretch>
            <a:fillRect/>
          </a:stretch>
        </p:blipFill>
        <p:spPr bwMode="auto">
          <a:xfrm>
            <a:off x="1403350" y="1700213"/>
            <a:ext cx="6408738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EA732F-F4DD-4202-B970-E6416C86136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0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E5475652-0B84-4E50-B4D9-11104D31F1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64" y="846627"/>
            <a:ext cx="2001587" cy="2054438"/>
          </a:xfr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679A6F6-45AA-40B5-8B62-2492553C6E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368" y="846628"/>
            <a:ext cx="2010694" cy="2054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6393C20-8D0A-454D-B64D-EBE084D2B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945" y="836712"/>
            <a:ext cx="1780673" cy="2054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238BD20-7F1D-4AF7-9FA6-260A40D39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765" y="3803294"/>
            <a:ext cx="2041296" cy="21459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694F4C6A-6315-45D6-A3A0-E154EF3DB1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332" y="3836840"/>
            <a:ext cx="2225842" cy="21124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3238AE61-CDB4-46AA-81AA-6DCFDA7AE7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64" y="3836841"/>
            <a:ext cx="2001587" cy="21124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1CCF92C-6BD2-4C15-8B6B-7FA052B0209F}"/>
              </a:ext>
            </a:extLst>
          </p:cNvPr>
          <p:cNvSpPr txBox="1"/>
          <p:nvPr/>
        </p:nvSpPr>
        <p:spPr>
          <a:xfrm>
            <a:off x="849897" y="114301"/>
            <a:ext cx="2071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</a:t>
            </a:r>
            <a:r>
              <a:rPr lang="lv-LV" sz="2400" dirty="0" smtClean="0"/>
              <a:t>azālo šūnu vēzis</a:t>
            </a:r>
            <a:endParaRPr lang="lv-LV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8212150-5EC7-4CC0-9769-BD52894CD985}"/>
              </a:ext>
            </a:extLst>
          </p:cNvPr>
          <p:cNvSpPr txBox="1"/>
          <p:nvPr/>
        </p:nvSpPr>
        <p:spPr>
          <a:xfrm>
            <a:off x="3680766" y="120810"/>
            <a:ext cx="2071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Melanoma</a:t>
            </a:r>
            <a:endParaRPr lang="lv-LV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50F1922-6FD8-41E8-8ABB-9789FCB308E4}"/>
              </a:ext>
            </a:extLst>
          </p:cNvPr>
          <p:cNvSpPr txBox="1"/>
          <p:nvPr/>
        </p:nvSpPr>
        <p:spPr>
          <a:xfrm>
            <a:off x="6436332" y="120810"/>
            <a:ext cx="2071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Seboreja</a:t>
            </a:r>
            <a:r>
              <a:rPr lang="lv-LV" sz="2400" dirty="0" smtClean="0"/>
              <a:t>s</a:t>
            </a:r>
            <a:r>
              <a:rPr lang="en-US" sz="2400" dirty="0" smtClean="0"/>
              <a:t> </a:t>
            </a:r>
            <a:r>
              <a:rPr lang="en-US" sz="2400" dirty="0" err="1"/>
              <a:t>keratoze</a:t>
            </a:r>
            <a:endParaRPr lang="lv-LV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4D310DE-6B11-45A2-8C6E-3FF946D9C02F}"/>
              </a:ext>
            </a:extLst>
          </p:cNvPr>
          <p:cNvSpPr txBox="1"/>
          <p:nvPr/>
        </p:nvSpPr>
        <p:spPr>
          <a:xfrm>
            <a:off x="3680765" y="3341629"/>
            <a:ext cx="2071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Nēvuss</a:t>
            </a:r>
            <a:endParaRPr lang="lv-LV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8E3F408-E72C-4145-8A8A-8A51083E0DEF}"/>
              </a:ext>
            </a:extLst>
          </p:cNvPr>
          <p:cNvSpPr txBox="1"/>
          <p:nvPr/>
        </p:nvSpPr>
        <p:spPr>
          <a:xfrm>
            <a:off x="452472" y="3058363"/>
            <a:ext cx="2909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Rēta</a:t>
            </a:r>
            <a:r>
              <a:rPr lang="en-US" sz="2400" dirty="0"/>
              <a:t> </a:t>
            </a:r>
            <a:r>
              <a:rPr lang="en-US" sz="2400" dirty="0" err="1"/>
              <a:t>pēc</a:t>
            </a:r>
            <a:r>
              <a:rPr lang="en-US" sz="2400" dirty="0"/>
              <a:t> BŠV </a:t>
            </a:r>
            <a:r>
              <a:rPr lang="en-US" sz="2400" dirty="0" err="1"/>
              <a:t>apstarošanas</a:t>
            </a:r>
            <a:endParaRPr lang="lv-LV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F832258-B556-41EE-9BB0-CD739FA3856C}"/>
              </a:ext>
            </a:extLst>
          </p:cNvPr>
          <p:cNvSpPr txBox="1"/>
          <p:nvPr/>
        </p:nvSpPr>
        <p:spPr>
          <a:xfrm>
            <a:off x="6436332" y="3375175"/>
            <a:ext cx="2071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Papilofibroma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358886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pPr eaLnBrk="1" hangingPunct="1"/>
            <a:r>
              <a:rPr lang="lv-LV" altLang="en-US" sz="3600" dirty="0" smtClean="0"/>
              <a:t>Kompakta </a:t>
            </a:r>
            <a:r>
              <a:rPr lang="lv-LV" altLang="en-US" sz="3600" dirty="0"/>
              <a:t>(4x4x4 cm) </a:t>
            </a:r>
            <a:r>
              <a:rPr lang="lv-LV" altLang="en-US" sz="3600" dirty="0" smtClean="0"/>
              <a:t>prototipa ierīce ādas asinsrites perfūzijas bezkontakta kartēšanai</a:t>
            </a:r>
            <a:endParaRPr lang="en-US" altLang="en-US" sz="3600" dirty="0"/>
          </a:p>
        </p:txBody>
      </p:sp>
      <p:sp>
        <p:nvSpPr>
          <p:cNvPr id="67587" name="Title 1"/>
          <p:cNvSpPr txBox="1">
            <a:spLocks/>
          </p:cNvSpPr>
          <p:nvPr/>
        </p:nvSpPr>
        <p:spPr bwMode="auto">
          <a:xfrm>
            <a:off x="0" y="5445224"/>
            <a:ext cx="5652119" cy="14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IR LED (760nm) –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for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measurements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of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deep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layers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of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skin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; 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green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LED (540nm) –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for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measurements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of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upper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layers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of</a:t>
            </a:r>
            <a:r>
              <a:rPr lang="lv-LV" altLang="en-US" sz="24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400" dirty="0" err="1">
                <a:solidFill>
                  <a:srgbClr val="2F2B20"/>
                </a:solidFill>
                <a:latin typeface="Calibri" pitchFamily="34" charset="0"/>
              </a:rPr>
              <a:t>skin</a:t>
            </a:r>
            <a:endParaRPr lang="en-US" altLang="en-US" sz="2400" dirty="0">
              <a:solidFill>
                <a:srgbClr val="2F2B20"/>
              </a:solidFill>
              <a:latin typeface="Calibri" pitchFamily="34" charset="0"/>
            </a:endParaRPr>
          </a:p>
        </p:txBody>
      </p:sp>
      <p:pic>
        <p:nvPicPr>
          <p:cNvPr id="67588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538" y="1916113"/>
            <a:ext cx="3119437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16" descr="D:\User\Documents\Zinātne\Projekti\ERAF 3\Darbs\Experimenti\Bezkontakta PPG\TOS-2015\Rezultati\Bildes\IMG_20150218_0858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1268413"/>
            <a:ext cx="384810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Title 1"/>
          <p:cNvSpPr txBox="1">
            <a:spLocks/>
          </p:cNvSpPr>
          <p:nvPr/>
        </p:nvSpPr>
        <p:spPr bwMode="auto">
          <a:xfrm>
            <a:off x="5383213" y="4365625"/>
            <a:ext cx="1768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LED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ring</a:t>
            </a:r>
            <a:endParaRPr lang="en-US" altLang="en-US" sz="2000" dirty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4" name="Straight Connector 3"/>
          <p:cNvCxnSpPr>
            <a:stCxn id="67590" idx="0"/>
          </p:cNvCxnSpPr>
          <p:nvPr/>
        </p:nvCxnSpPr>
        <p:spPr>
          <a:xfrm flipV="1">
            <a:off x="6267450" y="3357563"/>
            <a:ext cx="392113" cy="10080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2" name="Title 1"/>
          <p:cNvSpPr txBox="1">
            <a:spLocks/>
          </p:cNvSpPr>
          <p:nvPr/>
        </p:nvSpPr>
        <p:spPr bwMode="auto">
          <a:xfrm>
            <a:off x="5316538" y="1249363"/>
            <a:ext cx="1768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Crossed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polarizers</a:t>
            </a:r>
            <a:endParaRPr lang="en-US" altLang="en-US" sz="2000" dirty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23" name="Straight Connector 22"/>
          <p:cNvCxnSpPr>
            <a:endCxn id="67592" idx="2"/>
          </p:cNvCxnSpPr>
          <p:nvPr/>
        </p:nvCxnSpPr>
        <p:spPr>
          <a:xfrm flipH="1" flipV="1">
            <a:off x="6200775" y="1773238"/>
            <a:ext cx="458788" cy="113982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67592" idx="2"/>
          </p:cNvCxnSpPr>
          <p:nvPr/>
        </p:nvCxnSpPr>
        <p:spPr>
          <a:xfrm flipH="1" flipV="1">
            <a:off x="6200775" y="1773238"/>
            <a:ext cx="276225" cy="97313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6877050" y="3067050"/>
            <a:ext cx="503238" cy="12985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96" name="Title 1"/>
          <p:cNvSpPr txBox="1">
            <a:spLocks/>
          </p:cNvSpPr>
          <p:nvPr/>
        </p:nvSpPr>
        <p:spPr bwMode="auto">
          <a:xfrm>
            <a:off x="6915150" y="4365625"/>
            <a:ext cx="1768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Video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camera</a:t>
            </a:r>
            <a:endParaRPr lang="en-US" altLang="en-US" sz="2000" dirty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67597" name="Title 1"/>
          <p:cNvSpPr txBox="1">
            <a:spLocks/>
          </p:cNvSpPr>
          <p:nvPr/>
        </p:nvSpPr>
        <p:spPr bwMode="auto">
          <a:xfrm>
            <a:off x="7123113" y="1268413"/>
            <a:ext cx="1768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USB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connection</a:t>
            </a:r>
            <a:endParaRPr lang="en-US" altLang="en-US" sz="2000" dirty="0">
              <a:solidFill>
                <a:srgbClr val="2F2B20"/>
              </a:solidFill>
              <a:latin typeface="Calibri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8007350" y="1770063"/>
            <a:ext cx="0" cy="129698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99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4910138"/>
            <a:ext cx="2920904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EA732F-F4DD-4202-B970-E6416C86136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6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42131" y="0"/>
            <a:ext cx="8232750" cy="989285"/>
          </a:xfrm>
        </p:spPr>
        <p:txBody>
          <a:bodyPr/>
          <a:lstStyle/>
          <a:p>
            <a:pPr eaLnBrk="1" hangingPunct="1"/>
            <a:r>
              <a:rPr lang="lv-LV" altLang="en-US" sz="3200" dirty="0" smtClean="0"/>
              <a:t>Klīniskais prototips bezkontakta anestēzijas kontrolei plaukstas ķirurģijā (TOS)</a:t>
            </a:r>
            <a:endParaRPr lang="en-US" altLang="en-US" sz="3200" dirty="0"/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292350"/>
            <a:ext cx="3127375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24039"/>
            <a:ext cx="3256099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itle 1"/>
          <p:cNvSpPr txBox="1">
            <a:spLocks/>
          </p:cNvSpPr>
          <p:nvPr/>
        </p:nvSpPr>
        <p:spPr bwMode="auto">
          <a:xfrm>
            <a:off x="179512" y="5543575"/>
            <a:ext cx="5154488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IR LED (810nm) –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for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measurements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of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deeper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layers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of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skin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; 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green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LED (530nm) –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for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measurements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of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superficial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layers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of</a:t>
            </a:r>
            <a:r>
              <a:rPr lang="lv-LV" altLang="en-US" sz="2000" dirty="0">
                <a:solidFill>
                  <a:srgbClr val="2F2B20"/>
                </a:solidFill>
                <a:latin typeface="Calibri" pitchFamily="34" charset="0"/>
              </a:rPr>
              <a:t> </a:t>
            </a:r>
            <a:r>
              <a:rPr lang="lv-LV" altLang="en-US" sz="2000" dirty="0" err="1">
                <a:solidFill>
                  <a:srgbClr val="2F2B20"/>
                </a:solidFill>
                <a:latin typeface="Calibri" pitchFamily="34" charset="0"/>
              </a:rPr>
              <a:t>skin</a:t>
            </a:r>
            <a:endParaRPr lang="en-US" altLang="en-US" sz="2000" dirty="0">
              <a:solidFill>
                <a:srgbClr val="2F2B20"/>
              </a:solidFill>
              <a:latin typeface="Calibri" pitchFamily="34" charset="0"/>
            </a:endParaRPr>
          </a:p>
        </p:txBody>
      </p:sp>
      <p:sp>
        <p:nvSpPr>
          <p:cNvPr id="68614" name="Rectangle 1"/>
          <p:cNvSpPr>
            <a:spLocks noChangeArrowheads="1"/>
          </p:cNvSpPr>
          <p:nvPr/>
        </p:nvSpPr>
        <p:spPr bwMode="auto">
          <a:xfrm>
            <a:off x="623888" y="1177925"/>
            <a:ext cx="78692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lv-LV" altLang="lv-LV"/>
              <a:t>1. </a:t>
            </a:r>
            <a:r>
              <a:rPr lang="en-US" altLang="lv-LV"/>
              <a:t>The </a:t>
            </a:r>
            <a:r>
              <a:rPr lang="lv-LV" altLang="lv-LV"/>
              <a:t>device has vacuum pillow for fixing of palm in steady position.</a:t>
            </a:r>
          </a:p>
          <a:p>
            <a:pPr eaLnBrk="1" hangingPunct="1"/>
            <a:r>
              <a:rPr lang="lv-LV" altLang="lv-LV"/>
              <a:t>2. Four bispectral illuminators perform </a:t>
            </a:r>
            <a:r>
              <a:rPr lang="en-US" altLang="lv-LV"/>
              <a:t>uniform illumination </a:t>
            </a:r>
            <a:r>
              <a:rPr lang="lv-LV" altLang="lv-LV"/>
              <a:t>of skin.</a:t>
            </a:r>
            <a:endParaRPr lang="en-US" altLang="lv-LV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EA732F-F4DD-4202-B970-E6416C86136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2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354162"/>
          </a:xfrm>
        </p:spPr>
        <p:txBody>
          <a:bodyPr/>
          <a:lstStyle/>
          <a:p>
            <a:r>
              <a:rPr lang="lv-LV" dirty="0" smtClean="0"/>
              <a:t>Prototips anestēzijas bezkontakta kontrolei operāciju laikā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EA732F-F4DD-4202-B970-E6416C86136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5112568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21374"/>
            <a:ext cx="2347833" cy="32398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54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5556" y="5704613"/>
            <a:ext cx="81729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/>
              <a:t>Rubins</a:t>
            </a:r>
            <a:r>
              <a:rPr lang="en-US" sz="1600" b="1" dirty="0"/>
              <a:t> U.</a:t>
            </a:r>
            <a:r>
              <a:rPr lang="en-US" sz="1600" dirty="0"/>
              <a:t>, </a:t>
            </a:r>
            <a:r>
              <a:rPr lang="en-US" sz="1600" dirty="0" err="1"/>
              <a:t>Miscuks</a:t>
            </a:r>
            <a:r>
              <a:rPr lang="en-US" sz="1600" dirty="0"/>
              <a:t> A., Lange M., “Simple and convenient remote </a:t>
            </a:r>
            <a:r>
              <a:rPr lang="en-US" sz="1600" dirty="0" err="1"/>
              <a:t>photoplethysmography</a:t>
            </a:r>
            <a:r>
              <a:rPr lang="en-US" sz="1600" dirty="0"/>
              <a:t> system for monitoring regional anesthesia effectiveness,” IFMBE Proc. EMBEC &amp; NBC 2017 </a:t>
            </a:r>
            <a:r>
              <a:rPr lang="en-US" sz="1600" dirty="0" err="1"/>
              <a:t>Conf</a:t>
            </a:r>
            <a:r>
              <a:rPr lang="en-US" sz="1600" dirty="0"/>
              <a:t>, 378-381 (</a:t>
            </a:r>
            <a:r>
              <a:rPr lang="en-US" sz="1600" b="1" dirty="0"/>
              <a:t>2017</a:t>
            </a:r>
            <a:r>
              <a:rPr lang="en-US" sz="1600" dirty="0"/>
              <a:t>). </a:t>
            </a:r>
            <a:endParaRPr lang="lv-LV" sz="1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971600" y="1675747"/>
            <a:ext cx="7453874" cy="3481445"/>
            <a:chOff x="971600" y="1383213"/>
            <a:chExt cx="7453874" cy="348144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1417638"/>
              <a:ext cx="3419334" cy="344702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1718120"/>
              <a:ext cx="3853474" cy="308277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716016" y="1383213"/>
              <a:ext cx="35283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lv-LV" dirty="0"/>
                <a:t>1                            2     3    4    5     6</a:t>
              </a:r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/>
          <a:lstStyle/>
          <a:p>
            <a:r>
              <a:rPr lang="lv-LV" sz="4000" dirty="0"/>
              <a:t>Lokālā anestētiķa izraisītu mikrocirkulācijas izmaiņu kartēšana</a:t>
            </a:r>
          </a:p>
        </p:txBody>
      </p:sp>
    </p:spTree>
    <p:extLst>
      <p:ext uri="{BB962C8B-B14F-4D97-AF65-F5344CB8AC3E}">
        <p14:creationId xmlns:p14="http://schemas.microsoft.com/office/powerpoint/2010/main" val="426789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200" b="1" cap="small" dirty="0" err="1">
                <a:latin typeface="Corbel" panose="020B0503020204020204" pitchFamily="34" charset="0"/>
              </a:rPr>
              <a:t>Maketierīce</a:t>
            </a:r>
            <a:r>
              <a:rPr lang="lv-LV" sz="3200" b="1" cap="small" dirty="0">
                <a:latin typeface="Corbel" panose="020B0503020204020204" pitchFamily="34" charset="0"/>
              </a:rPr>
              <a:t>, izmantojot attēlošanu tuvajā infrasarkanajā spektra diapazonā</a:t>
            </a:r>
            <a:endParaRPr lang="lv-LV" sz="3200" b="1" u="sng" cap="small" dirty="0">
              <a:latin typeface="Corbel" panose="020B05030202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09352" y="6176312"/>
            <a:ext cx="1032197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grpSp>
        <p:nvGrpSpPr>
          <p:cNvPr id="37" name="Group 36"/>
          <p:cNvGrpSpPr/>
          <p:nvPr/>
        </p:nvGrpSpPr>
        <p:grpSpPr>
          <a:xfrm>
            <a:off x="179512" y="2682269"/>
            <a:ext cx="4980640" cy="2634294"/>
            <a:chOff x="1398192" y="1802818"/>
            <a:chExt cx="4980640" cy="2634294"/>
          </a:xfrm>
        </p:grpSpPr>
        <p:grpSp>
          <p:nvGrpSpPr>
            <p:cNvPr id="38" name="Group 37"/>
            <p:cNvGrpSpPr/>
            <p:nvPr/>
          </p:nvGrpSpPr>
          <p:grpSpPr>
            <a:xfrm>
              <a:off x="1398192" y="1802818"/>
              <a:ext cx="4980640" cy="2634294"/>
              <a:chOff x="2771800" y="1832232"/>
              <a:chExt cx="3695701" cy="1954681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3543394" y="3103506"/>
                <a:ext cx="2283185" cy="683407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5353430" y="3236030"/>
                <a:ext cx="1053799" cy="342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1200" cap="small" dirty="0">
                    <a:latin typeface="Corbel" panose="020B0503020204020204" pitchFamily="34" charset="0"/>
                  </a:rPr>
                  <a:t>Interesējošais ādas apgabals</a:t>
                </a:r>
              </a:p>
            </p:txBody>
          </p:sp>
          <p:grpSp>
            <p:nvGrpSpPr>
              <p:cNvPr id="76" name="Group 75"/>
              <p:cNvGrpSpPr/>
              <p:nvPr/>
            </p:nvGrpSpPr>
            <p:grpSpPr>
              <a:xfrm rot="2700000">
                <a:off x="5257006" y="2547974"/>
                <a:ext cx="212521" cy="276975"/>
                <a:chOff x="6233383" y="2796869"/>
                <a:chExt cx="302412" cy="394128"/>
              </a:xfrm>
            </p:grpSpPr>
            <p:sp>
              <p:nvSpPr>
                <p:cNvPr id="94" name="Trapezoid 93"/>
                <p:cNvSpPr/>
                <p:nvPr/>
              </p:nvSpPr>
              <p:spPr>
                <a:xfrm>
                  <a:off x="6269387" y="2855211"/>
                  <a:ext cx="216024" cy="161531"/>
                </a:xfrm>
                <a:prstGeom prst="trapezoid">
                  <a:avLst/>
                </a:prstGeom>
                <a:solidFill>
                  <a:srgbClr val="FFFF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v-LV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6341395" y="2796869"/>
                  <a:ext cx="72008" cy="5834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v-LV"/>
                </a:p>
              </p:txBody>
            </p:sp>
            <p:cxnSp>
              <p:nvCxnSpPr>
                <p:cNvPr id="96" name="Straight Connector 95"/>
                <p:cNvCxnSpPr/>
                <p:nvPr/>
              </p:nvCxnSpPr>
              <p:spPr>
                <a:xfrm flipV="1">
                  <a:off x="6233383" y="3041717"/>
                  <a:ext cx="36004" cy="66538"/>
                </a:xfrm>
                <a:prstGeom prst="line">
                  <a:avLst/>
                </a:prstGeom>
                <a:ln>
                  <a:solidFill>
                    <a:srgbClr val="F8F2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 flipV="1">
                  <a:off x="6269387" y="3070310"/>
                  <a:ext cx="36004" cy="74383"/>
                </a:xfrm>
                <a:prstGeom prst="line">
                  <a:avLst/>
                </a:prstGeom>
                <a:ln>
                  <a:solidFill>
                    <a:srgbClr val="F8F2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 flipV="1">
                  <a:off x="6326252" y="3085353"/>
                  <a:ext cx="15143" cy="86390"/>
                </a:xfrm>
                <a:prstGeom prst="line">
                  <a:avLst/>
                </a:prstGeom>
                <a:ln>
                  <a:solidFill>
                    <a:srgbClr val="F8F2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V="1">
                  <a:off x="6383048" y="3098388"/>
                  <a:ext cx="0" cy="92609"/>
                </a:xfrm>
                <a:prstGeom prst="line">
                  <a:avLst/>
                </a:prstGeom>
                <a:ln>
                  <a:solidFill>
                    <a:srgbClr val="F8F2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6499791" y="3041716"/>
                  <a:ext cx="36004" cy="66538"/>
                </a:xfrm>
                <a:prstGeom prst="line">
                  <a:avLst/>
                </a:prstGeom>
                <a:ln>
                  <a:solidFill>
                    <a:srgbClr val="F8F2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6463233" y="3070309"/>
                  <a:ext cx="36004" cy="74383"/>
                </a:xfrm>
                <a:prstGeom prst="line">
                  <a:avLst/>
                </a:prstGeom>
                <a:ln>
                  <a:solidFill>
                    <a:srgbClr val="F8F2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6424373" y="3089586"/>
                  <a:ext cx="15143" cy="86390"/>
                </a:xfrm>
                <a:prstGeom prst="line">
                  <a:avLst/>
                </a:prstGeom>
                <a:ln>
                  <a:solidFill>
                    <a:srgbClr val="F8F2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7" name="TextBox 76"/>
              <p:cNvSpPr txBox="1"/>
              <p:nvPr/>
            </p:nvSpPr>
            <p:spPr>
              <a:xfrm>
                <a:off x="5431181" y="2431362"/>
                <a:ext cx="889962" cy="342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1200" cap="small" dirty="0">
                    <a:latin typeface="Corbel" panose="020B0503020204020204" pitchFamily="34" charset="0"/>
                  </a:rPr>
                  <a:t>Halogēna spuldze</a:t>
                </a:r>
              </a:p>
            </p:txBody>
          </p:sp>
          <p:grpSp>
            <p:nvGrpSpPr>
              <p:cNvPr id="78" name="Group 77"/>
              <p:cNvGrpSpPr/>
              <p:nvPr/>
            </p:nvGrpSpPr>
            <p:grpSpPr>
              <a:xfrm>
                <a:off x="2771800" y="1999310"/>
                <a:ext cx="1704082" cy="478902"/>
                <a:chOff x="6379602" y="3923325"/>
                <a:chExt cx="2424866" cy="681466"/>
              </a:xfrm>
            </p:grpSpPr>
            <p:cxnSp>
              <p:nvCxnSpPr>
                <p:cNvPr id="91" name="Straight Connector 90"/>
                <p:cNvCxnSpPr/>
                <p:nvPr/>
              </p:nvCxnSpPr>
              <p:spPr>
                <a:xfrm>
                  <a:off x="7600991" y="4219632"/>
                  <a:ext cx="12034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" name="Rectangle 91"/>
                <p:cNvSpPr/>
                <p:nvPr/>
              </p:nvSpPr>
              <p:spPr>
                <a:xfrm>
                  <a:off x="6424607" y="3923325"/>
                  <a:ext cx="1176384" cy="681466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v-LV"/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6379602" y="4110169"/>
                  <a:ext cx="1266394" cy="2924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lv-LV" sz="1200" cap="small" dirty="0">
                      <a:latin typeface="Corbel" panose="020B0503020204020204" pitchFamily="34" charset="0"/>
                    </a:rPr>
                    <a:t>Dators</a:t>
                  </a:r>
                </a:p>
              </p:txBody>
            </p:sp>
          </p:grpSp>
          <p:grpSp>
            <p:nvGrpSpPr>
              <p:cNvPr id="79" name="Group 78"/>
              <p:cNvGrpSpPr/>
              <p:nvPr/>
            </p:nvGrpSpPr>
            <p:grpSpPr>
              <a:xfrm>
                <a:off x="4475882" y="1916832"/>
                <a:ext cx="487914" cy="708664"/>
                <a:chOff x="3733695" y="1972496"/>
                <a:chExt cx="936104" cy="1359632"/>
              </a:xfrm>
            </p:grpSpPr>
            <p:pic>
              <p:nvPicPr>
                <p:cNvPr id="87" name="Picture 3" descr="D:\Desktop\Proceedings Raksts\Photo006.png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752" t="22783" r="27932" b="22528"/>
                <a:stretch/>
              </p:blipFill>
              <p:spPr bwMode="auto">
                <a:xfrm rot="16200000">
                  <a:off x="3496479" y="2209712"/>
                  <a:ext cx="1359632" cy="885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88" name="Rectangle 87"/>
                <p:cNvSpPr/>
                <p:nvPr/>
              </p:nvSpPr>
              <p:spPr>
                <a:xfrm>
                  <a:off x="4453775" y="2888072"/>
                  <a:ext cx="216024" cy="36634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9" name="Straight Connector 88"/>
                <p:cNvCxnSpPr/>
                <p:nvPr/>
              </p:nvCxnSpPr>
              <p:spPr>
                <a:xfrm flipH="1">
                  <a:off x="4614943" y="2067000"/>
                  <a:ext cx="20434" cy="848475"/>
                </a:xfrm>
                <a:prstGeom prst="line">
                  <a:avLst/>
                </a:prstGeom>
                <a:ln w="571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Rectangle 89"/>
                <p:cNvSpPr/>
                <p:nvPr/>
              </p:nvSpPr>
              <p:spPr>
                <a:xfrm rot="1566765">
                  <a:off x="4437555" y="2067001"/>
                  <a:ext cx="216024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0" name="Flowchart: Magnetic Disk 79"/>
              <p:cNvSpPr/>
              <p:nvPr/>
            </p:nvSpPr>
            <p:spPr>
              <a:xfrm>
                <a:off x="4539624" y="2625496"/>
                <a:ext cx="303623" cy="125543"/>
              </a:xfrm>
              <a:prstGeom prst="flowChartMagneticDisk">
                <a:avLst/>
              </a:prstGeom>
              <a:solidFill>
                <a:schemeClr val="accent1">
                  <a:lumMod val="7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3654295" y="2641625"/>
                <a:ext cx="889962" cy="205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1200" cap="small" dirty="0">
                    <a:latin typeface="Corbel" panose="020B0503020204020204" pitchFamily="34" charset="0"/>
                  </a:rPr>
                  <a:t>Optiskais filtrs</a:t>
                </a: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4691436" y="2757207"/>
                <a:ext cx="0" cy="638622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flipH="1">
                <a:off x="4694660" y="2878942"/>
                <a:ext cx="518897" cy="518897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Arc 83"/>
              <p:cNvSpPr/>
              <p:nvPr/>
            </p:nvSpPr>
            <p:spPr>
              <a:xfrm>
                <a:off x="4580907" y="3230510"/>
                <a:ext cx="227506" cy="253019"/>
              </a:xfrm>
              <a:prstGeom prst="arc">
                <a:avLst>
                  <a:gd name="adj1" fmla="val 16200000"/>
                  <a:gd name="adj2" fmla="val 19813453"/>
                </a:avLst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4691436" y="2863291"/>
                <a:ext cx="433265" cy="183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v-LV" sz="1100" dirty="0">
                    <a:latin typeface="Corbel" panose="020B0503020204020204" pitchFamily="34" charset="0"/>
                  </a:rPr>
                  <a:t>45°</a:t>
                </a:r>
                <a:endParaRPr lang="en-US" sz="1100" dirty="0">
                  <a:latin typeface="Corbel" panose="020B0503020204020204" pitchFamily="34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5293159" y="1832232"/>
                <a:ext cx="1174342" cy="479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v-LV" sz="1200" cap="small" dirty="0">
                    <a:latin typeface="Corbel" panose="020B0503020204020204" pitchFamily="34" charset="0"/>
                  </a:rPr>
                  <a:t>Tuvā infrasarkanā diapazona kamera </a:t>
                </a:r>
                <a:r>
                  <a:rPr lang="lv-LV" sz="1200" dirty="0">
                    <a:latin typeface="+mj-lt"/>
                  </a:rPr>
                  <a:t>Xenics XS-1.7-320</a:t>
                </a: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1757053" y="3286108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dirty="0"/>
                <a:t>30 cm</a:t>
              </a: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>
              <a:off x="2372190" y="2893624"/>
              <a:ext cx="0" cy="1031903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383001" y="2871887"/>
              <a:ext cx="14532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2438058" y="3925527"/>
              <a:ext cx="14532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" name="Picture 10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191" y="2829881"/>
            <a:ext cx="4019066" cy="2339071"/>
          </a:xfrm>
          <a:prstGeom prst="rect">
            <a:avLst/>
          </a:prstGeom>
        </p:spPr>
      </p:pic>
      <p:sp>
        <p:nvSpPr>
          <p:cNvPr id="104" name="TextBox 103"/>
          <p:cNvSpPr txBox="1"/>
          <p:nvPr/>
        </p:nvSpPr>
        <p:spPr>
          <a:xfrm>
            <a:off x="158684" y="5443525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600" dirty="0">
                <a:latin typeface="Garamond" panose="02020404030301010803" pitchFamily="18" charset="0"/>
              </a:rPr>
              <a:t>Eksperimenta shēma ādas mitruma novērtējumam, izmantojot attēlošanu tuvajā infrasarkanajā spektra diapazonā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615608" y="5443524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600" dirty="0">
                <a:latin typeface="Garamond" panose="02020404030301010803" pitchFamily="18" charset="0"/>
              </a:rPr>
              <a:t>Filtru caurlaidības līknes salīdzinājumā ar ūdens absorbcijas spektru</a:t>
            </a:r>
          </a:p>
        </p:txBody>
      </p:sp>
    </p:spTree>
    <p:extLst>
      <p:ext uri="{BB962C8B-B14F-4D97-AF65-F5344CB8AC3E}">
        <p14:creationId xmlns:p14="http://schemas.microsoft.com/office/powerpoint/2010/main" val="336484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200" b="1" cap="small" dirty="0" err="1">
                <a:latin typeface="Corbel" panose="020B0503020204020204" pitchFamily="34" charset="0"/>
              </a:rPr>
              <a:t>Maketierīce</a:t>
            </a:r>
            <a:r>
              <a:rPr lang="lv-LV" sz="3200" b="1" cap="small" dirty="0">
                <a:latin typeface="Corbel" panose="020B0503020204020204" pitchFamily="34" charset="0"/>
              </a:rPr>
              <a:t>, izmantojot difūzi atstarotās gaismas spektroskopijas metodi</a:t>
            </a:r>
            <a:endParaRPr lang="lv-LV" sz="3200" b="1" u="sng" cap="small" dirty="0">
              <a:latin typeface="Corbel" panose="020B0503020204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637188" y="2236105"/>
            <a:ext cx="8049612" cy="3516556"/>
            <a:chOff x="39842" y="2300789"/>
            <a:chExt cx="8049612" cy="3516556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6580511" y="3827064"/>
              <a:ext cx="2764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/>
            <p:cNvSpPr/>
            <p:nvPr/>
          </p:nvSpPr>
          <p:spPr>
            <a:xfrm>
              <a:off x="39842" y="4844873"/>
              <a:ext cx="3248916" cy="972471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051970" y="4398444"/>
              <a:ext cx="1188148" cy="794994"/>
              <a:chOff x="2393740" y="2608094"/>
              <a:chExt cx="1188148" cy="794994"/>
            </a:xfrm>
          </p:grpSpPr>
          <p:sp>
            <p:nvSpPr>
              <p:cNvPr id="73" name="Flowchart: Magnetic Disk 72"/>
              <p:cNvSpPr/>
              <p:nvPr/>
            </p:nvSpPr>
            <p:spPr>
              <a:xfrm>
                <a:off x="2393740" y="2608094"/>
                <a:ext cx="1188148" cy="794994"/>
              </a:xfrm>
              <a:prstGeom prst="flowChartMagneticDisk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74" name="Flowchart: Magnetic Disk 73"/>
              <p:cNvSpPr/>
              <p:nvPr/>
            </p:nvSpPr>
            <p:spPr>
              <a:xfrm>
                <a:off x="2890509" y="3167610"/>
                <a:ext cx="184212" cy="235478"/>
              </a:xfrm>
              <a:prstGeom prst="flowChartMagneticDisk">
                <a:avLst/>
              </a:prstGeom>
              <a:solidFill>
                <a:schemeClr val="bg1"/>
              </a:solidFill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75" name="Can 74"/>
              <p:cNvSpPr/>
              <p:nvPr/>
            </p:nvSpPr>
            <p:spPr>
              <a:xfrm>
                <a:off x="2853857" y="2708920"/>
                <a:ext cx="267934" cy="539245"/>
              </a:xfrm>
              <a:prstGeom prst="can">
                <a:avLst/>
              </a:prstGeom>
              <a:no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2890509" y="3350458"/>
                <a:ext cx="184212" cy="52630"/>
              </a:xfrm>
              <a:prstGeom prst="ellipse">
                <a:avLst/>
              </a:prstGeom>
              <a:noFill/>
              <a:ln w="3175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2848658" y="2701478"/>
                <a:ext cx="267914" cy="845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</p:grpSp>
        <p:sp>
          <p:nvSpPr>
            <p:cNvPr id="46" name="Arc 45"/>
            <p:cNvSpPr/>
            <p:nvPr/>
          </p:nvSpPr>
          <p:spPr>
            <a:xfrm rot="16200000">
              <a:off x="1704360" y="3211356"/>
              <a:ext cx="2547693" cy="2664286"/>
            </a:xfrm>
            <a:prstGeom prst="arc">
              <a:avLst/>
            </a:prstGeom>
            <a:ln w="152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cxnSp>
          <p:nvCxnSpPr>
            <p:cNvPr id="47" name="Straight Connector 46"/>
            <p:cNvCxnSpPr>
              <a:endCxn id="51" idx="2"/>
            </p:cNvCxnSpPr>
            <p:nvPr/>
          </p:nvCxnSpPr>
          <p:spPr>
            <a:xfrm flipV="1">
              <a:off x="2870190" y="3269652"/>
              <a:ext cx="784810" cy="3"/>
            </a:xfrm>
            <a:prstGeom prst="line">
              <a:avLst/>
            </a:prstGeom>
            <a:ln w="152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3968294" y="3105685"/>
              <a:ext cx="1487723" cy="1659"/>
            </a:xfrm>
            <a:prstGeom prst="line">
              <a:avLst/>
            </a:prstGeom>
            <a:ln w="152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3932290" y="3442475"/>
              <a:ext cx="1523727" cy="2"/>
            </a:xfrm>
            <a:prstGeom prst="line">
              <a:avLst/>
            </a:prstGeom>
            <a:ln w="152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Arc 49"/>
            <p:cNvSpPr/>
            <p:nvPr/>
          </p:nvSpPr>
          <p:spPr>
            <a:xfrm rot="16200000">
              <a:off x="3806276" y="2924009"/>
              <a:ext cx="396044" cy="756084"/>
            </a:xfrm>
            <a:prstGeom prst="arc">
              <a:avLst/>
            </a:prstGeom>
            <a:ln w="152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51" name="Arc 50"/>
            <p:cNvSpPr/>
            <p:nvPr/>
          </p:nvSpPr>
          <p:spPr>
            <a:xfrm rot="10800000">
              <a:off x="3655000" y="3096830"/>
              <a:ext cx="666074" cy="345644"/>
            </a:xfrm>
            <a:prstGeom prst="arc">
              <a:avLst/>
            </a:prstGeom>
            <a:ln w="152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52" name="Trapezoid 51"/>
            <p:cNvSpPr/>
            <p:nvPr/>
          </p:nvSpPr>
          <p:spPr>
            <a:xfrm>
              <a:off x="5672041" y="2919895"/>
              <a:ext cx="216024" cy="161531"/>
            </a:xfrm>
            <a:prstGeom prst="trapezoid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744049" y="2861553"/>
              <a:ext cx="72008" cy="58342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cxnSp>
          <p:nvCxnSpPr>
            <p:cNvPr id="54" name="Straight Connector 53"/>
            <p:cNvCxnSpPr/>
            <p:nvPr/>
          </p:nvCxnSpPr>
          <p:spPr>
            <a:xfrm flipV="1">
              <a:off x="5636037" y="3106401"/>
              <a:ext cx="36004" cy="66538"/>
            </a:xfrm>
            <a:prstGeom prst="line">
              <a:avLst/>
            </a:prstGeom>
            <a:ln>
              <a:solidFill>
                <a:srgbClr val="F8F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5672041" y="3134994"/>
              <a:ext cx="36004" cy="74383"/>
            </a:xfrm>
            <a:prstGeom prst="line">
              <a:avLst/>
            </a:prstGeom>
            <a:ln>
              <a:solidFill>
                <a:srgbClr val="F8F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5728906" y="3150037"/>
              <a:ext cx="15143" cy="86390"/>
            </a:xfrm>
            <a:prstGeom prst="line">
              <a:avLst/>
            </a:prstGeom>
            <a:ln>
              <a:solidFill>
                <a:srgbClr val="F8F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5785702" y="3163072"/>
              <a:ext cx="0" cy="92609"/>
            </a:xfrm>
            <a:prstGeom prst="line">
              <a:avLst/>
            </a:prstGeom>
            <a:ln>
              <a:solidFill>
                <a:srgbClr val="F8F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5902445" y="3106400"/>
              <a:ext cx="36004" cy="66538"/>
            </a:xfrm>
            <a:prstGeom prst="line">
              <a:avLst/>
            </a:prstGeom>
            <a:ln>
              <a:solidFill>
                <a:srgbClr val="F8F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5865887" y="3134993"/>
              <a:ext cx="36004" cy="74383"/>
            </a:xfrm>
            <a:prstGeom prst="line">
              <a:avLst/>
            </a:prstGeom>
            <a:ln>
              <a:solidFill>
                <a:srgbClr val="F8F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5827027" y="3154270"/>
              <a:ext cx="15143" cy="86390"/>
            </a:xfrm>
            <a:prstGeom prst="line">
              <a:avLst/>
            </a:prstGeom>
            <a:ln>
              <a:solidFill>
                <a:srgbClr val="F8F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5456017" y="3077911"/>
              <a:ext cx="45719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456017" y="3406473"/>
              <a:ext cx="45719" cy="7200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507378" y="3312916"/>
              <a:ext cx="1176384" cy="1085527"/>
            </a:xfrm>
            <a:prstGeom prst="rect">
              <a:avLst/>
            </a:prstGeom>
            <a:solidFill>
              <a:srgbClr val="0DFF7A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856984" y="3508096"/>
              <a:ext cx="1176384" cy="68146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480375" y="3402907"/>
              <a:ext cx="126639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1400" cap="small" dirty="0">
                  <a:latin typeface="Corbel" panose="020B0503020204020204" pitchFamily="34" charset="0"/>
                </a:rPr>
                <a:t>NIR spektrometrs </a:t>
              </a:r>
              <a:r>
                <a:rPr lang="lv-LV" sz="1200" i="1" dirty="0">
                  <a:latin typeface="+mj-lt"/>
                </a:rPr>
                <a:t>Ocean </a:t>
              </a:r>
              <a:r>
                <a:rPr lang="lv-LV" sz="1200" i="1" dirty="0" err="1">
                  <a:latin typeface="+mj-lt"/>
                </a:rPr>
                <a:t>Optics</a:t>
              </a:r>
              <a:r>
                <a:rPr lang="lv-LV" sz="1200" i="1" dirty="0">
                  <a:latin typeface="+mj-lt"/>
                </a:rPr>
                <a:t> </a:t>
              </a:r>
              <a:r>
                <a:rPr lang="lv-LV" sz="1200" i="1" dirty="0" err="1">
                  <a:latin typeface="+mj-lt"/>
                </a:rPr>
                <a:t>NirQuest</a:t>
              </a:r>
              <a:r>
                <a:rPr lang="lv-LV" sz="1200" i="1" dirty="0">
                  <a:latin typeface="+mj-lt"/>
                </a:rPr>
                <a:t> 512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823060" y="3673176"/>
              <a:ext cx="12663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1400" cap="small" dirty="0">
                  <a:latin typeface="Corbel" panose="020B0503020204020204" pitchFamily="34" charset="0"/>
                </a:rPr>
                <a:t>Dators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152505" y="2300789"/>
              <a:ext cx="12663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1400" cap="small" dirty="0">
                  <a:latin typeface="Corbel" panose="020B0503020204020204" pitchFamily="34" charset="0"/>
                </a:rPr>
                <a:t>Halogēna gaismas avots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299093" y="3535061"/>
              <a:ext cx="14995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1400" cap="small" dirty="0">
                  <a:latin typeface="Corbel" panose="020B0503020204020204" pitchFamily="34" charset="0"/>
                </a:rPr>
                <a:t>Y tipa optisko šķiedru zonde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918303" y="4567978"/>
              <a:ext cx="14995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1400" cap="small" dirty="0">
                  <a:latin typeface="Corbel" panose="020B0503020204020204" pitchFamily="34" charset="0"/>
                </a:rPr>
                <a:t>Uzgalis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488507" y="5075699"/>
              <a:ext cx="14995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1400" cap="small" dirty="0">
                  <a:latin typeface="Corbel" panose="020B0503020204020204" pitchFamily="34" charset="0"/>
                </a:rPr>
                <a:t>Interesējošais ādas apgabals</a:t>
              </a:r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>
              <a:off x="991521" y="4957960"/>
              <a:ext cx="0" cy="235478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35189" y="4944894"/>
              <a:ext cx="5602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100" cap="small" dirty="0">
                  <a:latin typeface="Corbel" panose="020B0503020204020204" pitchFamily="34" charset="0"/>
                </a:rPr>
                <a:t>5 mm</a:t>
              </a: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-6360" y="6601145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I. Saknite</a:t>
            </a:r>
            <a:r>
              <a:rPr lang="lv-LV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,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 J. </a:t>
            </a: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Spigulis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, “Determination of in vivo skin moisture level by near–infrared reflectance spectroscopy,” </a:t>
            </a:r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Proc. SPIE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, 9332, 93320Y (2015).</a:t>
            </a:r>
            <a:endParaRPr lang="lv-LV" sz="1000" dirty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095458" y="4811071"/>
            <a:ext cx="2121702" cy="1815898"/>
            <a:chOff x="7095458" y="4811071"/>
            <a:chExt cx="2121702" cy="1815898"/>
          </a:xfrm>
        </p:grpSpPr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6353" y="5082065"/>
              <a:ext cx="708721" cy="571550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95458" y="5353565"/>
              <a:ext cx="662997" cy="624894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76353" y="5653615"/>
              <a:ext cx="739204" cy="579170"/>
            </a:xfrm>
            <a:prstGeom prst="rect">
              <a:avLst/>
            </a:prstGeom>
          </p:spPr>
        </p:pic>
        <p:sp>
          <p:nvSpPr>
            <p:cNvPr id="93" name="TextBox 92"/>
            <p:cNvSpPr txBox="1"/>
            <p:nvPr/>
          </p:nvSpPr>
          <p:spPr>
            <a:xfrm>
              <a:off x="8156440" y="4811071"/>
              <a:ext cx="10607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1200" dirty="0">
                  <a:latin typeface="+mj-lt"/>
                </a:rPr>
                <a:t>6 x 400 </a:t>
              </a:r>
              <a:r>
                <a:rPr lang="el-GR" sz="1200" dirty="0">
                  <a:latin typeface="+mj-lt"/>
                </a:rPr>
                <a:t>μ</a:t>
              </a:r>
              <a:r>
                <a:rPr lang="lv-LV" sz="1200" dirty="0">
                  <a:latin typeface="+mj-lt"/>
                </a:rPr>
                <a:t>m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8115595" y="6165304"/>
              <a:ext cx="10607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v-LV" sz="1200" dirty="0">
                  <a:latin typeface="+mj-lt"/>
                </a:rPr>
                <a:t>1 x 400 </a:t>
              </a:r>
              <a:r>
                <a:rPr lang="el-GR" sz="1200" dirty="0">
                  <a:latin typeface="+mj-lt"/>
                </a:rPr>
                <a:t>μ</a:t>
              </a:r>
              <a:r>
                <a:rPr lang="lv-LV" sz="1200" dirty="0">
                  <a:latin typeface="+mj-lt"/>
                </a:rPr>
                <a:t>m</a:t>
              </a:r>
            </a:p>
            <a:p>
              <a:pPr algn="ctr"/>
              <a:r>
                <a:rPr lang="lv-LV" sz="1200" dirty="0">
                  <a:latin typeface="+mj-lt"/>
                </a:rPr>
                <a:t>NA=0.22</a:t>
              </a: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7741589" y="5518633"/>
              <a:ext cx="691804" cy="251972"/>
              <a:chOff x="7696620" y="2114991"/>
              <a:chExt cx="691804" cy="251972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8042522" y="2132856"/>
                <a:ext cx="345902" cy="0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8042522" y="2348880"/>
                <a:ext cx="345902" cy="0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7696620" y="2230660"/>
                <a:ext cx="345902" cy="0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8042522" y="2114991"/>
                <a:ext cx="0" cy="251972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9088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Plānotie un sasniegtie rezultāti</a:t>
            </a:r>
            <a:endParaRPr lang="lv-LV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40737"/>
              </p:ext>
            </p:extLst>
          </p:nvPr>
        </p:nvGraphicFramePr>
        <p:xfrm>
          <a:off x="-4288" y="1700808"/>
          <a:ext cx="9144001" cy="4771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0504"/>
                <a:gridCol w="1003824"/>
                <a:gridCol w="1619673"/>
              </a:tblGrid>
              <a:tr h="626106">
                <a:tc>
                  <a:txBody>
                    <a:bodyPr/>
                    <a:lstStyle/>
                    <a:p>
                      <a:r>
                        <a:rPr lang="lv-LV" dirty="0" smtClean="0"/>
                        <a:t>Rezultatīvais rādītājs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Plānots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Sasniegts</a:t>
                      </a:r>
                      <a:endParaRPr lang="lv-LV" dirty="0"/>
                    </a:p>
                  </a:txBody>
                  <a:tcPr/>
                </a:tc>
              </a:tr>
              <a:tr h="355071">
                <a:tc>
                  <a:txBody>
                    <a:bodyPr/>
                    <a:lstStyle/>
                    <a:p>
                      <a:r>
                        <a:rPr lang="lv-LV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Oriģinālo zinātnisko rakstu žurnālos (</a:t>
                      </a:r>
                      <a:r>
                        <a:rPr lang="lv-LV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SCOPUS,</a:t>
                      </a:r>
                      <a:r>
                        <a:rPr lang="lv-LV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SNIP&gt;1) skaits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4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3</a:t>
                      </a:r>
                      <a:r>
                        <a:rPr lang="lv-LV" baseline="0" dirty="0" smtClean="0"/>
                        <a:t> + 1</a:t>
                      </a:r>
                      <a:endParaRPr lang="lv-LV" dirty="0"/>
                    </a:p>
                  </a:txBody>
                  <a:tcPr/>
                </a:tc>
              </a:tr>
              <a:tr h="621375">
                <a:tc>
                  <a:txBody>
                    <a:bodyPr/>
                    <a:lstStyle/>
                    <a:p>
                      <a:r>
                        <a:rPr lang="lv-LV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Oriģinālo zinātnisko rakstu </a:t>
                      </a:r>
                      <a:r>
                        <a:rPr lang="lv-LV" sz="18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SCOPUS datubāzē</a:t>
                      </a:r>
                      <a:r>
                        <a:rPr lang="lv-LV" sz="180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v-LV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iekļautajos žurnālos vai konferenču rakstu krājumos skaits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7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12</a:t>
                      </a:r>
                      <a:endParaRPr lang="lv-LV" dirty="0"/>
                    </a:p>
                  </a:txBody>
                  <a:tcPr/>
                </a:tc>
              </a:tr>
              <a:tr h="355071">
                <a:tc>
                  <a:txBody>
                    <a:bodyPr/>
                    <a:lstStyle/>
                    <a:p>
                      <a:r>
                        <a:rPr lang="lv-LV" dirty="0" smtClean="0"/>
                        <a:t>Aizstāvēto </a:t>
                      </a:r>
                      <a:r>
                        <a:rPr lang="lv-LV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promocijas darbu skaits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2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 + 1</a:t>
                      </a:r>
                      <a:endParaRPr lang="lv-LV" dirty="0"/>
                    </a:p>
                  </a:txBody>
                  <a:tcPr/>
                </a:tc>
              </a:tr>
              <a:tr h="355071">
                <a:tc>
                  <a:txBody>
                    <a:bodyPr/>
                    <a:lstStyle/>
                    <a:p>
                      <a:r>
                        <a:rPr lang="lv-LV" dirty="0" smtClean="0"/>
                        <a:t>Aizstāvēto maģistra darbu skaits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6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6</a:t>
                      </a:r>
                      <a:endParaRPr lang="lv-LV" dirty="0"/>
                    </a:p>
                  </a:txBody>
                  <a:tcPr/>
                </a:tc>
              </a:tr>
              <a:tr h="355071">
                <a:tc>
                  <a:txBody>
                    <a:bodyPr/>
                    <a:lstStyle/>
                    <a:p>
                      <a:r>
                        <a:rPr lang="lv-LV" dirty="0" smtClean="0"/>
                        <a:t>Konferenču ziņojumi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7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26</a:t>
                      </a:r>
                      <a:endParaRPr lang="lv-LV" dirty="0"/>
                    </a:p>
                  </a:txBody>
                  <a:tcPr/>
                </a:tc>
              </a:tr>
              <a:tr h="355071">
                <a:tc>
                  <a:txBody>
                    <a:bodyPr/>
                    <a:lstStyle/>
                    <a:p>
                      <a:r>
                        <a:rPr lang="lv-LV" dirty="0" smtClean="0"/>
                        <a:t>Patentu pieteikumi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4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3 LV</a:t>
                      </a:r>
                      <a:r>
                        <a:rPr lang="lv-LV" baseline="0" dirty="0" smtClean="0"/>
                        <a:t> + 1 PCT</a:t>
                      </a:r>
                      <a:endParaRPr lang="lv-LV" dirty="0"/>
                    </a:p>
                  </a:txBody>
                  <a:tcPr/>
                </a:tc>
              </a:tr>
              <a:tr h="621375">
                <a:tc>
                  <a:txBody>
                    <a:bodyPr/>
                    <a:lstStyle/>
                    <a:p>
                      <a:r>
                        <a:rPr lang="lv-LV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Jauno tehnoloģiju, metožu, prototipu vai pakalpojumu skaits, kas aprobētas uzņēmumos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4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6 tehnoloģijas,</a:t>
                      </a:r>
                      <a:r>
                        <a:rPr lang="lv-LV" baseline="0" dirty="0" smtClean="0"/>
                        <a:t> </a:t>
                      </a:r>
                      <a:r>
                        <a:rPr lang="lv-LV" dirty="0" smtClean="0"/>
                        <a:t>9 prototipi</a:t>
                      </a:r>
                      <a:endParaRPr lang="lv-LV" dirty="0"/>
                    </a:p>
                  </a:txBody>
                  <a:tcPr/>
                </a:tc>
              </a:tr>
              <a:tr h="410202">
                <a:tc>
                  <a:txBody>
                    <a:bodyPr/>
                    <a:lstStyle/>
                    <a:p>
                      <a:r>
                        <a:rPr lang="lv-LV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Noslēgtie līgumi par intelektuālā īpašuma nodošanu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2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(2</a:t>
                      </a:r>
                      <a:r>
                        <a:rPr lang="lv-LV" baseline="0" dirty="0" smtClean="0"/>
                        <a:t> – TOS, LOC)</a:t>
                      </a:r>
                      <a:endParaRPr lang="lv-LV" dirty="0"/>
                    </a:p>
                  </a:txBody>
                  <a:tcPr/>
                </a:tc>
              </a:tr>
              <a:tr h="626106">
                <a:tc>
                  <a:txBody>
                    <a:bodyPr/>
                    <a:lstStyle/>
                    <a:p>
                      <a:r>
                        <a:rPr lang="lv-LV" dirty="0" smtClean="0"/>
                        <a:t>Tehnoloģiskā </a:t>
                      </a:r>
                      <a:r>
                        <a:rPr lang="lv-LV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prognoze biofotonikas virziena attīstībai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1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(1)</a:t>
                      </a:r>
                      <a:endParaRPr lang="lv-LV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28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23528" y="28636"/>
            <a:ext cx="3784156" cy="1096108"/>
          </a:xfrm>
        </p:spPr>
        <p:txBody>
          <a:bodyPr/>
          <a:lstStyle/>
          <a:p>
            <a:r>
              <a:rPr lang="lv-LV" dirty="0" smtClean="0"/>
              <a:t>Monogrāfija </a:t>
            </a:r>
            <a:r>
              <a:rPr lang="lv-LV" sz="3200" dirty="0" smtClean="0"/>
              <a:t>(SCOPUS)</a:t>
            </a:r>
            <a:endParaRPr lang="lv-LV" sz="320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0" y="1340768"/>
            <a:ext cx="4499992" cy="5383604"/>
          </a:xfrm>
        </p:spPr>
        <p:txBody>
          <a:bodyPr/>
          <a:lstStyle/>
          <a:p>
            <a:pPr marL="0" indent="0">
              <a:buNone/>
            </a:pPr>
            <a:r>
              <a:rPr lang="lv-LV" sz="2400" dirty="0"/>
              <a:t>“Progress in Biomedical Optics and </a:t>
            </a:r>
            <a:r>
              <a:rPr lang="lv-LV" sz="2400" dirty="0" smtClean="0"/>
              <a:t>Imaging: Biophotonics Riga - 2017”, </a:t>
            </a:r>
            <a:r>
              <a:rPr lang="lv-LV" sz="2400" dirty="0"/>
              <a:t>SPIE Proceedings vol. 10592 (</a:t>
            </a:r>
            <a:r>
              <a:rPr lang="lv-LV" sz="2400" dirty="0" err="1"/>
              <a:t>ed</a:t>
            </a:r>
            <a:r>
              <a:rPr lang="lv-LV" sz="2400" dirty="0"/>
              <a:t>. Janis Spigulis), SPIE Press, Bellingham, USA (2017</a:t>
            </a:r>
            <a:r>
              <a:rPr lang="lv-LV" sz="2400" dirty="0" smtClean="0"/>
              <a:t>).</a:t>
            </a:r>
          </a:p>
          <a:p>
            <a:pPr marL="0" indent="0">
              <a:buNone/>
            </a:pPr>
            <a:r>
              <a:rPr lang="lv-LV" sz="2400" dirty="0" smtClean="0"/>
              <a:t>ISBN</a:t>
            </a:r>
            <a:r>
              <a:rPr lang="lv-LV" sz="2400" dirty="0"/>
              <a:t>: </a:t>
            </a:r>
            <a:r>
              <a:rPr lang="lv-LV" sz="2400" dirty="0" smtClean="0"/>
              <a:t>9781510616769</a:t>
            </a:r>
          </a:p>
          <a:p>
            <a:pPr marL="0" indent="0">
              <a:buNone/>
            </a:pPr>
            <a:endParaRPr lang="lv-LV" sz="2400" dirty="0"/>
          </a:p>
          <a:p>
            <a:pPr marL="0" indent="0">
              <a:buNone/>
            </a:pPr>
            <a:r>
              <a:rPr lang="lv-LV" sz="2400" dirty="0"/>
              <a:t>2nd </a:t>
            </a:r>
            <a:r>
              <a:rPr lang="lv-LV" sz="2400" dirty="0" smtClean="0"/>
              <a:t>International Conference </a:t>
            </a:r>
          </a:p>
          <a:p>
            <a:pPr marL="0" indent="0">
              <a:buNone/>
            </a:pPr>
            <a:r>
              <a:rPr lang="lv-LV" sz="2400" dirty="0" smtClean="0"/>
              <a:t>«</a:t>
            </a:r>
            <a:r>
              <a:rPr lang="lv-LV" sz="2400" dirty="0">
                <a:hlinkClick r:id="rId2"/>
              </a:rPr>
              <a:t>Biophotonics Riga – 2017</a:t>
            </a:r>
            <a:r>
              <a:rPr lang="lv-LV" sz="2400" dirty="0" smtClean="0"/>
              <a:t>»</a:t>
            </a:r>
          </a:p>
          <a:p>
            <a:pPr marL="0" indent="0">
              <a:buNone/>
            </a:pPr>
            <a:r>
              <a:rPr lang="lv-LV" sz="2400" dirty="0" smtClean="0"/>
              <a:t>(13 valstis, 38 ziņojumi, 21 raksts)</a:t>
            </a:r>
            <a:endParaRPr lang="lv-LV" sz="2400" dirty="0"/>
          </a:p>
          <a:p>
            <a:pPr marL="0" indent="0">
              <a:buNone/>
            </a:pPr>
            <a:endParaRPr lang="lv-LV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5012148" cy="6724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946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lv-LV" dirty="0" smtClean="0"/>
              <a:t>Rezultātu publicitāte: SNIP&gt;1 (4)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594928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lv-LV" sz="2000" dirty="0" smtClean="0"/>
              <a:t>I.Saknite, A.Zavorins, D.Jakovels, J.Spigulis, J.Kisis, </a:t>
            </a:r>
            <a:r>
              <a:rPr lang="lv-LV" sz="2000" dirty="0"/>
              <a:t>“Comparison of single-spot technique and RGB imaging for erythema index estimation”, </a:t>
            </a:r>
            <a:r>
              <a:rPr lang="lv-LV" sz="2000" i="1" dirty="0" smtClean="0"/>
              <a:t>Physiol. Meas.</a:t>
            </a:r>
            <a:r>
              <a:rPr lang="lv-LV" sz="2000" dirty="0" smtClean="0"/>
              <a:t> </a:t>
            </a:r>
            <a:r>
              <a:rPr lang="lv-LV" sz="2000" b="1" dirty="0" smtClean="0"/>
              <a:t>37</a:t>
            </a:r>
            <a:r>
              <a:rPr lang="lv-LV" sz="2000" dirty="0" smtClean="0"/>
              <a:t>(3), 333-346 (2016). </a:t>
            </a:r>
            <a:r>
              <a:rPr lang="lv-LV" sz="2000" u="sng" dirty="0" smtClean="0"/>
              <a:t>SNIP = 1.09</a:t>
            </a:r>
            <a:r>
              <a:rPr lang="lv-LV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000" dirty="0" smtClean="0"/>
              <a:t>J.Spigulis</a:t>
            </a:r>
            <a:r>
              <a:rPr lang="lv-LV" sz="2000" dirty="0"/>
              <a:t>, </a:t>
            </a:r>
            <a:r>
              <a:rPr lang="lv-LV" sz="2000" dirty="0" smtClean="0"/>
              <a:t>I.Oshina</a:t>
            </a:r>
            <a:r>
              <a:rPr lang="lv-LV" sz="2000" dirty="0"/>
              <a:t>, </a:t>
            </a:r>
            <a:r>
              <a:rPr lang="lv-LV" sz="2000" dirty="0" smtClean="0"/>
              <a:t>A.Berzina</a:t>
            </a:r>
            <a:r>
              <a:rPr lang="lv-LV" sz="2000" dirty="0"/>
              <a:t>, </a:t>
            </a:r>
            <a:r>
              <a:rPr lang="lv-LV" sz="2000" dirty="0" smtClean="0"/>
              <a:t>A.Bykov</a:t>
            </a:r>
            <a:r>
              <a:rPr lang="lv-LV" sz="2000" dirty="0"/>
              <a:t>, “Smartphone snapshot mapping of skin chromophores under triple-wavelength laser illumination,” </a:t>
            </a:r>
            <a:r>
              <a:rPr lang="lv-LV" sz="2000" i="1" dirty="0"/>
              <a:t>J. </a:t>
            </a:r>
            <a:r>
              <a:rPr lang="lv-LV" sz="2000" i="1" dirty="0" err="1"/>
              <a:t>Biomed</a:t>
            </a:r>
            <a:r>
              <a:rPr lang="lv-LV" sz="2000" i="1" dirty="0"/>
              <a:t>. </a:t>
            </a:r>
            <a:r>
              <a:rPr lang="lv-LV" sz="2000" i="1" dirty="0" err="1"/>
              <a:t>Opt</a:t>
            </a:r>
            <a:r>
              <a:rPr lang="lv-LV" sz="2000" i="1" dirty="0"/>
              <a:t>.</a:t>
            </a:r>
            <a:r>
              <a:rPr lang="lv-LV" sz="2000" dirty="0"/>
              <a:t> </a:t>
            </a:r>
            <a:r>
              <a:rPr lang="lv-LV" sz="2000" b="1" dirty="0"/>
              <a:t>22</a:t>
            </a:r>
            <a:r>
              <a:rPr lang="lv-LV" sz="2000" dirty="0"/>
              <a:t>(9), 091508 (2017</a:t>
            </a:r>
            <a:r>
              <a:rPr lang="lv-LV" sz="2000" dirty="0" smtClean="0"/>
              <a:t>). </a:t>
            </a:r>
            <a:r>
              <a:rPr lang="lv-LV" sz="2000" u="sng" dirty="0" smtClean="0"/>
              <a:t>SNIP = 1.20</a:t>
            </a:r>
            <a:r>
              <a:rPr lang="lv-LV" sz="2000" dirty="0" smtClean="0"/>
              <a:t>.</a:t>
            </a:r>
            <a:endParaRPr lang="lv-LV" sz="2000" dirty="0"/>
          </a:p>
          <a:p>
            <a:pPr marL="457200" indent="-457200">
              <a:buFont typeface="+mj-lt"/>
              <a:buAutoNum type="arabicPeriod"/>
            </a:pPr>
            <a:r>
              <a:rPr lang="lv-LV" sz="2000" dirty="0" smtClean="0"/>
              <a:t>J.Spigulis, </a:t>
            </a:r>
            <a:r>
              <a:rPr lang="lv-LV" sz="2000" dirty="0"/>
              <a:t>“Multispectral, fluorescent and photoplethysmographic imaging for remote skin assessment</a:t>
            </a:r>
            <a:r>
              <a:rPr lang="lv-LV" sz="2000" dirty="0" smtClean="0"/>
              <a:t>”, </a:t>
            </a:r>
            <a:r>
              <a:rPr lang="lv-LV" sz="2000" i="1" dirty="0" smtClean="0"/>
              <a:t>Sensors</a:t>
            </a:r>
            <a:r>
              <a:rPr lang="lv-LV" sz="2000" dirty="0" smtClean="0"/>
              <a:t> </a:t>
            </a:r>
            <a:r>
              <a:rPr lang="lv-LV" sz="2000" b="1" dirty="0" smtClean="0"/>
              <a:t>17</a:t>
            </a:r>
            <a:r>
              <a:rPr lang="lv-LV" sz="2000" dirty="0" smtClean="0"/>
              <a:t>(5), 1165 (2017). </a:t>
            </a:r>
            <a:r>
              <a:rPr lang="lv-LV" sz="2000" u="sng" dirty="0" smtClean="0"/>
              <a:t>SNIP = 1.39.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000" dirty="0" smtClean="0"/>
              <a:t>E.Plorina, et al., «</a:t>
            </a:r>
            <a:r>
              <a:rPr lang="en-US" sz="2000" dirty="0"/>
              <a:t>Evaluation of skin pathologies by RGB </a:t>
            </a:r>
            <a:r>
              <a:rPr lang="en-US" sz="2000" dirty="0" err="1"/>
              <a:t>autofluorescence</a:t>
            </a:r>
            <a:r>
              <a:rPr lang="en-US" sz="2000" dirty="0"/>
              <a:t> imaging</a:t>
            </a:r>
            <a:r>
              <a:rPr lang="lv-LV" sz="2000" dirty="0" smtClean="0"/>
              <a:t>...», </a:t>
            </a:r>
            <a:r>
              <a:rPr lang="lv-LV" sz="2000" i="1" dirty="0" smtClean="0"/>
              <a:t>J.Biomed.Opt.</a:t>
            </a:r>
            <a:r>
              <a:rPr lang="lv-LV" sz="2000" dirty="0" smtClean="0"/>
              <a:t> (to be submitted 2017), </a:t>
            </a:r>
            <a:r>
              <a:rPr lang="lv-LV" sz="2000" u="sng" dirty="0"/>
              <a:t>SNIP = 1.20</a:t>
            </a:r>
            <a:r>
              <a:rPr lang="lv-LV" sz="2000" dirty="0" smtClean="0"/>
              <a:t>.</a:t>
            </a:r>
          </a:p>
          <a:p>
            <a:pPr marL="0" indent="0">
              <a:buNone/>
            </a:pPr>
            <a:endParaRPr lang="lv-LV" sz="2000" dirty="0"/>
          </a:p>
          <a:p>
            <a:pPr marL="0" indent="0">
              <a:buNone/>
            </a:pPr>
            <a:endParaRPr lang="lv-LV" sz="20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426173"/>
            <a:ext cx="4926592" cy="24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1341"/>
            <a:ext cx="9144000" cy="907379"/>
          </a:xfrm>
        </p:spPr>
        <p:txBody>
          <a:bodyPr/>
          <a:lstStyle/>
          <a:p>
            <a:r>
              <a:rPr lang="lv-LV" dirty="0"/>
              <a:t>Rezultātu publicitāte: </a:t>
            </a:r>
            <a:r>
              <a:rPr lang="lv-LV" dirty="0" smtClean="0"/>
              <a:t>SCOPUS (12)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4741987"/>
          </a:xfrm>
        </p:spPr>
        <p:txBody>
          <a:bodyPr/>
          <a:lstStyle/>
          <a:p>
            <a:pPr lvl="0">
              <a:buFont typeface="+mj-lt"/>
              <a:buAutoNum type="arabicPeriod"/>
            </a:pPr>
            <a:r>
              <a:rPr lang="lv-LV" sz="1800" dirty="0" smtClean="0"/>
              <a:t>J.Spigulis</a:t>
            </a:r>
            <a:r>
              <a:rPr lang="lv-LV" sz="1800" dirty="0"/>
              <a:t>, </a:t>
            </a:r>
            <a:r>
              <a:rPr lang="lv-LV" sz="1800" dirty="0" smtClean="0"/>
              <a:t>I.Oshina</a:t>
            </a:r>
            <a:r>
              <a:rPr lang="lv-LV" sz="1800" dirty="0"/>
              <a:t>, “3x3 Technique for RGB Snapshot Mapping of Skin C </a:t>
            </a:r>
            <a:r>
              <a:rPr lang="lv-LV" sz="1800" dirty="0" smtClean="0"/>
              <a:t>hromophores“, </a:t>
            </a:r>
            <a:r>
              <a:rPr lang="lv-LV" sz="1800" i="1" dirty="0" smtClean="0"/>
              <a:t>OSA Bio-Optics</a:t>
            </a:r>
            <a:r>
              <a:rPr lang="lv-LV" sz="1800" i="1" dirty="0"/>
              <a:t>: Design and </a:t>
            </a:r>
            <a:r>
              <a:rPr lang="lv-LV" sz="1800" i="1" dirty="0" smtClean="0"/>
              <a:t>Applications 2015,</a:t>
            </a:r>
            <a:r>
              <a:rPr lang="lv-LV" sz="1800" dirty="0" smtClean="0"/>
              <a:t> </a:t>
            </a:r>
            <a:r>
              <a:rPr lang="lv-LV" sz="1800" dirty="0"/>
              <a:t>OSA Technical Digest </a:t>
            </a:r>
            <a:r>
              <a:rPr lang="lv-LV" sz="1800" dirty="0" smtClean="0"/>
              <a:t>(online </a:t>
            </a:r>
            <a:r>
              <a:rPr lang="lv-LV" sz="1800" u="sng" dirty="0" smtClean="0">
                <a:hlinkClick r:id="rId2"/>
              </a:rPr>
              <a:t>10.1364/BODA.2015.JT3A.39</a:t>
            </a:r>
            <a:r>
              <a:rPr lang="lv-LV" sz="1800" dirty="0" smtClean="0"/>
              <a:t>), Vancouver, CA (2015).</a:t>
            </a:r>
            <a:endParaRPr lang="lv-LV" sz="1800" dirty="0"/>
          </a:p>
          <a:p>
            <a:pPr lvl="0">
              <a:buFont typeface="+mj-lt"/>
              <a:buAutoNum type="arabicPeriod"/>
            </a:pPr>
            <a:r>
              <a:rPr lang="lv-LV" sz="1800" dirty="0" smtClean="0"/>
              <a:t>I.Saknite</a:t>
            </a:r>
            <a:r>
              <a:rPr lang="lv-LV" sz="1800" dirty="0"/>
              <a:t>, </a:t>
            </a:r>
            <a:r>
              <a:rPr lang="lv-LV" sz="1800" dirty="0" smtClean="0"/>
              <a:t>A.Zavorins</a:t>
            </a:r>
            <a:r>
              <a:rPr lang="lv-LV" sz="1800" dirty="0"/>
              <a:t>, </a:t>
            </a:r>
            <a:r>
              <a:rPr lang="lv-LV" sz="1800" dirty="0" smtClean="0"/>
              <a:t>J.Spigulis</a:t>
            </a:r>
            <a:r>
              <a:rPr lang="lv-LV" sz="1800" dirty="0"/>
              <a:t>, </a:t>
            </a:r>
            <a:r>
              <a:rPr lang="lv-LV" sz="1800" dirty="0" smtClean="0"/>
              <a:t>J.Kisis, </a:t>
            </a:r>
            <a:r>
              <a:rPr lang="lv-LV" sz="1800" dirty="0"/>
              <a:t>“Skin Erythema Assessment by an RGB Imaging Device: a Clinical Study”, </a:t>
            </a:r>
            <a:r>
              <a:rPr lang="lv-LV" sz="1800" i="1" dirty="0" smtClean="0"/>
              <a:t>OSA Frontiers </a:t>
            </a:r>
            <a:r>
              <a:rPr lang="lv-LV" sz="1800" i="1" dirty="0"/>
              <a:t>in Optics 2015, </a:t>
            </a:r>
            <a:r>
              <a:rPr lang="lv-LV" sz="1800" dirty="0"/>
              <a:t>OSA Technical Digest (</a:t>
            </a:r>
            <a:r>
              <a:rPr lang="lv-LV" sz="1800" dirty="0" smtClean="0"/>
              <a:t>online </a:t>
            </a:r>
            <a:r>
              <a:rPr lang="lv-LV" sz="1800" u="sng" dirty="0">
                <a:hlinkClick r:id="rId3"/>
              </a:rPr>
              <a:t>https://</a:t>
            </a:r>
            <a:r>
              <a:rPr lang="lv-LV" sz="1800" u="sng" dirty="0" smtClean="0">
                <a:hlinkClick r:id="rId3"/>
              </a:rPr>
              <a:t>www.osapublishing.org/abstract.cfm?uri=FiO-2015-JTu4A.16</a:t>
            </a:r>
            <a:r>
              <a:rPr lang="lv-LV" sz="1800" u="sng" dirty="0" smtClean="0"/>
              <a:t>) , San Jose, USA (2015).</a:t>
            </a:r>
            <a:endParaRPr lang="lv-LV" sz="1800" dirty="0"/>
          </a:p>
          <a:p>
            <a:pPr lvl="0">
              <a:buFont typeface="+mj-lt"/>
              <a:buAutoNum type="arabicPeriod"/>
            </a:pPr>
            <a:r>
              <a:rPr lang="lv-LV" sz="1800" dirty="0"/>
              <a:t>J. </a:t>
            </a:r>
            <a:r>
              <a:rPr lang="lv-LV" sz="1800" dirty="0" err="1"/>
              <a:t>Spigulis</a:t>
            </a:r>
            <a:r>
              <a:rPr lang="lv-LV" sz="1800" dirty="0"/>
              <a:t>, I. </a:t>
            </a:r>
            <a:r>
              <a:rPr lang="lv-LV" sz="1800" dirty="0" err="1"/>
              <a:t>Oshina</a:t>
            </a:r>
            <a:r>
              <a:rPr lang="lv-LV" sz="1800" dirty="0"/>
              <a:t>, Z. Rupenheits, "Smartphone single-snapshot mapping of skin chromophores," </a:t>
            </a:r>
            <a:r>
              <a:rPr lang="lv-LV" sz="1800" dirty="0" smtClean="0"/>
              <a:t>OSA </a:t>
            </a:r>
            <a:r>
              <a:rPr lang="lv-LV" sz="1800" i="1" dirty="0" smtClean="0"/>
              <a:t>Biomedical </a:t>
            </a:r>
            <a:r>
              <a:rPr lang="lv-LV" sz="1800" i="1" dirty="0"/>
              <a:t>Optics 2016</a:t>
            </a:r>
            <a:r>
              <a:rPr lang="lv-LV" sz="1800" dirty="0"/>
              <a:t>, OSA Technical Digest (</a:t>
            </a:r>
            <a:r>
              <a:rPr lang="lv-LV" sz="1800" dirty="0" smtClean="0"/>
              <a:t>online  </a:t>
            </a:r>
            <a:r>
              <a:rPr lang="lv-LV" sz="1800" u="sng" dirty="0">
                <a:hlinkClick r:id="rId4"/>
              </a:rPr>
              <a:t>https://</a:t>
            </a:r>
            <a:r>
              <a:rPr lang="lv-LV" sz="1800" u="sng" dirty="0" smtClean="0">
                <a:hlinkClick r:id="rId4"/>
              </a:rPr>
              <a:t>www.osapublishing.org/abstract.cfm?uri=Cancer-2016-JTu3A.46</a:t>
            </a:r>
            <a:r>
              <a:rPr lang="lv-LV" sz="1800" dirty="0" smtClean="0"/>
              <a:t>), Hollywood, USA (2016).</a:t>
            </a:r>
            <a:endParaRPr lang="lv-LV" sz="1800" dirty="0"/>
          </a:p>
          <a:p>
            <a:pPr lvl="0">
              <a:buFont typeface="+mj-lt"/>
              <a:buAutoNum type="arabicPeriod"/>
            </a:pPr>
            <a:r>
              <a:rPr lang="lv-LV" sz="1800" dirty="0" smtClean="0"/>
              <a:t>E.Kviesis-Kipge</a:t>
            </a:r>
            <a:r>
              <a:rPr lang="lv-LV" sz="1800" dirty="0"/>
              <a:t>, </a:t>
            </a:r>
            <a:r>
              <a:rPr lang="lv-LV" sz="1800" dirty="0" smtClean="0"/>
              <a:t>U.RubIns</a:t>
            </a:r>
            <a:r>
              <a:rPr lang="lv-LV" sz="1800" dirty="0"/>
              <a:t>,</a:t>
            </a:r>
            <a:r>
              <a:rPr lang="lv-LV" sz="1800" dirty="0" smtClean="0"/>
              <a:t> </a:t>
            </a:r>
            <a:r>
              <a:rPr lang="lv-LV" sz="1800" dirty="0"/>
              <a:t>„Portable remote photoplethysmography device for monitoring of blood volume changes with high temporal </a:t>
            </a:r>
            <a:r>
              <a:rPr lang="lv-LV" sz="1800" dirty="0" smtClean="0"/>
              <a:t>resolution”, </a:t>
            </a:r>
            <a:r>
              <a:rPr lang="lv-LV" sz="1800" i="1" dirty="0" smtClean="0"/>
              <a:t>Proc</a:t>
            </a:r>
            <a:r>
              <a:rPr lang="lv-LV" sz="1800" i="1" dirty="0"/>
              <a:t>. </a:t>
            </a:r>
            <a:r>
              <a:rPr lang="lv-LV" sz="1800" i="1" dirty="0" smtClean="0"/>
              <a:t>BEC2016</a:t>
            </a:r>
            <a:r>
              <a:rPr lang="lv-LV" sz="1800" dirty="0"/>
              <a:t>, </a:t>
            </a:r>
            <a:r>
              <a:rPr lang="lv-LV" sz="1800" dirty="0" smtClean="0"/>
              <a:t>55-58, Tallinn</a:t>
            </a:r>
            <a:r>
              <a:rPr lang="lv-LV" sz="1800" dirty="0"/>
              <a:t>, </a:t>
            </a:r>
            <a:r>
              <a:rPr lang="lv-LV" sz="1800" dirty="0" smtClean="0"/>
              <a:t>EE  (2016).</a:t>
            </a:r>
            <a:endParaRPr lang="lv-LV" sz="1800" dirty="0"/>
          </a:p>
          <a:p>
            <a:pPr lvl="0">
              <a:buFont typeface="+mj-lt"/>
              <a:buAutoNum type="arabicPeriod"/>
            </a:pPr>
            <a:r>
              <a:rPr lang="lv-LV" sz="1800" dirty="0"/>
              <a:t>U.Rubins, J.Spigulis, A.Miscuks, “Photoplethysmography imaging algorithm for continuous monitoring of regional anesthesia”, </a:t>
            </a:r>
            <a:r>
              <a:rPr lang="lv-LV" sz="1800" i="1" u="sng" dirty="0">
                <a:hlinkClick r:id="rId5" tooltip="Conference Website"/>
              </a:rPr>
              <a:t>ESTIMedia'16</a:t>
            </a:r>
            <a:r>
              <a:rPr lang="lv-LV" sz="1800" i="1" dirty="0"/>
              <a:t> Proceedings of the 14th ACM/IEEE Symposium on Embedded Systems for Real-Time Multimedia</a:t>
            </a:r>
            <a:r>
              <a:rPr lang="lv-LV" sz="1800" dirty="0"/>
              <a:t>, </a:t>
            </a:r>
            <a:r>
              <a:rPr lang="lv-LV" sz="1800" dirty="0" smtClean="0"/>
              <a:t>67-71 </a:t>
            </a:r>
            <a:r>
              <a:rPr lang="lv-LV" sz="1800" dirty="0"/>
              <a:t>(2016). </a:t>
            </a:r>
            <a:endParaRPr lang="lv-LV" sz="1800" b="1" dirty="0"/>
          </a:p>
          <a:p>
            <a:pPr lvl="0">
              <a:buFont typeface="+mj-lt"/>
              <a:buAutoNum type="arabicPeriod"/>
            </a:pPr>
            <a:r>
              <a:rPr lang="lv-LV" sz="1800" dirty="0" smtClean="0"/>
              <a:t>I.Saknite</a:t>
            </a:r>
            <a:r>
              <a:rPr lang="lv-LV" sz="1800" dirty="0"/>
              <a:t>, </a:t>
            </a:r>
            <a:r>
              <a:rPr lang="lv-LV" sz="1800" dirty="0" smtClean="0"/>
              <a:t>A.Zavorins</a:t>
            </a:r>
            <a:r>
              <a:rPr lang="lv-LV" sz="1800" dirty="0"/>
              <a:t>, </a:t>
            </a:r>
            <a:r>
              <a:rPr lang="lv-LV" sz="1800" dirty="0" smtClean="0"/>
              <a:t>I.Zablocka</a:t>
            </a:r>
            <a:r>
              <a:rPr lang="lv-LV" sz="1800" dirty="0"/>
              <a:t>, </a:t>
            </a:r>
            <a:r>
              <a:rPr lang="lv-LV" sz="1800" dirty="0" smtClean="0"/>
              <a:t>J.Kisis</a:t>
            </a:r>
            <a:r>
              <a:rPr lang="lv-LV" sz="1800" dirty="0"/>
              <a:t>, </a:t>
            </a:r>
            <a:r>
              <a:rPr lang="lv-LV" sz="1800" dirty="0" smtClean="0"/>
              <a:t>J.Spigulis </a:t>
            </a:r>
            <a:r>
              <a:rPr lang="lv-LV" sz="1800" dirty="0"/>
              <a:t>“Comparison of a near-infrared reflectance spectroscopy system and skin conductance measurements for in vivo estimation of skin hydration: a clinical </a:t>
            </a:r>
            <a:r>
              <a:rPr lang="lv-LV" sz="1800" dirty="0" smtClean="0"/>
              <a:t>study”, </a:t>
            </a:r>
            <a:r>
              <a:rPr lang="lv-LV" sz="1800" i="1" dirty="0" smtClean="0"/>
              <a:t>J.Biomed.Photon.&amp; Engin</a:t>
            </a:r>
            <a:r>
              <a:rPr lang="lv-LV" sz="1800" dirty="0" smtClean="0"/>
              <a:t>., 3(1), </a:t>
            </a:r>
            <a:r>
              <a:rPr lang="lv-LV" sz="1800" u="sng" dirty="0" smtClean="0">
                <a:hlinkClick r:id="rId6"/>
              </a:rPr>
              <a:t>http</a:t>
            </a:r>
            <a:r>
              <a:rPr lang="lv-LV" sz="1800" u="sng" dirty="0">
                <a:hlinkClick r:id="rId6"/>
              </a:rPr>
              <a:t>://</a:t>
            </a:r>
            <a:r>
              <a:rPr lang="lv-LV" sz="1800" u="sng" dirty="0" smtClean="0">
                <a:hlinkClick r:id="rId6"/>
              </a:rPr>
              <a:t>jbpe.ssau.ru/index.php/JBPE/article/view/3166/3068</a:t>
            </a:r>
            <a:r>
              <a:rPr lang="lv-LV" sz="1800" u="sng" dirty="0" smtClean="0"/>
              <a:t>, </a:t>
            </a:r>
            <a:r>
              <a:rPr lang="lv-LV" sz="1800" dirty="0" smtClean="0"/>
              <a:t>(</a:t>
            </a:r>
            <a:r>
              <a:rPr lang="lv-LV" sz="1800" dirty="0"/>
              <a:t>2017). </a:t>
            </a:r>
          </a:p>
        </p:txBody>
      </p:sp>
    </p:spTree>
    <p:extLst>
      <p:ext uri="{BB962C8B-B14F-4D97-AF65-F5344CB8AC3E}">
        <p14:creationId xmlns:p14="http://schemas.microsoft.com/office/powerpoint/2010/main" val="19520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41"/>
            <a:ext cx="9036496" cy="907379"/>
          </a:xfrm>
        </p:spPr>
        <p:txBody>
          <a:bodyPr/>
          <a:lstStyle/>
          <a:p>
            <a:r>
              <a:rPr lang="lv-LV" dirty="0"/>
              <a:t>Rezultātu publicitāte: </a:t>
            </a:r>
            <a:r>
              <a:rPr lang="lv-LV" dirty="0" smtClean="0"/>
              <a:t>SCOPUS (turp.)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76" y="1052736"/>
            <a:ext cx="9132424" cy="5688632"/>
          </a:xfrm>
        </p:spPr>
        <p:txBody>
          <a:bodyPr/>
          <a:lstStyle/>
          <a:p>
            <a:pPr marL="0" lvl="0" indent="0">
              <a:buNone/>
            </a:pPr>
            <a:r>
              <a:rPr lang="lv-LV" sz="2000" dirty="0" smtClean="0"/>
              <a:t>7. U</a:t>
            </a:r>
            <a:r>
              <a:rPr lang="lv-LV" sz="2000" dirty="0"/>
              <a:t>. Rubins, A. </a:t>
            </a:r>
            <a:r>
              <a:rPr lang="lv-LV" sz="2000" dirty="0" err="1"/>
              <a:t>Miscuks</a:t>
            </a:r>
            <a:r>
              <a:rPr lang="lv-LV" sz="2000" dirty="0"/>
              <a:t> </a:t>
            </a:r>
            <a:r>
              <a:rPr lang="lv-LV" sz="2000" dirty="0" smtClean="0"/>
              <a:t>, </a:t>
            </a:r>
            <a:r>
              <a:rPr lang="lv-LV" sz="2000" dirty="0"/>
              <a:t>M. </a:t>
            </a:r>
            <a:r>
              <a:rPr lang="lv-LV" sz="2000" dirty="0" err="1" smtClean="0"/>
              <a:t>Lange</a:t>
            </a:r>
            <a:r>
              <a:rPr lang="lv-LV" sz="2000" dirty="0" smtClean="0"/>
              <a:t>, </a:t>
            </a:r>
            <a:r>
              <a:rPr lang="lv-LV" sz="2000" dirty="0"/>
              <a:t>“Simple and convenient remote photoplethysmography system for monitoring regional anesthesia effectiveness”. </a:t>
            </a:r>
            <a:r>
              <a:rPr lang="lv-LV" sz="2000" dirty="0" smtClean="0"/>
              <a:t> </a:t>
            </a:r>
            <a:r>
              <a:rPr lang="lv-LV" sz="2000" i="1" dirty="0" err="1" smtClean="0"/>
              <a:t>Proc</a:t>
            </a:r>
            <a:r>
              <a:rPr lang="lv-LV" sz="2000" i="1" dirty="0" smtClean="0"/>
              <a:t>. IFMBE </a:t>
            </a:r>
            <a:r>
              <a:rPr lang="lv-LV" sz="2000" b="1" dirty="0" smtClean="0"/>
              <a:t>65</a:t>
            </a:r>
            <a:r>
              <a:rPr lang="lv-LV" sz="2000" dirty="0"/>
              <a:t>, </a:t>
            </a:r>
            <a:r>
              <a:rPr lang="lv-LV" sz="2000" dirty="0" smtClean="0"/>
              <a:t>378-381 (2017).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8. </a:t>
            </a:r>
            <a:r>
              <a:rPr lang="lv-LV" sz="2000" dirty="0" err="1" smtClean="0"/>
              <a:t>J.Spigulis</a:t>
            </a:r>
            <a:r>
              <a:rPr lang="lv-LV" sz="2000" dirty="0" smtClean="0"/>
              <a:t>, «</a:t>
            </a:r>
            <a:r>
              <a:rPr lang="lv-LV" sz="2000" i="1" dirty="0" err="1" smtClean="0"/>
              <a:t>In</a:t>
            </a:r>
            <a:r>
              <a:rPr lang="lv-LV" sz="2000" i="1" dirty="0" smtClean="0"/>
              <a:t> </a:t>
            </a:r>
            <a:r>
              <a:rPr lang="lv-LV" sz="2000" i="1" dirty="0"/>
              <a:t>vivo</a:t>
            </a:r>
            <a:r>
              <a:rPr lang="lv-LV" sz="2000" dirty="0"/>
              <a:t> skin imaging prototypes “made in </a:t>
            </a:r>
            <a:r>
              <a:rPr lang="lv-LV" sz="2000" dirty="0" err="1"/>
              <a:t>Latvia</a:t>
            </a:r>
            <a:r>
              <a:rPr lang="lv-LV" sz="2000" dirty="0" smtClean="0"/>
              <a:t>”», </a:t>
            </a:r>
            <a:r>
              <a:rPr lang="lv-LV" sz="2000" i="1" dirty="0" err="1" smtClean="0"/>
              <a:t>Front</a:t>
            </a:r>
            <a:r>
              <a:rPr lang="lv-LV" sz="2000" i="1" dirty="0" smtClean="0"/>
              <a:t>. </a:t>
            </a:r>
            <a:r>
              <a:rPr lang="lv-LV" sz="2000" i="1" dirty="0" err="1" smtClean="0"/>
              <a:t>Optoelectron</a:t>
            </a:r>
            <a:r>
              <a:rPr lang="lv-LV" sz="2000" i="1" dirty="0" smtClean="0"/>
              <a:t>., 1-12 </a:t>
            </a:r>
            <a:r>
              <a:rPr lang="lv-LV" sz="2000" dirty="0" smtClean="0"/>
              <a:t>(</a:t>
            </a:r>
            <a:r>
              <a:rPr lang="lv-LV" sz="2000" dirty="0"/>
              <a:t>2017</a:t>
            </a:r>
            <a:r>
              <a:rPr lang="lv-LV" sz="2000" dirty="0" smtClean="0"/>
              <a:t>). 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9. </a:t>
            </a:r>
            <a:r>
              <a:rPr lang="lv-LV" sz="2000" dirty="0" err="1" smtClean="0"/>
              <a:t>I.Oshina</a:t>
            </a:r>
            <a:r>
              <a:rPr lang="lv-LV" sz="2000" dirty="0"/>
              <a:t>, </a:t>
            </a:r>
            <a:r>
              <a:rPr lang="lv-LV" sz="2000" dirty="0" err="1" smtClean="0"/>
              <a:t>J.Spigulis</a:t>
            </a:r>
            <a:r>
              <a:rPr lang="lv-LV" sz="2000" dirty="0"/>
              <a:t>, </a:t>
            </a:r>
            <a:r>
              <a:rPr lang="lv-LV" sz="2000" dirty="0" err="1" smtClean="0"/>
              <a:t>U.Rubins</a:t>
            </a:r>
            <a:r>
              <a:rPr lang="lv-LV" sz="2000" dirty="0"/>
              <a:t>, </a:t>
            </a:r>
            <a:r>
              <a:rPr lang="lv-LV" sz="2000" dirty="0" smtClean="0"/>
              <a:t>E.Kviesis-</a:t>
            </a:r>
            <a:r>
              <a:rPr lang="lv-LV" sz="2000" dirty="0" err="1" smtClean="0"/>
              <a:t>Kipge</a:t>
            </a:r>
            <a:r>
              <a:rPr lang="lv-LV" sz="2000" dirty="0" smtClean="0"/>
              <a:t>, </a:t>
            </a:r>
            <a:r>
              <a:rPr lang="lv-LV" sz="2000" dirty="0" err="1" smtClean="0"/>
              <a:t>K.Lauberts</a:t>
            </a:r>
            <a:r>
              <a:rPr lang="lv-LV" sz="2000" dirty="0" smtClean="0"/>
              <a:t>, </a:t>
            </a:r>
            <a:r>
              <a:rPr lang="lv-LV" sz="2000" dirty="0"/>
              <a:t>“Express RGB mapping of three to five </a:t>
            </a:r>
            <a:r>
              <a:rPr lang="lv-LV" sz="2000" dirty="0" err="1"/>
              <a:t>skin</a:t>
            </a:r>
            <a:r>
              <a:rPr lang="lv-LV" sz="2000" dirty="0"/>
              <a:t> </a:t>
            </a:r>
            <a:r>
              <a:rPr lang="lv-LV" sz="2000" dirty="0" err="1" smtClean="0"/>
              <a:t>chromophores</a:t>
            </a:r>
            <a:r>
              <a:rPr lang="lv-LV" sz="2000" dirty="0" smtClean="0"/>
              <a:t>”, </a:t>
            </a:r>
            <a:r>
              <a:rPr lang="lv-LV" sz="2000" i="1" dirty="0" err="1" smtClean="0"/>
              <a:t>Proc</a:t>
            </a:r>
            <a:r>
              <a:rPr lang="lv-LV" sz="2000" i="1" dirty="0"/>
              <a:t>. </a:t>
            </a:r>
            <a:r>
              <a:rPr lang="lv-LV" sz="2000" i="1" dirty="0" smtClean="0"/>
              <a:t>SPIE-OSA </a:t>
            </a:r>
            <a:r>
              <a:rPr lang="lv-LV" sz="2000" b="1" dirty="0" smtClean="0"/>
              <a:t>10413</a:t>
            </a:r>
            <a:r>
              <a:rPr lang="lv-LV" sz="2000" dirty="0" smtClean="0"/>
              <a:t>, </a:t>
            </a:r>
            <a:r>
              <a:rPr lang="lv-LV" sz="2000" dirty="0"/>
              <a:t>104130M-4</a:t>
            </a:r>
            <a:r>
              <a:rPr lang="lv-LV" sz="2000" u="sng" dirty="0"/>
              <a:t> </a:t>
            </a:r>
            <a:r>
              <a:rPr lang="lv-LV" sz="2000" u="sng" dirty="0" smtClean="0"/>
              <a:t> </a:t>
            </a:r>
            <a:r>
              <a:rPr lang="lv-LV" sz="2000" dirty="0" smtClean="0"/>
              <a:t>(2017).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10. </a:t>
            </a:r>
            <a:r>
              <a:rPr lang="lv-LV" sz="2000" dirty="0" err="1" smtClean="0"/>
              <a:t>U.Rubins</a:t>
            </a:r>
            <a:r>
              <a:rPr lang="lv-LV" sz="2000" dirty="0"/>
              <a:t>, Z.Marcinkevics., «Comparison of remote photoplethysmography signals acquired by ultra-low noise camera and conventional camera during physiological tests”, Proc. SPIE </a:t>
            </a:r>
            <a:r>
              <a:rPr lang="lv-LV" sz="2000" b="1" dirty="0"/>
              <a:t>10411</a:t>
            </a:r>
            <a:r>
              <a:rPr lang="lv-LV" sz="2000" dirty="0"/>
              <a:t>, 104110T (</a:t>
            </a:r>
            <a:r>
              <a:rPr lang="lv-LV" sz="2000" dirty="0" smtClean="0"/>
              <a:t>2017).</a:t>
            </a:r>
          </a:p>
          <a:p>
            <a:pPr marL="0" lvl="0" indent="0">
              <a:buNone/>
            </a:pPr>
            <a:r>
              <a:rPr lang="lv-LV" sz="2000" dirty="0" smtClean="0"/>
              <a:t>11. </a:t>
            </a:r>
            <a:r>
              <a:rPr lang="lv-LV" sz="2000" dirty="0" err="1" smtClean="0"/>
              <a:t>U.Rubins</a:t>
            </a:r>
            <a:r>
              <a:rPr lang="lv-LV" sz="2000" dirty="0"/>
              <a:t>, A.Miscuks, Z.Marcinkevics, M.Lange. „Remote photoplethysmography system for unsupervised monitoring of regional anaesthesia effectiveness”. </a:t>
            </a:r>
            <a:r>
              <a:rPr lang="lv-LV" sz="2000" i="1" dirty="0"/>
              <a:t>Proc.SPIE </a:t>
            </a:r>
            <a:r>
              <a:rPr lang="lv-LV" sz="2000" b="1" dirty="0"/>
              <a:t>10592</a:t>
            </a:r>
            <a:r>
              <a:rPr lang="lv-LV" sz="2000" dirty="0"/>
              <a:t>, 1059203 (2017</a:t>
            </a:r>
            <a:r>
              <a:rPr lang="lv-LV" sz="2000" dirty="0" smtClean="0"/>
              <a:t>).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12. </a:t>
            </a:r>
            <a:r>
              <a:rPr lang="lv-LV" sz="2000" dirty="0" err="1" smtClean="0"/>
              <a:t>I.Kuzmina</a:t>
            </a:r>
            <a:r>
              <a:rPr lang="lv-LV" sz="2000" dirty="0"/>
              <a:t>, U.Rubins, I.Saknite, J.Spigulis. „Rosacea assessment by erythema index and principal component analysis segmentation maps”,  </a:t>
            </a:r>
            <a:r>
              <a:rPr lang="lv-LV" sz="2000" i="1" dirty="0"/>
              <a:t>Proc.SPIE</a:t>
            </a:r>
            <a:r>
              <a:rPr lang="lv-LV" sz="2000" dirty="0"/>
              <a:t> </a:t>
            </a:r>
            <a:r>
              <a:rPr lang="lv-LV" sz="2000" b="1" dirty="0"/>
              <a:t>10592</a:t>
            </a:r>
            <a:r>
              <a:rPr lang="lv-LV" sz="2000" dirty="0"/>
              <a:t>, 1059204 (2017</a:t>
            </a:r>
            <a:r>
              <a:rPr lang="lv-LV" sz="2000" dirty="0" smtClean="0"/>
              <a:t>).</a:t>
            </a:r>
            <a:endParaRPr lang="lv-LV" sz="2000" dirty="0"/>
          </a:p>
          <a:p>
            <a:pPr marL="0" indent="0">
              <a:buNone/>
            </a:pPr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53079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lv-LV" dirty="0" smtClean="0"/>
              <a:t>Starptautisko konferenču ziņojumi (26)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04656"/>
          </a:xfrm>
        </p:spPr>
        <p:txBody>
          <a:bodyPr/>
          <a:lstStyle/>
          <a:p>
            <a:pPr lvl="0">
              <a:buFont typeface="+mj-lt"/>
              <a:buAutoNum type="arabicPeriod"/>
            </a:pPr>
            <a:r>
              <a:rPr lang="lv-LV" sz="1800" dirty="0" err="1" smtClean="0"/>
              <a:t>J.Bauer</a:t>
            </a:r>
            <a:r>
              <a:rPr lang="lv-LV" sz="1800" dirty="0"/>
              <a:t>, </a:t>
            </a:r>
            <a:r>
              <a:rPr lang="lv-LV" sz="1800" dirty="0" err="1" smtClean="0"/>
              <a:t>V.Heikkinen</a:t>
            </a:r>
            <a:r>
              <a:rPr lang="lv-LV" sz="1800" dirty="0"/>
              <a:t>, </a:t>
            </a:r>
            <a:r>
              <a:rPr lang="lv-LV" sz="1800" dirty="0" err="1" smtClean="0"/>
              <a:t>J.Spigulis</a:t>
            </a:r>
            <a:r>
              <a:rPr lang="lv-LV" sz="1800" dirty="0" smtClean="0"/>
              <a:t> </a:t>
            </a:r>
            <a:r>
              <a:rPr lang="lv-LV" sz="1800" dirty="0"/>
              <a:t>“</a:t>
            </a:r>
            <a:r>
              <a:rPr lang="lv-LV" sz="1800" dirty="0" err="1"/>
              <a:t>Spectral</a:t>
            </a:r>
            <a:r>
              <a:rPr lang="lv-LV" sz="1800" dirty="0"/>
              <a:t> </a:t>
            </a:r>
            <a:r>
              <a:rPr lang="lv-LV" sz="1800" dirty="0" err="1"/>
              <a:t>reﬂectance</a:t>
            </a:r>
            <a:r>
              <a:rPr lang="lv-LV" sz="1800" dirty="0"/>
              <a:t> </a:t>
            </a:r>
            <a:r>
              <a:rPr lang="lv-LV" sz="1800" dirty="0" err="1"/>
              <a:t>estimation</a:t>
            </a:r>
            <a:r>
              <a:rPr lang="lv-LV" sz="1800" dirty="0"/>
              <a:t> </a:t>
            </a:r>
            <a:r>
              <a:rPr lang="lv-LV" sz="1800" dirty="0" err="1"/>
              <a:t>with</a:t>
            </a:r>
            <a:r>
              <a:rPr lang="lv-LV" sz="1800" dirty="0"/>
              <a:t> </a:t>
            </a:r>
            <a:r>
              <a:rPr lang="lv-LV" sz="1800" dirty="0" err="1"/>
              <a:t>an</a:t>
            </a:r>
            <a:r>
              <a:rPr lang="lv-LV" sz="1800" dirty="0"/>
              <a:t> </a:t>
            </a:r>
            <a:r>
              <a:rPr lang="lv-LV" sz="1800" dirty="0" err="1"/>
              <a:t>optical</a:t>
            </a:r>
            <a:r>
              <a:rPr lang="lv-LV" sz="1800" dirty="0"/>
              <a:t> </a:t>
            </a:r>
            <a:r>
              <a:rPr lang="lv-LV" sz="1800" dirty="0" err="1"/>
              <a:t>non</a:t>
            </a:r>
            <a:r>
              <a:rPr lang="lv-LV" sz="1800" dirty="0"/>
              <a:t> </a:t>
            </a:r>
            <a:r>
              <a:rPr lang="lv-LV" sz="1800" dirty="0" err="1"/>
              <a:t>contact</a:t>
            </a:r>
            <a:r>
              <a:rPr lang="lv-LV" sz="1800" dirty="0"/>
              <a:t> </a:t>
            </a:r>
            <a:r>
              <a:rPr lang="lv-LV" sz="1800" dirty="0" err="1"/>
              <a:t>device</a:t>
            </a:r>
            <a:r>
              <a:rPr lang="lv-LV" sz="1800" dirty="0"/>
              <a:t> </a:t>
            </a:r>
            <a:r>
              <a:rPr lang="lv-LV" sz="1800" dirty="0" err="1"/>
              <a:t>for</a:t>
            </a:r>
            <a:r>
              <a:rPr lang="lv-LV" sz="1800" dirty="0"/>
              <a:t> </a:t>
            </a:r>
            <a:r>
              <a:rPr lang="lv-LV" sz="1800" dirty="0" err="1"/>
              <a:t>skin</a:t>
            </a:r>
            <a:r>
              <a:rPr lang="lv-LV" sz="1800" dirty="0"/>
              <a:t> </a:t>
            </a:r>
            <a:r>
              <a:rPr lang="lv-LV" sz="1800" dirty="0" err="1"/>
              <a:t>assessment</a:t>
            </a:r>
            <a:r>
              <a:rPr lang="lv-LV" sz="1800" dirty="0"/>
              <a:t>”, </a:t>
            </a:r>
            <a:r>
              <a:rPr lang="lv-LV" sz="1800" i="1" dirty="0" err="1"/>
              <a:t>Northern</a:t>
            </a:r>
            <a:r>
              <a:rPr lang="lv-LV" sz="1800" i="1" dirty="0"/>
              <a:t> </a:t>
            </a:r>
            <a:r>
              <a:rPr lang="lv-LV" sz="1800" i="1" dirty="0" err="1"/>
              <a:t>Optics</a:t>
            </a:r>
            <a:r>
              <a:rPr lang="lv-LV" sz="1800" i="1" dirty="0"/>
              <a:t> &amp; </a:t>
            </a:r>
            <a:r>
              <a:rPr lang="lv-LV" sz="1800" i="1" dirty="0" err="1"/>
              <a:t>Photonics</a:t>
            </a:r>
            <a:r>
              <a:rPr lang="lv-LV" sz="1800" i="1" dirty="0"/>
              <a:t> 2015</a:t>
            </a:r>
            <a:r>
              <a:rPr lang="lv-LV" sz="1800" dirty="0"/>
              <a:t> (NOP 2015), </a:t>
            </a:r>
            <a:r>
              <a:rPr lang="lv-LV" sz="1800" dirty="0" err="1" smtClean="0"/>
              <a:t>Lappeenranta</a:t>
            </a:r>
            <a:r>
              <a:rPr lang="lv-LV" sz="1800" dirty="0" smtClean="0"/>
              <a:t> (FI), 2-4 </a:t>
            </a:r>
            <a:r>
              <a:rPr lang="lv-LV" sz="1800" dirty="0" err="1"/>
              <a:t>June</a:t>
            </a:r>
            <a:r>
              <a:rPr lang="lv-LV" sz="1800" dirty="0"/>
              <a:t> </a:t>
            </a:r>
            <a:r>
              <a:rPr lang="lv-LV" sz="1800" dirty="0" smtClean="0"/>
              <a:t>2015. </a:t>
            </a:r>
            <a:endParaRPr lang="lv-LV" sz="1800" dirty="0"/>
          </a:p>
          <a:p>
            <a:pPr lvl="0">
              <a:buFont typeface="+mj-lt"/>
              <a:buAutoNum type="arabicPeriod"/>
            </a:pPr>
            <a:r>
              <a:rPr lang="lv-LV" sz="1800" dirty="0" err="1" smtClean="0"/>
              <a:t>I.Oshina</a:t>
            </a:r>
            <a:r>
              <a:rPr lang="lv-LV" sz="1800" dirty="0"/>
              <a:t>, </a:t>
            </a:r>
            <a:r>
              <a:rPr lang="lv-LV" sz="1800" dirty="0" err="1" smtClean="0"/>
              <a:t>J.Spigulis</a:t>
            </a:r>
            <a:r>
              <a:rPr lang="lv-LV" sz="1800" dirty="0"/>
              <a:t>, </a:t>
            </a:r>
            <a:r>
              <a:rPr lang="lv-LV" sz="1800" u="sng" dirty="0"/>
              <a:t>“</a:t>
            </a:r>
            <a:r>
              <a:rPr lang="lv-LV" sz="1800" u="sng" dirty="0" err="1"/>
              <a:t>Snapshot</a:t>
            </a:r>
            <a:r>
              <a:rPr lang="lv-LV" sz="1800" u="sng" dirty="0"/>
              <a:t> </a:t>
            </a:r>
            <a:r>
              <a:rPr lang="lv-LV" sz="1800" u="sng" dirty="0" err="1"/>
              <a:t>mapping</a:t>
            </a:r>
            <a:r>
              <a:rPr lang="lv-LV" sz="1800" u="sng" dirty="0"/>
              <a:t> </a:t>
            </a:r>
            <a:r>
              <a:rPr lang="lv-LV" sz="1800" u="sng" dirty="0" err="1"/>
              <a:t>of</a:t>
            </a:r>
            <a:r>
              <a:rPr lang="lv-LV" sz="1800" u="sng" dirty="0"/>
              <a:t> </a:t>
            </a:r>
            <a:r>
              <a:rPr lang="lv-LV" sz="1800" u="sng" dirty="0" err="1"/>
              <a:t>skin</a:t>
            </a:r>
            <a:r>
              <a:rPr lang="lv-LV" sz="1800" u="sng" dirty="0"/>
              <a:t> </a:t>
            </a:r>
            <a:r>
              <a:rPr lang="lv-LV" sz="1800" u="sng" dirty="0" err="1"/>
              <a:t>chromophores</a:t>
            </a:r>
            <a:r>
              <a:rPr lang="lv-LV" sz="1800" u="sng" dirty="0"/>
              <a:t> </a:t>
            </a:r>
            <a:r>
              <a:rPr lang="lv-LV" sz="1800" u="sng" dirty="0" err="1"/>
              <a:t>at</a:t>
            </a:r>
            <a:r>
              <a:rPr lang="lv-LV" sz="1800" u="sng" dirty="0"/>
              <a:t> </a:t>
            </a:r>
            <a:r>
              <a:rPr lang="lv-LV" sz="1800" u="sng" dirty="0" err="1"/>
              <a:t>triple-wavelength</a:t>
            </a:r>
            <a:r>
              <a:rPr lang="lv-LV" sz="1800" u="sng" dirty="0"/>
              <a:t> </a:t>
            </a:r>
            <a:r>
              <a:rPr lang="lv-LV" sz="1800" u="sng" dirty="0" err="1"/>
              <a:t>illumination</a:t>
            </a:r>
            <a:r>
              <a:rPr lang="lv-LV" sz="1800" u="sng" dirty="0"/>
              <a:t>”</a:t>
            </a:r>
            <a:r>
              <a:rPr lang="lv-LV" sz="1800" dirty="0"/>
              <a:t> , 11th </a:t>
            </a:r>
            <a:r>
              <a:rPr lang="lv-LV" sz="1800" dirty="0" smtClean="0"/>
              <a:t>Int. </a:t>
            </a:r>
            <a:r>
              <a:rPr lang="lv-LV" sz="1800" dirty="0" err="1"/>
              <a:t>Young</a:t>
            </a:r>
            <a:r>
              <a:rPr lang="lv-LV" sz="1800" dirty="0"/>
              <a:t> </a:t>
            </a:r>
            <a:r>
              <a:rPr lang="lv-LV" sz="1800" dirty="0" err="1"/>
              <a:t>Scientist</a:t>
            </a:r>
            <a:r>
              <a:rPr lang="lv-LV" sz="1800" dirty="0"/>
              <a:t> </a:t>
            </a:r>
            <a:r>
              <a:rPr lang="lv-LV" sz="1800" dirty="0" err="1" smtClean="0"/>
              <a:t>Conference</a:t>
            </a:r>
            <a:r>
              <a:rPr lang="lv-LV" sz="1800" dirty="0" smtClean="0"/>
              <a:t> </a:t>
            </a:r>
            <a:r>
              <a:rPr lang="lv-LV" sz="1800" i="1" dirty="0" err="1"/>
              <a:t>Developments</a:t>
            </a:r>
            <a:r>
              <a:rPr lang="lv-LV" sz="1800" i="1" dirty="0"/>
              <a:t> </a:t>
            </a:r>
            <a:r>
              <a:rPr lang="lv-LV" sz="1800" i="1" dirty="0" err="1"/>
              <a:t>in</a:t>
            </a:r>
            <a:r>
              <a:rPr lang="lv-LV" sz="1800" i="1" dirty="0"/>
              <a:t> </a:t>
            </a:r>
            <a:r>
              <a:rPr lang="lv-LV" sz="1800" i="1" dirty="0" err="1"/>
              <a:t>Optics</a:t>
            </a:r>
            <a:r>
              <a:rPr lang="lv-LV" sz="1800" i="1" dirty="0"/>
              <a:t> </a:t>
            </a:r>
            <a:r>
              <a:rPr lang="lv-LV" sz="1800" i="1" dirty="0" err="1"/>
              <a:t>and</a:t>
            </a:r>
            <a:r>
              <a:rPr lang="lv-LV" sz="1800" i="1" dirty="0"/>
              <a:t> </a:t>
            </a:r>
            <a:r>
              <a:rPr lang="lv-LV" sz="1800" i="1" dirty="0" err="1"/>
              <a:t>Communications</a:t>
            </a:r>
            <a:r>
              <a:rPr lang="lv-LV" sz="1800" dirty="0"/>
              <a:t> </a:t>
            </a:r>
            <a:r>
              <a:rPr lang="lv-LV" sz="1800" i="1" dirty="0"/>
              <a:t>2015</a:t>
            </a:r>
            <a:r>
              <a:rPr lang="lv-LV" sz="1800" dirty="0"/>
              <a:t>, </a:t>
            </a:r>
            <a:r>
              <a:rPr lang="lv-LV" sz="1800" dirty="0" err="1" smtClean="0"/>
              <a:t>Riga</a:t>
            </a:r>
            <a:r>
              <a:rPr lang="lv-LV" sz="1800" dirty="0"/>
              <a:t>, </a:t>
            </a:r>
            <a:r>
              <a:rPr lang="lv-LV" sz="1800" dirty="0" smtClean="0"/>
              <a:t>8-10 </a:t>
            </a:r>
            <a:r>
              <a:rPr lang="lv-LV" sz="1800" dirty="0" err="1" smtClean="0"/>
              <a:t>April</a:t>
            </a:r>
            <a:r>
              <a:rPr lang="lv-LV" sz="1800" dirty="0" smtClean="0"/>
              <a:t> 2015.</a:t>
            </a:r>
          </a:p>
          <a:p>
            <a:pPr lvl="0">
              <a:buFont typeface="+mj-lt"/>
              <a:buAutoNum type="arabicPeriod"/>
            </a:pPr>
            <a:r>
              <a:rPr lang="lv-LV" sz="1800" u="sng" dirty="0" err="1" smtClean="0"/>
              <a:t>G.Tunens</a:t>
            </a:r>
            <a:r>
              <a:rPr lang="lv-LV" sz="1800" dirty="0"/>
              <a:t>, </a:t>
            </a:r>
            <a:r>
              <a:rPr lang="lv-LV" sz="1800" dirty="0" err="1" smtClean="0"/>
              <a:t>I.Saknite</a:t>
            </a:r>
            <a:r>
              <a:rPr lang="lv-LV" sz="1800" dirty="0"/>
              <a:t>, </a:t>
            </a:r>
            <a:r>
              <a:rPr lang="lv-LV" sz="1800" dirty="0" err="1" smtClean="0"/>
              <a:t>J.Spigulis</a:t>
            </a:r>
            <a:r>
              <a:rPr lang="lv-LV" sz="1800" dirty="0"/>
              <a:t>, “</a:t>
            </a:r>
            <a:r>
              <a:rPr lang="lv-LV" sz="1800" dirty="0" err="1"/>
              <a:t>Modeling</a:t>
            </a:r>
            <a:r>
              <a:rPr lang="lv-LV" sz="1800" dirty="0"/>
              <a:t> </a:t>
            </a:r>
            <a:r>
              <a:rPr lang="lv-LV" sz="1800" dirty="0" err="1"/>
              <a:t>diffuse</a:t>
            </a:r>
            <a:r>
              <a:rPr lang="lv-LV" sz="1800" dirty="0"/>
              <a:t> </a:t>
            </a:r>
            <a:r>
              <a:rPr lang="lv-LV" sz="1800" dirty="0" err="1"/>
              <a:t>reflectance</a:t>
            </a:r>
            <a:r>
              <a:rPr lang="lv-LV" sz="1800" dirty="0"/>
              <a:t> </a:t>
            </a:r>
            <a:r>
              <a:rPr lang="lv-LV" sz="1800" dirty="0" err="1"/>
              <a:t>spectrum</a:t>
            </a:r>
            <a:r>
              <a:rPr lang="lv-LV" sz="1800" dirty="0"/>
              <a:t> </a:t>
            </a:r>
            <a:r>
              <a:rPr lang="lv-LV" sz="1800" dirty="0" err="1"/>
              <a:t>of</a:t>
            </a:r>
            <a:r>
              <a:rPr lang="lv-LV" sz="1800" dirty="0"/>
              <a:t> </a:t>
            </a:r>
            <a:r>
              <a:rPr lang="lv-LV" sz="1800" dirty="0" err="1"/>
              <a:t>skin</a:t>
            </a:r>
            <a:r>
              <a:rPr lang="lv-LV" sz="1800" dirty="0"/>
              <a:t> </a:t>
            </a:r>
            <a:r>
              <a:rPr lang="lv-LV" sz="1800" dirty="0" err="1"/>
              <a:t>in</a:t>
            </a:r>
            <a:r>
              <a:rPr lang="lv-LV" sz="1800" dirty="0"/>
              <a:t> </a:t>
            </a:r>
            <a:r>
              <a:rPr lang="lv-LV" sz="1800" dirty="0" err="1"/>
              <a:t>the</a:t>
            </a:r>
            <a:r>
              <a:rPr lang="lv-LV" sz="1800" dirty="0"/>
              <a:t> near-</a:t>
            </a:r>
            <a:r>
              <a:rPr lang="lv-LV" sz="1800" dirty="0" err="1"/>
              <a:t>infrared</a:t>
            </a:r>
            <a:r>
              <a:rPr lang="lv-LV" sz="1800" dirty="0"/>
              <a:t> </a:t>
            </a:r>
            <a:r>
              <a:rPr lang="lv-LV" sz="1800" dirty="0" err="1"/>
              <a:t>spectral</a:t>
            </a:r>
            <a:r>
              <a:rPr lang="lv-LV" sz="1800" dirty="0"/>
              <a:t> </a:t>
            </a:r>
            <a:r>
              <a:rPr lang="lv-LV" sz="1800" dirty="0" err="1"/>
              <a:t>range</a:t>
            </a:r>
            <a:r>
              <a:rPr lang="lv-LV" sz="1800" dirty="0"/>
              <a:t> </a:t>
            </a:r>
            <a:r>
              <a:rPr lang="lv-LV" sz="1800" dirty="0" err="1"/>
              <a:t>by</a:t>
            </a:r>
            <a:r>
              <a:rPr lang="lv-LV" sz="1800" dirty="0"/>
              <a:t> </a:t>
            </a:r>
            <a:r>
              <a:rPr lang="lv-LV" sz="1800" dirty="0" err="1"/>
              <a:t>Monte</a:t>
            </a:r>
            <a:r>
              <a:rPr lang="lv-LV" sz="1800" dirty="0"/>
              <a:t> </a:t>
            </a:r>
            <a:r>
              <a:rPr lang="lv-LV" sz="1800" dirty="0" err="1"/>
              <a:t>Carlo</a:t>
            </a:r>
            <a:r>
              <a:rPr lang="lv-LV" sz="1800" dirty="0"/>
              <a:t> </a:t>
            </a:r>
            <a:r>
              <a:rPr lang="lv-LV" sz="1800" dirty="0" err="1"/>
              <a:t>simulations</a:t>
            </a:r>
            <a:r>
              <a:rPr lang="lv-LV" sz="1800" dirty="0"/>
              <a:t>”, 11th Int. </a:t>
            </a:r>
            <a:r>
              <a:rPr lang="lv-LV" sz="1800" dirty="0" err="1"/>
              <a:t>Young</a:t>
            </a:r>
            <a:r>
              <a:rPr lang="lv-LV" sz="1800" dirty="0"/>
              <a:t> </a:t>
            </a:r>
            <a:r>
              <a:rPr lang="lv-LV" sz="1800" dirty="0" err="1"/>
              <a:t>Scientist</a:t>
            </a:r>
            <a:r>
              <a:rPr lang="lv-LV" sz="1800" dirty="0"/>
              <a:t> </a:t>
            </a:r>
            <a:r>
              <a:rPr lang="lv-LV" sz="1800" dirty="0" err="1"/>
              <a:t>Conference</a:t>
            </a:r>
            <a:r>
              <a:rPr lang="lv-LV" sz="1800" dirty="0"/>
              <a:t> </a:t>
            </a:r>
            <a:r>
              <a:rPr lang="lv-LV" sz="1800" i="1" dirty="0" err="1"/>
              <a:t>Developments</a:t>
            </a:r>
            <a:r>
              <a:rPr lang="lv-LV" sz="1800" i="1" dirty="0"/>
              <a:t> </a:t>
            </a:r>
            <a:r>
              <a:rPr lang="lv-LV" sz="1800" i="1" dirty="0" err="1"/>
              <a:t>in</a:t>
            </a:r>
            <a:r>
              <a:rPr lang="lv-LV" sz="1800" i="1" dirty="0"/>
              <a:t> </a:t>
            </a:r>
            <a:r>
              <a:rPr lang="lv-LV" sz="1800" i="1" dirty="0" err="1"/>
              <a:t>Optics</a:t>
            </a:r>
            <a:r>
              <a:rPr lang="lv-LV" sz="1800" i="1" dirty="0"/>
              <a:t> </a:t>
            </a:r>
            <a:r>
              <a:rPr lang="lv-LV" sz="1800" i="1" dirty="0" err="1"/>
              <a:t>and</a:t>
            </a:r>
            <a:r>
              <a:rPr lang="lv-LV" sz="1800" i="1" dirty="0"/>
              <a:t> </a:t>
            </a:r>
            <a:r>
              <a:rPr lang="lv-LV" sz="1800" i="1" dirty="0" err="1"/>
              <a:t>Communications</a:t>
            </a:r>
            <a:r>
              <a:rPr lang="lv-LV" sz="1800" dirty="0"/>
              <a:t> </a:t>
            </a:r>
            <a:r>
              <a:rPr lang="lv-LV" sz="1800" i="1" dirty="0"/>
              <a:t>2015</a:t>
            </a:r>
            <a:r>
              <a:rPr lang="lv-LV" sz="1800" dirty="0"/>
              <a:t>, </a:t>
            </a:r>
            <a:r>
              <a:rPr lang="lv-LV" sz="1800" dirty="0" err="1"/>
              <a:t>Riga</a:t>
            </a:r>
            <a:r>
              <a:rPr lang="lv-LV" sz="1800" dirty="0"/>
              <a:t>, 8-10 </a:t>
            </a:r>
            <a:r>
              <a:rPr lang="lv-LV" sz="1800" dirty="0" err="1"/>
              <a:t>April</a:t>
            </a:r>
            <a:r>
              <a:rPr lang="lv-LV" sz="1800" dirty="0"/>
              <a:t> 2015.</a:t>
            </a:r>
          </a:p>
          <a:p>
            <a:pPr lvl="0">
              <a:buFont typeface="+mj-lt"/>
              <a:buAutoNum type="arabicPeriod"/>
            </a:pPr>
            <a:r>
              <a:rPr lang="lv-LV" sz="1800" u="sng" dirty="0" err="1" smtClean="0"/>
              <a:t>J.Bauer</a:t>
            </a:r>
            <a:r>
              <a:rPr lang="lv-LV" sz="1800" u="sng" dirty="0"/>
              <a:t>,</a:t>
            </a:r>
            <a:r>
              <a:rPr lang="lv-LV" sz="1800" dirty="0"/>
              <a:t> </a:t>
            </a:r>
            <a:r>
              <a:rPr lang="lv-LV" sz="1800" dirty="0" err="1" smtClean="0"/>
              <a:t>V.Heikkinen</a:t>
            </a:r>
            <a:r>
              <a:rPr lang="lv-LV" sz="1800" dirty="0"/>
              <a:t>, </a:t>
            </a:r>
            <a:r>
              <a:rPr lang="lv-LV" sz="1800" dirty="0" err="1" smtClean="0"/>
              <a:t>J.Spigulis</a:t>
            </a:r>
            <a:r>
              <a:rPr lang="lv-LV" sz="1800" dirty="0"/>
              <a:t>, “</a:t>
            </a:r>
            <a:r>
              <a:rPr lang="lv-LV" sz="1800" dirty="0" err="1"/>
              <a:t>Spectral</a:t>
            </a:r>
            <a:r>
              <a:rPr lang="lv-LV" sz="1800" dirty="0"/>
              <a:t> </a:t>
            </a:r>
            <a:r>
              <a:rPr lang="lv-LV" sz="1800" dirty="0" err="1"/>
              <a:t>reflectance</a:t>
            </a:r>
            <a:r>
              <a:rPr lang="lv-LV" sz="1800" dirty="0"/>
              <a:t> </a:t>
            </a:r>
            <a:r>
              <a:rPr lang="lv-LV" sz="1800" dirty="0" err="1"/>
              <a:t>estimation</a:t>
            </a:r>
            <a:r>
              <a:rPr lang="lv-LV" sz="1800" dirty="0"/>
              <a:t> </a:t>
            </a:r>
            <a:r>
              <a:rPr lang="lv-LV" sz="1800" dirty="0" err="1"/>
              <a:t>with</a:t>
            </a:r>
            <a:r>
              <a:rPr lang="lv-LV" sz="1800" dirty="0"/>
              <a:t> </a:t>
            </a:r>
            <a:r>
              <a:rPr lang="lv-LV" sz="1800" dirty="0" err="1"/>
              <a:t>an</a:t>
            </a:r>
            <a:r>
              <a:rPr lang="lv-LV" sz="1800" dirty="0"/>
              <a:t> </a:t>
            </a:r>
            <a:r>
              <a:rPr lang="lv-LV" sz="1800" dirty="0" err="1"/>
              <a:t>optical</a:t>
            </a:r>
            <a:r>
              <a:rPr lang="lv-LV" sz="1800" dirty="0"/>
              <a:t> </a:t>
            </a:r>
            <a:r>
              <a:rPr lang="lv-LV" sz="1800" dirty="0" err="1"/>
              <a:t>non</a:t>
            </a:r>
            <a:r>
              <a:rPr lang="lv-LV" sz="1800" dirty="0"/>
              <a:t> </a:t>
            </a:r>
            <a:r>
              <a:rPr lang="lv-LV" sz="1800" dirty="0" err="1"/>
              <a:t>contact</a:t>
            </a:r>
            <a:r>
              <a:rPr lang="lv-LV" sz="1800" dirty="0"/>
              <a:t> </a:t>
            </a:r>
            <a:r>
              <a:rPr lang="lv-LV" sz="1800" dirty="0" err="1"/>
              <a:t>device</a:t>
            </a:r>
            <a:r>
              <a:rPr lang="lv-LV" sz="1800" dirty="0"/>
              <a:t> </a:t>
            </a:r>
            <a:r>
              <a:rPr lang="lv-LV" sz="1800" dirty="0" err="1"/>
              <a:t>for</a:t>
            </a:r>
            <a:r>
              <a:rPr lang="lv-LV" sz="1800" dirty="0"/>
              <a:t> </a:t>
            </a:r>
            <a:r>
              <a:rPr lang="lv-LV" sz="1800" dirty="0" err="1"/>
              <a:t>skin</a:t>
            </a:r>
            <a:r>
              <a:rPr lang="lv-LV" sz="1800" dirty="0"/>
              <a:t> </a:t>
            </a:r>
            <a:r>
              <a:rPr lang="lv-LV" sz="1800" dirty="0" err="1"/>
              <a:t>assessment</a:t>
            </a:r>
            <a:r>
              <a:rPr lang="lv-LV" sz="1800" dirty="0"/>
              <a:t>”</a:t>
            </a:r>
            <a:r>
              <a:rPr lang="lv-LV" sz="1800" u="sng" dirty="0">
                <a:hlinkClick r:id="rId2"/>
              </a:rPr>
              <a:t>,</a:t>
            </a:r>
            <a:r>
              <a:rPr lang="lv-LV" sz="1800" dirty="0"/>
              <a:t> 11th Int. </a:t>
            </a:r>
            <a:r>
              <a:rPr lang="lv-LV" sz="1800" dirty="0" err="1"/>
              <a:t>Young</a:t>
            </a:r>
            <a:r>
              <a:rPr lang="lv-LV" sz="1800" dirty="0"/>
              <a:t> </a:t>
            </a:r>
            <a:r>
              <a:rPr lang="lv-LV" sz="1800" dirty="0" err="1"/>
              <a:t>Scientist</a:t>
            </a:r>
            <a:r>
              <a:rPr lang="lv-LV" sz="1800" dirty="0"/>
              <a:t> </a:t>
            </a:r>
            <a:r>
              <a:rPr lang="lv-LV" sz="1800" dirty="0" err="1"/>
              <a:t>Conference</a:t>
            </a:r>
            <a:r>
              <a:rPr lang="lv-LV" sz="1800" dirty="0"/>
              <a:t> </a:t>
            </a:r>
            <a:r>
              <a:rPr lang="lv-LV" sz="1800" i="1" dirty="0" err="1"/>
              <a:t>Developments</a:t>
            </a:r>
            <a:r>
              <a:rPr lang="lv-LV" sz="1800" i="1" dirty="0"/>
              <a:t> </a:t>
            </a:r>
            <a:r>
              <a:rPr lang="lv-LV" sz="1800" i="1" dirty="0" err="1"/>
              <a:t>in</a:t>
            </a:r>
            <a:r>
              <a:rPr lang="lv-LV" sz="1800" i="1" dirty="0"/>
              <a:t> </a:t>
            </a:r>
            <a:r>
              <a:rPr lang="lv-LV" sz="1800" i="1" dirty="0" err="1"/>
              <a:t>Optics</a:t>
            </a:r>
            <a:r>
              <a:rPr lang="lv-LV" sz="1800" i="1" dirty="0"/>
              <a:t> </a:t>
            </a:r>
            <a:r>
              <a:rPr lang="lv-LV" sz="1800" i="1" dirty="0" err="1"/>
              <a:t>and</a:t>
            </a:r>
            <a:r>
              <a:rPr lang="lv-LV" sz="1800" i="1" dirty="0"/>
              <a:t> </a:t>
            </a:r>
            <a:r>
              <a:rPr lang="lv-LV" sz="1800" i="1" dirty="0" err="1"/>
              <a:t>Communications</a:t>
            </a:r>
            <a:r>
              <a:rPr lang="lv-LV" sz="1800" dirty="0"/>
              <a:t> </a:t>
            </a:r>
            <a:r>
              <a:rPr lang="lv-LV" sz="1800" i="1" dirty="0"/>
              <a:t>2015</a:t>
            </a:r>
            <a:r>
              <a:rPr lang="lv-LV" sz="1800" dirty="0"/>
              <a:t>, </a:t>
            </a:r>
            <a:r>
              <a:rPr lang="lv-LV" sz="1800" dirty="0" err="1"/>
              <a:t>Riga</a:t>
            </a:r>
            <a:r>
              <a:rPr lang="lv-LV" sz="1800" dirty="0"/>
              <a:t>, 8-10 </a:t>
            </a:r>
            <a:r>
              <a:rPr lang="lv-LV" sz="1800" dirty="0" err="1"/>
              <a:t>April</a:t>
            </a:r>
            <a:r>
              <a:rPr lang="lv-LV" sz="1800" dirty="0"/>
              <a:t> 2015.</a:t>
            </a:r>
          </a:p>
          <a:p>
            <a:pPr lvl="0">
              <a:buFont typeface="+mj-lt"/>
              <a:buAutoNum type="arabicPeriod"/>
            </a:pPr>
            <a:r>
              <a:rPr lang="lv-LV" sz="1800" dirty="0" err="1" smtClean="0"/>
              <a:t>I.Oshina</a:t>
            </a:r>
            <a:r>
              <a:rPr lang="lv-LV" sz="1800" dirty="0"/>
              <a:t>, </a:t>
            </a:r>
            <a:r>
              <a:rPr lang="lv-LV" sz="1800" dirty="0" err="1" smtClean="0"/>
              <a:t>J.Spigulis</a:t>
            </a:r>
            <a:r>
              <a:rPr lang="lv-LV" sz="1800" dirty="0"/>
              <a:t>, “</a:t>
            </a:r>
            <a:r>
              <a:rPr lang="lv-LV" sz="1800" dirty="0" err="1"/>
              <a:t>Image</a:t>
            </a:r>
            <a:r>
              <a:rPr lang="lv-LV" sz="1800" dirty="0"/>
              <a:t> </a:t>
            </a:r>
            <a:r>
              <a:rPr lang="lv-LV" sz="1800" dirty="0" err="1"/>
              <a:t>processing</a:t>
            </a:r>
            <a:r>
              <a:rPr lang="lv-LV" sz="1800" dirty="0"/>
              <a:t> </a:t>
            </a:r>
            <a:r>
              <a:rPr lang="lv-LV" sz="1800" dirty="0" err="1"/>
              <a:t>for</a:t>
            </a:r>
            <a:r>
              <a:rPr lang="lv-LV" sz="1800" dirty="0"/>
              <a:t> </a:t>
            </a:r>
            <a:r>
              <a:rPr lang="lv-LV" sz="1800" dirty="0" err="1"/>
              <a:t>snapshot</a:t>
            </a:r>
            <a:r>
              <a:rPr lang="lv-LV" sz="1800" dirty="0"/>
              <a:t> RGB </a:t>
            </a:r>
            <a:r>
              <a:rPr lang="lv-LV" sz="1800" dirty="0" err="1"/>
              <a:t>mapping</a:t>
            </a:r>
            <a:r>
              <a:rPr lang="lv-LV" sz="1800" dirty="0"/>
              <a:t> </a:t>
            </a:r>
            <a:r>
              <a:rPr lang="lv-LV" sz="1800" dirty="0" err="1"/>
              <a:t>of</a:t>
            </a:r>
            <a:r>
              <a:rPr lang="lv-LV" sz="1800" dirty="0"/>
              <a:t> </a:t>
            </a:r>
            <a:r>
              <a:rPr lang="lv-LV" sz="1800" dirty="0" err="1"/>
              <a:t>skin</a:t>
            </a:r>
            <a:r>
              <a:rPr lang="lv-LV" sz="1800" dirty="0"/>
              <a:t> </a:t>
            </a:r>
            <a:r>
              <a:rPr lang="lv-LV" sz="1800" dirty="0" err="1" smtClean="0"/>
              <a:t>chromophores</a:t>
            </a:r>
            <a:r>
              <a:rPr lang="lv-LV" sz="1800" dirty="0" smtClean="0"/>
              <a:t>”, </a:t>
            </a:r>
            <a:r>
              <a:rPr lang="lv-LV" sz="1800" dirty="0" err="1" smtClean="0"/>
              <a:t>Int.Conf</a:t>
            </a:r>
            <a:r>
              <a:rPr lang="lv-LV" sz="1800" dirty="0" smtClean="0"/>
              <a:t>. </a:t>
            </a:r>
            <a:r>
              <a:rPr lang="lv-LV" sz="1800" i="1" dirty="0" smtClean="0"/>
              <a:t>IONS </a:t>
            </a:r>
            <a:r>
              <a:rPr lang="lv-LV" sz="1800" i="1" dirty="0" err="1"/>
              <a:t>Karlsruhe</a:t>
            </a:r>
            <a:r>
              <a:rPr lang="lv-LV" sz="1800" i="1" dirty="0"/>
              <a:t> 2015</a:t>
            </a:r>
            <a:r>
              <a:rPr lang="lv-LV" sz="1800" dirty="0"/>
              <a:t>, </a:t>
            </a:r>
            <a:r>
              <a:rPr lang="lv-LV" sz="1800" dirty="0" err="1" smtClean="0"/>
              <a:t>Karlsruhe</a:t>
            </a:r>
            <a:r>
              <a:rPr lang="lv-LV" sz="1800" dirty="0" smtClean="0"/>
              <a:t> (DE), 26-29 </a:t>
            </a:r>
            <a:r>
              <a:rPr lang="lv-LV" sz="1800" dirty="0" err="1"/>
              <a:t>June</a:t>
            </a:r>
            <a:r>
              <a:rPr lang="lv-LV" sz="1800" dirty="0"/>
              <a:t> 2015. </a:t>
            </a:r>
          </a:p>
          <a:p>
            <a:pPr lvl="0">
              <a:buFont typeface="+mj-lt"/>
              <a:buAutoNum type="arabicPeriod"/>
            </a:pPr>
            <a:r>
              <a:rPr lang="lv-LV" sz="1800" dirty="0" err="1"/>
              <a:t>J.Spigulis</a:t>
            </a:r>
            <a:r>
              <a:rPr lang="lv-LV" sz="1800" dirty="0"/>
              <a:t>, </a:t>
            </a:r>
            <a:r>
              <a:rPr lang="lv-LV" sz="1800" dirty="0" err="1"/>
              <a:t>I.Oshina</a:t>
            </a:r>
            <a:r>
              <a:rPr lang="lv-LV" sz="1800" dirty="0"/>
              <a:t> </a:t>
            </a:r>
            <a:r>
              <a:rPr lang="lv-LV" sz="1800" dirty="0" smtClean="0"/>
              <a:t>«</a:t>
            </a:r>
            <a:r>
              <a:rPr lang="lv-LV" sz="1800" dirty="0" err="1" smtClean="0"/>
              <a:t>Monochomatic</a:t>
            </a:r>
            <a:r>
              <a:rPr lang="lv-LV" sz="1800" dirty="0" smtClean="0"/>
              <a:t> </a:t>
            </a:r>
            <a:r>
              <a:rPr lang="lv-LV" sz="1800" dirty="0" err="1"/>
              <a:t>spectral</a:t>
            </a:r>
            <a:r>
              <a:rPr lang="lv-LV" sz="1800" dirty="0"/>
              <a:t> </a:t>
            </a:r>
            <a:r>
              <a:rPr lang="lv-LV" sz="1800" dirty="0" err="1"/>
              <a:t>imaging</a:t>
            </a:r>
            <a:r>
              <a:rPr lang="lv-LV" sz="1800" dirty="0"/>
              <a:t>: </a:t>
            </a:r>
            <a:r>
              <a:rPr lang="lv-LV" sz="1800" dirty="0" err="1"/>
              <a:t>principles</a:t>
            </a:r>
            <a:r>
              <a:rPr lang="lv-LV" sz="1800" dirty="0"/>
              <a:t> </a:t>
            </a:r>
            <a:r>
              <a:rPr lang="lv-LV" sz="1800" dirty="0" err="1"/>
              <a:t>and</a:t>
            </a:r>
            <a:r>
              <a:rPr lang="lv-LV" sz="1800" dirty="0"/>
              <a:t> </a:t>
            </a:r>
            <a:r>
              <a:rPr lang="lv-LV" sz="1800" dirty="0" err="1"/>
              <a:t>application</a:t>
            </a:r>
            <a:r>
              <a:rPr lang="lv-LV" sz="1800" dirty="0"/>
              <a:t> </a:t>
            </a:r>
            <a:r>
              <a:rPr lang="lv-LV" sz="1800" dirty="0" err="1"/>
              <a:t>for</a:t>
            </a:r>
            <a:r>
              <a:rPr lang="lv-LV" sz="1800" dirty="0"/>
              <a:t> </a:t>
            </a:r>
            <a:r>
              <a:rPr lang="lv-LV" sz="1800" dirty="0" err="1"/>
              <a:t>skin</a:t>
            </a:r>
            <a:r>
              <a:rPr lang="lv-LV" sz="1800" dirty="0"/>
              <a:t> </a:t>
            </a:r>
            <a:r>
              <a:rPr lang="lv-LV" sz="1800" dirty="0" err="1"/>
              <a:t>chromophore</a:t>
            </a:r>
            <a:r>
              <a:rPr lang="lv-LV" sz="1800" dirty="0"/>
              <a:t> </a:t>
            </a:r>
            <a:r>
              <a:rPr lang="lv-LV" sz="1800" dirty="0" err="1" smtClean="0"/>
              <a:t>mapping</a:t>
            </a:r>
            <a:r>
              <a:rPr lang="lv-LV" sz="1800" dirty="0" smtClean="0"/>
              <a:t>». </a:t>
            </a:r>
            <a:r>
              <a:rPr lang="lv-LV" sz="1800" i="1" dirty="0" smtClean="0"/>
              <a:t>2nd </a:t>
            </a:r>
            <a:r>
              <a:rPr lang="lv-LV" sz="1800" i="1" dirty="0" err="1"/>
              <a:t>Israeli</a:t>
            </a:r>
            <a:r>
              <a:rPr lang="lv-LV" sz="1800" i="1" dirty="0"/>
              <a:t> </a:t>
            </a:r>
            <a:r>
              <a:rPr lang="lv-LV" sz="1800" i="1" dirty="0" err="1"/>
              <a:t>Biophotonics</a:t>
            </a:r>
            <a:r>
              <a:rPr lang="lv-LV" sz="1800" i="1" dirty="0"/>
              <a:t> </a:t>
            </a:r>
            <a:r>
              <a:rPr lang="lv-LV" sz="1800" i="1" dirty="0" err="1"/>
              <a:t>Conference</a:t>
            </a:r>
            <a:r>
              <a:rPr lang="lv-LV" sz="1800" dirty="0"/>
              <a:t> (IBPC-2), </a:t>
            </a:r>
            <a:r>
              <a:rPr lang="lv-LV" sz="1800" dirty="0" smtClean="0"/>
              <a:t>1-2 </a:t>
            </a:r>
            <a:r>
              <a:rPr lang="lv-LV" sz="1800" dirty="0" err="1" smtClean="0"/>
              <a:t>December</a:t>
            </a:r>
            <a:r>
              <a:rPr lang="lv-LV" sz="1800" dirty="0" smtClean="0"/>
              <a:t> </a:t>
            </a:r>
            <a:r>
              <a:rPr lang="lv-LV" sz="1800" dirty="0"/>
              <a:t>2015, </a:t>
            </a:r>
            <a:r>
              <a:rPr lang="lv-LV" sz="1800" dirty="0" err="1" smtClean="0"/>
              <a:t>Ramat-Gan</a:t>
            </a:r>
            <a:r>
              <a:rPr lang="lv-LV" sz="1800" dirty="0" smtClean="0"/>
              <a:t> (IL).</a:t>
            </a:r>
            <a:endParaRPr lang="lv-LV" sz="1800" dirty="0"/>
          </a:p>
          <a:p>
            <a:pPr>
              <a:buFont typeface="+mj-lt"/>
              <a:buAutoNum type="arabicPeriod"/>
            </a:pPr>
            <a:r>
              <a:rPr lang="lv-LV" sz="1800" dirty="0" err="1"/>
              <a:t>G.Tunens</a:t>
            </a:r>
            <a:r>
              <a:rPr lang="lv-LV" sz="1800" dirty="0"/>
              <a:t>, </a:t>
            </a:r>
            <a:r>
              <a:rPr lang="lv-LV" sz="1800" dirty="0" err="1"/>
              <a:t>I.Saknite</a:t>
            </a:r>
            <a:r>
              <a:rPr lang="lv-LV" sz="1800" dirty="0"/>
              <a:t>, </a:t>
            </a:r>
            <a:r>
              <a:rPr lang="lv-LV" sz="1800" dirty="0" err="1"/>
              <a:t>J.Spigulis</a:t>
            </a:r>
            <a:r>
              <a:rPr lang="lv-LV" sz="1800" dirty="0"/>
              <a:t>. </a:t>
            </a:r>
            <a:r>
              <a:rPr lang="lv-LV" sz="1800" u="sng" dirty="0" smtClean="0"/>
              <a:t>«</a:t>
            </a:r>
            <a:r>
              <a:rPr lang="lv-LV" sz="1800" u="sng" dirty="0" err="1" smtClean="0"/>
              <a:t>Modelling</a:t>
            </a:r>
            <a:r>
              <a:rPr lang="lv-LV" sz="1800" u="sng" dirty="0" smtClean="0"/>
              <a:t> </a:t>
            </a:r>
            <a:r>
              <a:rPr lang="lv-LV" sz="1800" u="sng" dirty="0" err="1"/>
              <a:t>skin</a:t>
            </a:r>
            <a:r>
              <a:rPr lang="lv-LV" sz="1800" u="sng" dirty="0"/>
              <a:t> </a:t>
            </a:r>
            <a:r>
              <a:rPr lang="lv-LV" sz="1800" u="sng" dirty="0" err="1"/>
              <a:t>diffuse</a:t>
            </a:r>
            <a:r>
              <a:rPr lang="lv-LV" sz="1800" u="sng" dirty="0"/>
              <a:t> </a:t>
            </a:r>
            <a:r>
              <a:rPr lang="lv-LV" sz="1800" u="sng" dirty="0" err="1"/>
              <a:t>reflectance</a:t>
            </a:r>
            <a:r>
              <a:rPr lang="lv-LV" sz="1800" u="sng" dirty="0"/>
              <a:t> </a:t>
            </a:r>
            <a:r>
              <a:rPr lang="lv-LV" sz="1800" u="sng" dirty="0" err="1"/>
              <a:t>spectra</a:t>
            </a:r>
            <a:r>
              <a:rPr lang="lv-LV" sz="1800" u="sng" dirty="0"/>
              <a:t> </a:t>
            </a:r>
            <a:r>
              <a:rPr lang="lv-LV" sz="1800" u="sng" dirty="0" err="1"/>
              <a:t>in</a:t>
            </a:r>
            <a:r>
              <a:rPr lang="lv-LV" sz="1800" u="sng" dirty="0"/>
              <a:t> </a:t>
            </a:r>
            <a:r>
              <a:rPr lang="lv-LV" sz="1800" u="sng" dirty="0" err="1"/>
              <a:t>the</a:t>
            </a:r>
            <a:r>
              <a:rPr lang="lv-LV" sz="1800" u="sng" dirty="0"/>
              <a:t> near-</a:t>
            </a:r>
            <a:r>
              <a:rPr lang="lv-LV" sz="1800" u="sng" dirty="0" err="1"/>
              <a:t>infrared</a:t>
            </a:r>
            <a:r>
              <a:rPr lang="lv-LV" sz="1800" u="sng" dirty="0"/>
              <a:t> </a:t>
            </a:r>
            <a:r>
              <a:rPr lang="lv-LV" sz="1800" u="sng" dirty="0" err="1"/>
              <a:t>and</a:t>
            </a:r>
            <a:r>
              <a:rPr lang="lv-LV" sz="1800" u="sng" dirty="0"/>
              <a:t> </a:t>
            </a:r>
            <a:r>
              <a:rPr lang="lv-LV" sz="1800" u="sng" dirty="0" err="1"/>
              <a:t>visible</a:t>
            </a:r>
            <a:r>
              <a:rPr lang="lv-LV" sz="1800" u="sng" dirty="0"/>
              <a:t> </a:t>
            </a:r>
            <a:r>
              <a:rPr lang="lv-LV" sz="1800" u="sng" dirty="0" err="1" smtClean="0"/>
              <a:t>range</a:t>
            </a:r>
            <a:r>
              <a:rPr lang="lv-LV" sz="1800" u="sng" dirty="0" smtClean="0"/>
              <a:t>», </a:t>
            </a:r>
            <a:r>
              <a:rPr lang="lv-LV" sz="1800" dirty="0" smtClean="0"/>
              <a:t>12th </a:t>
            </a:r>
            <a:r>
              <a:rPr lang="lv-LV" sz="1800" dirty="0"/>
              <a:t>Int. </a:t>
            </a:r>
            <a:r>
              <a:rPr lang="lv-LV" sz="1800" dirty="0" err="1"/>
              <a:t>Young</a:t>
            </a:r>
            <a:r>
              <a:rPr lang="lv-LV" sz="1800" dirty="0"/>
              <a:t> </a:t>
            </a:r>
            <a:r>
              <a:rPr lang="lv-LV" sz="1800" dirty="0" err="1"/>
              <a:t>Scientist</a:t>
            </a:r>
            <a:r>
              <a:rPr lang="lv-LV" sz="1800" dirty="0"/>
              <a:t> </a:t>
            </a:r>
            <a:r>
              <a:rPr lang="lv-LV" sz="1800" dirty="0" err="1"/>
              <a:t>Conference</a:t>
            </a:r>
            <a:r>
              <a:rPr lang="lv-LV" sz="1800" dirty="0"/>
              <a:t> </a:t>
            </a:r>
            <a:r>
              <a:rPr lang="lv-LV" sz="1800" i="1" dirty="0" err="1"/>
              <a:t>Developments</a:t>
            </a:r>
            <a:r>
              <a:rPr lang="lv-LV" sz="1800" i="1" dirty="0"/>
              <a:t> </a:t>
            </a:r>
            <a:r>
              <a:rPr lang="lv-LV" sz="1800" i="1" dirty="0" err="1"/>
              <a:t>in</a:t>
            </a:r>
            <a:r>
              <a:rPr lang="lv-LV" sz="1800" i="1" dirty="0"/>
              <a:t> </a:t>
            </a:r>
            <a:r>
              <a:rPr lang="lv-LV" sz="1800" i="1" dirty="0" err="1"/>
              <a:t>Optics</a:t>
            </a:r>
            <a:r>
              <a:rPr lang="lv-LV" sz="1800" i="1" dirty="0"/>
              <a:t> </a:t>
            </a:r>
            <a:r>
              <a:rPr lang="lv-LV" sz="1800" i="1" dirty="0" err="1"/>
              <a:t>and</a:t>
            </a:r>
            <a:r>
              <a:rPr lang="lv-LV" sz="1800" i="1" dirty="0"/>
              <a:t> </a:t>
            </a:r>
            <a:r>
              <a:rPr lang="lv-LV" sz="1800" i="1" dirty="0" err="1"/>
              <a:t>Communications</a:t>
            </a:r>
            <a:r>
              <a:rPr lang="lv-LV" sz="1800" dirty="0"/>
              <a:t> </a:t>
            </a:r>
            <a:r>
              <a:rPr lang="lv-LV" sz="1800" i="1" dirty="0" smtClean="0"/>
              <a:t>2016</a:t>
            </a:r>
            <a:r>
              <a:rPr lang="lv-LV" sz="1800" dirty="0" smtClean="0"/>
              <a:t>, </a:t>
            </a:r>
            <a:r>
              <a:rPr lang="lv-LV" sz="1800" dirty="0" err="1"/>
              <a:t>Riga</a:t>
            </a:r>
            <a:r>
              <a:rPr lang="lv-LV" sz="1800" dirty="0"/>
              <a:t>, </a:t>
            </a:r>
            <a:r>
              <a:rPr lang="lv-LV" sz="1800" dirty="0" smtClean="0"/>
              <a:t>21-23 </a:t>
            </a:r>
            <a:r>
              <a:rPr lang="lv-LV" sz="1800" dirty="0" err="1" smtClean="0"/>
              <a:t>March</a:t>
            </a:r>
            <a:r>
              <a:rPr lang="lv-LV" sz="1800" dirty="0" smtClean="0"/>
              <a:t> 2016.</a:t>
            </a:r>
            <a:endParaRPr lang="lv-LV" sz="1800" dirty="0"/>
          </a:p>
        </p:txBody>
      </p:sp>
    </p:spTree>
    <p:extLst>
      <p:ext uri="{BB962C8B-B14F-4D97-AF65-F5344CB8AC3E}">
        <p14:creationId xmlns:p14="http://schemas.microsoft.com/office/powerpoint/2010/main" val="303890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lv-LV" sz="4000" dirty="0"/>
              <a:t>Starptautisko konferenču </a:t>
            </a:r>
            <a:r>
              <a:rPr lang="lv-LV" sz="4000" dirty="0" smtClean="0"/>
              <a:t>ziņojumi (turp.1)</a:t>
            </a:r>
            <a:endParaRPr lang="lv-LV" sz="400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832648"/>
          </a:xfrm>
        </p:spPr>
        <p:txBody>
          <a:bodyPr/>
          <a:lstStyle/>
          <a:p>
            <a:pPr marL="0" indent="0">
              <a:buNone/>
            </a:pPr>
            <a:r>
              <a:rPr lang="lv-LV" sz="2000" dirty="0" smtClean="0"/>
              <a:t>8. R</a:t>
            </a:r>
            <a:r>
              <a:rPr lang="lv-LV" sz="2000" dirty="0"/>
              <a:t>. </a:t>
            </a:r>
            <a:r>
              <a:rPr lang="lv-LV" sz="2000" dirty="0" err="1"/>
              <a:t>Janovskis</a:t>
            </a:r>
            <a:r>
              <a:rPr lang="lv-LV" sz="2000" dirty="0"/>
              <a:t>, I. </a:t>
            </a:r>
            <a:r>
              <a:rPr lang="lv-LV" sz="2000" dirty="0" err="1"/>
              <a:t>Saknite</a:t>
            </a:r>
            <a:r>
              <a:rPr lang="lv-LV" sz="2000" dirty="0"/>
              <a:t>, J. </a:t>
            </a:r>
            <a:r>
              <a:rPr lang="lv-LV" sz="2000" dirty="0" err="1"/>
              <a:t>Spigulis</a:t>
            </a:r>
            <a:r>
              <a:rPr lang="lv-LV" sz="2000" dirty="0"/>
              <a:t>. </a:t>
            </a:r>
            <a:r>
              <a:rPr lang="lv-LV" sz="2000" dirty="0" smtClean="0"/>
              <a:t>«</a:t>
            </a:r>
            <a:r>
              <a:rPr lang="lv-LV" sz="2000" dirty="0" err="1" smtClean="0"/>
              <a:t>Infrared</a:t>
            </a:r>
            <a:r>
              <a:rPr lang="lv-LV" sz="2000" dirty="0" smtClean="0"/>
              <a:t> </a:t>
            </a:r>
            <a:r>
              <a:rPr lang="lv-LV" sz="2000" dirty="0" err="1"/>
              <a:t>spectroscopy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imaging</a:t>
            </a:r>
            <a:r>
              <a:rPr lang="lv-LV" sz="2000" dirty="0"/>
              <a:t> </a:t>
            </a:r>
            <a:r>
              <a:rPr lang="lv-LV" sz="2000" dirty="0" err="1"/>
              <a:t>for</a:t>
            </a:r>
            <a:r>
              <a:rPr lang="lv-LV" sz="2000" dirty="0"/>
              <a:t> </a:t>
            </a:r>
            <a:r>
              <a:rPr lang="lv-LV" sz="2000" dirty="0" err="1"/>
              <a:t>estimation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skin</a:t>
            </a:r>
            <a:r>
              <a:rPr lang="lv-LV" sz="2000" dirty="0"/>
              <a:t> </a:t>
            </a:r>
            <a:r>
              <a:rPr lang="lv-LV" sz="2000" dirty="0" err="1" smtClean="0"/>
              <a:t>hydration</a:t>
            </a:r>
            <a:r>
              <a:rPr lang="lv-LV" sz="2000" dirty="0" smtClean="0"/>
              <a:t>». </a:t>
            </a:r>
            <a:r>
              <a:rPr lang="lv-LV" sz="2000" dirty="0"/>
              <a:t>12th Int. </a:t>
            </a:r>
            <a:r>
              <a:rPr lang="lv-LV" sz="2000" dirty="0" err="1"/>
              <a:t>Young</a:t>
            </a:r>
            <a:r>
              <a:rPr lang="lv-LV" sz="2000" dirty="0"/>
              <a:t> </a:t>
            </a:r>
            <a:r>
              <a:rPr lang="lv-LV" sz="2000" dirty="0" err="1"/>
              <a:t>Scientist</a:t>
            </a:r>
            <a:r>
              <a:rPr lang="lv-LV" sz="2000" dirty="0"/>
              <a:t> </a:t>
            </a:r>
            <a:r>
              <a:rPr lang="lv-LV" sz="2000" dirty="0" err="1"/>
              <a:t>Conference</a:t>
            </a:r>
            <a:r>
              <a:rPr lang="lv-LV" sz="2000" dirty="0"/>
              <a:t> </a:t>
            </a:r>
            <a:r>
              <a:rPr lang="lv-LV" sz="2000" i="1" dirty="0" err="1"/>
              <a:t>Developments</a:t>
            </a:r>
            <a:r>
              <a:rPr lang="lv-LV" sz="2000" i="1" dirty="0"/>
              <a:t> </a:t>
            </a:r>
            <a:r>
              <a:rPr lang="lv-LV" sz="2000" i="1" dirty="0" err="1"/>
              <a:t>in</a:t>
            </a:r>
            <a:r>
              <a:rPr lang="lv-LV" sz="2000" i="1" dirty="0"/>
              <a:t> </a:t>
            </a:r>
            <a:r>
              <a:rPr lang="lv-LV" sz="2000" i="1" dirty="0" err="1"/>
              <a:t>Optics</a:t>
            </a:r>
            <a:r>
              <a:rPr lang="lv-LV" sz="2000" i="1" dirty="0"/>
              <a:t> </a:t>
            </a:r>
            <a:r>
              <a:rPr lang="lv-LV" sz="2000" i="1" dirty="0" err="1"/>
              <a:t>and</a:t>
            </a:r>
            <a:r>
              <a:rPr lang="lv-LV" sz="2000" i="1" dirty="0"/>
              <a:t> </a:t>
            </a:r>
            <a:r>
              <a:rPr lang="lv-LV" sz="2000" i="1" dirty="0" err="1"/>
              <a:t>Communications</a:t>
            </a:r>
            <a:r>
              <a:rPr lang="lv-LV" sz="2000" dirty="0"/>
              <a:t> </a:t>
            </a:r>
            <a:r>
              <a:rPr lang="lv-LV" sz="2000" i="1" dirty="0"/>
              <a:t>2016</a:t>
            </a:r>
            <a:r>
              <a:rPr lang="lv-LV" sz="2000" dirty="0"/>
              <a:t>, </a:t>
            </a:r>
            <a:r>
              <a:rPr lang="lv-LV" sz="2000" dirty="0" err="1"/>
              <a:t>Riga</a:t>
            </a:r>
            <a:r>
              <a:rPr lang="lv-LV" sz="2000" dirty="0"/>
              <a:t>, 21-23 </a:t>
            </a:r>
            <a:r>
              <a:rPr lang="lv-LV" sz="2000" dirty="0" err="1"/>
              <a:t>March</a:t>
            </a:r>
            <a:r>
              <a:rPr lang="lv-LV" sz="2000" dirty="0"/>
              <a:t> 2016.</a:t>
            </a:r>
          </a:p>
          <a:p>
            <a:pPr marL="0" lvl="0" indent="0">
              <a:buNone/>
            </a:pPr>
            <a:r>
              <a:rPr lang="lv-LV" sz="2000" dirty="0" smtClean="0"/>
              <a:t>9. </a:t>
            </a:r>
            <a:r>
              <a:rPr lang="lv-LV" sz="2000" dirty="0" err="1" smtClean="0"/>
              <a:t>I.Saknite</a:t>
            </a:r>
            <a:r>
              <a:rPr lang="lv-LV" sz="2000" dirty="0"/>
              <a:t>, </a:t>
            </a:r>
            <a:r>
              <a:rPr lang="lv-LV" sz="2000" dirty="0" err="1" smtClean="0"/>
              <a:t>A.Zavorins</a:t>
            </a:r>
            <a:r>
              <a:rPr lang="lv-LV" sz="2000" dirty="0"/>
              <a:t>, </a:t>
            </a:r>
            <a:r>
              <a:rPr lang="lv-LV" sz="2000" dirty="0" err="1" smtClean="0"/>
              <a:t>I.Zablocka</a:t>
            </a:r>
            <a:r>
              <a:rPr lang="lv-LV" sz="2000" dirty="0"/>
              <a:t>, </a:t>
            </a:r>
            <a:r>
              <a:rPr lang="lv-LV" sz="2000" dirty="0" err="1" smtClean="0"/>
              <a:t>J.Spigulis</a:t>
            </a:r>
            <a:r>
              <a:rPr lang="lv-LV" sz="2000" dirty="0"/>
              <a:t>, </a:t>
            </a:r>
            <a:r>
              <a:rPr lang="lv-LV" sz="2000" dirty="0" err="1" smtClean="0"/>
              <a:t>J.Kisis</a:t>
            </a:r>
            <a:r>
              <a:rPr lang="lv-LV" sz="2000" dirty="0"/>
              <a:t>, "</a:t>
            </a:r>
            <a:r>
              <a:rPr lang="lv-LV" sz="2000" dirty="0" err="1"/>
              <a:t>Comparison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Optical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Conductance</a:t>
            </a:r>
            <a:r>
              <a:rPr lang="lv-LV" sz="2000" dirty="0"/>
              <a:t> </a:t>
            </a:r>
            <a:r>
              <a:rPr lang="lv-LV" sz="2000" dirty="0" err="1"/>
              <a:t>Methods</a:t>
            </a:r>
            <a:r>
              <a:rPr lang="lv-LV" sz="2000" dirty="0"/>
              <a:t> </a:t>
            </a:r>
            <a:r>
              <a:rPr lang="lv-LV" sz="2000" dirty="0" err="1"/>
              <a:t>for</a:t>
            </a:r>
            <a:r>
              <a:rPr lang="lv-LV" sz="2000" dirty="0"/>
              <a:t> </a:t>
            </a:r>
            <a:r>
              <a:rPr lang="lv-LV" sz="2000" dirty="0" err="1"/>
              <a:t>Estimation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Skin</a:t>
            </a:r>
            <a:r>
              <a:rPr lang="lv-LV" sz="2000" dirty="0"/>
              <a:t> </a:t>
            </a:r>
            <a:r>
              <a:rPr lang="lv-LV" sz="2000" dirty="0" err="1"/>
              <a:t>Hydration</a:t>
            </a:r>
            <a:r>
              <a:rPr lang="lv-LV" sz="2000" dirty="0"/>
              <a:t>", </a:t>
            </a:r>
            <a:r>
              <a:rPr lang="lv-LV" sz="2000" i="1" dirty="0" err="1"/>
              <a:t>Norwegian</a:t>
            </a:r>
            <a:r>
              <a:rPr lang="lv-LV" sz="2000" i="1" dirty="0"/>
              <a:t> </a:t>
            </a:r>
            <a:r>
              <a:rPr lang="lv-LV" sz="2000" i="1" dirty="0" err="1"/>
              <a:t>Electro-Optics</a:t>
            </a:r>
            <a:r>
              <a:rPr lang="lv-LV" sz="2000" i="1" dirty="0"/>
              <a:t> </a:t>
            </a:r>
            <a:r>
              <a:rPr lang="lv-LV" sz="2000" i="1" dirty="0" err="1"/>
              <a:t>Meeting</a:t>
            </a:r>
            <a:r>
              <a:rPr lang="lv-LV" sz="2000" i="1" dirty="0"/>
              <a:t> 2016</a:t>
            </a:r>
            <a:r>
              <a:rPr lang="lv-LV" sz="2000" dirty="0"/>
              <a:t>, </a:t>
            </a:r>
            <a:r>
              <a:rPr lang="lv-LV" sz="2000" dirty="0" err="1" smtClean="0"/>
              <a:t>Voss</a:t>
            </a:r>
            <a:r>
              <a:rPr lang="lv-LV" sz="2000" dirty="0" smtClean="0"/>
              <a:t> (NO), 13-15 </a:t>
            </a:r>
            <a:r>
              <a:rPr lang="lv-LV" sz="2000" dirty="0" err="1" smtClean="0"/>
              <a:t>April</a:t>
            </a:r>
            <a:r>
              <a:rPr lang="lv-LV" sz="2000" dirty="0" smtClean="0"/>
              <a:t> 2016.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10.</a:t>
            </a:r>
            <a:r>
              <a:rPr lang="lv-LV" sz="2000" dirty="0"/>
              <a:t> </a:t>
            </a:r>
            <a:r>
              <a:rPr lang="lv-LV" sz="2000" dirty="0" err="1" smtClean="0"/>
              <a:t>I.Saknite</a:t>
            </a:r>
            <a:r>
              <a:rPr lang="lv-LV" sz="2000" dirty="0"/>
              <a:t>, </a:t>
            </a:r>
            <a:r>
              <a:rPr lang="lv-LV" sz="2000" dirty="0" err="1" smtClean="0"/>
              <a:t>A.Zavorins</a:t>
            </a:r>
            <a:r>
              <a:rPr lang="lv-LV" sz="2000" dirty="0"/>
              <a:t>, </a:t>
            </a:r>
            <a:r>
              <a:rPr lang="lv-LV" sz="2000" dirty="0" err="1" smtClean="0"/>
              <a:t>I.Zablocka</a:t>
            </a:r>
            <a:r>
              <a:rPr lang="lv-LV" sz="2000" dirty="0"/>
              <a:t>, </a:t>
            </a:r>
            <a:r>
              <a:rPr lang="lv-LV" sz="2000" dirty="0" err="1" smtClean="0"/>
              <a:t>J.Spigulis</a:t>
            </a:r>
            <a:r>
              <a:rPr lang="lv-LV" sz="2000" dirty="0"/>
              <a:t>, </a:t>
            </a:r>
            <a:r>
              <a:rPr lang="lv-LV" sz="2000" dirty="0" err="1" smtClean="0"/>
              <a:t>J.Kisis</a:t>
            </a:r>
            <a:r>
              <a:rPr lang="lv-LV" sz="2000" dirty="0" err="1"/>
              <a:t>,"Near-Infrared</a:t>
            </a:r>
            <a:r>
              <a:rPr lang="lv-LV" sz="2000" dirty="0"/>
              <a:t> </a:t>
            </a:r>
            <a:r>
              <a:rPr lang="lv-LV" sz="2000" dirty="0" err="1"/>
              <a:t>Reflectance</a:t>
            </a:r>
            <a:r>
              <a:rPr lang="lv-LV" sz="2000" dirty="0"/>
              <a:t> </a:t>
            </a:r>
            <a:r>
              <a:rPr lang="lv-LV" sz="2000" dirty="0" err="1"/>
              <a:t>Spectroscopy</a:t>
            </a:r>
            <a:r>
              <a:rPr lang="lv-LV" sz="2000" dirty="0"/>
              <a:t> </a:t>
            </a:r>
            <a:r>
              <a:rPr lang="lv-LV" sz="2000" dirty="0" err="1"/>
              <a:t>System</a:t>
            </a:r>
            <a:r>
              <a:rPr lang="lv-LV" sz="2000" dirty="0"/>
              <a:t> </a:t>
            </a:r>
            <a:r>
              <a:rPr lang="lv-LV" sz="2000" dirty="0" err="1"/>
              <a:t>for</a:t>
            </a:r>
            <a:r>
              <a:rPr lang="lv-LV" sz="2000" dirty="0"/>
              <a:t> </a:t>
            </a:r>
            <a:r>
              <a:rPr lang="lv-LV" sz="2000" dirty="0" err="1"/>
              <a:t>Noninvasive</a:t>
            </a:r>
            <a:r>
              <a:rPr lang="lv-LV" sz="2000" dirty="0"/>
              <a:t> </a:t>
            </a:r>
            <a:r>
              <a:rPr lang="lv-LV" sz="2000" dirty="0" err="1"/>
              <a:t>Estimation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Skin</a:t>
            </a:r>
            <a:r>
              <a:rPr lang="lv-LV" sz="2000" dirty="0"/>
              <a:t> </a:t>
            </a:r>
            <a:r>
              <a:rPr lang="lv-LV" sz="2000" dirty="0" err="1"/>
              <a:t>Hydration</a:t>
            </a:r>
            <a:r>
              <a:rPr lang="lv-LV" sz="2000" dirty="0"/>
              <a:t>", </a:t>
            </a:r>
            <a:r>
              <a:rPr lang="lv-LV" sz="2000" i="1" dirty="0" smtClean="0"/>
              <a:t>2nd </a:t>
            </a:r>
            <a:r>
              <a:rPr lang="lv-LV" sz="2000" i="1" dirty="0" err="1"/>
              <a:t>Biomedical</a:t>
            </a:r>
            <a:r>
              <a:rPr lang="lv-LV" sz="2000" i="1" dirty="0"/>
              <a:t> </a:t>
            </a:r>
            <a:r>
              <a:rPr lang="lv-LV" sz="2000" i="1" dirty="0" err="1"/>
              <a:t>Imaging</a:t>
            </a:r>
            <a:r>
              <a:rPr lang="lv-LV" sz="2000" i="1" dirty="0"/>
              <a:t> </a:t>
            </a:r>
            <a:r>
              <a:rPr lang="lv-LV" sz="2000" i="1" dirty="0" err="1"/>
              <a:t>and</a:t>
            </a:r>
            <a:r>
              <a:rPr lang="lv-LV" sz="2000" i="1" dirty="0"/>
              <a:t> </a:t>
            </a:r>
            <a:r>
              <a:rPr lang="lv-LV" sz="2000" i="1" dirty="0" err="1"/>
              <a:t>Sensing</a:t>
            </a:r>
            <a:r>
              <a:rPr lang="lv-LV" sz="2000" i="1" dirty="0"/>
              <a:t> </a:t>
            </a:r>
            <a:r>
              <a:rPr lang="lv-LV" sz="2000" i="1" dirty="0" err="1"/>
              <a:t>Conference</a:t>
            </a:r>
            <a:r>
              <a:rPr lang="lv-LV" sz="2000" i="1" dirty="0"/>
              <a:t> 2016</a:t>
            </a:r>
            <a:r>
              <a:rPr lang="lv-LV" sz="2000" dirty="0"/>
              <a:t>, </a:t>
            </a:r>
            <a:r>
              <a:rPr lang="lv-LV" sz="2000" dirty="0" err="1" smtClean="0"/>
              <a:t>Yokohama</a:t>
            </a:r>
            <a:r>
              <a:rPr lang="lv-LV" sz="2000" dirty="0" smtClean="0"/>
              <a:t> (JP), 17-20 </a:t>
            </a:r>
            <a:r>
              <a:rPr lang="lv-LV" sz="2000" dirty="0" err="1" smtClean="0"/>
              <a:t>May</a:t>
            </a:r>
            <a:r>
              <a:rPr lang="lv-LV" sz="2000" dirty="0" smtClean="0"/>
              <a:t> 2016. 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11. </a:t>
            </a:r>
            <a:r>
              <a:rPr lang="lv-LV" sz="2000" dirty="0" err="1" smtClean="0"/>
              <a:t>J.Spigulis</a:t>
            </a:r>
            <a:r>
              <a:rPr lang="lv-LV" sz="2000" dirty="0" smtClean="0"/>
              <a:t>, </a:t>
            </a:r>
            <a:r>
              <a:rPr lang="lv-LV" sz="2000" dirty="0"/>
              <a:t>”</a:t>
            </a:r>
            <a:r>
              <a:rPr lang="lv-LV" sz="2000" dirty="0" err="1"/>
              <a:t>Multi-laser</a:t>
            </a:r>
            <a:r>
              <a:rPr lang="lv-LV" sz="2000" dirty="0"/>
              <a:t> </a:t>
            </a:r>
            <a:r>
              <a:rPr lang="lv-LV" sz="2000" dirty="0" err="1"/>
              <a:t>illumination</a:t>
            </a:r>
            <a:r>
              <a:rPr lang="lv-LV" sz="2000" dirty="0"/>
              <a:t> </a:t>
            </a:r>
            <a:r>
              <a:rPr lang="lv-LV" sz="2000" dirty="0" err="1"/>
              <a:t>designs</a:t>
            </a:r>
            <a:r>
              <a:rPr lang="lv-LV" sz="2000" dirty="0"/>
              <a:t> </a:t>
            </a:r>
            <a:r>
              <a:rPr lang="lv-LV" sz="2000" dirty="0" err="1"/>
              <a:t>for</a:t>
            </a:r>
            <a:r>
              <a:rPr lang="lv-LV" sz="2000" dirty="0"/>
              <a:t> </a:t>
            </a:r>
            <a:r>
              <a:rPr lang="lv-LV" sz="2000" dirty="0" err="1"/>
              <a:t>skin</a:t>
            </a:r>
            <a:r>
              <a:rPr lang="lv-LV" sz="2000" dirty="0"/>
              <a:t> </a:t>
            </a:r>
            <a:r>
              <a:rPr lang="lv-LV" sz="2000" dirty="0" err="1" smtClean="0"/>
              <a:t>chromophore</a:t>
            </a:r>
            <a:r>
              <a:rPr lang="lv-LV" sz="2000" dirty="0" smtClean="0"/>
              <a:t> </a:t>
            </a:r>
            <a:r>
              <a:rPr lang="lv-LV" sz="2000" dirty="0" err="1" smtClean="0"/>
              <a:t>mapping</a:t>
            </a:r>
            <a:r>
              <a:rPr lang="lv-LV" sz="2000" dirty="0"/>
              <a:t>”.  </a:t>
            </a:r>
            <a:r>
              <a:rPr lang="lv-LV" sz="2000" dirty="0" smtClean="0"/>
              <a:t>Int. </a:t>
            </a:r>
            <a:r>
              <a:rPr lang="lv-LV" sz="2000" dirty="0" err="1" smtClean="0"/>
              <a:t>Conf</a:t>
            </a:r>
            <a:r>
              <a:rPr lang="lv-LV" sz="2000" dirty="0" smtClean="0"/>
              <a:t>. </a:t>
            </a:r>
            <a:r>
              <a:rPr lang="lv-LV" sz="2000" i="1" dirty="0" err="1" smtClean="0"/>
              <a:t>Advanced</a:t>
            </a:r>
            <a:r>
              <a:rPr lang="lv-LV" sz="2000" i="1" dirty="0" smtClean="0"/>
              <a:t> </a:t>
            </a:r>
            <a:r>
              <a:rPr lang="lv-LV" sz="2000" i="1" dirty="0" err="1"/>
              <a:t>Laser</a:t>
            </a:r>
            <a:r>
              <a:rPr lang="lv-LV" sz="2000" i="1" dirty="0"/>
              <a:t> </a:t>
            </a:r>
            <a:r>
              <a:rPr lang="lv-LV" sz="2000" i="1" dirty="0" smtClean="0"/>
              <a:t>Technologies </a:t>
            </a:r>
            <a:r>
              <a:rPr lang="lv-LV" sz="2000" i="1" dirty="0"/>
              <a:t>(ALT16), </a:t>
            </a:r>
            <a:r>
              <a:rPr lang="lv-LV" sz="2000" dirty="0" err="1" smtClean="0"/>
              <a:t>Galway</a:t>
            </a:r>
            <a:r>
              <a:rPr lang="lv-LV" sz="2000" dirty="0" smtClean="0"/>
              <a:t> (IE), 12-16 </a:t>
            </a:r>
            <a:r>
              <a:rPr lang="lv-LV" sz="2000" dirty="0" err="1"/>
              <a:t>September</a:t>
            </a:r>
            <a:r>
              <a:rPr lang="lv-LV" sz="2000" dirty="0"/>
              <a:t> </a:t>
            </a:r>
            <a:r>
              <a:rPr lang="lv-LV" sz="2000" dirty="0" smtClean="0"/>
              <a:t>2016. 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12. E.Kviesis-</a:t>
            </a:r>
            <a:r>
              <a:rPr lang="lv-LV" sz="2000" dirty="0" err="1" smtClean="0"/>
              <a:t>Kipge</a:t>
            </a:r>
            <a:r>
              <a:rPr lang="lv-LV" sz="2000" dirty="0"/>
              <a:t>, </a:t>
            </a:r>
            <a:r>
              <a:rPr lang="lv-LV" sz="2000" dirty="0" err="1" smtClean="0"/>
              <a:t>U.Rubins</a:t>
            </a:r>
            <a:r>
              <a:rPr lang="lv-LV" sz="2000" dirty="0" smtClean="0"/>
              <a:t>, </a:t>
            </a:r>
            <a:r>
              <a:rPr lang="lv-LV" sz="2000" dirty="0"/>
              <a:t>„</a:t>
            </a:r>
            <a:r>
              <a:rPr lang="lv-LV" sz="2000" dirty="0" err="1"/>
              <a:t>Portable</a:t>
            </a:r>
            <a:r>
              <a:rPr lang="lv-LV" sz="2000" dirty="0"/>
              <a:t> </a:t>
            </a:r>
            <a:r>
              <a:rPr lang="lv-LV" sz="2000" dirty="0" err="1"/>
              <a:t>remote</a:t>
            </a:r>
            <a:r>
              <a:rPr lang="lv-LV" sz="2000" dirty="0"/>
              <a:t> </a:t>
            </a:r>
            <a:r>
              <a:rPr lang="lv-LV" sz="2000" dirty="0" err="1"/>
              <a:t>photoplethysmography</a:t>
            </a:r>
            <a:r>
              <a:rPr lang="lv-LV" sz="2000" dirty="0"/>
              <a:t> </a:t>
            </a:r>
            <a:r>
              <a:rPr lang="lv-LV" sz="2000" dirty="0" err="1"/>
              <a:t>device</a:t>
            </a:r>
            <a:r>
              <a:rPr lang="lv-LV" sz="2000" dirty="0"/>
              <a:t> </a:t>
            </a:r>
            <a:r>
              <a:rPr lang="lv-LV" sz="2000" dirty="0" err="1"/>
              <a:t>for</a:t>
            </a:r>
            <a:r>
              <a:rPr lang="lv-LV" sz="2000" dirty="0"/>
              <a:t> </a:t>
            </a:r>
            <a:r>
              <a:rPr lang="lv-LV" sz="2000" dirty="0" err="1"/>
              <a:t>monitoring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blood</a:t>
            </a:r>
            <a:r>
              <a:rPr lang="lv-LV" sz="2000" dirty="0"/>
              <a:t> </a:t>
            </a:r>
            <a:r>
              <a:rPr lang="lv-LV" sz="2000" dirty="0" err="1"/>
              <a:t>volume</a:t>
            </a:r>
            <a:r>
              <a:rPr lang="lv-LV" sz="2000" dirty="0"/>
              <a:t> </a:t>
            </a:r>
            <a:r>
              <a:rPr lang="lv-LV" sz="2000" dirty="0" err="1"/>
              <a:t>changes</a:t>
            </a:r>
            <a:r>
              <a:rPr lang="lv-LV" sz="2000" dirty="0"/>
              <a:t> </a:t>
            </a:r>
            <a:r>
              <a:rPr lang="lv-LV" sz="2000" dirty="0" err="1"/>
              <a:t>with</a:t>
            </a:r>
            <a:r>
              <a:rPr lang="lv-LV" sz="2000" dirty="0"/>
              <a:t> </a:t>
            </a:r>
            <a:r>
              <a:rPr lang="lv-LV" sz="2000" dirty="0" err="1"/>
              <a:t>high</a:t>
            </a:r>
            <a:r>
              <a:rPr lang="lv-LV" sz="2000" dirty="0"/>
              <a:t> </a:t>
            </a:r>
            <a:r>
              <a:rPr lang="lv-LV" sz="2000" dirty="0" err="1"/>
              <a:t>temporal</a:t>
            </a:r>
            <a:r>
              <a:rPr lang="lv-LV" sz="2000" dirty="0"/>
              <a:t> </a:t>
            </a:r>
            <a:r>
              <a:rPr lang="lv-LV" sz="2000" dirty="0" err="1"/>
              <a:t>resolution</a:t>
            </a:r>
            <a:r>
              <a:rPr lang="lv-LV" sz="2000" dirty="0" smtClean="0"/>
              <a:t>”, </a:t>
            </a:r>
            <a:r>
              <a:rPr lang="lv-LV" sz="2000" i="1" dirty="0" smtClean="0"/>
              <a:t>15</a:t>
            </a:r>
            <a:r>
              <a:rPr lang="lv-LV" sz="2000" i="1" baseline="30000" dirty="0" smtClean="0"/>
              <a:t>th</a:t>
            </a:r>
            <a:r>
              <a:rPr lang="lv-LV" sz="2000" i="1" dirty="0" smtClean="0"/>
              <a:t> </a:t>
            </a:r>
            <a:r>
              <a:rPr lang="lv-LV" sz="2000" i="1" dirty="0" err="1" smtClean="0"/>
              <a:t>Bienn</a:t>
            </a:r>
            <a:r>
              <a:rPr lang="lv-LV" sz="2000" i="1" dirty="0" smtClean="0"/>
              <a:t>. </a:t>
            </a:r>
            <a:r>
              <a:rPr lang="lv-LV" sz="2000" i="1" dirty="0" err="1" smtClean="0"/>
              <a:t>Conf</a:t>
            </a:r>
            <a:r>
              <a:rPr lang="lv-LV" sz="2000" i="1" dirty="0" smtClean="0"/>
              <a:t>. </a:t>
            </a:r>
            <a:r>
              <a:rPr lang="lv-LV" sz="2000" i="1" dirty="0" err="1"/>
              <a:t>on</a:t>
            </a:r>
            <a:r>
              <a:rPr lang="lv-LV" sz="2000" i="1" dirty="0"/>
              <a:t> </a:t>
            </a:r>
            <a:r>
              <a:rPr lang="lv-LV" sz="2000" i="1" dirty="0" err="1"/>
              <a:t>Electronics</a:t>
            </a:r>
            <a:r>
              <a:rPr lang="lv-LV" sz="2000" i="1" dirty="0"/>
              <a:t> </a:t>
            </a:r>
            <a:r>
              <a:rPr lang="lv-LV" sz="2000" i="1" dirty="0" err="1"/>
              <a:t>and</a:t>
            </a:r>
            <a:r>
              <a:rPr lang="lv-LV" sz="2000" i="1" dirty="0"/>
              <a:t> </a:t>
            </a:r>
            <a:r>
              <a:rPr lang="lv-LV" sz="2000" i="1" dirty="0" err="1"/>
              <a:t>Embedded</a:t>
            </a:r>
            <a:r>
              <a:rPr lang="lv-LV" sz="2000" i="1" dirty="0"/>
              <a:t> </a:t>
            </a:r>
            <a:r>
              <a:rPr lang="lv-LV" sz="2000" i="1" dirty="0" err="1" smtClean="0"/>
              <a:t>Systems</a:t>
            </a:r>
            <a:r>
              <a:rPr lang="lv-LV" sz="2000" i="1" dirty="0"/>
              <a:t> </a:t>
            </a:r>
            <a:r>
              <a:rPr lang="lv-LV" sz="2000" i="1" dirty="0" smtClean="0"/>
              <a:t>BEC 2016</a:t>
            </a:r>
            <a:r>
              <a:rPr lang="lv-LV" sz="2000" i="1" dirty="0"/>
              <a:t>,</a:t>
            </a:r>
            <a:r>
              <a:rPr lang="lv-LV" sz="2000" dirty="0"/>
              <a:t> </a:t>
            </a:r>
            <a:r>
              <a:rPr lang="lv-LV" sz="2000" dirty="0" err="1" smtClean="0"/>
              <a:t>Tallinn</a:t>
            </a:r>
            <a:r>
              <a:rPr lang="lv-LV" sz="2000" dirty="0" smtClean="0"/>
              <a:t> (EE), 3-5 </a:t>
            </a:r>
            <a:r>
              <a:rPr lang="lv-LV" sz="2000" dirty="0" err="1" smtClean="0"/>
              <a:t>October</a:t>
            </a:r>
            <a:r>
              <a:rPr lang="lv-LV" sz="2000" dirty="0" smtClean="0"/>
              <a:t> 2016</a:t>
            </a:r>
            <a:r>
              <a:rPr lang="lv-LV" sz="2000" dirty="0"/>
              <a:t>. </a:t>
            </a:r>
          </a:p>
          <a:p>
            <a:pPr marL="0" lvl="0" indent="0">
              <a:buNone/>
            </a:pPr>
            <a:r>
              <a:rPr lang="lv-LV" sz="2000" dirty="0" smtClean="0"/>
              <a:t>13. </a:t>
            </a:r>
            <a:r>
              <a:rPr lang="lv-LV" sz="2000" dirty="0" err="1" smtClean="0"/>
              <a:t>J.Spigulis</a:t>
            </a:r>
            <a:r>
              <a:rPr lang="lv-LV" sz="2000" dirty="0"/>
              <a:t>, </a:t>
            </a:r>
            <a:r>
              <a:rPr lang="lv-LV" sz="2000" dirty="0" err="1" smtClean="0"/>
              <a:t>I.Oshina</a:t>
            </a:r>
            <a:r>
              <a:rPr lang="lv-LV" sz="2000" dirty="0"/>
              <a:t>, </a:t>
            </a:r>
            <a:r>
              <a:rPr lang="lv-LV" sz="2000" dirty="0" err="1" smtClean="0"/>
              <a:t>Z.Rupenheits</a:t>
            </a:r>
            <a:r>
              <a:rPr lang="lv-LV" sz="2000" dirty="0"/>
              <a:t>, </a:t>
            </a:r>
            <a:r>
              <a:rPr lang="lv-LV" sz="2000" dirty="0" smtClean="0"/>
              <a:t>“</a:t>
            </a:r>
            <a:r>
              <a:rPr lang="lv-LV" sz="2000" dirty="0" err="1" smtClean="0"/>
              <a:t>Smartphone</a:t>
            </a:r>
            <a:r>
              <a:rPr lang="lv-LV" sz="2000" dirty="0" smtClean="0"/>
              <a:t> </a:t>
            </a:r>
            <a:r>
              <a:rPr lang="lv-LV" sz="2000" dirty="0" err="1" smtClean="0"/>
              <a:t>single-snapshot</a:t>
            </a:r>
            <a:r>
              <a:rPr lang="lv-LV" sz="2000" dirty="0" smtClean="0"/>
              <a:t> </a:t>
            </a:r>
            <a:r>
              <a:rPr lang="lv-LV" sz="2000" dirty="0" err="1" smtClean="0"/>
              <a:t>mapping</a:t>
            </a:r>
            <a:r>
              <a:rPr lang="lv-LV" sz="2000" dirty="0" smtClean="0"/>
              <a:t> </a:t>
            </a:r>
            <a:r>
              <a:rPr lang="lv-LV" sz="2000" dirty="0" err="1" smtClean="0"/>
              <a:t>of</a:t>
            </a:r>
            <a:r>
              <a:rPr lang="lv-LV" sz="2000" dirty="0" smtClean="0"/>
              <a:t> </a:t>
            </a:r>
            <a:r>
              <a:rPr lang="lv-LV" sz="2000" dirty="0" err="1" smtClean="0"/>
              <a:t>skin</a:t>
            </a:r>
            <a:r>
              <a:rPr lang="lv-LV" sz="2000" dirty="0" smtClean="0"/>
              <a:t> </a:t>
            </a:r>
            <a:r>
              <a:rPr lang="lv-LV" sz="2000" dirty="0" err="1" smtClean="0"/>
              <a:t>chromophores</a:t>
            </a:r>
            <a:r>
              <a:rPr lang="lv-LV" sz="2000" dirty="0" smtClean="0"/>
              <a:t>”,  </a:t>
            </a:r>
            <a:r>
              <a:rPr lang="lv-LV" sz="2000" i="1" dirty="0" smtClean="0"/>
              <a:t>OSA </a:t>
            </a:r>
            <a:r>
              <a:rPr lang="lv-LV" sz="2000" i="1" dirty="0" err="1" smtClean="0"/>
              <a:t>Biomedical</a:t>
            </a:r>
            <a:r>
              <a:rPr lang="lv-LV" sz="2000" i="1" dirty="0" smtClean="0"/>
              <a:t> </a:t>
            </a:r>
            <a:r>
              <a:rPr lang="lv-LV" sz="2000" i="1" dirty="0" err="1"/>
              <a:t>Optics</a:t>
            </a:r>
            <a:r>
              <a:rPr lang="lv-LV" sz="2000" i="1" dirty="0"/>
              <a:t> </a:t>
            </a:r>
            <a:r>
              <a:rPr lang="lv-LV" sz="2000" i="1" dirty="0" smtClean="0"/>
              <a:t>2016</a:t>
            </a:r>
            <a:r>
              <a:rPr lang="lv-LV" sz="2000" dirty="0" smtClean="0"/>
              <a:t>, </a:t>
            </a:r>
            <a:r>
              <a:rPr lang="lv-LV" sz="2000" dirty="0" err="1" smtClean="0"/>
              <a:t>Ft</a:t>
            </a:r>
            <a:r>
              <a:rPr lang="lv-LV" sz="2000" dirty="0" smtClean="0"/>
              <a:t>. </a:t>
            </a:r>
            <a:r>
              <a:rPr lang="lv-LV" sz="2000" dirty="0" err="1" smtClean="0"/>
              <a:t>Lauderdale</a:t>
            </a:r>
            <a:r>
              <a:rPr lang="lv-LV" sz="2000" dirty="0" smtClean="0"/>
              <a:t> (USA), 25-28 </a:t>
            </a:r>
            <a:r>
              <a:rPr lang="lv-LV" sz="2000" dirty="0" err="1"/>
              <a:t>April</a:t>
            </a:r>
            <a:r>
              <a:rPr lang="lv-LV" sz="2000" dirty="0"/>
              <a:t> </a:t>
            </a:r>
            <a:r>
              <a:rPr lang="lv-LV" sz="2000" dirty="0" smtClean="0"/>
              <a:t>2016. 14. </a:t>
            </a:r>
            <a:r>
              <a:rPr lang="lv-LV" sz="2000" dirty="0" err="1" smtClean="0"/>
              <a:t>U.Rubins</a:t>
            </a:r>
            <a:r>
              <a:rPr lang="lv-LV" sz="2000" dirty="0"/>
              <a:t>, </a:t>
            </a:r>
            <a:r>
              <a:rPr lang="lv-LV" sz="2000" dirty="0" err="1"/>
              <a:t>J.Spigulis</a:t>
            </a:r>
            <a:r>
              <a:rPr lang="lv-LV" sz="2000" dirty="0"/>
              <a:t>, </a:t>
            </a:r>
            <a:r>
              <a:rPr lang="lv-LV" sz="2000" dirty="0" err="1"/>
              <a:t>A.Miscuks</a:t>
            </a:r>
            <a:r>
              <a:rPr lang="lv-LV" sz="2000" dirty="0"/>
              <a:t>, “</a:t>
            </a:r>
            <a:r>
              <a:rPr lang="lv-LV" sz="2000" dirty="0" err="1"/>
              <a:t>Photoplethysmography</a:t>
            </a:r>
            <a:r>
              <a:rPr lang="lv-LV" sz="2000" dirty="0"/>
              <a:t> </a:t>
            </a:r>
            <a:r>
              <a:rPr lang="lv-LV" sz="2000" dirty="0" err="1"/>
              <a:t>imaging</a:t>
            </a:r>
            <a:r>
              <a:rPr lang="lv-LV" sz="2000" dirty="0"/>
              <a:t> </a:t>
            </a:r>
            <a:r>
              <a:rPr lang="lv-LV" sz="2000" dirty="0" err="1"/>
              <a:t>algorithm</a:t>
            </a:r>
            <a:r>
              <a:rPr lang="lv-LV" sz="2000" dirty="0"/>
              <a:t> </a:t>
            </a:r>
            <a:r>
              <a:rPr lang="lv-LV" sz="2000" dirty="0" err="1"/>
              <a:t>for</a:t>
            </a:r>
            <a:r>
              <a:rPr lang="lv-LV" sz="2000" dirty="0"/>
              <a:t> </a:t>
            </a:r>
            <a:r>
              <a:rPr lang="lv-LV" sz="2000" dirty="0" err="1"/>
              <a:t>continuous</a:t>
            </a:r>
            <a:r>
              <a:rPr lang="lv-LV" sz="2000" dirty="0"/>
              <a:t> </a:t>
            </a:r>
            <a:r>
              <a:rPr lang="lv-LV" sz="2000" dirty="0" err="1"/>
              <a:t>monitoring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regional</a:t>
            </a:r>
            <a:r>
              <a:rPr lang="lv-LV" sz="2000" dirty="0"/>
              <a:t> </a:t>
            </a:r>
            <a:r>
              <a:rPr lang="lv-LV" sz="2000" dirty="0" err="1"/>
              <a:t>anesthesia</a:t>
            </a:r>
            <a:r>
              <a:rPr lang="lv-LV" sz="2000" dirty="0"/>
              <a:t>”, </a:t>
            </a:r>
            <a:r>
              <a:rPr lang="lv-LV" sz="2000" u="sng" dirty="0">
                <a:hlinkClick r:id="rId2" tooltip="Conference Website"/>
              </a:rPr>
              <a:t>ESTIMedia'16</a:t>
            </a:r>
            <a:r>
              <a:rPr lang="lv-LV" sz="2000" dirty="0"/>
              <a:t>, </a:t>
            </a:r>
            <a:r>
              <a:rPr lang="lv-LV" sz="2000" i="1" dirty="0" smtClean="0"/>
              <a:t>14th </a:t>
            </a:r>
            <a:r>
              <a:rPr lang="lv-LV" sz="2000" i="1" dirty="0"/>
              <a:t>ACM/IEEE </a:t>
            </a:r>
            <a:r>
              <a:rPr lang="lv-LV" sz="2000" i="1" dirty="0" err="1" smtClean="0"/>
              <a:t>Symp</a:t>
            </a:r>
            <a:r>
              <a:rPr lang="lv-LV" sz="2000" i="1" dirty="0" smtClean="0"/>
              <a:t>. </a:t>
            </a:r>
            <a:r>
              <a:rPr lang="lv-LV" sz="2000" i="1" dirty="0" err="1"/>
              <a:t>on</a:t>
            </a:r>
            <a:r>
              <a:rPr lang="lv-LV" sz="2000" i="1" dirty="0"/>
              <a:t> </a:t>
            </a:r>
            <a:r>
              <a:rPr lang="lv-LV" sz="2000" i="1" dirty="0" err="1"/>
              <a:t>Embedded</a:t>
            </a:r>
            <a:r>
              <a:rPr lang="lv-LV" sz="2000" i="1" dirty="0"/>
              <a:t> </a:t>
            </a:r>
            <a:r>
              <a:rPr lang="lv-LV" sz="2000" i="1" dirty="0" err="1"/>
              <a:t>Systems</a:t>
            </a:r>
            <a:r>
              <a:rPr lang="lv-LV" sz="2000" i="1" dirty="0"/>
              <a:t> </a:t>
            </a:r>
            <a:r>
              <a:rPr lang="lv-LV" sz="2000" i="1" dirty="0" err="1"/>
              <a:t>for</a:t>
            </a:r>
            <a:r>
              <a:rPr lang="lv-LV" sz="2000" i="1" dirty="0"/>
              <a:t> </a:t>
            </a:r>
            <a:r>
              <a:rPr lang="lv-LV" sz="2000" i="1" dirty="0" err="1"/>
              <a:t>Real-Time</a:t>
            </a:r>
            <a:r>
              <a:rPr lang="lv-LV" sz="2000" i="1" dirty="0"/>
              <a:t> </a:t>
            </a:r>
            <a:r>
              <a:rPr lang="lv-LV" sz="2000" i="1" dirty="0" err="1"/>
              <a:t>Multimedia</a:t>
            </a:r>
            <a:r>
              <a:rPr lang="lv-LV" sz="2000" dirty="0"/>
              <a:t>, </a:t>
            </a:r>
            <a:r>
              <a:rPr lang="lv-LV" sz="2000" dirty="0" err="1" smtClean="0"/>
              <a:t>Pittsburgh</a:t>
            </a:r>
            <a:r>
              <a:rPr lang="lv-LV" sz="2000" dirty="0" smtClean="0"/>
              <a:t> (USA), 6-7 </a:t>
            </a:r>
            <a:r>
              <a:rPr lang="lv-LV" sz="2000" dirty="0" err="1" smtClean="0"/>
              <a:t>October</a:t>
            </a:r>
            <a:r>
              <a:rPr lang="lv-LV" sz="2000" dirty="0" smtClean="0"/>
              <a:t> 2016</a:t>
            </a:r>
            <a:r>
              <a:rPr lang="lv-LV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926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-2858" y="28636"/>
            <a:ext cx="9144000" cy="808076"/>
          </a:xfrm>
        </p:spPr>
        <p:txBody>
          <a:bodyPr/>
          <a:lstStyle/>
          <a:p>
            <a:r>
              <a:rPr lang="lv-LV" sz="4000" dirty="0"/>
              <a:t>Starptautisko konferenču ziņojumi (</a:t>
            </a:r>
            <a:r>
              <a:rPr lang="lv-LV" sz="4000" dirty="0" smtClean="0"/>
              <a:t>turp.2)</a:t>
            </a:r>
            <a:endParaRPr lang="lv-LV" sz="400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8596" y="908720"/>
            <a:ext cx="9125403" cy="5832648"/>
          </a:xfrm>
        </p:spPr>
        <p:txBody>
          <a:bodyPr/>
          <a:lstStyle/>
          <a:p>
            <a:pPr marL="0" lvl="0" indent="0">
              <a:buNone/>
            </a:pPr>
            <a:r>
              <a:rPr lang="lv-LV" sz="2000" dirty="0" smtClean="0"/>
              <a:t>15. </a:t>
            </a:r>
            <a:r>
              <a:rPr lang="lv-LV" sz="2000" dirty="0" err="1" smtClean="0"/>
              <a:t>G.Tunens</a:t>
            </a:r>
            <a:r>
              <a:rPr lang="lv-LV" sz="2000" dirty="0"/>
              <a:t>, </a:t>
            </a:r>
            <a:r>
              <a:rPr lang="lv-LV" sz="2000" dirty="0" err="1" smtClean="0"/>
              <a:t>I.Saknite</a:t>
            </a:r>
            <a:r>
              <a:rPr lang="lv-LV" sz="2000" dirty="0"/>
              <a:t>, </a:t>
            </a:r>
            <a:r>
              <a:rPr lang="lv-LV" sz="2000" dirty="0" err="1" smtClean="0"/>
              <a:t>J.Spigulis</a:t>
            </a:r>
            <a:r>
              <a:rPr lang="lv-LV" sz="2000" dirty="0" smtClean="0"/>
              <a:t>, </a:t>
            </a:r>
            <a:r>
              <a:rPr lang="lv-LV" sz="2000" dirty="0"/>
              <a:t>“</a:t>
            </a:r>
            <a:r>
              <a:rPr lang="lv-LV" sz="2000" dirty="0" err="1"/>
              <a:t>Modelling</a:t>
            </a:r>
            <a:r>
              <a:rPr lang="lv-LV" sz="2000" dirty="0"/>
              <a:t> </a:t>
            </a:r>
            <a:r>
              <a:rPr lang="lv-LV" sz="2000" dirty="0" err="1" smtClean="0"/>
              <a:t>skin</a:t>
            </a:r>
            <a:r>
              <a:rPr lang="lv-LV" sz="2000" dirty="0" smtClean="0"/>
              <a:t> </a:t>
            </a:r>
            <a:r>
              <a:rPr lang="lv-LV" sz="2000" dirty="0" err="1" smtClean="0"/>
              <a:t>diffuse</a:t>
            </a:r>
            <a:r>
              <a:rPr lang="lv-LV" sz="2000" dirty="0" smtClean="0"/>
              <a:t> </a:t>
            </a:r>
            <a:r>
              <a:rPr lang="lv-LV" sz="2000" dirty="0" err="1" smtClean="0"/>
              <a:t>reflectance</a:t>
            </a:r>
            <a:r>
              <a:rPr lang="lv-LV" sz="2000" dirty="0" smtClean="0"/>
              <a:t> </a:t>
            </a:r>
            <a:r>
              <a:rPr lang="lv-LV" sz="2000" dirty="0" err="1" smtClean="0"/>
              <a:t>spectra</a:t>
            </a:r>
            <a:r>
              <a:rPr lang="lv-LV" sz="2000" dirty="0" smtClean="0"/>
              <a:t> </a:t>
            </a:r>
            <a:r>
              <a:rPr lang="lv-LV" sz="2000" dirty="0" err="1"/>
              <a:t>in</a:t>
            </a:r>
            <a:r>
              <a:rPr lang="lv-LV" sz="2000" dirty="0"/>
              <a:t> </a:t>
            </a:r>
            <a:r>
              <a:rPr lang="lv-LV" sz="2000" dirty="0" err="1"/>
              <a:t>the</a:t>
            </a:r>
            <a:r>
              <a:rPr lang="lv-LV" sz="2000" dirty="0"/>
              <a:t> </a:t>
            </a:r>
            <a:r>
              <a:rPr lang="lv-LV" sz="2000" dirty="0" smtClean="0"/>
              <a:t>near-</a:t>
            </a:r>
            <a:r>
              <a:rPr lang="lv-LV" sz="2000" dirty="0" err="1" smtClean="0"/>
              <a:t>infrared</a:t>
            </a:r>
            <a:r>
              <a:rPr lang="lv-LV" sz="2000" dirty="0" smtClean="0"/>
              <a:t> </a:t>
            </a:r>
            <a:r>
              <a:rPr lang="lv-LV" sz="2000" dirty="0" err="1" smtClean="0"/>
              <a:t>spectral</a:t>
            </a:r>
            <a:r>
              <a:rPr lang="lv-LV" sz="2000" dirty="0" smtClean="0"/>
              <a:t> </a:t>
            </a:r>
            <a:r>
              <a:rPr lang="lv-LV" sz="2000" dirty="0" err="1" smtClean="0"/>
              <a:t>range</a:t>
            </a:r>
            <a:r>
              <a:rPr lang="lv-LV" sz="2000" dirty="0"/>
              <a:t>”, </a:t>
            </a:r>
            <a:r>
              <a:rPr lang="lv-LV" sz="2000" i="1" dirty="0" smtClean="0"/>
              <a:t>SPIE BIOS’2017</a:t>
            </a:r>
            <a:r>
              <a:rPr lang="lv-LV" sz="2000" dirty="0" smtClean="0"/>
              <a:t>, San </a:t>
            </a:r>
            <a:r>
              <a:rPr lang="lv-LV" sz="2000" dirty="0" err="1" smtClean="0"/>
              <a:t>Francisco</a:t>
            </a:r>
            <a:r>
              <a:rPr lang="lv-LV" sz="2000" dirty="0" smtClean="0"/>
              <a:t> (USA), 28 </a:t>
            </a:r>
            <a:r>
              <a:rPr lang="lv-LV" sz="2000" dirty="0" err="1" smtClean="0"/>
              <a:t>Jan-2</a:t>
            </a:r>
            <a:r>
              <a:rPr lang="lv-LV" sz="2000" dirty="0" smtClean="0"/>
              <a:t> </a:t>
            </a:r>
            <a:r>
              <a:rPr lang="lv-LV" sz="2000" dirty="0" err="1" smtClean="0"/>
              <a:t>Feb</a:t>
            </a:r>
            <a:r>
              <a:rPr lang="lv-LV" sz="2000" dirty="0" smtClean="0"/>
              <a:t> </a:t>
            </a:r>
            <a:r>
              <a:rPr lang="lv-LV" sz="2000" dirty="0"/>
              <a:t>2017.</a:t>
            </a:r>
            <a:r>
              <a:rPr lang="lv-LV" sz="2000" u="sng" dirty="0">
                <a:hlinkClick r:id="rId2"/>
              </a:rPr>
              <a:t> 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16. </a:t>
            </a:r>
            <a:r>
              <a:rPr lang="lv-LV" sz="2000" dirty="0" err="1" smtClean="0"/>
              <a:t>J.Spigulis</a:t>
            </a:r>
            <a:r>
              <a:rPr lang="lv-LV" sz="2000" dirty="0" smtClean="0"/>
              <a:t>,</a:t>
            </a:r>
            <a:r>
              <a:rPr lang="lv-LV" sz="2000" dirty="0" smtClean="0">
                <a:hlinkClick r:id="rId3"/>
              </a:rPr>
              <a:t> </a:t>
            </a:r>
            <a:r>
              <a:rPr lang="lv-LV" sz="2000" dirty="0"/>
              <a:t>“</a:t>
            </a:r>
            <a:r>
              <a:rPr lang="lv-LV" sz="2000" dirty="0" err="1"/>
              <a:t>Remote</a:t>
            </a:r>
            <a:r>
              <a:rPr lang="lv-LV" sz="2000" dirty="0"/>
              <a:t> </a:t>
            </a:r>
            <a:r>
              <a:rPr lang="lv-LV" sz="2000" dirty="0" err="1"/>
              <a:t>optical</a:t>
            </a:r>
            <a:r>
              <a:rPr lang="lv-LV" sz="2000" dirty="0"/>
              <a:t> </a:t>
            </a:r>
            <a:r>
              <a:rPr lang="lv-LV" sz="2000" dirty="0" err="1"/>
              <a:t>assessment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in-vivo</a:t>
            </a:r>
            <a:r>
              <a:rPr lang="lv-LV" sz="2000" dirty="0"/>
              <a:t> </a:t>
            </a:r>
            <a:r>
              <a:rPr lang="lv-LV" sz="2000" dirty="0" err="1"/>
              <a:t>skin</a:t>
            </a:r>
            <a:r>
              <a:rPr lang="lv-LV" sz="2000" dirty="0"/>
              <a:t>: </a:t>
            </a:r>
            <a:r>
              <a:rPr lang="lv-LV" sz="2000" dirty="0" err="1"/>
              <a:t>methods</a:t>
            </a:r>
            <a:r>
              <a:rPr lang="lv-LV" sz="2000" dirty="0"/>
              <a:t>, </a:t>
            </a:r>
            <a:r>
              <a:rPr lang="lv-LV" sz="2000" dirty="0" err="1"/>
              <a:t>prototype</a:t>
            </a:r>
            <a:r>
              <a:rPr lang="lv-LV" sz="2000" dirty="0"/>
              <a:t> </a:t>
            </a:r>
            <a:r>
              <a:rPr lang="lv-LV" sz="2000" dirty="0" err="1"/>
              <a:t>devices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clinical</a:t>
            </a:r>
            <a:r>
              <a:rPr lang="lv-LV" sz="2000" dirty="0"/>
              <a:t> </a:t>
            </a:r>
            <a:r>
              <a:rPr lang="lv-LV" sz="2000" dirty="0" err="1"/>
              <a:t>applications</a:t>
            </a:r>
            <a:r>
              <a:rPr lang="lv-LV" sz="2000" dirty="0" smtClean="0"/>
              <a:t>”, </a:t>
            </a:r>
            <a:r>
              <a:rPr lang="lv-LV" sz="2000" i="1" dirty="0" smtClean="0"/>
              <a:t>EMBEC’17 </a:t>
            </a:r>
            <a:r>
              <a:rPr lang="lv-LV" sz="2000" i="1" dirty="0"/>
              <a:t>&amp; </a:t>
            </a:r>
            <a:r>
              <a:rPr lang="lv-LV" sz="2000" i="1" dirty="0" smtClean="0"/>
              <a:t>NBC’17</a:t>
            </a:r>
            <a:r>
              <a:rPr lang="lv-LV" sz="2000" dirty="0" smtClean="0"/>
              <a:t>, Tampere (FI), 11-15 </a:t>
            </a:r>
            <a:r>
              <a:rPr lang="lv-LV" sz="2000" dirty="0" err="1"/>
              <a:t>June</a:t>
            </a:r>
            <a:r>
              <a:rPr lang="lv-LV" sz="2000" dirty="0"/>
              <a:t> </a:t>
            </a:r>
            <a:r>
              <a:rPr lang="lv-LV" sz="2000" dirty="0" smtClean="0"/>
              <a:t>2017. </a:t>
            </a:r>
          </a:p>
          <a:p>
            <a:pPr marL="0" lvl="0" indent="0">
              <a:buNone/>
            </a:pPr>
            <a:r>
              <a:rPr lang="lv-LV" sz="2000" dirty="0" smtClean="0"/>
              <a:t>17. </a:t>
            </a:r>
            <a:r>
              <a:rPr lang="lv-LV" sz="2000" dirty="0" err="1" smtClean="0"/>
              <a:t>M.Lange</a:t>
            </a:r>
            <a:r>
              <a:rPr lang="lv-LV" sz="2000" u="sng" dirty="0"/>
              <a:t>, </a:t>
            </a:r>
            <a:r>
              <a:rPr lang="lv-LV" sz="2000" dirty="0" err="1"/>
              <a:t>U.Rubins</a:t>
            </a:r>
            <a:r>
              <a:rPr lang="lv-LV" sz="2000" dirty="0"/>
              <a:t>, </a:t>
            </a:r>
            <a:r>
              <a:rPr lang="lv-LV" sz="2000" dirty="0" err="1"/>
              <a:t>A.Miscuks</a:t>
            </a:r>
            <a:r>
              <a:rPr lang="lv-LV" sz="2000" dirty="0"/>
              <a:t>, “</a:t>
            </a:r>
            <a:r>
              <a:rPr lang="lv-LV" sz="2000" dirty="0" err="1"/>
              <a:t>Simple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convenient</a:t>
            </a:r>
            <a:r>
              <a:rPr lang="lv-LV" sz="2000" dirty="0"/>
              <a:t> </a:t>
            </a:r>
            <a:r>
              <a:rPr lang="lv-LV" sz="2000" dirty="0" err="1"/>
              <a:t>remote</a:t>
            </a:r>
            <a:r>
              <a:rPr lang="lv-LV" sz="2000" dirty="0"/>
              <a:t> </a:t>
            </a:r>
            <a:r>
              <a:rPr lang="lv-LV" sz="2000" dirty="0" err="1"/>
              <a:t>photoplethysmography</a:t>
            </a:r>
            <a:r>
              <a:rPr lang="lv-LV" sz="2000" dirty="0"/>
              <a:t> (</a:t>
            </a:r>
            <a:r>
              <a:rPr lang="lv-LV" sz="2000" dirty="0" err="1"/>
              <a:t>rPPG</a:t>
            </a:r>
            <a:r>
              <a:rPr lang="lv-LV" sz="2000" dirty="0"/>
              <a:t>) </a:t>
            </a:r>
            <a:r>
              <a:rPr lang="lv-LV" sz="2000" dirty="0" err="1"/>
              <a:t>system</a:t>
            </a:r>
            <a:r>
              <a:rPr lang="lv-LV" sz="2000" dirty="0"/>
              <a:t> </a:t>
            </a:r>
            <a:r>
              <a:rPr lang="lv-LV" sz="2000" dirty="0" err="1"/>
              <a:t>for</a:t>
            </a:r>
            <a:r>
              <a:rPr lang="lv-LV" sz="2000" dirty="0"/>
              <a:t> </a:t>
            </a:r>
            <a:r>
              <a:rPr lang="lv-LV" sz="2000" dirty="0" err="1"/>
              <a:t>monitoring</a:t>
            </a:r>
            <a:r>
              <a:rPr lang="lv-LV" sz="2000" dirty="0"/>
              <a:t> </a:t>
            </a:r>
            <a:r>
              <a:rPr lang="lv-LV" sz="2000" dirty="0" err="1"/>
              <a:t>regional</a:t>
            </a:r>
            <a:r>
              <a:rPr lang="lv-LV" sz="2000" dirty="0"/>
              <a:t> </a:t>
            </a:r>
            <a:r>
              <a:rPr lang="lv-LV" sz="2000" dirty="0" err="1"/>
              <a:t>anesthesia</a:t>
            </a:r>
            <a:r>
              <a:rPr lang="lv-LV" sz="2000" dirty="0"/>
              <a:t> </a:t>
            </a:r>
            <a:r>
              <a:rPr lang="lv-LV" sz="2000" dirty="0" err="1"/>
              <a:t>effectiveness</a:t>
            </a:r>
            <a:r>
              <a:rPr lang="lv-LV" sz="2000" dirty="0"/>
              <a:t>”,  </a:t>
            </a:r>
            <a:r>
              <a:rPr lang="lv-LV" sz="2000" i="1" dirty="0"/>
              <a:t>EMBEC’17 &amp; NBC’17</a:t>
            </a:r>
            <a:r>
              <a:rPr lang="lv-LV" sz="2000" dirty="0"/>
              <a:t>, </a:t>
            </a:r>
            <a:r>
              <a:rPr lang="lv-LV" sz="2000" dirty="0" smtClean="0"/>
              <a:t>Tampere (FI), </a:t>
            </a:r>
            <a:r>
              <a:rPr lang="lv-LV" sz="2000" dirty="0"/>
              <a:t>11-15 </a:t>
            </a:r>
            <a:r>
              <a:rPr lang="lv-LV" sz="2000" dirty="0" err="1"/>
              <a:t>June</a:t>
            </a:r>
            <a:r>
              <a:rPr lang="lv-LV" sz="2000" dirty="0"/>
              <a:t> </a:t>
            </a:r>
            <a:r>
              <a:rPr lang="lv-LV" sz="2000" dirty="0" smtClean="0"/>
              <a:t>2017.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18. </a:t>
            </a:r>
            <a:r>
              <a:rPr lang="lv-LV" sz="2000" dirty="0" err="1" smtClean="0"/>
              <a:t>J.Spigulis</a:t>
            </a:r>
            <a:r>
              <a:rPr lang="lv-LV" sz="2000" dirty="0" smtClean="0"/>
              <a:t> </a:t>
            </a:r>
            <a:r>
              <a:rPr lang="lv-LV" sz="2000" dirty="0"/>
              <a:t>“</a:t>
            </a:r>
            <a:r>
              <a:rPr lang="lv-LV" sz="2000" dirty="0" err="1"/>
              <a:t>Hyperspectral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multispectral</a:t>
            </a:r>
            <a:r>
              <a:rPr lang="lv-LV" sz="2000" dirty="0"/>
              <a:t> </a:t>
            </a:r>
            <a:r>
              <a:rPr lang="lv-LV" sz="2000" dirty="0" err="1"/>
              <a:t>skin</a:t>
            </a:r>
            <a:r>
              <a:rPr lang="lv-LV" sz="2000" dirty="0"/>
              <a:t> </a:t>
            </a:r>
            <a:r>
              <a:rPr lang="lv-LV" sz="2000" dirty="0" err="1"/>
              <a:t>imaging</a:t>
            </a:r>
            <a:r>
              <a:rPr lang="lv-LV" sz="2000" dirty="0"/>
              <a:t>”,  </a:t>
            </a:r>
            <a:r>
              <a:rPr lang="lv-LV" sz="2000" i="1" dirty="0" err="1"/>
              <a:t>Summer</a:t>
            </a:r>
            <a:r>
              <a:rPr lang="lv-LV" sz="2000" i="1" dirty="0"/>
              <a:t> </a:t>
            </a:r>
            <a:r>
              <a:rPr lang="lv-LV" sz="2000" i="1" dirty="0" err="1"/>
              <a:t>School</a:t>
            </a:r>
            <a:r>
              <a:rPr lang="lv-LV" sz="2000" i="1" dirty="0"/>
              <a:t> </a:t>
            </a:r>
            <a:r>
              <a:rPr lang="lv-LV" sz="2000" i="1" dirty="0" err="1"/>
              <a:t>on</a:t>
            </a:r>
            <a:r>
              <a:rPr lang="lv-LV" sz="2000" i="1" dirty="0"/>
              <a:t> </a:t>
            </a:r>
            <a:r>
              <a:rPr lang="lv-LV" sz="2000" i="1" dirty="0" err="1"/>
              <a:t>Optics</a:t>
            </a:r>
            <a:r>
              <a:rPr lang="lv-LV" sz="2000" i="1" dirty="0"/>
              <a:t> &amp; </a:t>
            </a:r>
            <a:r>
              <a:rPr lang="lv-LV" sz="2000" i="1" dirty="0" err="1" smtClean="0"/>
              <a:t>Photonics</a:t>
            </a:r>
            <a:r>
              <a:rPr lang="lv-LV" sz="2000" dirty="0" smtClean="0"/>
              <a:t>, </a:t>
            </a:r>
            <a:r>
              <a:rPr lang="lv-LV" sz="2000" dirty="0" err="1" smtClean="0"/>
              <a:t>Oulu</a:t>
            </a:r>
            <a:r>
              <a:rPr lang="lv-LV" sz="2000" dirty="0" smtClean="0"/>
              <a:t> (FI), 1-3 </a:t>
            </a:r>
            <a:r>
              <a:rPr lang="lv-LV" sz="2000" dirty="0" err="1" smtClean="0"/>
              <a:t>June</a:t>
            </a:r>
            <a:r>
              <a:rPr lang="lv-LV" sz="2000" dirty="0" smtClean="0"/>
              <a:t>  2017.</a:t>
            </a:r>
            <a:endParaRPr lang="lv-LV" sz="2000" dirty="0"/>
          </a:p>
          <a:p>
            <a:pPr marL="0" lvl="0" indent="0">
              <a:buNone/>
            </a:pPr>
            <a:r>
              <a:rPr lang="lv-LV" sz="2000" dirty="0" smtClean="0"/>
              <a:t>19. </a:t>
            </a:r>
            <a:r>
              <a:rPr lang="lv-LV" sz="2000" dirty="0" err="1"/>
              <a:t>E.V.Ploriņa</a:t>
            </a:r>
            <a:r>
              <a:rPr lang="lv-LV" sz="2000" dirty="0"/>
              <a:t>, </a:t>
            </a:r>
            <a:r>
              <a:rPr lang="lv-LV" sz="2000" dirty="0" err="1"/>
              <a:t>A.Lihachev</a:t>
            </a:r>
            <a:r>
              <a:rPr lang="lv-LV" sz="2000" dirty="0"/>
              <a:t>, </a:t>
            </a:r>
            <a:r>
              <a:rPr lang="lv-LV" sz="2000" dirty="0" err="1"/>
              <a:t>A.Derjabo</a:t>
            </a:r>
            <a:r>
              <a:rPr lang="lv-LV" sz="2000" dirty="0"/>
              <a:t>, </a:t>
            </a:r>
            <a:r>
              <a:rPr lang="lv-LV" sz="2000" dirty="0" err="1" smtClean="0"/>
              <a:t>M.Lange</a:t>
            </a:r>
            <a:r>
              <a:rPr lang="lv-LV" sz="2000" dirty="0" smtClean="0"/>
              <a:t> </a:t>
            </a:r>
            <a:r>
              <a:rPr lang="lv-LV" sz="2000" i="1" dirty="0"/>
              <a:t>“</a:t>
            </a:r>
            <a:r>
              <a:rPr lang="lv-LV" sz="2000" i="1" dirty="0" err="1"/>
              <a:t>Non-invasive</a:t>
            </a:r>
            <a:r>
              <a:rPr lang="lv-LV" sz="2000" i="1" dirty="0"/>
              <a:t> </a:t>
            </a:r>
            <a:r>
              <a:rPr lang="lv-LV" sz="2000" i="1" dirty="0" err="1"/>
              <a:t>evaluation</a:t>
            </a:r>
            <a:r>
              <a:rPr lang="lv-LV" sz="2000" i="1" dirty="0"/>
              <a:t> </a:t>
            </a:r>
            <a:r>
              <a:rPr lang="lv-LV" sz="2000" i="1" dirty="0" err="1"/>
              <a:t>of</a:t>
            </a:r>
            <a:r>
              <a:rPr lang="lv-LV" sz="2000" i="1" dirty="0"/>
              <a:t> </a:t>
            </a:r>
            <a:r>
              <a:rPr lang="lv-LV" sz="2000" i="1" dirty="0" err="1"/>
              <a:t>skin</a:t>
            </a:r>
            <a:r>
              <a:rPr lang="lv-LV" sz="2000" i="1" dirty="0"/>
              <a:t> </a:t>
            </a:r>
            <a:r>
              <a:rPr lang="lv-LV" sz="2000" i="1" dirty="0" err="1"/>
              <a:t>pathologies</a:t>
            </a:r>
            <a:r>
              <a:rPr lang="lv-LV" sz="2000" i="1" dirty="0"/>
              <a:t> </a:t>
            </a:r>
            <a:r>
              <a:rPr lang="lv-LV" sz="2000" i="1" dirty="0" err="1"/>
              <a:t>by</a:t>
            </a:r>
            <a:r>
              <a:rPr lang="lv-LV" sz="2000" i="1" dirty="0"/>
              <a:t> RGB </a:t>
            </a:r>
            <a:r>
              <a:rPr lang="lv-LV" sz="2000" i="1" dirty="0" err="1"/>
              <a:t>autofluorescence</a:t>
            </a:r>
            <a:r>
              <a:rPr lang="lv-LV" sz="2000" i="1" dirty="0"/>
              <a:t> </a:t>
            </a:r>
            <a:r>
              <a:rPr lang="lv-LV" sz="2000" i="1" dirty="0" err="1"/>
              <a:t>imaging</a:t>
            </a:r>
            <a:r>
              <a:rPr lang="lv-LV" sz="2000" i="1" dirty="0"/>
              <a:t>”</a:t>
            </a:r>
            <a:r>
              <a:rPr lang="lv-LV" sz="2000" dirty="0"/>
              <a:t>, </a:t>
            </a:r>
            <a:r>
              <a:rPr lang="lv-LV" sz="2000" i="1" dirty="0" err="1"/>
              <a:t>Summer</a:t>
            </a:r>
            <a:r>
              <a:rPr lang="lv-LV" sz="2000" i="1" dirty="0"/>
              <a:t> </a:t>
            </a:r>
            <a:r>
              <a:rPr lang="lv-LV" sz="2000" i="1" dirty="0" err="1"/>
              <a:t>School</a:t>
            </a:r>
            <a:r>
              <a:rPr lang="lv-LV" sz="2000" i="1" dirty="0"/>
              <a:t> </a:t>
            </a:r>
            <a:r>
              <a:rPr lang="lv-LV" sz="2000" i="1" dirty="0" err="1"/>
              <a:t>on</a:t>
            </a:r>
            <a:r>
              <a:rPr lang="lv-LV" sz="2000" i="1" dirty="0"/>
              <a:t> </a:t>
            </a:r>
            <a:r>
              <a:rPr lang="lv-LV" sz="2000" i="1" dirty="0" err="1"/>
              <a:t>Optics</a:t>
            </a:r>
            <a:r>
              <a:rPr lang="lv-LV" sz="2000" i="1" dirty="0"/>
              <a:t> &amp; </a:t>
            </a:r>
            <a:r>
              <a:rPr lang="lv-LV" sz="2000" i="1" dirty="0" err="1"/>
              <a:t>Photonics</a:t>
            </a:r>
            <a:r>
              <a:rPr lang="lv-LV" sz="2000" dirty="0"/>
              <a:t>, </a:t>
            </a:r>
            <a:r>
              <a:rPr lang="lv-LV" sz="2000" dirty="0" err="1"/>
              <a:t>Oulu</a:t>
            </a:r>
            <a:r>
              <a:rPr lang="lv-LV" sz="2000" dirty="0"/>
              <a:t> (FI), 1-3 </a:t>
            </a:r>
            <a:r>
              <a:rPr lang="lv-LV" sz="2000" dirty="0" err="1"/>
              <a:t>June</a:t>
            </a:r>
            <a:r>
              <a:rPr lang="lv-LV" sz="2000" dirty="0"/>
              <a:t>  2017.</a:t>
            </a:r>
          </a:p>
          <a:p>
            <a:pPr marL="0" lvl="0" indent="0">
              <a:buNone/>
            </a:pPr>
            <a:r>
              <a:rPr lang="lv-LV" sz="2000" dirty="0" smtClean="0"/>
              <a:t>20. </a:t>
            </a:r>
            <a:r>
              <a:rPr lang="lv-LV" sz="2000" dirty="0"/>
              <a:t>I. Oshina, “Skin chromophore mapping and oxygen saturation measurements in human skin using polychromatic illumination”, </a:t>
            </a:r>
            <a:r>
              <a:rPr lang="lv-LV" sz="2000" i="1" dirty="0"/>
              <a:t>Summer school “Biophotonics '17” </a:t>
            </a:r>
            <a:r>
              <a:rPr lang="lv-LV" sz="2000" dirty="0"/>
              <a:t>, </a:t>
            </a:r>
            <a:r>
              <a:rPr lang="lv-LV" sz="2000" dirty="0" smtClean="0"/>
              <a:t>Ven (SE),10-17 June 2017.</a:t>
            </a:r>
          </a:p>
          <a:p>
            <a:pPr marL="0" lvl="0" indent="0">
              <a:buNone/>
            </a:pPr>
            <a:r>
              <a:rPr lang="lv-LV" sz="2000" dirty="0" smtClean="0"/>
              <a:t>21. </a:t>
            </a:r>
            <a:r>
              <a:rPr lang="lv-LV" sz="2000" dirty="0" err="1" smtClean="0"/>
              <a:t>I.Oshina</a:t>
            </a:r>
            <a:r>
              <a:rPr lang="lv-LV" sz="2000" dirty="0"/>
              <a:t>, </a:t>
            </a:r>
            <a:r>
              <a:rPr lang="lv-LV" sz="2000" dirty="0" err="1"/>
              <a:t>J.Spigulis</a:t>
            </a:r>
            <a:r>
              <a:rPr lang="lv-LV" sz="2000" dirty="0"/>
              <a:t>, </a:t>
            </a:r>
            <a:r>
              <a:rPr lang="lv-LV" sz="2000" dirty="0" err="1"/>
              <a:t>U.Rubins</a:t>
            </a:r>
            <a:r>
              <a:rPr lang="lv-LV" sz="2000" dirty="0"/>
              <a:t>, E.Kviesis-</a:t>
            </a:r>
            <a:r>
              <a:rPr lang="lv-LV" sz="2000" dirty="0" err="1"/>
              <a:t>Kipge</a:t>
            </a:r>
            <a:r>
              <a:rPr lang="lv-LV" sz="2000" dirty="0"/>
              <a:t>, </a:t>
            </a:r>
            <a:r>
              <a:rPr lang="lv-LV" sz="2000" dirty="0" err="1"/>
              <a:t>K.Lauberts</a:t>
            </a:r>
            <a:r>
              <a:rPr lang="lv-LV" sz="2000" dirty="0"/>
              <a:t>, “Express RGB </a:t>
            </a:r>
            <a:r>
              <a:rPr lang="lv-LV" sz="2000" dirty="0" err="1"/>
              <a:t>mapping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three</a:t>
            </a:r>
            <a:r>
              <a:rPr lang="lv-LV" sz="2000" dirty="0"/>
              <a:t> to </a:t>
            </a:r>
            <a:r>
              <a:rPr lang="lv-LV" sz="2000" dirty="0" err="1"/>
              <a:t>five</a:t>
            </a:r>
            <a:r>
              <a:rPr lang="lv-LV" sz="2000" dirty="0"/>
              <a:t> </a:t>
            </a:r>
            <a:r>
              <a:rPr lang="lv-LV" sz="2000" dirty="0" err="1"/>
              <a:t>skin</a:t>
            </a:r>
            <a:r>
              <a:rPr lang="lv-LV" sz="2000" dirty="0"/>
              <a:t> </a:t>
            </a:r>
            <a:r>
              <a:rPr lang="lv-LV" sz="2000" dirty="0" err="1"/>
              <a:t>chromophores</a:t>
            </a:r>
            <a:r>
              <a:rPr lang="lv-LV" sz="2000" dirty="0"/>
              <a:t>”, </a:t>
            </a:r>
            <a:r>
              <a:rPr lang="lv-LV" sz="2000" i="1" dirty="0"/>
              <a:t>ECBO’2017, </a:t>
            </a:r>
            <a:r>
              <a:rPr lang="lv-LV" sz="2000" dirty="0" err="1" smtClean="0"/>
              <a:t>Munich</a:t>
            </a:r>
            <a:r>
              <a:rPr lang="lv-LV" sz="2000" dirty="0" smtClean="0"/>
              <a:t> (DE), </a:t>
            </a:r>
            <a:r>
              <a:rPr lang="lv-LV" sz="2000" dirty="0"/>
              <a:t>26-29 </a:t>
            </a:r>
            <a:r>
              <a:rPr lang="lv-LV" sz="2000" dirty="0" err="1"/>
              <a:t>June</a:t>
            </a:r>
            <a:r>
              <a:rPr lang="lv-LV" sz="2000" dirty="0"/>
              <a:t> 2017. </a:t>
            </a:r>
          </a:p>
        </p:txBody>
      </p:sp>
    </p:spTree>
    <p:extLst>
      <p:ext uri="{BB962C8B-B14F-4D97-AF65-F5344CB8AC3E}">
        <p14:creationId xmlns:p14="http://schemas.microsoft.com/office/powerpoint/2010/main" val="119800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/>
          <a:lstStyle/>
          <a:p>
            <a:r>
              <a:rPr lang="lv-LV" sz="4000" dirty="0"/>
              <a:t>Starptautisko konferenču ziņojumi (</a:t>
            </a:r>
            <a:r>
              <a:rPr lang="lv-LV" sz="4000" dirty="0" smtClean="0"/>
              <a:t>turp.3)</a:t>
            </a:r>
            <a:endParaRPr lang="lv-LV" sz="400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180" y="908720"/>
            <a:ext cx="9142820" cy="5949280"/>
          </a:xfrm>
        </p:spPr>
        <p:txBody>
          <a:bodyPr/>
          <a:lstStyle/>
          <a:p>
            <a:pPr marL="0" indent="0">
              <a:buNone/>
            </a:pPr>
            <a:r>
              <a:rPr lang="lv-LV" sz="2000" dirty="0" smtClean="0"/>
              <a:t>22. </a:t>
            </a:r>
            <a:r>
              <a:rPr lang="lv-LV" sz="2000" dirty="0" err="1" smtClean="0"/>
              <a:t>U.Rubins</a:t>
            </a:r>
            <a:r>
              <a:rPr lang="lv-LV" sz="2000" dirty="0"/>
              <a:t>, </a:t>
            </a:r>
            <a:r>
              <a:rPr lang="lv-LV" sz="2000" dirty="0" err="1"/>
              <a:t>Z.Marcinkevics</a:t>
            </a:r>
            <a:r>
              <a:rPr lang="lv-LV" sz="2000" dirty="0"/>
              <a:t>. «</a:t>
            </a:r>
            <a:r>
              <a:rPr lang="lv-LV" sz="2000" dirty="0" err="1"/>
              <a:t>Comparison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remote</a:t>
            </a:r>
            <a:r>
              <a:rPr lang="lv-LV" sz="2000" dirty="0"/>
              <a:t> </a:t>
            </a:r>
            <a:r>
              <a:rPr lang="lv-LV" sz="2000" dirty="0" err="1"/>
              <a:t>photoplethysmography</a:t>
            </a:r>
            <a:r>
              <a:rPr lang="lv-LV" sz="2000" dirty="0"/>
              <a:t> </a:t>
            </a:r>
            <a:r>
              <a:rPr lang="lv-LV" sz="2000" dirty="0" err="1"/>
              <a:t>signals</a:t>
            </a:r>
            <a:r>
              <a:rPr lang="lv-LV" sz="2000" dirty="0"/>
              <a:t> </a:t>
            </a:r>
            <a:r>
              <a:rPr lang="lv-LV" sz="2000" dirty="0" err="1"/>
              <a:t>acquired</a:t>
            </a:r>
            <a:r>
              <a:rPr lang="lv-LV" sz="2000" dirty="0"/>
              <a:t> </a:t>
            </a:r>
            <a:r>
              <a:rPr lang="lv-LV" sz="2000" dirty="0" err="1"/>
              <a:t>by</a:t>
            </a:r>
            <a:r>
              <a:rPr lang="lv-LV" sz="2000" dirty="0"/>
              <a:t> </a:t>
            </a:r>
            <a:r>
              <a:rPr lang="lv-LV" sz="2000" dirty="0" err="1"/>
              <a:t>ultra-low</a:t>
            </a:r>
            <a:r>
              <a:rPr lang="lv-LV" sz="2000" dirty="0"/>
              <a:t> </a:t>
            </a:r>
            <a:r>
              <a:rPr lang="lv-LV" sz="2000" dirty="0" err="1"/>
              <a:t>noise</a:t>
            </a:r>
            <a:r>
              <a:rPr lang="lv-LV" sz="2000" dirty="0"/>
              <a:t> </a:t>
            </a:r>
            <a:r>
              <a:rPr lang="lv-LV" sz="2000" dirty="0" err="1"/>
              <a:t>camera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conventional</a:t>
            </a:r>
            <a:r>
              <a:rPr lang="lv-LV" sz="2000" dirty="0"/>
              <a:t> </a:t>
            </a:r>
            <a:r>
              <a:rPr lang="lv-LV" sz="2000" dirty="0" err="1"/>
              <a:t>camera</a:t>
            </a:r>
            <a:r>
              <a:rPr lang="lv-LV" sz="2000" dirty="0"/>
              <a:t> </a:t>
            </a:r>
            <a:r>
              <a:rPr lang="lv-LV" sz="2000" dirty="0" err="1"/>
              <a:t>during</a:t>
            </a:r>
            <a:r>
              <a:rPr lang="lv-LV" sz="2000" dirty="0"/>
              <a:t> </a:t>
            </a:r>
            <a:r>
              <a:rPr lang="lv-LV" sz="2000" dirty="0" err="1"/>
              <a:t>physiological</a:t>
            </a:r>
            <a:r>
              <a:rPr lang="lv-LV" sz="2000" dirty="0"/>
              <a:t> tests», </a:t>
            </a:r>
            <a:r>
              <a:rPr lang="lv-LV" sz="2000" i="1" dirty="0"/>
              <a:t>ECBO’2017, </a:t>
            </a:r>
            <a:r>
              <a:rPr lang="lv-LV" sz="2000" dirty="0" err="1"/>
              <a:t>Munich</a:t>
            </a:r>
            <a:r>
              <a:rPr lang="lv-LV" sz="2000" dirty="0"/>
              <a:t>, (DE), 26-29 </a:t>
            </a:r>
            <a:r>
              <a:rPr lang="lv-LV" sz="2000" dirty="0" err="1"/>
              <a:t>June</a:t>
            </a:r>
            <a:r>
              <a:rPr lang="lv-LV" sz="2000" dirty="0"/>
              <a:t> 2017. </a:t>
            </a:r>
          </a:p>
          <a:p>
            <a:pPr marL="0" lvl="0" indent="0">
              <a:buNone/>
            </a:pPr>
            <a:r>
              <a:rPr lang="lv-LV" sz="2000" dirty="0" smtClean="0"/>
              <a:t>23. </a:t>
            </a:r>
            <a:r>
              <a:rPr lang="lv-LV" sz="2000" dirty="0" err="1" smtClean="0"/>
              <a:t>I.Kuzmina</a:t>
            </a:r>
            <a:r>
              <a:rPr lang="lv-LV" sz="2000" dirty="0"/>
              <a:t>, </a:t>
            </a:r>
            <a:r>
              <a:rPr lang="lv-LV" sz="2000" dirty="0" err="1"/>
              <a:t>U.Rubins</a:t>
            </a:r>
            <a:r>
              <a:rPr lang="lv-LV" sz="2000" dirty="0"/>
              <a:t>, </a:t>
            </a:r>
            <a:r>
              <a:rPr lang="lv-LV" sz="2000" dirty="0" err="1"/>
              <a:t>I.Saknite</a:t>
            </a:r>
            <a:r>
              <a:rPr lang="lv-LV" sz="2000" dirty="0"/>
              <a:t>, </a:t>
            </a:r>
            <a:r>
              <a:rPr lang="lv-LV" sz="2000" dirty="0" err="1"/>
              <a:t>J.Spigulis</a:t>
            </a:r>
            <a:r>
              <a:rPr lang="lv-LV" sz="2000" dirty="0"/>
              <a:t>. «</a:t>
            </a:r>
            <a:r>
              <a:rPr lang="lv-LV" sz="2000" dirty="0" err="1"/>
              <a:t>Rosacea</a:t>
            </a:r>
            <a:r>
              <a:rPr lang="lv-LV" sz="2000" dirty="0"/>
              <a:t> </a:t>
            </a:r>
            <a:r>
              <a:rPr lang="lv-LV" sz="2000" dirty="0" err="1"/>
              <a:t>assessment</a:t>
            </a:r>
            <a:r>
              <a:rPr lang="lv-LV" sz="2000" dirty="0"/>
              <a:t> </a:t>
            </a:r>
            <a:r>
              <a:rPr lang="lv-LV" sz="2000" dirty="0" err="1"/>
              <a:t>by</a:t>
            </a:r>
            <a:r>
              <a:rPr lang="lv-LV" sz="2000" dirty="0"/>
              <a:t> </a:t>
            </a:r>
            <a:r>
              <a:rPr lang="lv-LV" sz="2000" dirty="0" err="1"/>
              <a:t>erythema</a:t>
            </a:r>
            <a:r>
              <a:rPr lang="lv-LV" sz="2000" dirty="0"/>
              <a:t> </a:t>
            </a:r>
            <a:r>
              <a:rPr lang="lv-LV" sz="2000" dirty="0" err="1"/>
              <a:t>index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principal</a:t>
            </a:r>
            <a:r>
              <a:rPr lang="lv-LV" sz="2000" dirty="0"/>
              <a:t> </a:t>
            </a:r>
            <a:r>
              <a:rPr lang="lv-LV" sz="2000" dirty="0" err="1"/>
              <a:t>component</a:t>
            </a:r>
            <a:r>
              <a:rPr lang="lv-LV" sz="2000" dirty="0"/>
              <a:t> </a:t>
            </a:r>
            <a:r>
              <a:rPr lang="lv-LV" sz="2000" dirty="0" err="1"/>
              <a:t>analysis</a:t>
            </a:r>
            <a:r>
              <a:rPr lang="lv-LV" sz="2000" dirty="0"/>
              <a:t> </a:t>
            </a:r>
            <a:r>
              <a:rPr lang="lv-LV" sz="2000" dirty="0" err="1"/>
              <a:t>segmentation</a:t>
            </a:r>
            <a:r>
              <a:rPr lang="lv-LV" sz="2000" dirty="0"/>
              <a:t> </a:t>
            </a:r>
            <a:r>
              <a:rPr lang="lv-LV" sz="2000" dirty="0" err="1"/>
              <a:t>maps</a:t>
            </a:r>
            <a:r>
              <a:rPr lang="lv-LV" sz="2000" dirty="0"/>
              <a:t>», </a:t>
            </a:r>
            <a:r>
              <a:rPr lang="lv-LV" sz="2000" i="1" dirty="0" err="1"/>
              <a:t>Biophotonics</a:t>
            </a:r>
            <a:r>
              <a:rPr lang="lv-LV" sz="2000" i="1" dirty="0"/>
              <a:t> </a:t>
            </a:r>
            <a:r>
              <a:rPr lang="lv-LV" sz="2000" i="1" dirty="0" err="1"/>
              <a:t>Riga</a:t>
            </a:r>
            <a:r>
              <a:rPr lang="lv-LV" sz="2000" i="1" dirty="0"/>
              <a:t> – 2017</a:t>
            </a:r>
            <a:r>
              <a:rPr lang="lv-LV" sz="2000" dirty="0"/>
              <a:t>,  27-29 </a:t>
            </a:r>
            <a:r>
              <a:rPr lang="lv-LV" sz="2000" dirty="0" err="1"/>
              <a:t>August</a:t>
            </a:r>
            <a:r>
              <a:rPr lang="lv-LV" sz="2000" dirty="0"/>
              <a:t> 2017. </a:t>
            </a:r>
            <a:endParaRPr lang="lv-LV" sz="2000" dirty="0" smtClean="0"/>
          </a:p>
          <a:p>
            <a:pPr marL="0" indent="0">
              <a:buNone/>
            </a:pPr>
            <a:r>
              <a:rPr lang="lv-LV" sz="2000" dirty="0" smtClean="0"/>
              <a:t>24. </a:t>
            </a:r>
            <a:r>
              <a:rPr lang="lv-LV" sz="2000" dirty="0" err="1" smtClean="0"/>
              <a:t>U.Rubins</a:t>
            </a:r>
            <a:r>
              <a:rPr lang="lv-LV" sz="2000" dirty="0"/>
              <a:t>, </a:t>
            </a:r>
            <a:r>
              <a:rPr lang="lv-LV" sz="2000" dirty="0" err="1"/>
              <a:t>A.Miscuks</a:t>
            </a:r>
            <a:r>
              <a:rPr lang="lv-LV" sz="2000" dirty="0"/>
              <a:t>, </a:t>
            </a:r>
            <a:r>
              <a:rPr lang="lv-LV" sz="2000" dirty="0" err="1"/>
              <a:t>Z.Marcinkevics</a:t>
            </a:r>
            <a:r>
              <a:rPr lang="lv-LV" sz="2000" dirty="0"/>
              <a:t>, </a:t>
            </a:r>
            <a:r>
              <a:rPr lang="lv-LV" sz="2000" dirty="0" err="1"/>
              <a:t>M.Lange</a:t>
            </a:r>
            <a:r>
              <a:rPr lang="lv-LV" sz="2000" dirty="0"/>
              <a:t>, «</a:t>
            </a:r>
            <a:r>
              <a:rPr lang="lv-LV" sz="2000" dirty="0" err="1"/>
              <a:t>Remote</a:t>
            </a:r>
            <a:r>
              <a:rPr lang="lv-LV" sz="2000" dirty="0"/>
              <a:t> </a:t>
            </a:r>
            <a:r>
              <a:rPr lang="lv-LV" sz="2000" dirty="0" err="1"/>
              <a:t>photoplethysmography</a:t>
            </a:r>
            <a:r>
              <a:rPr lang="lv-LV" sz="2000" dirty="0"/>
              <a:t> </a:t>
            </a:r>
            <a:r>
              <a:rPr lang="lv-LV" sz="2000" dirty="0" err="1"/>
              <a:t>system</a:t>
            </a:r>
            <a:r>
              <a:rPr lang="lv-LV" sz="2000" dirty="0"/>
              <a:t> </a:t>
            </a:r>
            <a:r>
              <a:rPr lang="lv-LV" sz="2000" dirty="0" err="1"/>
              <a:t>for</a:t>
            </a:r>
            <a:r>
              <a:rPr lang="lv-LV" sz="2000" dirty="0"/>
              <a:t> </a:t>
            </a:r>
            <a:r>
              <a:rPr lang="lv-LV" sz="2000" dirty="0" err="1"/>
              <a:t>unsupervised</a:t>
            </a:r>
            <a:r>
              <a:rPr lang="lv-LV" sz="2000" dirty="0"/>
              <a:t> </a:t>
            </a:r>
            <a:r>
              <a:rPr lang="lv-LV" sz="2000" dirty="0" err="1"/>
              <a:t>monitoring</a:t>
            </a:r>
            <a:r>
              <a:rPr lang="lv-LV" sz="2000" dirty="0"/>
              <a:t> </a:t>
            </a:r>
            <a:r>
              <a:rPr lang="lv-LV" sz="2000" dirty="0" err="1"/>
              <a:t>of</a:t>
            </a:r>
            <a:r>
              <a:rPr lang="lv-LV" sz="2000" dirty="0"/>
              <a:t> </a:t>
            </a:r>
            <a:r>
              <a:rPr lang="lv-LV" sz="2000" dirty="0" err="1"/>
              <a:t>regional</a:t>
            </a:r>
            <a:r>
              <a:rPr lang="lv-LV" sz="2000" dirty="0"/>
              <a:t> </a:t>
            </a:r>
            <a:r>
              <a:rPr lang="lv-LV" sz="2000" dirty="0" err="1"/>
              <a:t>anaesthesia</a:t>
            </a:r>
            <a:r>
              <a:rPr lang="lv-LV" sz="2000" dirty="0"/>
              <a:t> </a:t>
            </a:r>
            <a:r>
              <a:rPr lang="lv-LV" sz="2000" dirty="0" err="1"/>
              <a:t>effectiveness</a:t>
            </a:r>
            <a:r>
              <a:rPr lang="lv-LV" sz="2000" dirty="0"/>
              <a:t>», </a:t>
            </a:r>
            <a:r>
              <a:rPr lang="lv-LV" sz="2000" i="1" dirty="0" err="1"/>
              <a:t>Biophotonics</a:t>
            </a:r>
            <a:r>
              <a:rPr lang="lv-LV" sz="2000" i="1" dirty="0"/>
              <a:t> </a:t>
            </a:r>
            <a:r>
              <a:rPr lang="lv-LV" sz="2000" i="1" dirty="0" err="1"/>
              <a:t>Riga</a:t>
            </a:r>
            <a:r>
              <a:rPr lang="lv-LV" sz="2000" i="1" dirty="0"/>
              <a:t> – 2017</a:t>
            </a:r>
            <a:r>
              <a:rPr lang="lv-LV" sz="2000" dirty="0"/>
              <a:t>,  27-29 </a:t>
            </a:r>
            <a:r>
              <a:rPr lang="lv-LV" sz="2000" dirty="0" err="1"/>
              <a:t>August</a:t>
            </a:r>
            <a:r>
              <a:rPr lang="lv-LV" sz="2000" dirty="0"/>
              <a:t> 2017 .</a:t>
            </a:r>
          </a:p>
          <a:p>
            <a:pPr marL="0" lvl="0" indent="0">
              <a:buNone/>
            </a:pPr>
            <a:r>
              <a:rPr lang="lv-LV" sz="2000" dirty="0" smtClean="0"/>
              <a:t>25. </a:t>
            </a:r>
            <a:r>
              <a:rPr lang="lv-LV" sz="2000" dirty="0" err="1" smtClean="0"/>
              <a:t>J.Spigulis</a:t>
            </a:r>
            <a:r>
              <a:rPr lang="lv-LV" sz="2000" dirty="0"/>
              <a:t>, </a:t>
            </a:r>
            <a:r>
              <a:rPr lang="lv-LV" sz="2000" dirty="0" err="1"/>
              <a:t>I.Oshina</a:t>
            </a:r>
            <a:r>
              <a:rPr lang="lv-LV" sz="2000" dirty="0"/>
              <a:t>, «</a:t>
            </a:r>
            <a:r>
              <a:rPr lang="lv-LV" sz="2000" dirty="0" err="1"/>
              <a:t>Multi-spectral-line</a:t>
            </a:r>
            <a:r>
              <a:rPr lang="lv-LV" sz="2000" dirty="0"/>
              <a:t> </a:t>
            </a:r>
            <a:r>
              <a:rPr lang="lv-LV" sz="2000" dirty="0" err="1"/>
              <a:t>imaging</a:t>
            </a:r>
            <a:r>
              <a:rPr lang="lv-LV" sz="2000" dirty="0"/>
              <a:t>: </a:t>
            </a:r>
            <a:r>
              <a:rPr lang="lv-LV" sz="2000" dirty="0" err="1"/>
              <a:t>applications</a:t>
            </a:r>
            <a:r>
              <a:rPr lang="lv-LV" sz="2000" dirty="0"/>
              <a:t> </a:t>
            </a:r>
            <a:r>
              <a:rPr lang="lv-LV" sz="2000" dirty="0" err="1"/>
              <a:t>in</a:t>
            </a:r>
            <a:r>
              <a:rPr lang="lv-LV" sz="2000" dirty="0"/>
              <a:t> </a:t>
            </a:r>
            <a:r>
              <a:rPr lang="lv-LV" sz="2000" dirty="0" err="1"/>
              <a:t>biophotonics</a:t>
            </a:r>
            <a:r>
              <a:rPr lang="lv-LV" sz="2000" dirty="0"/>
              <a:t> </a:t>
            </a:r>
            <a:r>
              <a:rPr lang="lv-LV" sz="2000" dirty="0" err="1"/>
              <a:t>and</a:t>
            </a:r>
            <a:r>
              <a:rPr lang="lv-LV" sz="2000" dirty="0"/>
              <a:t> </a:t>
            </a:r>
            <a:r>
              <a:rPr lang="lv-LV" sz="2000" dirty="0" err="1"/>
              <a:t>forensics</a:t>
            </a:r>
            <a:r>
              <a:rPr lang="lv-LV" sz="2000" dirty="0"/>
              <a:t>», SFM </a:t>
            </a:r>
            <a:r>
              <a:rPr lang="lv-LV" sz="2000" dirty="0" err="1"/>
              <a:t>Symposium</a:t>
            </a:r>
            <a:r>
              <a:rPr lang="lv-LV" sz="2000" dirty="0"/>
              <a:t> </a:t>
            </a:r>
            <a:r>
              <a:rPr lang="lv-LV" sz="2000" i="1" dirty="0" err="1"/>
              <a:t>Optics</a:t>
            </a:r>
            <a:r>
              <a:rPr lang="lv-LV" sz="2000" i="1" dirty="0"/>
              <a:t> </a:t>
            </a:r>
            <a:r>
              <a:rPr lang="lv-LV" sz="2000" i="1" dirty="0" err="1"/>
              <a:t>and</a:t>
            </a:r>
            <a:r>
              <a:rPr lang="lv-LV" sz="2000" i="1" dirty="0"/>
              <a:t> </a:t>
            </a:r>
            <a:r>
              <a:rPr lang="lv-LV" sz="2000" i="1" dirty="0" err="1"/>
              <a:t>Biophotonics</a:t>
            </a:r>
            <a:r>
              <a:rPr lang="lv-LV" sz="2000" i="1" dirty="0"/>
              <a:t> 2017</a:t>
            </a:r>
            <a:r>
              <a:rPr lang="lv-LV" sz="2000" dirty="0"/>
              <a:t>, </a:t>
            </a:r>
            <a:r>
              <a:rPr lang="lv-LV" sz="2000" dirty="0" err="1" smtClean="0"/>
              <a:t>Saratov</a:t>
            </a:r>
            <a:r>
              <a:rPr lang="lv-LV" sz="2000" dirty="0" smtClean="0"/>
              <a:t> (RU), </a:t>
            </a:r>
            <a:r>
              <a:rPr lang="lv-LV" sz="2000" dirty="0"/>
              <a:t>26-29 </a:t>
            </a:r>
            <a:r>
              <a:rPr lang="lv-LV" sz="2000" dirty="0" err="1"/>
              <a:t>September</a:t>
            </a:r>
            <a:r>
              <a:rPr lang="lv-LV" sz="2000" dirty="0"/>
              <a:t> </a:t>
            </a:r>
            <a:r>
              <a:rPr lang="lv-LV" sz="2000" dirty="0" smtClean="0"/>
              <a:t>2017. </a:t>
            </a:r>
          </a:p>
          <a:p>
            <a:pPr marL="0" lvl="0" indent="0">
              <a:buNone/>
            </a:pPr>
            <a:r>
              <a:rPr lang="lv-LV" sz="2000" dirty="0" smtClean="0"/>
              <a:t>26. </a:t>
            </a:r>
            <a:r>
              <a:rPr lang="lv-LV" sz="2000" dirty="0" err="1" smtClean="0"/>
              <a:t>J.Spigulis</a:t>
            </a:r>
            <a:r>
              <a:rPr lang="lv-LV" sz="2000" dirty="0"/>
              <a:t>, </a:t>
            </a:r>
            <a:r>
              <a:rPr lang="lv-LV" sz="2000" dirty="0" err="1"/>
              <a:t>I.Oshina</a:t>
            </a:r>
            <a:r>
              <a:rPr lang="lv-LV" sz="2000" dirty="0"/>
              <a:t>, “</a:t>
            </a:r>
            <a:r>
              <a:rPr lang="lv-LV" sz="2000" dirty="0" err="1"/>
              <a:t>Monochromatic</a:t>
            </a:r>
            <a:r>
              <a:rPr lang="lv-LV" sz="2000" dirty="0"/>
              <a:t> </a:t>
            </a:r>
            <a:r>
              <a:rPr lang="lv-LV" sz="2000" dirty="0" err="1"/>
              <a:t>spectral</a:t>
            </a:r>
            <a:r>
              <a:rPr lang="lv-LV" sz="2000" dirty="0"/>
              <a:t> </a:t>
            </a:r>
            <a:r>
              <a:rPr lang="lv-LV" sz="2000" dirty="0" err="1"/>
              <a:t>imaging</a:t>
            </a:r>
            <a:r>
              <a:rPr lang="lv-LV" sz="2000" dirty="0"/>
              <a:t> </a:t>
            </a:r>
            <a:r>
              <a:rPr lang="lv-LV" sz="2000" dirty="0" err="1"/>
              <a:t>as</a:t>
            </a:r>
            <a:r>
              <a:rPr lang="lv-LV" sz="2000" dirty="0"/>
              <a:t> a </a:t>
            </a:r>
            <a:r>
              <a:rPr lang="lv-LV" sz="2000" dirty="0" err="1"/>
              <a:t>tool</a:t>
            </a:r>
            <a:r>
              <a:rPr lang="lv-LV" sz="2000" dirty="0"/>
              <a:t> </a:t>
            </a:r>
            <a:r>
              <a:rPr lang="lv-LV" sz="2000" dirty="0" err="1"/>
              <a:t>for</a:t>
            </a:r>
            <a:r>
              <a:rPr lang="lv-LV" sz="2000" dirty="0"/>
              <a:t> </a:t>
            </a:r>
            <a:r>
              <a:rPr lang="lv-LV" sz="2000" dirty="0" err="1"/>
              <a:t>counterfeit</a:t>
            </a:r>
            <a:r>
              <a:rPr lang="lv-LV" sz="2000" dirty="0"/>
              <a:t> </a:t>
            </a:r>
            <a:r>
              <a:rPr lang="lv-LV" sz="2000" dirty="0" err="1"/>
              <a:t>detection</a:t>
            </a:r>
            <a:r>
              <a:rPr lang="lv-LV" sz="2000" dirty="0"/>
              <a:t>”, </a:t>
            </a:r>
            <a:r>
              <a:rPr lang="lv-LV" sz="2000" i="1" dirty="0" err="1"/>
              <a:t>Int.Conf</a:t>
            </a:r>
            <a:r>
              <a:rPr lang="lv-LV" sz="2000" i="1" dirty="0"/>
              <a:t>. “</a:t>
            </a:r>
            <a:r>
              <a:rPr lang="lv-LV" sz="2000" i="1" dirty="0" err="1"/>
              <a:t>Forensics</a:t>
            </a:r>
            <a:r>
              <a:rPr lang="lv-LV" sz="2000" i="1" dirty="0"/>
              <a:t> 2017”</a:t>
            </a:r>
            <a:r>
              <a:rPr lang="lv-LV" sz="2000" dirty="0"/>
              <a:t>, </a:t>
            </a:r>
            <a:r>
              <a:rPr lang="lv-LV" sz="2000" dirty="0" err="1" smtClean="0"/>
              <a:t>Caparica</a:t>
            </a:r>
            <a:r>
              <a:rPr lang="lv-LV" sz="2000" dirty="0" smtClean="0"/>
              <a:t> (PT), </a:t>
            </a:r>
            <a:r>
              <a:rPr lang="lv-LV" sz="2000" dirty="0"/>
              <a:t>19-23 </a:t>
            </a:r>
            <a:r>
              <a:rPr lang="lv-LV" sz="2000" dirty="0" err="1"/>
              <a:t>November</a:t>
            </a:r>
            <a:r>
              <a:rPr lang="lv-LV" sz="2000" dirty="0"/>
              <a:t> </a:t>
            </a:r>
            <a:r>
              <a:rPr lang="lv-LV" sz="2000" dirty="0" smtClean="0"/>
              <a:t>2017.</a:t>
            </a:r>
          </a:p>
          <a:p>
            <a:pPr marL="0" lvl="0" indent="0">
              <a:buNone/>
            </a:pPr>
            <a:endParaRPr lang="lv-LV" sz="2000" dirty="0"/>
          </a:p>
          <a:p>
            <a:pPr marL="0" lvl="0" indent="0">
              <a:buNone/>
            </a:pPr>
            <a:r>
              <a:rPr lang="lv-LV" sz="2400" u="sng" dirty="0" smtClean="0"/>
              <a:t>Rezultāti prezentēti 12 valstīs: LV, EE, FI, DE, SE, IL, IE, NO, RU, PT, JP, USA</a:t>
            </a:r>
            <a:endParaRPr lang="lv-LV" sz="2400" u="sng" dirty="0"/>
          </a:p>
          <a:p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246866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/>
          <a:lstStyle/>
          <a:p>
            <a:r>
              <a:rPr lang="lv-LV" sz="4000" dirty="0" smtClean="0"/>
              <a:t>Promocijas darbi (2)</a:t>
            </a:r>
            <a:endParaRPr lang="lv-LV" sz="4000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400600"/>
          </a:xfrm>
        </p:spPr>
        <p:txBody>
          <a:bodyPr/>
          <a:lstStyle/>
          <a:p>
            <a:r>
              <a:rPr lang="lv-LV" sz="2400" b="1" dirty="0" smtClean="0"/>
              <a:t>Inga Saknīte</a:t>
            </a:r>
            <a:r>
              <a:rPr lang="lv-LV" sz="2400" dirty="0"/>
              <a:t>, </a:t>
            </a:r>
            <a:r>
              <a:rPr lang="lv-LV" sz="2400" i="1" dirty="0"/>
              <a:t>"Ādas </a:t>
            </a:r>
            <a:r>
              <a:rPr lang="lv-LV" sz="2400" i="1" dirty="0" err="1"/>
              <a:t>bilirubīna</a:t>
            </a:r>
            <a:r>
              <a:rPr lang="lv-LV" sz="2400" i="1" dirty="0"/>
              <a:t>, hemoglobīna un ūdens optiska </a:t>
            </a:r>
            <a:r>
              <a:rPr lang="lv-LV" sz="2400" i="1" dirty="0" err="1"/>
              <a:t>neinvazīva</a:t>
            </a:r>
            <a:r>
              <a:rPr lang="lv-LV" sz="2400" i="1" dirty="0"/>
              <a:t> noteikšana un kartēšana</a:t>
            </a:r>
            <a:r>
              <a:rPr lang="lv-LV" sz="2400" i="1" dirty="0" smtClean="0"/>
              <a:t>" </a:t>
            </a:r>
            <a:r>
              <a:rPr lang="lv-LV" sz="2400" dirty="0"/>
              <a:t>(vad. J.Spīgulis</a:t>
            </a:r>
            <a:r>
              <a:rPr lang="lv-LV" sz="2400" dirty="0" smtClean="0"/>
              <a:t>), LU, 11.12.2015.</a:t>
            </a:r>
          </a:p>
          <a:p>
            <a:pPr marL="0" indent="0">
              <a:buNone/>
            </a:pPr>
            <a:r>
              <a:rPr lang="lv-LV" sz="2400" dirty="0" smtClean="0"/>
              <a:t> </a:t>
            </a:r>
          </a:p>
          <a:p>
            <a:r>
              <a:rPr lang="lv-LV" sz="2400" b="1" dirty="0" err="1" smtClean="0"/>
              <a:t>Vanesa</a:t>
            </a:r>
            <a:r>
              <a:rPr lang="lv-LV" sz="2400" b="1" dirty="0" smtClean="0"/>
              <a:t> </a:t>
            </a:r>
            <a:r>
              <a:rPr lang="lv-LV" sz="2400" b="1" dirty="0" err="1"/>
              <a:t>Lukinsone</a:t>
            </a:r>
            <a:r>
              <a:rPr lang="lv-LV" sz="2400" dirty="0"/>
              <a:t>, </a:t>
            </a:r>
            <a:r>
              <a:rPr lang="lv-LV" sz="2400" dirty="0" smtClean="0"/>
              <a:t>“</a:t>
            </a:r>
            <a:r>
              <a:rPr lang="lv-LV" sz="2400" i="1" dirty="0" err="1"/>
              <a:t>In</a:t>
            </a:r>
            <a:r>
              <a:rPr lang="lv-LV" sz="2400" i="1" dirty="0"/>
              <a:t> </a:t>
            </a:r>
            <a:r>
              <a:rPr lang="lv-LV" sz="2400" i="1" dirty="0" err="1"/>
              <a:t>vivo</a:t>
            </a:r>
            <a:r>
              <a:rPr lang="lv-LV" sz="2400" i="1" dirty="0"/>
              <a:t> ādas </a:t>
            </a:r>
            <a:r>
              <a:rPr lang="lv-LV" sz="2400" i="1" dirty="0" err="1" smtClean="0"/>
              <a:t>autofluorescences</a:t>
            </a:r>
            <a:r>
              <a:rPr lang="lv-LV" sz="2400" i="1" dirty="0" smtClean="0"/>
              <a:t> </a:t>
            </a:r>
            <a:r>
              <a:rPr lang="lv-LV" sz="2400" i="1" dirty="0"/>
              <a:t>kinētika nepārtrauktā un </a:t>
            </a:r>
            <a:r>
              <a:rPr lang="lv-LV" sz="2400" i="1" dirty="0" err="1"/>
              <a:t>impulsveida</a:t>
            </a:r>
            <a:r>
              <a:rPr lang="lv-LV" sz="2400" i="1" dirty="0"/>
              <a:t> lāzeru </a:t>
            </a:r>
            <a:r>
              <a:rPr lang="lv-LV" sz="2400" i="1" dirty="0" err="1" smtClean="0"/>
              <a:t>ierosmē</a:t>
            </a:r>
            <a:r>
              <a:rPr lang="lv-LV" sz="2400" dirty="0" err="1" smtClean="0"/>
              <a:t>”(</a:t>
            </a:r>
            <a:r>
              <a:rPr lang="lv-LV" sz="2400" dirty="0" err="1"/>
              <a:t>vad</a:t>
            </a:r>
            <a:r>
              <a:rPr lang="lv-LV" sz="2400" dirty="0"/>
              <a:t>. </a:t>
            </a:r>
            <a:r>
              <a:rPr lang="lv-LV" sz="2400" dirty="0" smtClean="0"/>
              <a:t>J.Spīgulis), LU </a:t>
            </a:r>
            <a:r>
              <a:rPr lang="lv-LV" sz="2400" dirty="0"/>
              <a:t>12.12.2017. </a:t>
            </a:r>
          </a:p>
          <a:p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97193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/>
          <a:lstStyle/>
          <a:p>
            <a:r>
              <a:rPr lang="lv-LV" dirty="0" smtClean="0"/>
              <a:t>Maģistra darbi (6)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4828" y="1124744"/>
            <a:ext cx="9129172" cy="5733256"/>
          </a:xfrm>
        </p:spPr>
        <p:txBody>
          <a:bodyPr/>
          <a:lstStyle/>
          <a:p>
            <a:pPr lvl="0">
              <a:buFont typeface="+mj-lt"/>
              <a:buAutoNum type="arabicPeriod"/>
            </a:pPr>
            <a:r>
              <a:rPr lang="lv-LV" sz="2400" b="1" dirty="0"/>
              <a:t>Olga </a:t>
            </a:r>
            <a:r>
              <a:rPr lang="lv-LV" sz="2400" b="1" dirty="0" err="1" smtClean="0"/>
              <a:t>Ļašuka</a:t>
            </a:r>
            <a:r>
              <a:rPr lang="lv-LV" sz="2400" dirty="0" smtClean="0"/>
              <a:t>, „Pulsa viļņu ātruma noteikšana ar </a:t>
            </a:r>
            <a:r>
              <a:rPr lang="lv-LV" sz="2400" dirty="0" err="1" smtClean="0"/>
              <a:t>bezkontakta</a:t>
            </a:r>
            <a:r>
              <a:rPr lang="lv-LV" sz="2400" dirty="0" smtClean="0"/>
              <a:t> </a:t>
            </a:r>
            <a:r>
              <a:rPr lang="lv-LV" sz="2400" dirty="0" err="1" smtClean="0"/>
              <a:t>fotopletizmogrāfijas</a:t>
            </a:r>
            <a:r>
              <a:rPr lang="lv-LV" sz="2400" dirty="0" smtClean="0"/>
              <a:t> metodi (vad. Dr.phys. Uldis </a:t>
            </a:r>
            <a:r>
              <a:rPr lang="lv-LV" sz="2400" dirty="0"/>
              <a:t>Rubīns</a:t>
            </a:r>
            <a:r>
              <a:rPr lang="lv-LV" sz="2400" dirty="0" smtClean="0"/>
              <a:t>.), LU, 2015.</a:t>
            </a:r>
            <a:endParaRPr lang="lv-LV" sz="2400" dirty="0"/>
          </a:p>
          <a:p>
            <a:pPr lvl="0">
              <a:buFont typeface="+mj-lt"/>
              <a:buAutoNum type="arabicPeriod"/>
            </a:pPr>
            <a:r>
              <a:rPr lang="lv-LV" sz="2400" b="1" dirty="0" err="1"/>
              <a:t>Jacob</a:t>
            </a:r>
            <a:r>
              <a:rPr lang="lv-LV" sz="2400" b="1" dirty="0"/>
              <a:t> </a:t>
            </a:r>
            <a:r>
              <a:rPr lang="lv-LV" sz="2400" b="1" dirty="0" err="1" smtClean="0"/>
              <a:t>Bauer</a:t>
            </a:r>
            <a:r>
              <a:rPr lang="lv-LV" sz="2400" dirty="0"/>
              <a:t>,</a:t>
            </a:r>
            <a:r>
              <a:rPr lang="lv-LV" sz="2400" dirty="0" smtClean="0"/>
              <a:t> </a:t>
            </a:r>
            <a:r>
              <a:rPr lang="lv-LV" sz="2400" dirty="0"/>
              <a:t>“</a:t>
            </a:r>
            <a:r>
              <a:rPr lang="lv-LV" sz="2400" dirty="0" err="1"/>
              <a:t>Spectral</a:t>
            </a:r>
            <a:r>
              <a:rPr lang="lv-LV" sz="2400" dirty="0"/>
              <a:t> </a:t>
            </a:r>
            <a:r>
              <a:rPr lang="lv-LV" sz="2400" dirty="0" err="1"/>
              <a:t>reﬂectance</a:t>
            </a:r>
            <a:r>
              <a:rPr lang="lv-LV" sz="2400" dirty="0"/>
              <a:t> </a:t>
            </a:r>
            <a:r>
              <a:rPr lang="lv-LV" sz="2400" dirty="0" err="1"/>
              <a:t>estimation</a:t>
            </a:r>
            <a:r>
              <a:rPr lang="lv-LV" sz="2400" dirty="0"/>
              <a:t> </a:t>
            </a:r>
            <a:r>
              <a:rPr lang="lv-LV" sz="2400" dirty="0" err="1"/>
              <a:t>with</a:t>
            </a:r>
            <a:r>
              <a:rPr lang="lv-LV" sz="2400" dirty="0"/>
              <a:t> </a:t>
            </a:r>
            <a:r>
              <a:rPr lang="lv-LV" sz="2400" dirty="0" err="1"/>
              <a:t>an</a:t>
            </a:r>
            <a:r>
              <a:rPr lang="lv-LV" sz="2400" dirty="0"/>
              <a:t> </a:t>
            </a:r>
            <a:r>
              <a:rPr lang="lv-LV" sz="2400" dirty="0" err="1"/>
              <a:t>optical</a:t>
            </a:r>
            <a:r>
              <a:rPr lang="lv-LV" sz="2400" dirty="0"/>
              <a:t> </a:t>
            </a:r>
            <a:r>
              <a:rPr lang="lv-LV" sz="2400" dirty="0" err="1"/>
              <a:t>non</a:t>
            </a:r>
            <a:r>
              <a:rPr lang="lv-LV" sz="2400" dirty="0"/>
              <a:t> </a:t>
            </a:r>
            <a:r>
              <a:rPr lang="lv-LV" sz="2400" dirty="0" err="1"/>
              <a:t>contact</a:t>
            </a:r>
            <a:r>
              <a:rPr lang="lv-LV" sz="2400" dirty="0"/>
              <a:t> </a:t>
            </a:r>
            <a:r>
              <a:rPr lang="lv-LV" sz="2400" dirty="0" err="1"/>
              <a:t>device</a:t>
            </a:r>
            <a:r>
              <a:rPr lang="lv-LV" sz="2400" dirty="0"/>
              <a:t> </a:t>
            </a:r>
            <a:r>
              <a:rPr lang="lv-LV" sz="2400" dirty="0" err="1"/>
              <a:t>for</a:t>
            </a:r>
            <a:r>
              <a:rPr lang="lv-LV" sz="2400" dirty="0"/>
              <a:t> </a:t>
            </a:r>
            <a:r>
              <a:rPr lang="lv-LV" sz="2400" dirty="0" err="1"/>
              <a:t>skin</a:t>
            </a:r>
            <a:r>
              <a:rPr lang="lv-LV" sz="2400" dirty="0"/>
              <a:t> </a:t>
            </a:r>
            <a:r>
              <a:rPr lang="lv-LV" sz="2400" dirty="0" err="1"/>
              <a:t>assessment</a:t>
            </a:r>
            <a:r>
              <a:rPr lang="lv-LV" sz="2400" dirty="0"/>
              <a:t>” – </a:t>
            </a:r>
            <a:r>
              <a:rPr lang="lv-LV" sz="2400" dirty="0" err="1"/>
              <a:t>University</a:t>
            </a:r>
            <a:r>
              <a:rPr lang="lv-LV" sz="2400" dirty="0"/>
              <a:t> </a:t>
            </a:r>
            <a:r>
              <a:rPr lang="lv-LV" sz="2400" dirty="0" err="1"/>
              <a:t>of</a:t>
            </a:r>
            <a:r>
              <a:rPr lang="lv-LV" sz="2400" dirty="0"/>
              <a:t> </a:t>
            </a:r>
            <a:r>
              <a:rPr lang="lv-LV" sz="2400" dirty="0" err="1"/>
              <a:t>Eastern</a:t>
            </a:r>
            <a:r>
              <a:rPr lang="lv-LV" sz="2400" dirty="0"/>
              <a:t> </a:t>
            </a:r>
            <a:r>
              <a:rPr lang="lv-LV" sz="2400" dirty="0" err="1"/>
              <a:t>Finland</a:t>
            </a:r>
            <a:r>
              <a:rPr lang="lv-LV" sz="2400" dirty="0"/>
              <a:t>, (</a:t>
            </a:r>
            <a:r>
              <a:rPr lang="lv-LV" sz="2400" dirty="0" err="1"/>
              <a:t>Supervisors</a:t>
            </a:r>
            <a:r>
              <a:rPr lang="lv-LV" sz="2400" dirty="0"/>
              <a:t> Prof. </a:t>
            </a:r>
            <a:r>
              <a:rPr lang="lv-LV" sz="2400" dirty="0" err="1"/>
              <a:t>Ville</a:t>
            </a:r>
            <a:r>
              <a:rPr lang="lv-LV" sz="2400" dirty="0"/>
              <a:t> </a:t>
            </a:r>
            <a:r>
              <a:rPr lang="lv-LV" sz="2400" dirty="0" err="1"/>
              <a:t>Heikkinen</a:t>
            </a:r>
            <a:r>
              <a:rPr lang="lv-LV" sz="2400" dirty="0"/>
              <a:t> </a:t>
            </a:r>
            <a:r>
              <a:rPr lang="lv-LV" sz="2400" dirty="0" err="1"/>
              <a:t>and</a:t>
            </a:r>
            <a:r>
              <a:rPr lang="lv-LV" sz="2400" dirty="0"/>
              <a:t> Prof. </a:t>
            </a:r>
            <a:r>
              <a:rPr lang="lv-LV" sz="2400" dirty="0" err="1"/>
              <a:t>Janis</a:t>
            </a:r>
            <a:r>
              <a:rPr lang="lv-LV" sz="2400" dirty="0"/>
              <a:t> </a:t>
            </a:r>
            <a:r>
              <a:rPr lang="lv-LV" sz="2400" dirty="0" err="1" smtClean="0"/>
              <a:t>Spigulis</a:t>
            </a:r>
            <a:r>
              <a:rPr lang="lv-LV" sz="2400" dirty="0" smtClean="0"/>
              <a:t>), 2015.</a:t>
            </a:r>
          </a:p>
          <a:p>
            <a:pPr lvl="0">
              <a:buFont typeface="+mj-lt"/>
              <a:buAutoNum type="arabicPeriod"/>
            </a:pPr>
            <a:r>
              <a:rPr lang="lv-LV" sz="2400" b="1" dirty="0" smtClean="0"/>
              <a:t>Reinis </a:t>
            </a:r>
            <a:r>
              <a:rPr lang="lv-LV" sz="2400" b="1" dirty="0" err="1" smtClean="0"/>
              <a:t>Janovskis</a:t>
            </a:r>
            <a:r>
              <a:rPr lang="lv-LV" sz="2400" dirty="0" smtClean="0"/>
              <a:t>, “Infrasarkanā </a:t>
            </a:r>
            <a:r>
              <a:rPr lang="lv-LV" sz="2400" dirty="0" err="1" smtClean="0"/>
              <a:t>spektroskopija</a:t>
            </a:r>
            <a:r>
              <a:rPr lang="lv-LV" sz="2400" dirty="0" smtClean="0"/>
              <a:t> un attēlošana ādas mitruma novērtējumam (vad. prof. </a:t>
            </a:r>
            <a:r>
              <a:rPr lang="lv-LV" sz="2400" dirty="0"/>
              <a:t>Jānis </a:t>
            </a:r>
            <a:r>
              <a:rPr lang="lv-LV" sz="2400" dirty="0" smtClean="0"/>
              <a:t>Spīgulis un Dr.phys. </a:t>
            </a:r>
            <a:r>
              <a:rPr lang="lv-LV" sz="2400" dirty="0"/>
              <a:t>Inga Saknīte </a:t>
            </a:r>
            <a:r>
              <a:rPr lang="lv-LV" sz="2400" dirty="0" smtClean="0"/>
              <a:t>), LU, 2016.</a:t>
            </a:r>
            <a:endParaRPr lang="lv-LV" sz="2400" dirty="0"/>
          </a:p>
          <a:p>
            <a:pPr lvl="0">
              <a:buFont typeface="+mj-lt"/>
              <a:buAutoNum type="arabicPeriod"/>
            </a:pPr>
            <a:r>
              <a:rPr lang="lv-LV" sz="2400" b="1" dirty="0"/>
              <a:t>Ilze </a:t>
            </a:r>
            <a:r>
              <a:rPr lang="lv-LV" sz="2400" b="1" dirty="0" err="1" smtClean="0"/>
              <a:t>Ošiņa</a:t>
            </a:r>
            <a:r>
              <a:rPr lang="lv-LV" sz="2400" dirty="0" smtClean="0"/>
              <a:t>, </a:t>
            </a:r>
            <a:r>
              <a:rPr lang="lv-LV" sz="2400" dirty="0"/>
              <a:t>“Ādas </a:t>
            </a:r>
            <a:r>
              <a:rPr lang="lv-LV" sz="2400" dirty="0" err="1"/>
              <a:t>hromoforu</a:t>
            </a:r>
            <a:r>
              <a:rPr lang="lv-LV" sz="2400" dirty="0"/>
              <a:t> kartēšana 3, 4 un 5 spektrālo līniju </a:t>
            </a:r>
            <a:r>
              <a:rPr lang="lv-LV" sz="2400" dirty="0" smtClean="0"/>
              <a:t>apgaismojumā” (vad. prof</a:t>
            </a:r>
            <a:r>
              <a:rPr lang="lv-LV" sz="2400" dirty="0"/>
              <a:t>. Jānis </a:t>
            </a:r>
            <a:r>
              <a:rPr lang="lv-LV" sz="2400" dirty="0" smtClean="0"/>
              <a:t>Spīgulis), LU, 2017.</a:t>
            </a:r>
            <a:endParaRPr lang="lv-LV" sz="2400" dirty="0"/>
          </a:p>
          <a:p>
            <a:pPr lvl="0">
              <a:buFont typeface="+mj-lt"/>
              <a:buAutoNum type="arabicPeriod"/>
            </a:pPr>
            <a:r>
              <a:rPr lang="lv-LV" sz="2400" b="1" dirty="0"/>
              <a:t>Antra Dzērve</a:t>
            </a:r>
            <a:r>
              <a:rPr lang="lv-LV" sz="2400" dirty="0"/>
              <a:t>  “Ādas fluorescences un izkliedes kinētikas mērījumi </a:t>
            </a:r>
            <a:r>
              <a:rPr lang="lv-LV" sz="2400" dirty="0" err="1"/>
              <a:t>pikosekunžu</a:t>
            </a:r>
            <a:r>
              <a:rPr lang="lv-LV" sz="2400" dirty="0"/>
              <a:t> lāzera </a:t>
            </a:r>
            <a:r>
              <a:rPr lang="lv-LV" sz="2400" dirty="0" smtClean="0"/>
              <a:t>ierosmē</a:t>
            </a:r>
            <a:r>
              <a:rPr lang="lv-LV" sz="2400" dirty="0"/>
              <a:t>” (vad. prof. Jānis Spīgulis), LU, 2017.</a:t>
            </a:r>
          </a:p>
          <a:p>
            <a:pPr lvl="0">
              <a:buFont typeface="+mj-lt"/>
              <a:buAutoNum type="arabicPeriod"/>
            </a:pPr>
            <a:r>
              <a:rPr lang="lv-LV" sz="2400" b="1" dirty="0" smtClean="0"/>
              <a:t>Gatis </a:t>
            </a:r>
            <a:r>
              <a:rPr lang="lv-LV" sz="2400" b="1" dirty="0"/>
              <a:t>Tunēns </a:t>
            </a:r>
            <a:r>
              <a:rPr lang="lv-LV" sz="2400" dirty="0" smtClean="0"/>
              <a:t>«Optiskā </a:t>
            </a:r>
            <a:r>
              <a:rPr lang="lv-LV" sz="2400" dirty="0"/>
              <a:t>starojuma izplatības modelēšana veselā un patoloģiskā </a:t>
            </a:r>
            <a:r>
              <a:rPr lang="lv-LV" sz="2400" dirty="0" smtClean="0"/>
              <a:t>ādā» (</a:t>
            </a:r>
            <a:r>
              <a:rPr lang="lv-LV" sz="2400" dirty="0"/>
              <a:t>vad. prof. Jānis Spīgulis), LU, 2017.</a:t>
            </a:r>
          </a:p>
          <a:p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119254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341"/>
            <a:ext cx="8229600" cy="907379"/>
          </a:xfrm>
        </p:spPr>
        <p:txBody>
          <a:bodyPr/>
          <a:lstStyle/>
          <a:p>
            <a:r>
              <a:rPr lang="lv-LV" dirty="0" smtClean="0"/>
              <a:t>Rezumējums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/>
          <a:lstStyle/>
          <a:p>
            <a:r>
              <a:rPr lang="lv-LV" sz="2800" dirty="0" smtClean="0"/>
              <a:t>Projekta mērķi ir sasniegti, uzdevumi izpildīti un pat daļēji pārpildīti</a:t>
            </a:r>
          </a:p>
          <a:p>
            <a:r>
              <a:rPr lang="lv-LV" sz="2800" dirty="0" smtClean="0"/>
              <a:t>Uzkrāta </a:t>
            </a:r>
            <a:r>
              <a:rPr lang="lv-LV" sz="2800" dirty="0" smtClean="0"/>
              <a:t>laba pieredze gan jaunu </a:t>
            </a:r>
            <a:r>
              <a:rPr lang="lv-LV" sz="2800" dirty="0"/>
              <a:t>attēlošanas tehnoloģiju </a:t>
            </a:r>
            <a:r>
              <a:rPr lang="lv-LV" sz="2800" dirty="0" smtClean="0"/>
              <a:t>izstrādē medicīniskiem pielietojumiem, </a:t>
            </a:r>
            <a:r>
              <a:rPr lang="lv-LV" sz="2800" dirty="0" smtClean="0"/>
              <a:t>gan to realizācijā prototipos un klīniskajā aprobācijā</a:t>
            </a:r>
          </a:p>
          <a:p>
            <a:r>
              <a:rPr lang="lv-LV" sz="2800" dirty="0" smtClean="0"/>
              <a:t>Lai </a:t>
            </a:r>
            <a:r>
              <a:rPr lang="lv-LV" sz="2800" dirty="0"/>
              <a:t>izveidotie prototipi varētu tikt </a:t>
            </a:r>
            <a:r>
              <a:rPr lang="lv-LV" sz="2800" smtClean="0"/>
              <a:t>komercializēti ikdienas izmantošanai, </a:t>
            </a:r>
            <a:r>
              <a:rPr lang="lv-LV" sz="2800" dirty="0" smtClean="0"/>
              <a:t>nepieciešams </a:t>
            </a:r>
            <a:r>
              <a:rPr lang="lv-LV" sz="2800" dirty="0" smtClean="0"/>
              <a:t>turpmāks </a:t>
            </a:r>
            <a:r>
              <a:rPr lang="lv-LV" sz="2800" dirty="0" smtClean="0"/>
              <a:t>darbs - klīniskie mērījumi, konstrukciju un datorprogrammu optimizācija, ... </a:t>
            </a:r>
            <a:endParaRPr lang="lv-LV" sz="2800" dirty="0" smtClean="0"/>
          </a:p>
          <a:p>
            <a:r>
              <a:rPr lang="lv-LV" sz="2800" dirty="0" smtClean="0"/>
              <a:t>Perspektīva - pagaidām neskaidra:</a:t>
            </a:r>
          </a:p>
          <a:p>
            <a:pPr lvl="1"/>
            <a:r>
              <a:rPr lang="lv-LV" dirty="0" smtClean="0"/>
              <a:t>2018.g. sākums – </a:t>
            </a:r>
            <a:r>
              <a:rPr lang="lv-LV" dirty="0" smtClean="0"/>
              <a:t>1MEUR piešķirts papildus </a:t>
            </a:r>
            <a:r>
              <a:rPr lang="lv-LV" dirty="0" smtClean="0"/>
              <a:t>BF, LU attīstības projekts?</a:t>
            </a:r>
          </a:p>
          <a:p>
            <a:pPr lvl="1"/>
            <a:r>
              <a:rPr lang="lv-LV" dirty="0" smtClean="0"/>
              <a:t>2018.g. vidus  - LZP FLPP (?)</a:t>
            </a:r>
          </a:p>
          <a:p>
            <a:pPr lvl="1"/>
            <a:r>
              <a:rPr lang="lv-LV" dirty="0" smtClean="0"/>
              <a:t>2018.g. maijā </a:t>
            </a:r>
            <a:r>
              <a:rPr lang="lv-LV" dirty="0" smtClean="0"/>
              <a:t>– ERAF 1111 2.kārta (?)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7169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80928"/>
            <a:ext cx="8229600" cy="1143000"/>
          </a:xfrm>
        </p:spPr>
        <p:txBody>
          <a:bodyPr/>
          <a:lstStyle/>
          <a:p>
            <a:r>
              <a:rPr lang="lv-LV" dirty="0" smtClean="0"/>
              <a:t>Paldies par uzmanību!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7502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9" t="20846" r="3790" b="24495"/>
          <a:stretch/>
        </p:blipFill>
        <p:spPr>
          <a:xfrm>
            <a:off x="313962" y="1556792"/>
            <a:ext cx="7288605" cy="367240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SkImager «iekšas»</a:t>
            </a:r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7" r="22008" b="1968"/>
          <a:stretch/>
        </p:blipFill>
        <p:spPr>
          <a:xfrm>
            <a:off x="4355976" y="1559821"/>
            <a:ext cx="4547466" cy="50901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0190" y="5445224"/>
            <a:ext cx="66247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dirty="0" smtClean="0"/>
              <a:t>Ierīces rokturī ir iebūvēts litija jonu akumulators 3,6V 4,6Ah. Uzlādes laiks ~4 stundas. Akumulatora uzlāde ir iespējama no ārējā barošanas bloka 5V, 2,5A. Tas pievienojams pie statīva barošanas ligzdas.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54712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988"/>
            <a:ext cx="9144000" cy="1930226"/>
          </a:xfrm>
        </p:spPr>
        <p:txBody>
          <a:bodyPr/>
          <a:lstStyle/>
          <a:p>
            <a:r>
              <a:rPr lang="lv-LV" sz="3600" b="1" dirty="0" smtClean="0"/>
              <a:t>Seborejas keratoze un bazālo šūnu vēzis</a:t>
            </a:r>
            <a:r>
              <a:rPr lang="lv-LV" dirty="0" smtClean="0"/>
              <a:t/>
            </a:r>
            <a:br>
              <a:rPr lang="lv-LV" dirty="0" smtClean="0"/>
            </a:br>
            <a:r>
              <a:rPr lang="en-US" sz="2800" dirty="0" smtClean="0"/>
              <a:t>RGB </a:t>
            </a:r>
            <a:r>
              <a:rPr lang="en-US" sz="2800" dirty="0"/>
              <a:t>image (a) under white LED illumination, (b) filtered </a:t>
            </a:r>
            <a:r>
              <a:rPr lang="lv-LV" sz="2800" dirty="0" smtClean="0"/>
              <a:t>autofluorescence</a:t>
            </a:r>
            <a:r>
              <a:rPr lang="en-US" sz="2800" dirty="0" smtClean="0"/>
              <a:t> </a:t>
            </a:r>
            <a:r>
              <a:rPr lang="en-US" sz="2800" dirty="0"/>
              <a:t>image at start moment, and (c) </a:t>
            </a:r>
            <a:r>
              <a:rPr lang="en-US" sz="2800" dirty="0" smtClean="0"/>
              <a:t>map</a:t>
            </a:r>
            <a:r>
              <a:rPr lang="lv-LV" sz="2800" dirty="0" smtClean="0"/>
              <a:t> of the </a:t>
            </a:r>
            <a:r>
              <a:rPr lang="en-US" sz="2800" dirty="0" err="1" smtClean="0"/>
              <a:t>photobleaching</a:t>
            </a:r>
            <a:r>
              <a:rPr lang="en-US" sz="2800" dirty="0" smtClean="0"/>
              <a:t> </a:t>
            </a:r>
            <a:r>
              <a:rPr lang="en-US" sz="2800" dirty="0"/>
              <a:t>background parameter </a:t>
            </a:r>
            <a:r>
              <a:rPr lang="en-US" sz="2800" dirty="0" smtClean="0"/>
              <a:t>A</a:t>
            </a:r>
            <a:endParaRPr lang="lv-LV" sz="2800" dirty="0"/>
          </a:p>
        </p:txBody>
      </p:sp>
      <p:pic>
        <p:nvPicPr>
          <p:cNvPr id="4" name="Picture 3" descr="D:\Desktop\Munchen_2017\seb_ker_serija_las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03" y="2368044"/>
            <a:ext cx="6509569" cy="20353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699792" y="1844824"/>
            <a:ext cx="27295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800" dirty="0" smtClean="0"/>
              <a:t>I = I</a:t>
            </a:r>
            <a:r>
              <a:rPr lang="lv-LV" sz="2800" baseline="-25000" dirty="0" smtClean="0"/>
              <a:t>o</a:t>
            </a:r>
            <a:r>
              <a:rPr lang="lv-LV" sz="2800" dirty="0" smtClean="0"/>
              <a:t> exp(-t/</a:t>
            </a:r>
            <a:r>
              <a:rPr lang="lv-LV" sz="2800" dirty="0" smtClean="0">
                <a:latin typeface="Symbol" panose="05050102010706020507" pitchFamily="18" charset="2"/>
              </a:rPr>
              <a:t>t</a:t>
            </a:r>
            <a:r>
              <a:rPr lang="lv-LV" sz="2800" dirty="0" smtClean="0"/>
              <a:t>) + A</a:t>
            </a:r>
            <a:endParaRPr lang="lv-LV" sz="2800" dirty="0"/>
          </a:p>
        </p:txBody>
      </p:sp>
      <p:pic>
        <p:nvPicPr>
          <p:cNvPr id="6" name="Picture 5" descr="Gba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9" y="4403432"/>
            <a:ext cx="3096344" cy="24559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461485" y="5301207"/>
            <a:ext cx="3841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BCC </a:t>
            </a:r>
            <a:r>
              <a:rPr lang="en-US" dirty="0" smtClean="0"/>
              <a:t>postoperative </a:t>
            </a:r>
            <a:r>
              <a:rPr lang="en-US" dirty="0"/>
              <a:t>scar's </a:t>
            </a:r>
            <a:r>
              <a:rPr lang="lv-LV" dirty="0" smtClean="0"/>
              <a:t>fluorescence</a:t>
            </a:r>
          </a:p>
          <a:p>
            <a:r>
              <a:rPr lang="en-US" dirty="0" smtClean="0"/>
              <a:t> intensity G</a:t>
            </a:r>
            <a:r>
              <a:rPr lang="lv-LV" dirty="0" smtClean="0"/>
              <a:t>-</a:t>
            </a:r>
            <a:r>
              <a:rPr lang="en-US" dirty="0" smtClean="0"/>
              <a:t>channel</a:t>
            </a:r>
            <a:r>
              <a:rPr lang="lv-LV" dirty="0" smtClean="0"/>
              <a:t> image</a:t>
            </a:r>
            <a:r>
              <a:rPr lang="en-US" dirty="0" smtClean="0"/>
              <a:t>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4491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 txBox="1">
            <a:spLocks noChangeArrowheads="1"/>
          </p:cNvSpPr>
          <p:nvPr/>
        </p:nvSpPr>
        <p:spPr bwMode="auto">
          <a:xfrm>
            <a:off x="384175" y="260350"/>
            <a:ext cx="8375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en-US" dirty="0" smtClean="0">
                <a:latin typeface="Tahoma" panose="020B0604030504040204" pitchFamily="34" charset="0"/>
              </a:rPr>
              <a:t>Algoritms</a:t>
            </a:r>
            <a:endParaRPr lang="en-GB" altLang="en-US" dirty="0">
              <a:latin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032" y="1149953"/>
            <a:ext cx="6483336" cy="544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3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 txBox="1">
            <a:spLocks noChangeArrowheads="1"/>
          </p:cNvSpPr>
          <p:nvPr/>
        </p:nvSpPr>
        <p:spPr bwMode="auto">
          <a:xfrm>
            <a:off x="107504" y="260350"/>
            <a:ext cx="8496944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en-US" dirty="0" smtClean="0">
                <a:latin typeface="Tahoma" panose="020B0604030504040204" pitchFamily="34" charset="0"/>
              </a:rPr>
              <a:t>Datorprogramma reāllaika asinsrites monitoringam</a:t>
            </a:r>
            <a:endParaRPr lang="en-GB" altLang="en-US" dirty="0">
              <a:latin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40768"/>
            <a:ext cx="8454723" cy="533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7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dirty="0"/>
              <a:t>Tehnoloģiskā progroze</a:t>
            </a:r>
            <a:r>
              <a:rPr lang="lv-LV" dirty="0" smtClean="0"/>
              <a:t>: </a:t>
            </a:r>
            <a:br>
              <a:rPr lang="lv-LV" dirty="0" smtClean="0"/>
            </a:br>
            <a:r>
              <a:rPr lang="lv-LV" dirty="0" smtClean="0"/>
              <a:t>galvenās tendences biofotonikā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5"/>
            <a:ext cx="9144000" cy="5329337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lv-LV" u="sng" dirty="0" smtClean="0"/>
              <a:t>Application areas</a:t>
            </a:r>
            <a:r>
              <a:rPr lang="lv-LV" dirty="0" smtClean="0"/>
              <a:t>: healthcare + food quality/safety, forensics, veterinary, smart sensing, ...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lv-LV" u="sng" dirty="0" smtClean="0"/>
              <a:t>Instrument designs</a:t>
            </a:r>
            <a:r>
              <a:rPr lang="lv-LV" dirty="0" smtClean="0"/>
              <a:t>: reduced size/weight, enhanced resolution, cable-free, mobile phone based, non-contact, fast/snapshot, ...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lv-LV" u="sng" dirty="0" smtClean="0"/>
              <a:t>New principles of operation</a:t>
            </a:r>
            <a:r>
              <a:rPr lang="lv-LV" dirty="0" smtClean="0"/>
              <a:t>: e.g. twisted light, tissue laser, optical clearing, ...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lv-LV" u="sng" dirty="0" smtClean="0"/>
              <a:t>Combined data collection</a:t>
            </a:r>
            <a:r>
              <a:rPr lang="lv-LV" dirty="0" smtClean="0"/>
              <a:t>: reflectance + fluorescence + Raman; ultrasound + light, ...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lv-LV" u="sng" dirty="0" smtClean="0"/>
              <a:t>User’s friendliness</a:t>
            </a:r>
            <a:r>
              <a:rPr lang="lv-LV" dirty="0" smtClean="0"/>
              <a:t>: clinical diagnostic criteria rather than full image, physical parameters, touch-screens</a:t>
            </a:r>
          </a:p>
        </p:txBody>
      </p:sp>
    </p:spTree>
    <p:extLst>
      <p:ext uri="{BB962C8B-B14F-4D97-AF65-F5344CB8AC3E}">
        <p14:creationId xmlns:p14="http://schemas.microsoft.com/office/powerpoint/2010/main" val="347038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395536" y="28636"/>
            <a:ext cx="8229600" cy="808076"/>
          </a:xfrm>
        </p:spPr>
        <p:txBody>
          <a:bodyPr/>
          <a:lstStyle/>
          <a:p>
            <a:r>
              <a:rPr lang="lv-LV" dirty="0" smtClean="0"/>
              <a:t>Bakalaura darbi (4)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0" y="1052736"/>
            <a:ext cx="9036496" cy="5805264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lv-LV" sz="2400" b="1" dirty="0" smtClean="0"/>
              <a:t>Ilze </a:t>
            </a:r>
            <a:r>
              <a:rPr lang="lv-LV" sz="2400" b="1" dirty="0" err="1" smtClean="0"/>
              <a:t>Ošiņa</a:t>
            </a:r>
            <a:r>
              <a:rPr lang="lv-LV" sz="2400" dirty="0"/>
              <a:t>, </a:t>
            </a:r>
            <a:r>
              <a:rPr lang="lv-LV" sz="2400" dirty="0" smtClean="0"/>
              <a:t>„</a:t>
            </a:r>
            <a:r>
              <a:rPr lang="lv-LV" sz="2400" i="1" dirty="0"/>
              <a:t>Ādas </a:t>
            </a:r>
            <a:r>
              <a:rPr lang="lv-LV" sz="2400" i="1" dirty="0" err="1"/>
              <a:t>hromoforu</a:t>
            </a:r>
            <a:r>
              <a:rPr lang="lv-LV" sz="2400" i="1" dirty="0"/>
              <a:t> kartēšana </a:t>
            </a:r>
            <a:r>
              <a:rPr lang="lv-LV" sz="2400" i="1" dirty="0" err="1"/>
              <a:t>trihromātiskā</a:t>
            </a:r>
            <a:r>
              <a:rPr lang="lv-LV" sz="2400" i="1" dirty="0"/>
              <a:t> lāzeru apgaismojumā</a:t>
            </a:r>
            <a:r>
              <a:rPr lang="lv-LV" sz="2400" dirty="0"/>
              <a:t>” (vadītājs </a:t>
            </a:r>
            <a:r>
              <a:rPr lang="lv-LV" sz="2400" dirty="0" smtClean="0"/>
              <a:t>prof</a:t>
            </a:r>
            <a:r>
              <a:rPr lang="lv-LV" sz="2400" dirty="0"/>
              <a:t>. J.Spīgulis</a:t>
            </a:r>
            <a:r>
              <a:rPr lang="lv-LV" sz="2400" dirty="0" smtClean="0"/>
              <a:t>), LU, 2015.</a:t>
            </a:r>
            <a:endParaRPr lang="lv-LV" sz="2400" dirty="0"/>
          </a:p>
          <a:p>
            <a:pPr marL="457200" lvl="0" indent="-457200">
              <a:buFont typeface="+mj-lt"/>
              <a:buAutoNum type="arabicPeriod"/>
            </a:pPr>
            <a:r>
              <a:rPr lang="lv-LV" sz="2400" b="1" dirty="0" smtClean="0"/>
              <a:t>Gatis Tunēns</a:t>
            </a:r>
            <a:r>
              <a:rPr lang="lv-LV" sz="2400" dirty="0" smtClean="0"/>
              <a:t>, “</a:t>
            </a:r>
            <a:r>
              <a:rPr lang="lv-LV" sz="2400" i="1" dirty="0"/>
              <a:t>Montekarlo simulācijas tuvajā infrasarkanajā spektra diapazonā ādas mitruma novērtējumam</a:t>
            </a:r>
            <a:r>
              <a:rPr lang="lv-LV" sz="2400" dirty="0"/>
              <a:t>” (</a:t>
            </a:r>
            <a:r>
              <a:rPr lang="lv-LV" sz="2400" dirty="0" smtClean="0"/>
              <a:t>vadītāja Dr.phys</a:t>
            </a:r>
            <a:r>
              <a:rPr lang="lv-LV" sz="2400" dirty="0"/>
              <a:t>. I.Saknīte</a:t>
            </a:r>
            <a:r>
              <a:rPr lang="lv-LV" sz="2400" dirty="0" smtClean="0"/>
              <a:t>), LU, 2015.</a:t>
            </a:r>
            <a:endParaRPr lang="lv-LV" sz="2400" dirty="0"/>
          </a:p>
          <a:p>
            <a:pPr marL="457200" lvl="0" indent="-457200">
              <a:buFont typeface="+mj-lt"/>
              <a:buAutoNum type="arabicPeriod"/>
            </a:pPr>
            <a:r>
              <a:rPr lang="lv-LV" sz="2400" b="1" dirty="0"/>
              <a:t>Emīlija </a:t>
            </a:r>
            <a:r>
              <a:rPr lang="lv-LV" sz="2400" b="1" dirty="0" err="1" smtClean="0"/>
              <a:t>Ploriņa</a:t>
            </a:r>
            <a:r>
              <a:rPr lang="lv-LV" sz="2400" dirty="0" smtClean="0"/>
              <a:t>, </a:t>
            </a:r>
            <a:r>
              <a:rPr lang="lv-LV" sz="2400" dirty="0"/>
              <a:t>“</a:t>
            </a:r>
            <a:r>
              <a:rPr lang="lv-LV" sz="2400" i="1" dirty="0"/>
              <a:t>Ādas patoloģiju novērtēšana, izmantojot </a:t>
            </a:r>
            <a:r>
              <a:rPr lang="lv-LV" sz="2400" i="1" dirty="0" err="1"/>
              <a:t>autofluorescences</a:t>
            </a:r>
            <a:r>
              <a:rPr lang="lv-LV" sz="2400" i="1" dirty="0"/>
              <a:t> attēlošanas metodi ar RGB </a:t>
            </a:r>
            <a:r>
              <a:rPr lang="lv-LV" sz="2400" i="1" dirty="0" smtClean="0"/>
              <a:t>kameru</a:t>
            </a:r>
            <a:r>
              <a:rPr lang="lv-LV" sz="2400" dirty="0" smtClean="0"/>
              <a:t>” (vadītājs Dr.phys. </a:t>
            </a:r>
            <a:r>
              <a:rPr lang="lv-LV" sz="2400" dirty="0" err="1" smtClean="0"/>
              <a:t>A.Ļihačovs</a:t>
            </a:r>
            <a:r>
              <a:rPr lang="lv-LV" sz="2400" dirty="0" smtClean="0"/>
              <a:t>), RTU</a:t>
            </a:r>
            <a:r>
              <a:rPr lang="lv-LV" sz="2400" dirty="0"/>
              <a:t>, </a:t>
            </a:r>
            <a:r>
              <a:rPr lang="lv-LV" sz="2400" dirty="0" smtClean="0"/>
              <a:t>2017.</a:t>
            </a:r>
            <a:endParaRPr lang="lv-LV" sz="2400" dirty="0"/>
          </a:p>
          <a:p>
            <a:pPr marL="457200" lvl="0" indent="-457200">
              <a:buFont typeface="+mj-lt"/>
              <a:buAutoNum type="arabicPeriod"/>
            </a:pPr>
            <a:r>
              <a:rPr lang="lv-LV" sz="2400" b="1" dirty="0" smtClean="0"/>
              <a:t>Kalvis </a:t>
            </a:r>
            <a:r>
              <a:rPr lang="lv-LV" sz="2400" b="1" dirty="0" err="1" smtClean="0"/>
              <a:t>Lauberts</a:t>
            </a:r>
            <a:r>
              <a:rPr lang="lv-LV" sz="2400" b="1" dirty="0"/>
              <a:t>,</a:t>
            </a:r>
            <a:r>
              <a:rPr lang="lv-LV" sz="2400" dirty="0" smtClean="0"/>
              <a:t> «Ādas </a:t>
            </a:r>
            <a:r>
              <a:rPr lang="lv-LV" sz="2400" dirty="0" err="1"/>
              <a:t>hromoforu</a:t>
            </a:r>
            <a:r>
              <a:rPr lang="lv-LV" sz="2400" dirty="0"/>
              <a:t> kartēšanas ierīces izveide un eksperimentāla </a:t>
            </a:r>
            <a:r>
              <a:rPr lang="lv-LV" sz="2400" dirty="0" smtClean="0"/>
              <a:t>pārbaude». </a:t>
            </a:r>
            <a:r>
              <a:rPr lang="lv-LV" sz="2400" dirty="0"/>
              <a:t>(vadītājs </a:t>
            </a:r>
            <a:r>
              <a:rPr lang="lv-LV" sz="2400" dirty="0" smtClean="0"/>
              <a:t>prof. J.Spīgulis), </a:t>
            </a:r>
            <a:r>
              <a:rPr lang="lv-LV" sz="2400" dirty="0"/>
              <a:t>LU, </a:t>
            </a:r>
            <a:r>
              <a:rPr lang="lv-LV" sz="2400" dirty="0" smtClean="0"/>
              <a:t>2017.</a:t>
            </a:r>
            <a:endParaRPr lang="lv-LV" sz="2400" dirty="0"/>
          </a:p>
          <a:p>
            <a:pPr marL="457200" indent="-457200">
              <a:buFont typeface="+mj-lt"/>
              <a:buAutoNum type="arabicPeriod"/>
            </a:pP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172427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6966</TotalTime>
  <Words>2711</Words>
  <Application>Microsoft Office PowerPoint</Application>
  <PresentationFormat>On-screen Show (4:3)</PresentationFormat>
  <Paragraphs>312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PowerPoint Presentation</vt:lpstr>
      <vt:lpstr>Projekta #3 uzdevumi</vt:lpstr>
      <vt:lpstr>Faktiski – 4 pētniecības virzieni</vt:lpstr>
      <vt:lpstr>Projekta posmu galvenie pētnieciskie uzdevumi</vt:lpstr>
      <vt:lpstr>1.Jaunas attēlošanas un attēlu apstrādes tehnoloģijas </vt:lpstr>
      <vt:lpstr>Monohromatiskas attēlošanas tehnoloģija</vt:lpstr>
      <vt:lpstr>PowerPoint Presentation</vt:lpstr>
      <vt:lpstr>Piemērs: naudaszīmju monohromatiskie attēli  specifiskas pazīmes</vt:lpstr>
      <vt:lpstr>Attiecība 659nm/448 nm: īsta un viltota banknote</vt:lpstr>
      <vt:lpstr>Spektrālattēlu attiecību salīdzinājums</vt:lpstr>
      <vt:lpstr>2. Jaunas bezkontakta klīniskās diagnostikas un monitoringa tehnoloģijas</vt:lpstr>
      <vt:lpstr>Princips ādas hromoforu «viena knipša» kartēšanai, izmantojot 3 monohromatiskus spektrālos attēlus</vt:lpstr>
      <vt:lpstr>PowerPoint Presentation</vt:lpstr>
      <vt:lpstr>Tiešām jaunas tehnoloģijas? Mūsu 13 patenti:</vt:lpstr>
      <vt:lpstr>3.Maketierīču prototipu izveide, pilnveidošana un aprobācija</vt:lpstr>
      <vt:lpstr>Prototipa ierīce ādas multimodālai attēlošanai „SkImager” (pilnveidošana)</vt:lpstr>
      <vt:lpstr>PowerPoint Presentation</vt:lpstr>
      <vt:lpstr>Piemērs: pigmentētas keratozes</vt:lpstr>
      <vt:lpstr>«Dubultknipša» ierīces 4 un 5 ādas hromoforu kartēšanai</vt:lpstr>
      <vt:lpstr>Pēdējā versija «dubultknipša» ierīcei ar 5x4 lāzerdiodēm</vt:lpstr>
      <vt:lpstr>Ierīce ādas fluorescentai diagnostikai</vt:lpstr>
      <vt:lpstr>PowerPoint Presentation</vt:lpstr>
      <vt:lpstr>Kompakta (4x4x4 cm) prototipa ierīce ādas asinsrites perfūzijas bezkontakta kartēšanai</vt:lpstr>
      <vt:lpstr>Klīniskais prototips bezkontakta anestēzijas kontrolei plaukstas ķirurģijā (TOS)</vt:lpstr>
      <vt:lpstr>Prototips anestēzijas bezkontakta kontrolei operāciju laikā</vt:lpstr>
      <vt:lpstr>Lokālā anestētiķa izraisītu mikrocirkulācijas izmaiņu kartēšana</vt:lpstr>
      <vt:lpstr>Maketierīce, izmantojot attēlošanu tuvajā infrasarkanajā spektra diapazonā</vt:lpstr>
      <vt:lpstr>Maketierīce, izmantojot difūzi atstarotās gaismas spektroskopijas metodi</vt:lpstr>
      <vt:lpstr>Plānotie un sasniegtie rezultāti</vt:lpstr>
      <vt:lpstr>Monogrāfija (SCOPUS)</vt:lpstr>
      <vt:lpstr>Rezultātu publicitāte: SNIP&gt;1 (4)</vt:lpstr>
      <vt:lpstr>Rezultātu publicitāte: SCOPUS (12)</vt:lpstr>
      <vt:lpstr>Rezultātu publicitāte: SCOPUS (turp.)</vt:lpstr>
      <vt:lpstr>Starptautisko konferenču ziņojumi (26)</vt:lpstr>
      <vt:lpstr>Starptautisko konferenču ziņojumi (turp.1)</vt:lpstr>
      <vt:lpstr>Starptautisko konferenču ziņojumi (turp.2)</vt:lpstr>
      <vt:lpstr>Starptautisko konferenču ziņojumi (turp.3)</vt:lpstr>
      <vt:lpstr>Promocijas darbi (2)</vt:lpstr>
      <vt:lpstr>Maģistra darbi (6)</vt:lpstr>
      <vt:lpstr>Rezumējums</vt:lpstr>
      <vt:lpstr>Paldies par uzmanību!</vt:lpstr>
      <vt:lpstr>SkImager «iekšas»</vt:lpstr>
      <vt:lpstr>Seborejas keratoze un bazālo šūnu vēzis RGB image (a) under white LED illumination, (b) filtered autofluorescence image at start moment, and (c) map of the photobleaching background parameter A</vt:lpstr>
      <vt:lpstr>PowerPoint Presentation</vt:lpstr>
      <vt:lpstr>PowerPoint Presentation</vt:lpstr>
      <vt:lpstr>Tehnoloģiskā progroze:  galvenās tendences biofotonikā</vt:lpstr>
      <vt:lpstr>Bakalaura darbi (4)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LATVIJAS UNIVERSITĀTE FIZIKAS UN MATEMĀTIKAS FAKULTĀTE FIZIKAS NODAĻA  Ādas hromoforu kartēšana trihromātiskā lāzeru apgaismojumā  Bakalaura darbs  Autors: Ilze Ošiņa Darba vadītāja: Dr. habil. phys., prof. Jānis Spīgulis  RĪGA 2015</dc:title>
  <dc:creator>User</dc:creator>
  <cp:lastModifiedBy>lietotajvards</cp:lastModifiedBy>
  <cp:revision>379</cp:revision>
  <dcterms:created xsi:type="dcterms:W3CDTF">2015-05-17T11:07:36Z</dcterms:created>
  <dcterms:modified xsi:type="dcterms:W3CDTF">2017-11-30T10:37:04Z</dcterms:modified>
</cp:coreProperties>
</file>