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65" r:id="rId4"/>
    <p:sldId id="266" r:id="rId5"/>
    <p:sldId id="267" r:id="rId6"/>
    <p:sldId id="269" r:id="rId7"/>
    <p:sldId id="268" r:id="rId8"/>
    <p:sldId id="270" r:id="rId9"/>
    <p:sldId id="283" r:id="rId10"/>
    <p:sldId id="272" r:id="rId11"/>
    <p:sldId id="28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0" autoAdjust="0"/>
    <p:restoredTop sz="94612" autoAdjust="0"/>
  </p:normalViewPr>
  <p:slideViewPr>
    <p:cSldViewPr snapToGrid="0">
      <p:cViewPr varScale="1">
        <p:scale>
          <a:sx n="82" d="100"/>
          <a:sy n="82" d="100"/>
        </p:scale>
        <p:origin x="96" y="510"/>
      </p:cViewPr>
      <p:guideLst/>
    </p:cSldViewPr>
  </p:slideViewPr>
  <p:outlineViewPr>
    <p:cViewPr>
      <p:scale>
        <a:sx n="33" d="100"/>
        <a:sy n="33" d="100"/>
      </p:scale>
      <p:origin x="0" y="-232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6016A-D967-42E7-AE53-B899F82DC5B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62FE4-53E0-4B8F-8EED-38B44EE555B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89615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62FE4-53E0-4B8F-8EED-38B44EE555BC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812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3590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0675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lv-LV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58338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8993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4821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lv-LV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2964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lv-LV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54995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241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28B0-ED5D-4580-928C-6CD4CD0CE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D91190-9EB2-405F-8BB9-AC8FC01E7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49211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EC5E9-4DF1-42C8-8F4B-F4013908E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6BED0-F819-42A1-967B-4C7B925B9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42498-9533-4AED-A3E7-BD77FBFC51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DE192-7137-4666-8A25-22BA0ED44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C1F4D-44F1-4C8B-82AE-DEF1D793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338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A6A87-EC42-479F-AC7F-100C5CD24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ADCEA-2A76-4B2C-B4E5-D1F794DA2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F8222-2C35-489F-886C-933D6869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FA743-77B7-4A02-9DBD-AE54C2AF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97F2F-C8FA-4D9F-9DE5-34C699A0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2747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D7536-97C5-4C9C-A2FD-988B629E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00659-3041-49A3-B426-1EEBF92F1C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6B1CB-82D7-4498-84D3-AA3670A02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04084-7F4F-48BB-80D9-F4B8A5EA4D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720BD-7AC6-435D-B748-E2925128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B21C7-C67D-4EF9-BA6F-BB085380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8163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DD65E-618B-41EB-BB77-6887F400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13397-BBC2-48CE-AB13-0CECF8F22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4A2EC-FE4B-482F-A001-FB1A4F937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320BCF-1B61-4C44-BD94-CA93ACF20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54865-4ED8-43BA-8444-75D92A2F4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C7254C-1327-4C35-B53E-92F18F8EF3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11CCAD-1006-4AF2-AEE9-B333D728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049B8-FDB4-4566-89AE-76A9E763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3420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DFE77-7E68-4BF4-85FC-7D375C05F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3BFDFA-F61C-4C91-9AF9-5D8CF6DC85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C466D-041E-4A21-979F-F64FF2A9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676E9-9D10-4FFE-8DCF-E7877B94B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047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883781-B8BA-4ECF-8C47-552C1F9C2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5A3EC8-D392-47AC-91B3-D5CA12C8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62B7A-5A4E-4BB5-AC58-3EF0194C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38071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2329C-197E-4C42-9673-A94D3C8A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D55CC-1226-45E3-B5DE-B98688E7E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1A53F-0732-4217-9ACC-3F8722E79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A7AEC-94B4-413A-AEBE-D3AEBC5E80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71DDF-D66B-4690-8AE0-0FDD64F5D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7CA23-9772-4EA9-BAFD-2A9F1E9A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4683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628E3-41DE-477A-BEF7-D2EBEDC5F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93AC60-A19D-4432-B926-4490371856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FC52E-2C6E-490A-819A-EC34B39A9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8D027-6334-49EE-9ACE-55473D6E39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17838-E722-4EB9-815B-95728E988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B274A-158D-41BB-9AC4-4D39812A0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361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D94C-3E95-48CA-A22D-A8F3DBD1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9803F-B898-42EA-BAC7-8EA4AC9A5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5BDE1-0EBD-4329-94C9-A1A852A064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F851B-9B42-434C-AD9E-F1F8658B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B0BF3-C6DA-4EC9-8B87-84E2D8CF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992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846B452-6A86-4DB7-B417-BA284FB613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5B95F-A6B0-486D-9FD2-918E12E28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B0E70-14D2-41E5-821C-19BC5206AF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27D6A-A94C-4165-9721-78AC1EEEF599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BF9BF-C1B3-40D0-9492-67D831218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2A59D-60D6-4AFE-8882-4E802BA6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406EF0-63BA-4534-B500-7F9CEFE7962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3220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7051C-5552-44AD-AF99-01F9B6A0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6FEDA-5424-4CF0-A989-2B28887C6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v-LV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08BAFD-368F-4F08-951F-C7B9CF7866BC}"/>
              </a:ext>
            </a:extLst>
          </p:cNvPr>
          <p:cNvSpPr/>
          <p:nvPr userDrawn="1"/>
        </p:nvSpPr>
        <p:spPr>
          <a:xfrm>
            <a:off x="0" y="6128951"/>
            <a:ext cx="12192000" cy="72904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5D044E-44B5-403C-A2F4-BFDAEC8CF7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2" r="39042"/>
          <a:stretch/>
        </p:blipFill>
        <p:spPr>
          <a:xfrm>
            <a:off x="495300" y="5688954"/>
            <a:ext cx="1028700" cy="10325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A36A43-F848-482A-AA7D-A1809482AD2E}"/>
              </a:ext>
            </a:extLst>
          </p:cNvPr>
          <p:cNvSpPr txBox="1"/>
          <p:nvPr userDrawn="1"/>
        </p:nvSpPr>
        <p:spPr>
          <a:xfrm>
            <a:off x="6566295" y="6259127"/>
            <a:ext cx="228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SOPHIS </a:t>
            </a:r>
            <a:r>
              <a:rPr lang="en-US" b="1" dirty="0" err="1">
                <a:solidFill>
                  <a:schemeClr val="bg1"/>
                </a:solidFill>
              </a:rPr>
              <a:t>KiFiS</a:t>
            </a:r>
            <a:endParaRPr lang="lv-LV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60916D-2405-4DFD-BAF5-159CB6A081F5}"/>
              </a:ext>
            </a:extLst>
          </p:cNvPr>
          <p:cNvSpPr txBox="1"/>
          <p:nvPr userDrawn="1"/>
        </p:nvSpPr>
        <p:spPr>
          <a:xfrm>
            <a:off x="10020300" y="6254364"/>
            <a:ext cx="163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AB7C0C9-4B68-4861-B393-BA19B551DF3D}" type="slidenum">
              <a:rPr lang="lv-LV" b="1" smtClean="0">
                <a:solidFill>
                  <a:schemeClr val="bg1"/>
                </a:solidFill>
              </a:rPr>
              <a:pPr algn="r"/>
              <a:t>‹#›</a:t>
            </a:fld>
            <a:endParaRPr lang="lv-LV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D311AE-D87A-4A9C-AD58-B06C0A4E29D9}"/>
              </a:ext>
            </a:extLst>
          </p:cNvPr>
          <p:cNvSpPr txBox="1"/>
          <p:nvPr userDrawn="1"/>
        </p:nvSpPr>
        <p:spPr>
          <a:xfrm>
            <a:off x="2142729" y="6247628"/>
            <a:ext cx="138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2017-</a:t>
            </a:r>
            <a:r>
              <a:rPr lang="lv-LV" b="1" dirty="0">
                <a:solidFill>
                  <a:schemeClr val="bg1"/>
                </a:solidFill>
              </a:rPr>
              <a:t>11</a:t>
            </a:r>
            <a:r>
              <a:rPr lang="en-US" b="1" dirty="0">
                <a:solidFill>
                  <a:schemeClr val="bg1"/>
                </a:solidFill>
              </a:rPr>
              <a:t>-</a:t>
            </a:r>
            <a:r>
              <a:rPr lang="lv-LV" b="1" dirty="0">
                <a:solidFill>
                  <a:schemeClr val="bg1"/>
                </a:solidFill>
              </a:rPr>
              <a:t>30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D45FE-B27B-4C25-909E-DADB0169B47C}"/>
              </a:ext>
            </a:extLst>
          </p:cNvPr>
          <p:cNvSpPr/>
          <p:nvPr userDrawn="1"/>
        </p:nvSpPr>
        <p:spPr>
          <a:xfrm>
            <a:off x="4142584" y="6254364"/>
            <a:ext cx="1804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Armands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Ancāns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54913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AFCrMgJrmI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F2D6C-8DEA-42FE-858F-5494A4644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1319"/>
            <a:ext cx="9144000" cy="1848644"/>
          </a:xfrm>
        </p:spPr>
        <p:txBody>
          <a:bodyPr>
            <a:normAutofit/>
          </a:bodyPr>
          <a:lstStyle/>
          <a:p>
            <a:r>
              <a:rPr lang="lv-LV" noProof="0" dirty="0"/>
              <a:t>Pārskats par paveikto valkājamo ierīču grupā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D9ED9-F239-4542-A676-1522239578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8062"/>
          </a:xfrm>
        </p:spPr>
        <p:txBody>
          <a:bodyPr>
            <a:normAutofit fontScale="92500" lnSpcReduction="10000"/>
          </a:bodyPr>
          <a:lstStyle/>
          <a:p>
            <a:r>
              <a:rPr lang="lv-LV" b="1" noProof="0" dirty="0"/>
              <a:t>Armands Ancāns</a:t>
            </a:r>
          </a:p>
          <a:p>
            <a:r>
              <a:rPr lang="lv-LV" noProof="0" dirty="0"/>
              <a:t>Juris Ormanis</a:t>
            </a:r>
          </a:p>
          <a:p>
            <a:endParaRPr lang="lv-LV" noProof="0" dirty="0"/>
          </a:p>
          <a:p>
            <a:pPr>
              <a:lnSpc>
                <a:spcPct val="80000"/>
              </a:lnSpc>
            </a:pPr>
            <a:r>
              <a:rPr lang="lv-LV" noProof="0" dirty="0"/>
              <a:t>Elektronikas un Datorzinātņu Institūts,</a:t>
            </a:r>
          </a:p>
          <a:p>
            <a:pPr>
              <a:lnSpc>
                <a:spcPct val="80000"/>
              </a:lnSpc>
            </a:pPr>
            <a:r>
              <a:rPr lang="lv-LV" noProof="0" dirty="0"/>
              <a:t>Dzērbenes iela 14,</a:t>
            </a:r>
          </a:p>
          <a:p>
            <a:pPr>
              <a:lnSpc>
                <a:spcPct val="80000"/>
              </a:lnSpc>
            </a:pPr>
            <a:r>
              <a:rPr lang="lv-LV" noProof="0" dirty="0"/>
              <a:t>Rīga, Latvija</a:t>
            </a:r>
          </a:p>
        </p:txBody>
      </p:sp>
      <p:pic>
        <p:nvPicPr>
          <p:cNvPr id="4" name="Picture 18" descr="http://intranet.edi.lv/wp-content/uploads/2014/06/EDI_-logo_ar_text.jpg">
            <a:extLst>
              <a:ext uri="{FF2B5EF4-FFF2-40B4-BE49-F238E27FC236}">
                <a16:creationId xmlns:a16="http://schemas.microsoft.com/office/drawing/2014/main" id="{BC2E0C10-E88A-42F3-93F0-DB0132A82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806" y="491332"/>
            <a:ext cx="46259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C:\Users\14\Desktop\VPP prezentacija\Sophis_logo_final.png">
            <a:extLst>
              <a:ext uri="{FF2B5EF4-FFF2-40B4-BE49-F238E27FC236}">
                <a16:creationId xmlns:a16="http://schemas.microsoft.com/office/drawing/2014/main" id="{424AD9C7-CFF5-4B7F-B732-EF1E49094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19" y="279074"/>
            <a:ext cx="3014662" cy="138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12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FAC97-7E1F-441E-A26F-8287C0F04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lv-LV" noProof="0" dirty="0"/>
              <a:t>Izmantotie MEMS </a:t>
            </a:r>
            <a:r>
              <a:rPr lang="lv-LV" noProof="0" dirty="0" err="1"/>
              <a:t>acc</a:t>
            </a:r>
            <a:r>
              <a:rPr lang="lv-LV" noProof="0" dirty="0"/>
              <a:t>/</a:t>
            </a:r>
            <a:r>
              <a:rPr lang="lv-LV" noProof="0" dirty="0" err="1"/>
              <a:t>magn</a:t>
            </a:r>
            <a:r>
              <a:rPr lang="lv-LV" noProof="0" dirty="0"/>
              <a:t> sensoru mezgli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D4C8D4-DB9C-4A75-A9D1-0B59D05027DC}"/>
              </a:ext>
            </a:extLst>
          </p:cNvPr>
          <p:cNvSpPr txBox="1"/>
          <p:nvPr/>
        </p:nvSpPr>
        <p:spPr>
          <a:xfrm>
            <a:off x="1314191" y="4575693"/>
            <a:ext cx="3620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/>
              <a:t>EDI</a:t>
            </a:r>
            <a:r>
              <a:rPr lang="en-US" b="1" dirty="0"/>
              <a:t> </a:t>
            </a:r>
            <a:r>
              <a:rPr lang="en-US" b="1" dirty="0" err="1"/>
              <a:t>iepriekš</a:t>
            </a:r>
            <a:r>
              <a:rPr lang="en-US" b="1" dirty="0"/>
              <a:t> </a:t>
            </a:r>
            <a:r>
              <a:rPr lang="en-US" b="1" dirty="0" err="1"/>
              <a:t>izstrādātais</a:t>
            </a:r>
            <a:r>
              <a:rPr lang="lv-LV" b="1" dirty="0"/>
              <a:t> 3D </a:t>
            </a:r>
            <a:r>
              <a:rPr lang="lv-LV" b="1" dirty="0" err="1"/>
              <a:t>akselerometra</a:t>
            </a:r>
            <a:r>
              <a:rPr lang="lv-LV" b="1" dirty="0"/>
              <a:t>/magnetometra sensora mezgls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00CAB4-629E-4847-8116-332FAA959BC3}"/>
              </a:ext>
            </a:extLst>
          </p:cNvPr>
          <p:cNvGrpSpPr/>
          <p:nvPr/>
        </p:nvGrpSpPr>
        <p:grpSpPr>
          <a:xfrm>
            <a:off x="258651" y="1868028"/>
            <a:ext cx="5434885" cy="2526581"/>
            <a:chOff x="-129581" y="2225723"/>
            <a:chExt cx="7076491" cy="32897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0E24B6C-EFCD-43C1-989D-577835479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031" y="3002957"/>
              <a:ext cx="4059640" cy="2512500"/>
            </a:xfrm>
            <a:prstGeom prst="rect">
              <a:avLst/>
            </a:prstGeom>
          </p:spPr>
        </p:pic>
        <p:sp>
          <p:nvSpPr>
            <p:cNvPr id="11" name="Line Callout 2 (No Border) 10">
              <a:extLst>
                <a:ext uri="{FF2B5EF4-FFF2-40B4-BE49-F238E27FC236}">
                  <a16:creationId xmlns:a16="http://schemas.microsoft.com/office/drawing/2014/main" id="{AE3AB339-0E24-48BB-8C90-2A8CD42459F5}"/>
                </a:ext>
              </a:extLst>
            </p:cNvPr>
            <p:cNvSpPr/>
            <p:nvPr/>
          </p:nvSpPr>
          <p:spPr>
            <a:xfrm flipH="1">
              <a:off x="-129581" y="2225723"/>
              <a:ext cx="2054666" cy="541453"/>
            </a:xfrm>
            <a:prstGeom prst="callout2">
              <a:avLst>
                <a:gd name="adj1" fmla="val 50329"/>
                <a:gd name="adj2" fmla="val -744"/>
                <a:gd name="adj3" fmla="val 49014"/>
                <a:gd name="adj4" fmla="val -16505"/>
                <a:gd name="adj5" fmla="val 360819"/>
                <a:gd name="adj6" fmla="val -76921"/>
              </a:avLst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dirty="0"/>
                <a:t>MSP430g2553</a:t>
              </a:r>
            </a:p>
          </p:txBody>
        </p:sp>
        <p:sp>
          <p:nvSpPr>
            <p:cNvPr id="12" name="Line Callout 2 (No Border) 11">
              <a:extLst>
                <a:ext uri="{FF2B5EF4-FFF2-40B4-BE49-F238E27FC236}">
                  <a16:creationId xmlns:a16="http://schemas.microsoft.com/office/drawing/2014/main" id="{FF86EE65-9BFA-4694-ACBA-E8EDB2170D55}"/>
                </a:ext>
              </a:extLst>
            </p:cNvPr>
            <p:cNvSpPr/>
            <p:nvPr/>
          </p:nvSpPr>
          <p:spPr>
            <a:xfrm>
              <a:off x="4971872" y="2642454"/>
              <a:ext cx="1975038" cy="541453"/>
            </a:xfrm>
            <a:prstGeom prst="callout2">
              <a:avLst>
                <a:gd name="adj1" fmla="val 50329"/>
                <a:gd name="adj2" fmla="val -744"/>
                <a:gd name="adj3" fmla="val 49014"/>
                <a:gd name="adj4" fmla="val -16505"/>
                <a:gd name="adj5" fmla="val 199794"/>
                <a:gd name="adj6" fmla="val -43830"/>
              </a:avLst>
            </a:prstGeom>
            <a:effectLst>
              <a:glow rad="635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lv-LV" dirty="0"/>
                <a:t>LSM303DLHC 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2AE5FB8-4B60-4F15-9E86-F86AEA09D4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274"/>
          <a:stretch/>
        </p:blipFill>
        <p:spPr>
          <a:xfrm>
            <a:off x="5987950" y="1690688"/>
            <a:ext cx="5448410" cy="34781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301337-392A-4EB2-A1B4-9B8A1C4DFADA}"/>
              </a:ext>
            </a:extLst>
          </p:cNvPr>
          <p:cNvSpPr txBox="1"/>
          <p:nvPr/>
        </p:nvSpPr>
        <p:spPr>
          <a:xfrm>
            <a:off x="6901699" y="5168879"/>
            <a:ext cx="362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Sensoru</a:t>
            </a:r>
            <a:r>
              <a:rPr lang="en-US" b="1" dirty="0"/>
              <a:t> </a:t>
            </a:r>
            <a:r>
              <a:rPr lang="en-US" b="1" dirty="0" err="1"/>
              <a:t>mezgla</a:t>
            </a:r>
            <a:r>
              <a:rPr lang="en-US" b="1" dirty="0"/>
              <a:t> </a:t>
            </a:r>
            <a:r>
              <a:rPr lang="en-US" b="1" dirty="0" err="1"/>
              <a:t>arhitektūra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26637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9E9D9-5764-49DD-B691-85BD36E43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Galvas pozīcijas monitorings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CCBFF-BF86-4B03-8354-D9CA93FF15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02935" cy="4486275"/>
          </a:xfrm>
        </p:spPr>
        <p:txBody>
          <a:bodyPr/>
          <a:lstStyle/>
          <a:p>
            <a:r>
              <a:rPr lang="lv-LV" noProof="0" dirty="0"/>
              <a:t>Pie galvas piestiprināts bezvadu  </a:t>
            </a:r>
            <a:r>
              <a:rPr lang="lv-LV" noProof="0" dirty="0" err="1"/>
              <a:t>acc</a:t>
            </a:r>
            <a:r>
              <a:rPr lang="lv-LV" noProof="0" dirty="0"/>
              <a:t>/</a:t>
            </a:r>
            <a:r>
              <a:rPr lang="lv-LV" noProof="0" dirty="0" err="1"/>
              <a:t>magn</a:t>
            </a:r>
            <a:r>
              <a:rPr lang="lv-LV" noProof="0" dirty="0"/>
              <a:t> sensoru mezgls,</a:t>
            </a:r>
          </a:p>
          <a:p>
            <a:r>
              <a:rPr lang="lv-LV" noProof="0" dirty="0" err="1"/>
              <a:t>Android</a:t>
            </a:r>
            <a:r>
              <a:rPr lang="lv-LV" noProof="0" dirty="0"/>
              <a:t> aplikācija galvas treniņam ar atgriezenisko saiti,</a:t>
            </a:r>
          </a:p>
          <a:p>
            <a:r>
              <a:rPr lang="lv-LV" noProof="0" dirty="0"/>
              <a:t>Sistēmas aprobācija rehabilitācijas centrā MEL.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A6B78B5E-B90A-42C6-B1C1-F78537300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135" y="1690688"/>
            <a:ext cx="6252087" cy="33082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00F7CC-9B26-409E-A82F-853A09FF477D}"/>
              </a:ext>
            </a:extLst>
          </p:cNvPr>
          <p:cNvSpPr txBox="1"/>
          <p:nvPr/>
        </p:nvSpPr>
        <p:spPr>
          <a:xfrm>
            <a:off x="6617916" y="5033967"/>
            <a:ext cx="469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Galvas</a:t>
            </a:r>
            <a:r>
              <a:rPr lang="en-US" b="1" dirty="0"/>
              <a:t> </a:t>
            </a:r>
            <a:r>
              <a:rPr lang="en-US" b="1" dirty="0" err="1"/>
              <a:t>monitoringa</a:t>
            </a:r>
            <a:r>
              <a:rPr lang="en-US" b="1" dirty="0"/>
              <a:t> </a:t>
            </a:r>
            <a:r>
              <a:rPr lang="en-US" b="1" dirty="0" err="1"/>
              <a:t>aplikācija</a:t>
            </a:r>
            <a:endParaRPr lang="lv-LV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745AF9-9661-4D0A-A07C-4E46263C8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359" y="497067"/>
            <a:ext cx="1715435" cy="1061678"/>
          </a:xfrm>
          <a:prstGeom prst="rect">
            <a:avLst/>
          </a:prstGeom>
        </p:spPr>
      </p:pic>
      <p:pic>
        <p:nvPicPr>
          <p:cNvPr id="1026" name="Picture 2" descr="Attēlu rezultāti vaicājumam “mēs esam līdzās logo”">
            <a:extLst>
              <a:ext uri="{FF2B5EF4-FFF2-40B4-BE49-F238E27FC236}">
                <a16:creationId xmlns:a16="http://schemas.microsoft.com/office/drawing/2014/main" id="{D3BD745C-CAD0-4391-AB15-93FD180F55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2" b="9269"/>
          <a:stretch/>
        </p:blipFill>
        <p:spPr bwMode="auto">
          <a:xfrm>
            <a:off x="2376705" y="4432679"/>
            <a:ext cx="1925926" cy="15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273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B3EC-032D-4337-9653-E2CD34935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Uzraudzība ceļa locītavu traumu rehabilitācijā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35EA0-479F-4DB8-AD68-67E93FC52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684" y="1494746"/>
            <a:ext cx="4975316" cy="3616992"/>
          </a:xfrm>
          <a:prstGeom prst="rect">
            <a:avLst/>
          </a:prstGeom>
        </p:spPr>
      </p:pic>
      <p:sp>
        <p:nvSpPr>
          <p:cNvPr id="6" name="Line Callout 2 (No Border) 10">
            <a:extLst>
              <a:ext uri="{FF2B5EF4-FFF2-40B4-BE49-F238E27FC236}">
                <a16:creationId xmlns:a16="http://schemas.microsoft.com/office/drawing/2014/main" id="{B420E81C-0AFF-454E-A76A-EBF90D70D851}"/>
              </a:ext>
            </a:extLst>
          </p:cNvPr>
          <p:cNvSpPr/>
          <p:nvPr/>
        </p:nvSpPr>
        <p:spPr>
          <a:xfrm>
            <a:off x="4835254" y="2524125"/>
            <a:ext cx="1260746" cy="409575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241849"/>
              <a:gd name="adj6" fmla="val -102188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Sensors 1</a:t>
            </a:r>
            <a:endParaRPr lang="lv-LV" dirty="0"/>
          </a:p>
        </p:txBody>
      </p:sp>
      <p:sp>
        <p:nvSpPr>
          <p:cNvPr id="8" name="Line Callout 2 (No Border) 10">
            <a:extLst>
              <a:ext uri="{FF2B5EF4-FFF2-40B4-BE49-F238E27FC236}">
                <a16:creationId xmlns:a16="http://schemas.microsoft.com/office/drawing/2014/main" id="{A1A5FA15-87C4-4D6D-87D8-05B140439EDE}"/>
              </a:ext>
            </a:extLst>
          </p:cNvPr>
          <p:cNvSpPr/>
          <p:nvPr/>
        </p:nvSpPr>
        <p:spPr>
          <a:xfrm flipH="1">
            <a:off x="1259080" y="4342505"/>
            <a:ext cx="1260746" cy="409575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-197083"/>
              <a:gd name="adj6" fmla="val -47541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Sensors 2</a:t>
            </a:r>
            <a:endParaRPr lang="lv-LV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828DFA-12AA-481A-AA63-59DC827D2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172" b="21550"/>
          <a:stretch/>
        </p:blipFill>
        <p:spPr>
          <a:xfrm>
            <a:off x="7186982" y="1352910"/>
            <a:ext cx="4166818" cy="15089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EA875C-B50D-45ED-9DE6-90DBA0BCE09E}"/>
              </a:ext>
            </a:extLst>
          </p:cNvPr>
          <p:cNvSpPr txBox="1"/>
          <p:nvPr/>
        </p:nvSpPr>
        <p:spPr>
          <a:xfrm>
            <a:off x="1259080" y="5400851"/>
            <a:ext cx="469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Ce</a:t>
            </a:r>
            <a:r>
              <a:rPr lang="lv-LV" b="1" dirty="0"/>
              <a:t>ļ</a:t>
            </a:r>
            <a:r>
              <a:rPr lang="en-US" b="1" dirty="0"/>
              <a:t>a </a:t>
            </a:r>
            <a:r>
              <a:rPr lang="en-US" b="1" dirty="0" err="1"/>
              <a:t>locītavas</a:t>
            </a:r>
            <a:r>
              <a:rPr lang="en-US" b="1" dirty="0"/>
              <a:t> monitoring </a:t>
            </a:r>
            <a:r>
              <a:rPr lang="en-US" b="1" dirty="0" err="1"/>
              <a:t>makets</a:t>
            </a:r>
            <a:endParaRPr lang="lv-LV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8C122F-4D3E-4AD0-AB43-FFA3187D1A87}"/>
              </a:ext>
            </a:extLst>
          </p:cNvPr>
          <p:cNvSpPr txBox="1"/>
          <p:nvPr/>
        </p:nvSpPr>
        <p:spPr>
          <a:xfrm>
            <a:off x="6807569" y="5400851"/>
            <a:ext cx="4808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Ce</a:t>
            </a:r>
            <a:r>
              <a:rPr lang="lv-LV" b="1" dirty="0"/>
              <a:t>ļ</a:t>
            </a:r>
            <a:r>
              <a:rPr lang="en-US" b="1" dirty="0"/>
              <a:t>a </a:t>
            </a:r>
            <a:r>
              <a:rPr lang="en-US" b="1" dirty="0" err="1"/>
              <a:t>locītavas</a:t>
            </a:r>
            <a:r>
              <a:rPr lang="en-US" b="1" dirty="0"/>
              <a:t> </a:t>
            </a:r>
            <a:r>
              <a:rPr lang="en-US" b="1" dirty="0" err="1"/>
              <a:t>monitoringa</a:t>
            </a:r>
            <a:r>
              <a:rPr lang="en-US" b="1" dirty="0"/>
              <a:t> </a:t>
            </a:r>
            <a:r>
              <a:rPr lang="en-US" b="1" dirty="0" err="1"/>
              <a:t>atgriezeniskās</a:t>
            </a:r>
            <a:r>
              <a:rPr lang="en-US" b="1" dirty="0"/>
              <a:t> </a:t>
            </a:r>
            <a:r>
              <a:rPr lang="en-US" b="1" dirty="0" err="1"/>
              <a:t>saites</a:t>
            </a:r>
            <a:r>
              <a:rPr lang="en-US" b="1" dirty="0"/>
              <a:t> </a:t>
            </a:r>
            <a:r>
              <a:rPr lang="en-US" b="1" dirty="0" err="1"/>
              <a:t>aplikācija</a:t>
            </a:r>
            <a:endParaRPr lang="lv-LV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95DAE8-70C6-4B9C-BB71-716C3FD5E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982" y="2933700"/>
            <a:ext cx="4166818" cy="22542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4464C0-2C4D-4952-BF44-183FB616D6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873" y="4766630"/>
            <a:ext cx="1546922" cy="95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17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208C-E687-426D-8170-7B8BFCC1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Rokas protēzes kustību uzraudzībai rehabilitācijas laikā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052C22-F07E-48B1-B343-4B858E73CE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90"/>
          <a:stretch/>
        </p:blipFill>
        <p:spPr>
          <a:xfrm>
            <a:off x="2112963" y="1690688"/>
            <a:ext cx="7615238" cy="36673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850E34-D432-4C19-9357-E64C6553E7AC}"/>
              </a:ext>
            </a:extLst>
          </p:cNvPr>
          <p:cNvSpPr txBox="1"/>
          <p:nvPr/>
        </p:nvSpPr>
        <p:spPr>
          <a:xfrm>
            <a:off x="2250282" y="5263790"/>
            <a:ext cx="469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Sistēmas</a:t>
            </a:r>
            <a:r>
              <a:rPr lang="en-US" b="1" dirty="0"/>
              <a:t> </a:t>
            </a:r>
            <a:r>
              <a:rPr lang="en-US" b="1" dirty="0" err="1"/>
              <a:t>prototips</a:t>
            </a:r>
            <a:endParaRPr lang="lv-LV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30C031-A10A-48FE-A94E-1D89980A58EF}"/>
              </a:ext>
            </a:extLst>
          </p:cNvPr>
          <p:cNvSpPr txBox="1"/>
          <p:nvPr/>
        </p:nvSpPr>
        <p:spPr>
          <a:xfrm>
            <a:off x="7086124" y="5309957"/>
            <a:ext cx="285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Android </a:t>
            </a:r>
            <a:r>
              <a:rPr lang="en-US" b="1" dirty="0" err="1"/>
              <a:t>aplikācija</a:t>
            </a:r>
            <a:r>
              <a:rPr lang="en-US" b="1" dirty="0"/>
              <a:t> </a:t>
            </a:r>
            <a:r>
              <a:rPr lang="en-US" b="1" dirty="0" err="1"/>
              <a:t>vizuālizācijai</a:t>
            </a:r>
            <a:r>
              <a:rPr lang="en-US" b="1" dirty="0"/>
              <a:t> un </a:t>
            </a:r>
            <a:r>
              <a:rPr lang="en-US" b="1" dirty="0" err="1"/>
              <a:t>analīzei</a:t>
            </a:r>
            <a:endParaRPr lang="lv-LV" b="1" dirty="0"/>
          </a:p>
        </p:txBody>
      </p:sp>
      <p:sp>
        <p:nvSpPr>
          <p:cNvPr id="7" name="Line Callout 2 (No Border) 10">
            <a:extLst>
              <a:ext uri="{FF2B5EF4-FFF2-40B4-BE49-F238E27FC236}">
                <a16:creationId xmlns:a16="http://schemas.microsoft.com/office/drawing/2014/main" id="{D06BC95A-2C87-4CF0-BD71-DA9B8D2BE056}"/>
              </a:ext>
            </a:extLst>
          </p:cNvPr>
          <p:cNvSpPr/>
          <p:nvPr/>
        </p:nvSpPr>
        <p:spPr>
          <a:xfrm flipH="1">
            <a:off x="2250282" y="2683039"/>
            <a:ext cx="1260746" cy="409575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354166"/>
              <a:gd name="adj6" fmla="val -73508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Sensors 1</a:t>
            </a:r>
            <a:endParaRPr lang="lv-LV" dirty="0"/>
          </a:p>
        </p:txBody>
      </p:sp>
      <p:sp>
        <p:nvSpPr>
          <p:cNvPr id="8" name="Line Callout 2 (No Border) 10">
            <a:extLst>
              <a:ext uri="{FF2B5EF4-FFF2-40B4-BE49-F238E27FC236}">
                <a16:creationId xmlns:a16="http://schemas.microsoft.com/office/drawing/2014/main" id="{D386969E-3126-4E54-A9B7-079AFA749B44}"/>
              </a:ext>
            </a:extLst>
          </p:cNvPr>
          <p:cNvSpPr/>
          <p:nvPr/>
        </p:nvSpPr>
        <p:spPr>
          <a:xfrm flipH="1">
            <a:off x="4155418" y="2351159"/>
            <a:ext cx="1260746" cy="409575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354166"/>
              <a:gd name="adj6" fmla="val -73508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Sensors 2</a:t>
            </a:r>
            <a:endParaRPr lang="lv-LV" dirty="0"/>
          </a:p>
        </p:txBody>
      </p:sp>
      <p:sp>
        <p:nvSpPr>
          <p:cNvPr id="9" name="Line Callout 2 (No Border) 10">
            <a:extLst>
              <a:ext uri="{FF2B5EF4-FFF2-40B4-BE49-F238E27FC236}">
                <a16:creationId xmlns:a16="http://schemas.microsoft.com/office/drawing/2014/main" id="{CD46536D-C856-4FBD-BAAE-BF27F0F08163}"/>
              </a:ext>
            </a:extLst>
          </p:cNvPr>
          <p:cNvSpPr/>
          <p:nvPr/>
        </p:nvSpPr>
        <p:spPr>
          <a:xfrm flipH="1">
            <a:off x="327378" y="3296355"/>
            <a:ext cx="1439517" cy="1027289"/>
          </a:xfrm>
          <a:prstGeom prst="callout2">
            <a:avLst>
              <a:gd name="adj1" fmla="val 50329"/>
              <a:gd name="adj2" fmla="val -744"/>
              <a:gd name="adj3" fmla="val 50785"/>
              <a:gd name="adj4" fmla="val -32973"/>
              <a:gd name="adj5" fmla="val 103354"/>
              <a:gd name="adj6" fmla="val -71700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Datu</a:t>
            </a:r>
            <a:r>
              <a:rPr lang="en-US" dirty="0"/>
              <a:t> </a:t>
            </a:r>
            <a:r>
              <a:rPr lang="en-US" dirty="0" err="1"/>
              <a:t>savākšanas</a:t>
            </a:r>
            <a:r>
              <a:rPr lang="en-US" dirty="0"/>
              <a:t> </a:t>
            </a:r>
            <a:r>
              <a:rPr lang="en-US" dirty="0" err="1"/>
              <a:t>mezgls</a:t>
            </a:r>
            <a:endParaRPr lang="lv-LV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6393B1-68CA-41E6-A143-3DD9704C33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29" y="4571444"/>
            <a:ext cx="1715435" cy="106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7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8C06-3089-4F7F-81E4-D9374EBB6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MEMS </a:t>
            </a:r>
            <a:r>
              <a:rPr lang="lv-LV" noProof="0" dirty="0" err="1"/>
              <a:t>acc</a:t>
            </a:r>
            <a:r>
              <a:rPr lang="lv-LV" noProof="0" dirty="0"/>
              <a:t>/</a:t>
            </a:r>
            <a:r>
              <a:rPr lang="lv-LV" noProof="0" dirty="0" err="1"/>
              <a:t>magn</a:t>
            </a:r>
            <a:r>
              <a:rPr lang="lv-LV" noProof="0" dirty="0"/>
              <a:t>/</a:t>
            </a:r>
            <a:r>
              <a:rPr lang="lv-LV" noProof="0" dirty="0" err="1"/>
              <a:t>gyro</a:t>
            </a:r>
            <a:r>
              <a:rPr lang="lv-LV" noProof="0" dirty="0"/>
              <a:t> sensoru mezgls.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8D70D-BD11-433B-A853-14CB2AD0B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275" y="2718328"/>
            <a:ext cx="3160788" cy="1328739"/>
          </a:xfrm>
          <a:prstGeom prst="rect">
            <a:avLst/>
          </a:prstGeom>
        </p:spPr>
      </p:pic>
      <p:sp>
        <p:nvSpPr>
          <p:cNvPr id="5" name="Line Callout 2 (No Border) 10">
            <a:extLst>
              <a:ext uri="{FF2B5EF4-FFF2-40B4-BE49-F238E27FC236}">
                <a16:creationId xmlns:a16="http://schemas.microsoft.com/office/drawing/2014/main" id="{9D4EEC21-5423-4EA4-9F9C-60DA06393462}"/>
              </a:ext>
            </a:extLst>
          </p:cNvPr>
          <p:cNvSpPr/>
          <p:nvPr/>
        </p:nvSpPr>
        <p:spPr>
          <a:xfrm flipH="1">
            <a:off x="662317" y="1923334"/>
            <a:ext cx="1578024" cy="415847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277953"/>
              <a:gd name="adj6" fmla="val -20621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dirty="0"/>
              <a:t>MSP430g2553</a:t>
            </a:r>
          </a:p>
        </p:txBody>
      </p:sp>
      <p:sp>
        <p:nvSpPr>
          <p:cNvPr id="6" name="Line Callout 2 (No Border) 10">
            <a:extLst>
              <a:ext uri="{FF2B5EF4-FFF2-40B4-BE49-F238E27FC236}">
                <a16:creationId xmlns:a16="http://schemas.microsoft.com/office/drawing/2014/main" id="{CD0486E7-2B56-4E9F-B831-B3A01ECBBC12}"/>
              </a:ext>
            </a:extLst>
          </p:cNvPr>
          <p:cNvSpPr/>
          <p:nvPr/>
        </p:nvSpPr>
        <p:spPr>
          <a:xfrm>
            <a:off x="3215923" y="2009239"/>
            <a:ext cx="1578024" cy="415847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380089"/>
              <a:gd name="adj6" fmla="val -27765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dirty="0"/>
              <a:t>LSM303DLHC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55B92-DBA6-476B-BFBC-AA609AE76662}"/>
              </a:ext>
            </a:extLst>
          </p:cNvPr>
          <p:cNvSpPr txBox="1"/>
          <p:nvPr/>
        </p:nvSpPr>
        <p:spPr>
          <a:xfrm>
            <a:off x="1451329" y="4499323"/>
            <a:ext cx="4109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/>
              <a:t>3</a:t>
            </a:r>
            <a:r>
              <a:rPr lang="lv-LV" b="1" i="1" dirty="0"/>
              <a:t>D</a:t>
            </a:r>
            <a:r>
              <a:rPr lang="lv-LV" b="1" dirty="0"/>
              <a:t> MEMS </a:t>
            </a:r>
            <a:r>
              <a:rPr lang="lv-LV" b="1" dirty="0" err="1"/>
              <a:t>akselerometra</a:t>
            </a:r>
            <a:r>
              <a:rPr lang="lv-LV" b="1" dirty="0"/>
              <a:t>/magnetometra/žiroskopa </a:t>
            </a:r>
            <a:br>
              <a:rPr lang="lv-LV" b="1" dirty="0"/>
            </a:br>
            <a:r>
              <a:rPr lang="lv-LV" b="1" dirty="0"/>
              <a:t>sensora mezgls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FB0EC9-C133-4FE6-BFB3-7E066FD43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26" y="1524008"/>
            <a:ext cx="4357511" cy="29050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4333B5-9E07-432E-924E-E98C22C340A9}"/>
              </a:ext>
            </a:extLst>
          </p:cNvPr>
          <p:cNvSpPr/>
          <p:nvPr/>
        </p:nvSpPr>
        <p:spPr>
          <a:xfrm>
            <a:off x="7774202" y="4776322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Rokas</a:t>
            </a:r>
            <a:r>
              <a:rPr lang="en-US" b="1" dirty="0"/>
              <a:t> </a:t>
            </a:r>
            <a:r>
              <a:rPr lang="en-US" b="1" dirty="0" err="1"/>
              <a:t>kustību</a:t>
            </a:r>
            <a:r>
              <a:rPr lang="en-US" b="1" dirty="0"/>
              <a:t> </a:t>
            </a:r>
            <a:r>
              <a:rPr lang="en-US" b="1" dirty="0" err="1"/>
              <a:t>monitorings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784510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9B58-DB5C-46F0-AABD-30B470EAC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Kustību sekošanas prototips datu saņemšanai un </a:t>
            </a:r>
            <a:r>
              <a:rPr lang="lv-LV" noProof="0" dirty="0" err="1"/>
              <a:t>vizualizācijai</a:t>
            </a:r>
            <a:r>
              <a:rPr lang="lv-LV" noProof="0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341638-9C6A-49D4-9188-0466B1601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602" y="1690688"/>
            <a:ext cx="2854679" cy="3500210"/>
          </a:xfrm>
          <a:prstGeom prst="rect">
            <a:avLst/>
          </a:prstGeom>
        </p:spPr>
      </p:pic>
      <p:pic>
        <p:nvPicPr>
          <p:cNvPr id="5" name="vAFCrMgJrmI">
            <a:hlinkClick r:id="" action="ppaction://media"/>
            <a:extLst>
              <a:ext uri="{FF2B5EF4-FFF2-40B4-BE49-F238E27FC236}">
                <a16:creationId xmlns:a16="http://schemas.microsoft.com/office/drawing/2014/main" id="{344C9F44-BC6D-4F81-888C-21B632AB40A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00380" y="1381509"/>
            <a:ext cx="5551443" cy="3809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5773F2-9AE8-450E-BCB1-4F6B0525C1A4}"/>
              </a:ext>
            </a:extLst>
          </p:cNvPr>
          <p:cNvSpPr/>
          <p:nvPr/>
        </p:nvSpPr>
        <p:spPr>
          <a:xfrm>
            <a:off x="1173466" y="5190898"/>
            <a:ext cx="3257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Daudz-zaru</a:t>
            </a:r>
            <a:r>
              <a:rPr lang="en-US" b="1" dirty="0"/>
              <a:t> </a:t>
            </a:r>
            <a:r>
              <a:rPr lang="en-US" b="1" dirty="0" err="1"/>
              <a:t>arhitektūra</a:t>
            </a:r>
            <a:r>
              <a:rPr lang="en-US" b="1" dirty="0"/>
              <a:t> </a:t>
            </a:r>
            <a:r>
              <a:rPr lang="en-US" b="1" dirty="0" err="1"/>
              <a:t>efektīvai</a:t>
            </a:r>
            <a:br>
              <a:rPr lang="en-US" b="1" dirty="0"/>
            </a:br>
            <a:r>
              <a:rPr lang="en-US" b="1" dirty="0" err="1"/>
              <a:t>datu</a:t>
            </a:r>
            <a:r>
              <a:rPr lang="en-US" b="1" dirty="0"/>
              <a:t> </a:t>
            </a:r>
            <a:r>
              <a:rPr lang="en-US" b="1" dirty="0" err="1"/>
              <a:t>savākšanai</a:t>
            </a:r>
            <a:endParaRPr lang="lv-LV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481D0E-D903-4C67-8FAF-23FAA4B07EA4}"/>
              </a:ext>
            </a:extLst>
          </p:cNvPr>
          <p:cNvSpPr/>
          <p:nvPr/>
        </p:nvSpPr>
        <p:spPr>
          <a:xfrm>
            <a:off x="5527609" y="5190898"/>
            <a:ext cx="5497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Kustību</a:t>
            </a:r>
            <a:r>
              <a:rPr lang="en-US" b="1" dirty="0"/>
              <a:t> </a:t>
            </a:r>
            <a:r>
              <a:rPr lang="en-US" b="1" dirty="0" err="1"/>
              <a:t>sekošanas</a:t>
            </a:r>
            <a:r>
              <a:rPr lang="en-US" b="1" dirty="0"/>
              <a:t> </a:t>
            </a:r>
            <a:r>
              <a:rPr lang="en-US" b="1" dirty="0" err="1"/>
              <a:t>sistēmas</a:t>
            </a:r>
            <a:r>
              <a:rPr lang="en-US" b="1" dirty="0"/>
              <a:t> </a:t>
            </a:r>
            <a:r>
              <a:rPr lang="en-US" b="1" dirty="0" err="1"/>
              <a:t>prototips</a:t>
            </a:r>
            <a:r>
              <a:rPr lang="en-US" b="1" dirty="0"/>
              <a:t> un </a:t>
            </a:r>
            <a:r>
              <a:rPr lang="en-US" b="1" dirty="0" err="1"/>
              <a:t>vizualizācija</a:t>
            </a:r>
            <a:r>
              <a:rPr lang="en-US" b="1" dirty="0"/>
              <a:t> </a:t>
            </a:r>
            <a:r>
              <a:rPr lang="en-US" b="1" dirty="0" err="1"/>
              <a:t>ar</a:t>
            </a:r>
            <a:br>
              <a:rPr lang="en-US" b="1" dirty="0"/>
            </a:br>
            <a:r>
              <a:rPr lang="en-US" b="1" dirty="0"/>
              <a:t>UNITY 3D  </a:t>
            </a:r>
            <a:r>
              <a:rPr lang="en-US" b="1" dirty="0" err="1"/>
              <a:t>dzinēju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95348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2FCF5-B4C1-4611-9686-B6990C3E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Muskuļu elektrisko signālu (EMG) nolasīšana. EMG aktivitātes detektēšana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363FE-F2F9-4509-BE50-9CB8490B3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380" y="1798878"/>
            <a:ext cx="5102420" cy="30614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532BC9-482F-48E5-B0AF-E38E04B94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76" y="1690688"/>
            <a:ext cx="3946071" cy="4324461"/>
          </a:xfrm>
          <a:prstGeom prst="rect">
            <a:avLst/>
          </a:prstGeom>
        </p:spPr>
      </p:pic>
      <p:sp>
        <p:nvSpPr>
          <p:cNvPr id="6" name="Line Callout 2 (No Border) 6">
            <a:extLst>
              <a:ext uri="{FF2B5EF4-FFF2-40B4-BE49-F238E27FC236}">
                <a16:creationId xmlns:a16="http://schemas.microsoft.com/office/drawing/2014/main" id="{59F058D5-5475-42D8-962F-A9C09CE9E585}"/>
              </a:ext>
            </a:extLst>
          </p:cNvPr>
          <p:cNvSpPr/>
          <p:nvPr/>
        </p:nvSpPr>
        <p:spPr>
          <a:xfrm>
            <a:off x="4991470" y="3584901"/>
            <a:ext cx="1409700" cy="612648"/>
          </a:xfrm>
          <a:prstGeom prst="callout2">
            <a:avLst>
              <a:gd name="adj1" fmla="val 18751"/>
              <a:gd name="adj2" fmla="val -3266"/>
              <a:gd name="adj3" fmla="val 17973"/>
              <a:gd name="adj4" fmla="val -25789"/>
              <a:gd name="adj5" fmla="val -66560"/>
              <a:gd name="adj6" fmla="val -102919"/>
            </a:avLst>
          </a:prstGeom>
          <a:ln>
            <a:tailEnd type="oval" w="lg" len="lg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/>
              <a:t>Nolasošais elektrods 1</a:t>
            </a:r>
          </a:p>
        </p:txBody>
      </p:sp>
      <p:sp>
        <p:nvSpPr>
          <p:cNvPr id="7" name="Line Callout 2 (No Border) 13">
            <a:extLst>
              <a:ext uri="{FF2B5EF4-FFF2-40B4-BE49-F238E27FC236}">
                <a16:creationId xmlns:a16="http://schemas.microsoft.com/office/drawing/2014/main" id="{B1CDB17A-9461-4374-8BE8-19B9D0277DE1}"/>
              </a:ext>
            </a:extLst>
          </p:cNvPr>
          <p:cNvSpPr/>
          <p:nvPr/>
        </p:nvSpPr>
        <p:spPr>
          <a:xfrm>
            <a:off x="4991470" y="4554006"/>
            <a:ext cx="1409700" cy="612648"/>
          </a:xfrm>
          <a:prstGeom prst="callout2">
            <a:avLst>
              <a:gd name="adj1" fmla="val 18751"/>
              <a:gd name="adj2" fmla="val -2928"/>
              <a:gd name="adj3" fmla="val 18750"/>
              <a:gd name="adj4" fmla="val -23762"/>
              <a:gd name="adj5" fmla="val -187251"/>
              <a:gd name="adj6" fmla="val -110467"/>
            </a:avLst>
          </a:prstGeom>
          <a:ln>
            <a:tailEnd type="oval" w="lg" len="lg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/>
              <a:t>Nolasošais elektrods 2</a:t>
            </a:r>
          </a:p>
        </p:txBody>
      </p:sp>
      <p:sp>
        <p:nvSpPr>
          <p:cNvPr id="8" name="Line Callout 2 (No Border) 14">
            <a:extLst>
              <a:ext uri="{FF2B5EF4-FFF2-40B4-BE49-F238E27FC236}">
                <a16:creationId xmlns:a16="http://schemas.microsoft.com/office/drawing/2014/main" id="{34FBD850-996A-49FF-989B-0A3BC78D82D9}"/>
              </a:ext>
            </a:extLst>
          </p:cNvPr>
          <p:cNvSpPr/>
          <p:nvPr/>
        </p:nvSpPr>
        <p:spPr>
          <a:xfrm>
            <a:off x="5267890" y="1775162"/>
            <a:ext cx="768350" cy="297342"/>
          </a:xfrm>
          <a:prstGeom prst="callout2">
            <a:avLst>
              <a:gd name="adj1" fmla="val 49183"/>
              <a:gd name="adj2" fmla="val 1393"/>
              <a:gd name="adj3" fmla="val 47581"/>
              <a:gd name="adj4" fmla="val -30675"/>
              <a:gd name="adj5" fmla="val 285567"/>
              <a:gd name="adj6" fmla="val -122680"/>
            </a:avLst>
          </a:prstGeom>
          <a:ln>
            <a:tailEnd type="oval" w="lg" len="lg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/>
              <a:t>DRL</a:t>
            </a:r>
          </a:p>
        </p:txBody>
      </p:sp>
      <p:sp>
        <p:nvSpPr>
          <p:cNvPr id="9" name="Line Callout 2 (No Border) 15">
            <a:extLst>
              <a:ext uri="{FF2B5EF4-FFF2-40B4-BE49-F238E27FC236}">
                <a16:creationId xmlns:a16="http://schemas.microsoft.com/office/drawing/2014/main" id="{491231F2-3772-4C23-ABEC-2C049BD1DAD0}"/>
              </a:ext>
            </a:extLst>
          </p:cNvPr>
          <p:cNvSpPr/>
          <p:nvPr/>
        </p:nvSpPr>
        <p:spPr>
          <a:xfrm>
            <a:off x="8097739" y="2145235"/>
            <a:ext cx="1589185" cy="269355"/>
          </a:xfrm>
          <a:prstGeom prst="callout2">
            <a:avLst>
              <a:gd name="adj1" fmla="val 47041"/>
              <a:gd name="adj2" fmla="val -3386"/>
              <a:gd name="adj3" fmla="val 47041"/>
              <a:gd name="adj4" fmla="val -31532"/>
              <a:gd name="adj5" fmla="val 295073"/>
              <a:gd name="adj6" fmla="val -70237"/>
            </a:avLst>
          </a:prstGeom>
          <a:ln w="19050">
            <a:solidFill>
              <a:schemeClr val="bg1"/>
            </a:solidFill>
            <a:tailEnd type="none" w="lg" len="lg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/>
              <a:t>1. samiegšana</a:t>
            </a:r>
          </a:p>
        </p:txBody>
      </p:sp>
      <p:sp>
        <p:nvSpPr>
          <p:cNvPr id="10" name="Line Callout 2 (No Border) 16">
            <a:extLst>
              <a:ext uri="{FF2B5EF4-FFF2-40B4-BE49-F238E27FC236}">
                <a16:creationId xmlns:a16="http://schemas.microsoft.com/office/drawing/2014/main" id="{9C95972F-151E-4E5E-B2B2-6551119D2377}"/>
              </a:ext>
            </a:extLst>
          </p:cNvPr>
          <p:cNvSpPr/>
          <p:nvPr/>
        </p:nvSpPr>
        <p:spPr>
          <a:xfrm>
            <a:off x="9050239" y="2488527"/>
            <a:ext cx="1589185" cy="269355"/>
          </a:xfrm>
          <a:prstGeom prst="callout2">
            <a:avLst>
              <a:gd name="adj1" fmla="val 47041"/>
              <a:gd name="adj2" fmla="val -3386"/>
              <a:gd name="adj3" fmla="val 47041"/>
              <a:gd name="adj4" fmla="val -31532"/>
              <a:gd name="adj5" fmla="val 221991"/>
              <a:gd name="adj6" fmla="val -61446"/>
            </a:avLst>
          </a:prstGeom>
          <a:ln w="19050">
            <a:solidFill>
              <a:schemeClr val="bg1"/>
            </a:solidFill>
            <a:tailEnd type="none" w="lg" len="lg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/>
              <a:t>2. samiegšana</a:t>
            </a:r>
          </a:p>
        </p:txBody>
      </p:sp>
      <p:sp>
        <p:nvSpPr>
          <p:cNvPr id="11" name="Line Callout 2 (No Border) 17">
            <a:extLst>
              <a:ext uri="{FF2B5EF4-FFF2-40B4-BE49-F238E27FC236}">
                <a16:creationId xmlns:a16="http://schemas.microsoft.com/office/drawing/2014/main" id="{DD4590A2-4998-41F7-B00E-B59598E2A8C4}"/>
              </a:ext>
            </a:extLst>
          </p:cNvPr>
          <p:cNvSpPr/>
          <p:nvPr/>
        </p:nvSpPr>
        <p:spPr>
          <a:xfrm>
            <a:off x="9552731" y="2831819"/>
            <a:ext cx="1589185" cy="269355"/>
          </a:xfrm>
          <a:prstGeom prst="callout2">
            <a:avLst>
              <a:gd name="adj1" fmla="val 47041"/>
              <a:gd name="adj2" fmla="val -3386"/>
              <a:gd name="adj3" fmla="val 49398"/>
              <a:gd name="adj4" fmla="val -20344"/>
              <a:gd name="adj5" fmla="val 146552"/>
              <a:gd name="adj6" fmla="val -32677"/>
            </a:avLst>
          </a:prstGeom>
          <a:ln w="19050">
            <a:solidFill>
              <a:schemeClr val="bg1"/>
            </a:solidFill>
            <a:tailEnd type="none" w="lg" len="lg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dirty="0"/>
              <a:t>3. samiegšana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397081-8B7A-4A6E-ABD8-57A6D605339C}"/>
              </a:ext>
            </a:extLst>
          </p:cNvPr>
          <p:cNvSpPr txBox="1"/>
          <p:nvPr/>
        </p:nvSpPr>
        <p:spPr>
          <a:xfrm>
            <a:off x="6861193" y="5027580"/>
            <a:ext cx="3882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/>
              <a:t>Acu samiegšanas EMG signāls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5DB198C-49FE-4FB7-B7DA-D71222C10D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57" y="1798878"/>
            <a:ext cx="1472557" cy="27568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D2ECD0-E911-4892-8E7E-6BCE29EBBBB3}"/>
              </a:ext>
            </a:extLst>
          </p:cNvPr>
          <p:cNvSpPr txBox="1"/>
          <p:nvPr/>
        </p:nvSpPr>
        <p:spPr>
          <a:xfrm>
            <a:off x="128569" y="4459742"/>
            <a:ext cx="2349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Sausā kontakta </a:t>
            </a:r>
            <a:br>
              <a:rPr lang="lv-LV" dirty="0"/>
            </a:br>
            <a:r>
              <a:rPr lang="lv-LV" dirty="0"/>
              <a:t>EMG elektrodi</a:t>
            </a:r>
          </a:p>
        </p:txBody>
      </p:sp>
    </p:spTree>
    <p:extLst>
      <p:ext uri="{BB962C8B-B14F-4D97-AF65-F5344CB8AC3E}">
        <p14:creationId xmlns:p14="http://schemas.microsoft.com/office/powerpoint/2010/main" val="621559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0BD3B-E31B-4754-8F13-2F8375A4B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Sistēma peles kursora vadībai. Princips.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27147D-A51A-4101-BE84-658F6B7ED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15" y="1767307"/>
            <a:ext cx="3399585" cy="3399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C6E3B7-611E-440C-BC0B-016D5F2DA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284" y="1542225"/>
            <a:ext cx="1500920" cy="1966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50B766-9FC3-469D-ADDB-E5DBC18B07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72" y="4173569"/>
            <a:ext cx="2000856" cy="977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A9B21F-4E80-421F-943D-AE1F4404786A}"/>
              </a:ext>
            </a:extLst>
          </p:cNvPr>
          <p:cNvSpPr txBox="1"/>
          <p:nvPr/>
        </p:nvSpPr>
        <p:spPr>
          <a:xfrm>
            <a:off x="145143" y="1665370"/>
            <a:ext cx="2127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Galvas </a:t>
            </a:r>
            <a:r>
              <a:rPr lang="lv-LV" dirty="0" err="1"/>
              <a:t>kustīb</a:t>
            </a:r>
            <a:r>
              <a:rPr lang="en-US" dirty="0"/>
              <a:t>u </a:t>
            </a:r>
            <a:r>
              <a:rPr lang="en-US" dirty="0" err="1"/>
              <a:t>noteikšana</a:t>
            </a:r>
            <a:r>
              <a:rPr lang="en-US" dirty="0"/>
              <a:t>, </a:t>
            </a:r>
            <a:r>
              <a:rPr lang="en-US" dirty="0" err="1"/>
              <a:t>izmanotojot</a:t>
            </a:r>
            <a:r>
              <a:rPr lang="en-US" dirty="0"/>
              <a:t> </a:t>
            </a:r>
            <a:r>
              <a:rPr lang="en-US" b="1" dirty="0" err="1"/>
              <a:t>inerciālos</a:t>
            </a:r>
            <a:r>
              <a:rPr lang="en-US" b="1" dirty="0"/>
              <a:t> </a:t>
            </a:r>
            <a:r>
              <a:rPr lang="en-US" b="1" dirty="0" err="1"/>
              <a:t>sensorus</a:t>
            </a:r>
            <a:r>
              <a:rPr lang="en-US" dirty="0"/>
              <a:t>.</a:t>
            </a:r>
            <a:endParaRPr lang="lv-LV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CF5B57-7AAF-44B8-98BC-21BAA74294A5}"/>
              </a:ext>
            </a:extLst>
          </p:cNvPr>
          <p:cNvCxnSpPr>
            <a:cxnSpLocks/>
            <a:stCxn id="5" idx="3"/>
            <a:endCxn id="4" idx="1"/>
          </p:cNvCxnSpPr>
          <p:nvPr/>
        </p:nvCxnSpPr>
        <p:spPr>
          <a:xfrm>
            <a:off x="3868204" y="2525550"/>
            <a:ext cx="3870111" cy="941550"/>
          </a:xfrm>
          <a:prstGeom prst="straightConnector1">
            <a:avLst/>
          </a:prstGeom>
          <a:ln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A120703-DE8E-45C7-A90E-8A015544693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200828" y="4173569"/>
            <a:ext cx="3405048" cy="488542"/>
          </a:xfrm>
          <a:prstGeom prst="straightConnector1">
            <a:avLst/>
          </a:prstGeom>
          <a:ln>
            <a:tailEnd type="triangle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F9AA27D-D5F4-44AC-979A-9E0780E2873C}"/>
              </a:ext>
            </a:extLst>
          </p:cNvPr>
          <p:cNvSpPr txBox="1"/>
          <p:nvPr/>
        </p:nvSpPr>
        <p:spPr>
          <a:xfrm rot="848784">
            <a:off x="4133106" y="2495945"/>
            <a:ext cx="319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/>
              <a:t>Peles kursora pārvietošana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92E1FA-C99B-4BFF-9E6E-FDFDB75B4AD7}"/>
              </a:ext>
            </a:extLst>
          </p:cNvPr>
          <p:cNvSpPr txBox="1"/>
          <p:nvPr/>
        </p:nvSpPr>
        <p:spPr>
          <a:xfrm rot="21008478">
            <a:off x="4112258" y="4040677"/>
            <a:ext cx="3197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/>
              <a:t>Peles klikšķis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4AE62-1E3A-485D-A9A0-8F75641E892D}"/>
              </a:ext>
            </a:extLst>
          </p:cNvPr>
          <p:cNvSpPr txBox="1"/>
          <p:nvPr/>
        </p:nvSpPr>
        <p:spPr>
          <a:xfrm>
            <a:off x="145143" y="3991956"/>
            <a:ext cx="2151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Acu</a:t>
            </a:r>
            <a:r>
              <a:rPr lang="en-US" dirty="0"/>
              <a:t> </a:t>
            </a:r>
            <a:r>
              <a:rPr lang="en-US" dirty="0" err="1"/>
              <a:t>samiegšanas</a:t>
            </a:r>
            <a:r>
              <a:rPr lang="en-US" dirty="0"/>
              <a:t> </a:t>
            </a:r>
            <a:r>
              <a:rPr lang="en-US" dirty="0" err="1"/>
              <a:t>detektēšana</a:t>
            </a:r>
            <a:r>
              <a:rPr lang="en-US" dirty="0"/>
              <a:t>, </a:t>
            </a:r>
            <a:r>
              <a:rPr lang="en-US" dirty="0" err="1"/>
              <a:t>izmantojot</a:t>
            </a:r>
            <a:r>
              <a:rPr lang="en-US" dirty="0"/>
              <a:t> </a:t>
            </a:r>
            <a:r>
              <a:rPr lang="en-US" dirty="0" err="1"/>
              <a:t>sejas</a:t>
            </a:r>
            <a:r>
              <a:rPr lang="en-US" dirty="0"/>
              <a:t> </a:t>
            </a:r>
            <a:r>
              <a:rPr lang="en-US" b="1" dirty="0" err="1"/>
              <a:t>muskuļu</a:t>
            </a:r>
            <a:r>
              <a:rPr lang="en-US" b="1" dirty="0"/>
              <a:t> </a:t>
            </a:r>
            <a:r>
              <a:rPr lang="en-US" b="1" dirty="0" err="1"/>
              <a:t>elektriskos</a:t>
            </a:r>
            <a:r>
              <a:rPr lang="en-US" b="1" dirty="0"/>
              <a:t> </a:t>
            </a:r>
            <a:r>
              <a:rPr lang="en-US" b="1" dirty="0" err="1"/>
              <a:t>signālus</a:t>
            </a:r>
            <a:r>
              <a:rPr lang="en-US" b="1" dirty="0"/>
              <a:t>.</a:t>
            </a:r>
            <a:endParaRPr lang="lv-LV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10AF20-F0BC-4E6C-AAEE-50E5D7082C92}"/>
              </a:ext>
            </a:extLst>
          </p:cNvPr>
          <p:cNvSpPr txBox="1"/>
          <p:nvPr/>
        </p:nvSpPr>
        <p:spPr>
          <a:xfrm>
            <a:off x="7861459" y="4545954"/>
            <a:ext cx="315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Windows, Android, iOS </a:t>
            </a:r>
            <a:r>
              <a:rPr lang="en-US" b="1" dirty="0" err="1"/>
              <a:t>u.c</a:t>
            </a:r>
            <a:r>
              <a:rPr lang="en-US" b="1" dirty="0"/>
              <a:t>.</a:t>
            </a:r>
            <a:endParaRPr lang="lv-LV" b="1" dirty="0"/>
          </a:p>
        </p:txBody>
      </p:sp>
    </p:spTree>
    <p:extLst>
      <p:ext uri="{BB962C8B-B14F-4D97-AF65-F5344CB8AC3E}">
        <p14:creationId xmlns:p14="http://schemas.microsoft.com/office/powerpoint/2010/main" val="855097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0C9C-EC62-4BDB-921C-BEE2CB93D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Sistēma peles kursora vadībai. Makets #3.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0455A04-A853-48A6-818D-55D67BA47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0397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lv-LV" noProof="0" dirty="0"/>
              <a:t>Ērti piestiprināma auduma elektrodu izvadi</a:t>
            </a:r>
          </a:p>
          <a:p>
            <a:r>
              <a:rPr lang="lv-LV" noProof="0" dirty="0"/>
              <a:t>Adaptīva muskuļu signālu apstrāde</a:t>
            </a:r>
          </a:p>
          <a:p>
            <a:r>
              <a:rPr lang="lv-LV" noProof="0" dirty="0"/>
              <a:t>Sensoru datu apstrādes algoritmi un BT SMART© funkcionalitāte vienā </a:t>
            </a:r>
            <a:r>
              <a:rPr lang="lv-LV" noProof="0" dirty="0" err="1"/>
              <a:t>čpā</a:t>
            </a:r>
            <a:r>
              <a:rPr lang="lv-LV" noProof="0" dirty="0"/>
              <a:t> (BGM113)</a:t>
            </a:r>
          </a:p>
          <a:p>
            <a:r>
              <a:rPr lang="lv-LV" noProof="0" dirty="0"/>
              <a:t>Inerciālais sensors ar automātisko </a:t>
            </a:r>
            <a:r>
              <a:rPr lang="lv-LV" noProof="0" dirty="0" err="1"/>
              <a:t>kalibrāciju</a:t>
            </a:r>
            <a:r>
              <a:rPr lang="lv-LV" noProof="0" dirty="0"/>
              <a:t> un integrētu datu sapludināšanas algoritmu.</a:t>
            </a:r>
          </a:p>
          <a:p>
            <a:r>
              <a:rPr lang="lv-LV" noProof="0" dirty="0"/>
              <a:t>Optimizēta sistēmas arhitektūra enerģijas patēriņa samazināšanai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7204C9-5513-4EC1-ACB1-EF6F36BDC1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90854" y="2070286"/>
            <a:ext cx="3814982" cy="2695204"/>
          </a:xfrm>
          <a:prstGeom prst="rect">
            <a:avLst/>
          </a:prstGeom>
        </p:spPr>
      </p:pic>
      <p:sp>
        <p:nvSpPr>
          <p:cNvPr id="14" name="Line Callout 2 (No Border) 10">
            <a:extLst>
              <a:ext uri="{FF2B5EF4-FFF2-40B4-BE49-F238E27FC236}">
                <a16:creationId xmlns:a16="http://schemas.microsoft.com/office/drawing/2014/main" id="{793F7C30-3706-4EB8-9C6E-07E211C0545E}"/>
              </a:ext>
            </a:extLst>
          </p:cNvPr>
          <p:cNvSpPr/>
          <p:nvPr/>
        </p:nvSpPr>
        <p:spPr>
          <a:xfrm>
            <a:off x="9319753" y="2162628"/>
            <a:ext cx="2378761" cy="895236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214100"/>
              <a:gd name="adj6" fmla="val -27943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BGM113</a:t>
            </a:r>
            <a:br>
              <a:rPr lang="en-US" dirty="0"/>
            </a:br>
            <a:r>
              <a:rPr lang="en-US" dirty="0"/>
              <a:t> &gt; BT SMART</a:t>
            </a:r>
          </a:p>
          <a:p>
            <a:r>
              <a:rPr lang="en-US" dirty="0"/>
              <a:t> &gt; ARM CORTEX© M4</a:t>
            </a:r>
            <a:endParaRPr lang="lv-LV" dirty="0"/>
          </a:p>
        </p:txBody>
      </p:sp>
      <p:sp>
        <p:nvSpPr>
          <p:cNvPr id="15" name="Line Callout 2 (No Border) 10">
            <a:extLst>
              <a:ext uri="{FF2B5EF4-FFF2-40B4-BE49-F238E27FC236}">
                <a16:creationId xmlns:a16="http://schemas.microsoft.com/office/drawing/2014/main" id="{1D90D46B-4A23-44D8-8188-3A679B86F90C}"/>
              </a:ext>
            </a:extLst>
          </p:cNvPr>
          <p:cNvSpPr/>
          <p:nvPr/>
        </p:nvSpPr>
        <p:spPr>
          <a:xfrm>
            <a:off x="8173916" y="5471886"/>
            <a:ext cx="2058656" cy="464457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-281350"/>
              <a:gd name="adj6" fmla="val -25123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EMG </a:t>
            </a:r>
            <a:r>
              <a:rPr lang="en-US" b="1" dirty="0" err="1"/>
              <a:t>pastiprinātājs</a:t>
            </a:r>
            <a:endParaRPr lang="lv-LV" dirty="0"/>
          </a:p>
        </p:txBody>
      </p:sp>
      <p:sp>
        <p:nvSpPr>
          <p:cNvPr id="16" name="Line Callout 2 (No Border) 10">
            <a:extLst>
              <a:ext uri="{FF2B5EF4-FFF2-40B4-BE49-F238E27FC236}">
                <a16:creationId xmlns:a16="http://schemas.microsoft.com/office/drawing/2014/main" id="{D0321461-21F6-4745-B359-FB643087FF38}"/>
              </a:ext>
            </a:extLst>
          </p:cNvPr>
          <p:cNvSpPr/>
          <p:nvPr/>
        </p:nvSpPr>
        <p:spPr>
          <a:xfrm>
            <a:off x="9592903" y="3529804"/>
            <a:ext cx="2058656" cy="1201853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99739"/>
              <a:gd name="adj6" fmla="val -50504"/>
            </a:avLst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BNO055 IMU</a:t>
            </a:r>
          </a:p>
          <a:p>
            <a:r>
              <a:rPr lang="en-US" dirty="0"/>
              <a:t> &gt;</a:t>
            </a:r>
            <a:r>
              <a:rPr lang="en-US" dirty="0" err="1"/>
              <a:t>Acc</a:t>
            </a:r>
            <a:r>
              <a:rPr lang="en-US" dirty="0"/>
              <a:t>/</a:t>
            </a:r>
            <a:r>
              <a:rPr lang="en-US" dirty="0" err="1"/>
              <a:t>magn</a:t>
            </a:r>
            <a:r>
              <a:rPr lang="en-US" dirty="0"/>
              <a:t>/gyro</a:t>
            </a:r>
          </a:p>
          <a:p>
            <a:r>
              <a:rPr lang="en-US" dirty="0"/>
              <a:t> &gt;</a:t>
            </a:r>
            <a:r>
              <a:rPr lang="en-US" dirty="0" err="1"/>
              <a:t>Orientācija</a:t>
            </a:r>
            <a:endParaRPr lang="en-US" dirty="0"/>
          </a:p>
          <a:p>
            <a:r>
              <a:rPr lang="en-US" dirty="0"/>
              <a:t> &gt;</a:t>
            </a:r>
            <a:r>
              <a:rPr lang="en-US" dirty="0" err="1"/>
              <a:t>Kalibrācija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52344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5ACB616-48F3-43BC-B5CE-09F3D312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Galvas apsēja makets. Rezultāti.</a:t>
            </a:r>
          </a:p>
        </p:txBody>
      </p:sp>
      <p:sp>
        <p:nvSpPr>
          <p:cNvPr id="5" name="Satura vietturis 4">
            <a:extLst>
              <a:ext uri="{FF2B5EF4-FFF2-40B4-BE49-F238E27FC236}">
                <a16:creationId xmlns:a16="http://schemas.microsoft.com/office/drawing/2014/main" id="{782719C8-10BB-49BC-8941-39410DC0E4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6199"/>
            <a:ext cx="5336822" cy="4032779"/>
          </a:xfrm>
        </p:spPr>
        <p:txBody>
          <a:bodyPr>
            <a:normAutofit/>
          </a:bodyPr>
          <a:lstStyle/>
          <a:p>
            <a:r>
              <a:rPr lang="lv-LV" noProof="0" dirty="0"/>
              <a:t>Testi ar cilvēkiem bez funkcionāliem traucējumiem (EDI)</a:t>
            </a:r>
          </a:p>
          <a:p>
            <a:r>
              <a:rPr lang="lv-LV" noProof="0" dirty="0">
                <a:solidFill>
                  <a:schemeClr val="accent6"/>
                </a:solidFill>
              </a:rPr>
              <a:t>Akceptēta</a:t>
            </a:r>
            <a:r>
              <a:rPr lang="lv-LV" noProof="0" dirty="0"/>
              <a:t> publikācija</a:t>
            </a:r>
            <a:br>
              <a:rPr lang="lv-LV" noProof="0" dirty="0"/>
            </a:br>
            <a:r>
              <a:rPr lang="lv-LV" sz="2600" i="1" noProof="0" dirty="0"/>
              <a:t>”</a:t>
            </a:r>
            <a:r>
              <a:rPr lang="lv-LV" sz="2600" i="1" noProof="0" dirty="0" err="1"/>
              <a:t>Inertial</a:t>
            </a:r>
            <a:r>
              <a:rPr lang="lv-LV" sz="2600" i="1" noProof="0" dirty="0"/>
              <a:t> sensors </a:t>
            </a:r>
            <a:r>
              <a:rPr lang="lv-LV" sz="2600" i="1" noProof="0" dirty="0" err="1"/>
              <a:t>and</a:t>
            </a:r>
            <a:r>
              <a:rPr lang="lv-LV" sz="2600" i="1" noProof="0" dirty="0"/>
              <a:t> </a:t>
            </a:r>
            <a:r>
              <a:rPr lang="lv-LV" sz="2600" i="1" noProof="0" dirty="0" err="1"/>
              <a:t>muscle</a:t>
            </a:r>
            <a:r>
              <a:rPr lang="lv-LV" sz="2600" i="1" noProof="0" dirty="0"/>
              <a:t> </a:t>
            </a:r>
            <a:r>
              <a:rPr lang="lv-LV" sz="2600" i="1" noProof="0" dirty="0" err="1"/>
              <a:t>electrical</a:t>
            </a:r>
            <a:r>
              <a:rPr lang="lv-LV" sz="2600" i="1" noProof="0" dirty="0"/>
              <a:t> </a:t>
            </a:r>
            <a:r>
              <a:rPr lang="lv-LV" sz="2600" i="1" noProof="0" dirty="0" err="1"/>
              <a:t>signals</a:t>
            </a:r>
            <a:r>
              <a:rPr lang="lv-LV" sz="2600" i="1" noProof="0" dirty="0"/>
              <a:t> </a:t>
            </a:r>
            <a:r>
              <a:rPr lang="lv-LV" sz="2600" i="1" noProof="0" dirty="0" err="1"/>
              <a:t>in</a:t>
            </a:r>
            <a:r>
              <a:rPr lang="lv-LV" sz="2600" i="1" noProof="0" dirty="0"/>
              <a:t> </a:t>
            </a:r>
            <a:r>
              <a:rPr lang="lv-LV" sz="2600" i="1" noProof="0" dirty="0" err="1"/>
              <a:t>human-computer</a:t>
            </a:r>
            <a:r>
              <a:rPr lang="lv-LV" sz="2600" i="1" noProof="0" dirty="0"/>
              <a:t> </a:t>
            </a:r>
            <a:r>
              <a:rPr lang="lv-LV" sz="2600" i="1" noProof="0" dirty="0" err="1"/>
              <a:t>interaction</a:t>
            </a:r>
            <a:r>
              <a:rPr lang="lv-LV" sz="2600" i="1" noProof="0" dirty="0"/>
              <a:t>”</a:t>
            </a:r>
            <a:r>
              <a:rPr lang="lv-LV" sz="1800" noProof="0" dirty="0"/>
              <a:t>  </a:t>
            </a:r>
            <a:r>
              <a:rPr lang="lv-LV" noProof="0" dirty="0"/>
              <a:t>(SCOPUS) </a:t>
            </a:r>
          </a:p>
          <a:p>
            <a:r>
              <a:rPr lang="lv-LV" noProof="0" dirty="0"/>
              <a:t>Uzstāšanās ICTA2017 konferencē (19.-21.dec.)</a:t>
            </a:r>
          </a:p>
          <a:p>
            <a:r>
              <a:rPr lang="lv-LV" noProof="0" dirty="0"/>
              <a:t>Plānota maketa Aprobācija MEL</a:t>
            </a: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374A36A0-AE1A-4C4D-B677-969D2094E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812" y="1634244"/>
            <a:ext cx="5597140" cy="3148391"/>
          </a:xfrm>
          <a:prstGeom prst="rect">
            <a:avLst/>
          </a:prstGeom>
        </p:spPr>
      </p:pic>
      <p:pic>
        <p:nvPicPr>
          <p:cNvPr id="6" name="Picture 2" descr="Attēlu rezultāti vaicājumam “mēs esam līdzās logo”">
            <a:extLst>
              <a:ext uri="{FF2B5EF4-FFF2-40B4-BE49-F238E27FC236}">
                <a16:creationId xmlns:a16="http://schemas.microsoft.com/office/drawing/2014/main" id="{F73088D7-12CC-4321-82FD-E798CEA42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2" b="9269"/>
          <a:stretch/>
        </p:blipFill>
        <p:spPr bwMode="auto">
          <a:xfrm>
            <a:off x="6096000" y="4811078"/>
            <a:ext cx="1520095" cy="124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738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lv-LV" sz="60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MECG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78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lv-LV" sz="2220" b="1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Juris Ormanis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lv-LV" sz="222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lv-LV" sz="222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Elektronikas un Datorzinātņu Institūts,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lv-LV" sz="222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Dzērbenes iela 14,</a:t>
            </a:r>
          </a:p>
          <a:p>
            <a:pPr marL="0" marR="0" lvl="0" indent="0" algn="ctr" rtl="0">
              <a:lnSpc>
                <a:spcPct val="7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r>
              <a:rPr lang="lv-LV" sz="222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Rīga, Latvija</a:t>
            </a:r>
          </a:p>
        </p:txBody>
      </p:sp>
      <p:pic>
        <p:nvPicPr>
          <p:cNvPr id="94" name="Shape 94" descr="http://intranet.edi.lv/wp-content/uploads/2014/06/EDI_-logo_ar_tex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3019" y="491332"/>
            <a:ext cx="4625975" cy="11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 descr="C:\Users\14\Desktop\VPP prezentacija\Sophis_logo_final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4319" y="279074"/>
            <a:ext cx="3014662" cy="1382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 descr="http://img.sxsw.com/2015/spg_images/IAP4106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395046" y="2292350"/>
            <a:ext cx="2227748" cy="1485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5589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lv-LV" sz="44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MECG – Mobilā viedo sensoru sistēma veselības parametru mērījumiem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617191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v-LV" sz="2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Reģistrē lietotāja sirdsdarbību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v-LV" sz="2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Strādā 2 nedēļas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v-LV" sz="2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Automātiski izsauc ātro </a:t>
            </a:r>
            <a:r>
              <a:rPr lang="lv-LV" sz="2800" b="0" i="0" u="none" strike="noStrike" cap="none" noProof="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palidzību</a:t>
            </a:r>
            <a:r>
              <a:rPr lang="lv-LV" sz="2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sirdsdarbības traucējuma gadījumā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None/>
            </a:pPr>
            <a:endParaRPr lang="lv-LV" sz="2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Shape 103" descr="http://pad1.whstatic.com/images/thumb/b/b5/Wear-a-Holter-Monitor-Step-5-Version-2.jpg/aid372140-v4-728px-Wear-a-Holter-Monitor-Step-5-Version-2.jpg"/>
          <p:cNvPicPr preferRelativeResize="0"/>
          <p:nvPr/>
        </p:nvPicPr>
        <p:blipFill rotWithShape="1">
          <a:blip r:embed="rId3">
            <a:alphaModFix/>
          </a:blip>
          <a:srcRect l="17221" t="11884" r="19404" b="10573"/>
          <a:stretch/>
        </p:blipFill>
        <p:spPr>
          <a:xfrm>
            <a:off x="6564573" y="1825625"/>
            <a:ext cx="4394579" cy="40327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7118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v-LV" noProof="0" dirty="0" err="1"/>
              <a:t>Prototi</a:t>
            </a:r>
            <a:r>
              <a:rPr lang="en-US" noProof="0" dirty="0"/>
              <a:t>p</a:t>
            </a:r>
            <a:r>
              <a:rPr lang="lv-LV" noProof="0" dirty="0"/>
              <a:t>s v1.0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l="12651" t="43120" r="31836"/>
          <a:stretch/>
        </p:blipFill>
        <p:spPr>
          <a:xfrm>
            <a:off x="6069725" y="1444875"/>
            <a:ext cx="5959376" cy="457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411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 t="9623" b="16175"/>
          <a:stretch/>
        </p:blipFill>
        <p:spPr>
          <a:xfrm>
            <a:off x="713299" y="1039281"/>
            <a:ext cx="4555200" cy="4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 rotWithShape="1">
          <a:blip r:embed="rId4">
            <a:alphaModFix/>
          </a:blip>
          <a:srcRect l="880" r="43406" b="5678"/>
          <a:stretch/>
        </p:blipFill>
        <p:spPr>
          <a:xfrm>
            <a:off x="5774768" y="1039281"/>
            <a:ext cx="6090000" cy="46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1625759" y="5546175"/>
            <a:ext cx="26076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lv-LV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Eksperementālais makets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7601408" y="5657850"/>
            <a:ext cx="24366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lv-LV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SD kartē saglabātie dati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713299" y="-92086"/>
            <a:ext cx="10515600" cy="10090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lv-LV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Prototips v1.2</a:t>
            </a:r>
          </a:p>
        </p:txBody>
      </p:sp>
      <p:sp>
        <p:nvSpPr>
          <p:cNvPr id="11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4416870" y="3348531"/>
            <a:ext cx="1703257" cy="541453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166597"/>
              <a:gd name="adj6" fmla="val -68301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dirty="0"/>
              <a:t>SD Card</a:t>
            </a:r>
          </a:p>
        </p:txBody>
      </p:sp>
      <p:sp>
        <p:nvSpPr>
          <p:cNvPr id="12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1226302" y="1185417"/>
            <a:ext cx="1703257" cy="541453"/>
          </a:xfrm>
          <a:prstGeom prst="callout2">
            <a:avLst>
              <a:gd name="adj1" fmla="val 50329"/>
              <a:gd name="adj2" fmla="val 99731"/>
              <a:gd name="adj3" fmla="val 49014"/>
              <a:gd name="adj4" fmla="val 148491"/>
              <a:gd name="adj5" fmla="val 296742"/>
              <a:gd name="adj6" fmla="val 168604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dirty="0"/>
              <a:t>ECG Simulātors</a:t>
            </a:r>
          </a:p>
        </p:txBody>
      </p:sp>
      <p:sp>
        <p:nvSpPr>
          <p:cNvPr id="13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139710" y="1821996"/>
            <a:ext cx="1703257" cy="541453"/>
          </a:xfrm>
          <a:prstGeom prst="callout2">
            <a:avLst>
              <a:gd name="adj1" fmla="val 50329"/>
              <a:gd name="adj2" fmla="val 99731"/>
              <a:gd name="adj3" fmla="val 53662"/>
              <a:gd name="adj4" fmla="val 118447"/>
              <a:gd name="adj5" fmla="val 262656"/>
              <a:gd name="adj6" fmla="val 132650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MCU + Wi-Fi</a:t>
            </a:r>
          </a:p>
        </p:txBody>
      </p:sp>
      <p:sp>
        <p:nvSpPr>
          <p:cNvPr id="15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1993067" y="5004682"/>
            <a:ext cx="1703257" cy="541453"/>
          </a:xfrm>
          <a:prstGeom prst="callout2">
            <a:avLst>
              <a:gd name="adj1" fmla="val 50329"/>
              <a:gd name="adj2" fmla="val -744"/>
              <a:gd name="adj3" fmla="val 49014"/>
              <a:gd name="adj4" fmla="val -16505"/>
              <a:gd name="adj5" fmla="val -371027"/>
              <a:gd name="adj6" fmla="val -37764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dirty="0"/>
              <a:t>24-bit ADC</a:t>
            </a:r>
          </a:p>
        </p:txBody>
      </p:sp>
    </p:spTree>
    <p:extLst>
      <p:ext uri="{BB962C8B-B14F-4D97-AF65-F5344CB8AC3E}">
        <p14:creationId xmlns:p14="http://schemas.microsoft.com/office/powerpoint/2010/main" val="562922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Shape 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8774" y="802762"/>
            <a:ext cx="7008000" cy="51906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33" name="Shape 133"/>
          <p:cNvSpPr txBox="1"/>
          <p:nvPr/>
        </p:nvSpPr>
        <p:spPr>
          <a:xfrm>
            <a:off x="616317" y="-10059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lvl="0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lv-LV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Prototips v2.0</a:t>
            </a:r>
          </a:p>
        </p:txBody>
      </p:sp>
      <p:sp>
        <p:nvSpPr>
          <p:cNvPr id="8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9156464" y="3127379"/>
            <a:ext cx="1703257" cy="541453"/>
          </a:xfrm>
          <a:prstGeom prst="callout2">
            <a:avLst>
              <a:gd name="adj1" fmla="val 51878"/>
              <a:gd name="adj2" fmla="val -1729"/>
              <a:gd name="adj3" fmla="val 53662"/>
              <a:gd name="adj4" fmla="val -19460"/>
              <a:gd name="adj5" fmla="val 394351"/>
              <a:gd name="adj6" fmla="val -55988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SD Card</a:t>
            </a:r>
          </a:p>
        </p:txBody>
      </p:sp>
      <p:sp>
        <p:nvSpPr>
          <p:cNvPr id="9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5505030" y="2363449"/>
            <a:ext cx="1703257" cy="541453"/>
          </a:xfrm>
          <a:prstGeom prst="callout2">
            <a:avLst>
              <a:gd name="adj1" fmla="val 50329"/>
              <a:gd name="adj2" fmla="val -1237"/>
              <a:gd name="adj3" fmla="val 55211"/>
              <a:gd name="adj4" fmla="val -14535"/>
              <a:gd name="adj5" fmla="val 155751"/>
              <a:gd name="adj6" fmla="val -37272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Filtri + aizsardības ķēdes</a:t>
            </a:r>
          </a:p>
        </p:txBody>
      </p:sp>
      <p:sp>
        <p:nvSpPr>
          <p:cNvPr id="10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5022488" y="4244349"/>
            <a:ext cx="1703257" cy="541453"/>
          </a:xfrm>
          <a:prstGeom prst="callout2">
            <a:avLst>
              <a:gd name="adj1" fmla="val 50329"/>
              <a:gd name="adj2" fmla="val 99731"/>
              <a:gd name="adj3" fmla="val 53662"/>
              <a:gd name="adj4" fmla="val 118447"/>
              <a:gd name="adj5" fmla="val -178908"/>
              <a:gd name="adj6" fmla="val 163187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12 kanālu ACP</a:t>
            </a:r>
          </a:p>
        </p:txBody>
      </p:sp>
    </p:spTree>
    <p:extLst>
      <p:ext uri="{BB962C8B-B14F-4D97-AF65-F5344CB8AC3E}">
        <p14:creationId xmlns:p14="http://schemas.microsoft.com/office/powerpoint/2010/main" val="3815484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v-LV" noProof="0" dirty="0"/>
              <a:t>Prototips v2.0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 l="17293" t="23697" r="16925" b="23336"/>
          <a:stretch/>
        </p:blipFill>
        <p:spPr>
          <a:xfrm rot="-5400000">
            <a:off x="-347200" y="3071970"/>
            <a:ext cx="3077400" cy="1858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 rotWithShape="1">
          <a:blip r:embed="rId4">
            <a:alphaModFix/>
          </a:blip>
          <a:srcRect l="18183" t="16833" r="10646" b="20635"/>
          <a:stretch/>
        </p:blipFill>
        <p:spPr>
          <a:xfrm>
            <a:off x="6463850" y="898625"/>
            <a:ext cx="5785800" cy="3812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6" name="Shape 146"/>
          <p:cNvSpPr/>
          <p:nvPr/>
        </p:nvSpPr>
        <p:spPr>
          <a:xfrm rot="10800000" flipH="1">
            <a:off x="8326301" y="3715484"/>
            <a:ext cx="752052" cy="1848916"/>
          </a:xfrm>
          <a:custGeom>
            <a:avLst/>
            <a:gdLst/>
            <a:ahLst/>
            <a:cxnLst/>
            <a:rect l="0" t="0" r="0" b="0"/>
            <a:pathLst>
              <a:path w="62671" h="57657" extrusionOk="0">
                <a:moveTo>
                  <a:pt x="0" y="0"/>
                </a:moveTo>
                <a:lnTo>
                  <a:pt x="53001" y="1432"/>
                </a:lnTo>
                <a:lnTo>
                  <a:pt x="62671" y="57657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sp>
      <p:pic>
        <p:nvPicPr>
          <p:cNvPr id="153" name="Shape 153"/>
          <p:cNvPicPr preferRelativeResize="0"/>
          <p:nvPr/>
        </p:nvPicPr>
        <p:blipFill rotWithShape="1">
          <a:blip r:embed="rId5">
            <a:alphaModFix/>
          </a:blip>
          <a:srcRect l="31997" t="20749" r="20689" b="24428"/>
          <a:stretch/>
        </p:blipFill>
        <p:spPr>
          <a:xfrm rot="10800000">
            <a:off x="2327625" y="2639274"/>
            <a:ext cx="4029000" cy="3501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8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9213849" y="2004559"/>
            <a:ext cx="1473725" cy="541453"/>
          </a:xfrm>
          <a:prstGeom prst="callout2">
            <a:avLst>
              <a:gd name="adj1" fmla="val 50789"/>
              <a:gd name="adj2" fmla="val 100095"/>
              <a:gd name="adj3" fmla="val 51903"/>
              <a:gd name="adj4" fmla="val 109781"/>
              <a:gd name="adj5" fmla="val 62079"/>
              <a:gd name="adj6" fmla="val 124078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Filtri + aizsardības ķēdes</a:t>
            </a:r>
          </a:p>
        </p:txBody>
      </p:sp>
      <p:sp>
        <p:nvSpPr>
          <p:cNvPr id="19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6578822" y="5293674"/>
            <a:ext cx="1703257" cy="541453"/>
          </a:xfrm>
          <a:prstGeom prst="callout2">
            <a:avLst>
              <a:gd name="adj1" fmla="val 50329"/>
              <a:gd name="adj2" fmla="val -1237"/>
              <a:gd name="adj3" fmla="val 49014"/>
              <a:gd name="adj4" fmla="val -77086"/>
              <a:gd name="adj5" fmla="val -129329"/>
              <a:gd name="adj6" fmla="val -89480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Filtri + aizsardības ķēdes</a:t>
            </a:r>
          </a:p>
        </p:txBody>
      </p:sp>
      <p:sp>
        <p:nvSpPr>
          <p:cNvPr id="20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10080021" y="3296787"/>
            <a:ext cx="1703257" cy="541453"/>
          </a:xfrm>
          <a:prstGeom prst="callout2">
            <a:avLst>
              <a:gd name="adj1" fmla="val 50329"/>
              <a:gd name="adj2" fmla="val -1237"/>
              <a:gd name="adj3" fmla="val 39718"/>
              <a:gd name="adj4" fmla="val -41624"/>
              <a:gd name="adj5" fmla="val -149471"/>
              <a:gd name="adj6" fmla="val -55496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References sprieguma avots</a:t>
            </a:r>
          </a:p>
        </p:txBody>
      </p:sp>
      <p:sp>
        <p:nvSpPr>
          <p:cNvPr id="21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4857750" y="1529768"/>
            <a:ext cx="1125431" cy="541453"/>
          </a:xfrm>
          <a:prstGeom prst="callout2">
            <a:avLst>
              <a:gd name="adj1" fmla="val 56526"/>
              <a:gd name="adj2" fmla="val 99731"/>
              <a:gd name="adj3" fmla="val 57933"/>
              <a:gd name="adj4" fmla="val 260507"/>
              <a:gd name="adj5" fmla="val 112412"/>
              <a:gd name="adj6" fmla="val 286334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12CH ADC</a:t>
            </a:r>
          </a:p>
        </p:txBody>
      </p:sp>
      <p:sp>
        <p:nvSpPr>
          <p:cNvPr id="22" name="Line Callout 2 (No Border) 24">
            <a:extLst>
              <a:ext uri="{FF2B5EF4-FFF2-40B4-BE49-F238E27FC236}">
                <a16:creationId xmlns:a16="http://schemas.microsoft.com/office/drawing/2014/main" id="{47F485A9-57B7-43F7-BD31-537176377239}"/>
              </a:ext>
            </a:extLst>
          </p:cNvPr>
          <p:cNvSpPr/>
          <p:nvPr/>
        </p:nvSpPr>
        <p:spPr>
          <a:xfrm>
            <a:off x="10188525" y="388701"/>
            <a:ext cx="1703257" cy="541453"/>
          </a:xfrm>
          <a:prstGeom prst="callout2">
            <a:avLst>
              <a:gd name="adj1" fmla="val 50329"/>
              <a:gd name="adj2" fmla="val -1237"/>
              <a:gd name="adj3" fmla="val 58310"/>
              <a:gd name="adj4" fmla="val -52952"/>
              <a:gd name="adj5" fmla="val 276600"/>
              <a:gd name="adj6" fmla="val -62391"/>
            </a:avLst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SD Card</a:t>
            </a:r>
          </a:p>
        </p:txBody>
      </p:sp>
    </p:spTree>
    <p:extLst>
      <p:ext uri="{BB962C8B-B14F-4D97-AF65-F5344CB8AC3E}">
        <p14:creationId xmlns:p14="http://schemas.microsoft.com/office/powerpoint/2010/main" val="4266352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v-LV" noProof="0" dirty="0"/>
              <a:t>Datu analīze</a:t>
            </a:r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62" name="Shape 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300" y="1387400"/>
            <a:ext cx="7737124" cy="4667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622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838200" y="2443307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lv-LV" sz="44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Paldies par uzmanību!</a:t>
            </a:r>
          </a:p>
        </p:txBody>
      </p:sp>
    </p:spTree>
    <p:extLst>
      <p:ext uri="{BB962C8B-B14F-4D97-AF65-F5344CB8AC3E}">
        <p14:creationId xmlns:p14="http://schemas.microsoft.com/office/powerpoint/2010/main" val="3209824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408</Words>
  <Application>Microsoft Office PowerPoint</Application>
  <PresentationFormat>Widescreen</PresentationFormat>
  <Paragraphs>103</Paragraphs>
  <Slides>19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Pārskats par paveikto valkājamo ierīču grupā </vt:lpstr>
      <vt:lpstr>Izmantotie MEMS acc/magn sensoru mezgli</vt:lpstr>
      <vt:lpstr>Galvas pozīcijas monitorings</vt:lpstr>
      <vt:lpstr>Uzraudzība ceļa locītavu traumu rehabilitācijā</vt:lpstr>
      <vt:lpstr>Rokas protēzes kustību uzraudzībai rehabilitācijas laikā</vt:lpstr>
      <vt:lpstr>MEMS acc/magn/gyro sensoru mezgls.</vt:lpstr>
      <vt:lpstr>Kustību sekošanas prototips datu saņemšanai un vizualizācijai. </vt:lpstr>
      <vt:lpstr>Muskuļu elektrisko signālu (EMG) nolasīšana. EMG aktivitātes detektēšana</vt:lpstr>
      <vt:lpstr>Sistēma peles kursora vadībai. Princips.</vt:lpstr>
      <vt:lpstr>Sistēma peles kursora vadībai. Makets #3.</vt:lpstr>
      <vt:lpstr>Galvas apsēja makets. Rezultāti.</vt:lpstr>
      <vt:lpstr>MECG</vt:lpstr>
      <vt:lpstr>MECG – Mobilā viedo sensoru sistēma veselības parametru mērījumiem</vt:lpstr>
      <vt:lpstr>Prototips v1.0</vt:lpstr>
      <vt:lpstr>PowerPoint Presentation</vt:lpstr>
      <vt:lpstr>PowerPoint Presentation</vt:lpstr>
      <vt:lpstr>Prototips v2.0</vt:lpstr>
      <vt:lpstr>Datu analīze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Medicīnas grupa</dc:title>
  <dc:creator>Edi</dc:creator>
  <cp:lastModifiedBy>Armands Ancāns</cp:lastModifiedBy>
  <cp:revision>81</cp:revision>
  <dcterms:created xsi:type="dcterms:W3CDTF">2017-07-28T07:22:06Z</dcterms:created>
  <dcterms:modified xsi:type="dcterms:W3CDTF">2017-11-30T15:06:14Z</dcterms:modified>
</cp:coreProperties>
</file>