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notesMasterIdLst>
    <p:notesMasterId r:id="rId50"/>
  </p:notesMasterIdLst>
  <p:sldIdLst>
    <p:sldId id="328" r:id="rId6"/>
    <p:sldId id="256" r:id="rId7"/>
    <p:sldId id="367" r:id="rId8"/>
    <p:sldId id="368" r:id="rId9"/>
    <p:sldId id="333" r:id="rId10"/>
    <p:sldId id="334" r:id="rId11"/>
    <p:sldId id="314" r:id="rId12"/>
    <p:sldId id="316" r:id="rId13"/>
    <p:sldId id="317" r:id="rId14"/>
    <p:sldId id="318" r:id="rId15"/>
    <p:sldId id="319" r:id="rId16"/>
    <p:sldId id="320" r:id="rId17"/>
    <p:sldId id="332" r:id="rId18"/>
    <p:sldId id="331" r:id="rId19"/>
    <p:sldId id="324" r:id="rId20"/>
    <p:sldId id="322"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37" r:id="rId34"/>
    <p:sldId id="354" r:id="rId35"/>
    <p:sldId id="336" r:id="rId36"/>
    <p:sldId id="338" r:id="rId37"/>
    <p:sldId id="350" r:id="rId38"/>
    <p:sldId id="341" r:id="rId39"/>
    <p:sldId id="351" r:id="rId40"/>
    <p:sldId id="352" r:id="rId41"/>
    <p:sldId id="342" r:id="rId42"/>
    <p:sldId id="343" r:id="rId43"/>
    <p:sldId id="344" r:id="rId44"/>
    <p:sldId id="339" r:id="rId45"/>
    <p:sldId id="348" r:id="rId46"/>
    <p:sldId id="349" r:id="rId47"/>
    <p:sldId id="347" r:id="rId48"/>
    <p:sldId id="346"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6" y="-90"/>
      </p:cViewPr>
      <p:guideLst>
        <p:guide orient="horz" pos="2160"/>
        <p:guide pos="2880"/>
      </p:guideLst>
    </p:cSldViewPr>
  </p:slideViewPr>
  <p:notesTextViewPr>
    <p:cViewPr>
      <p:scale>
        <a:sx n="100" d="100"/>
        <a:sy n="100" d="100"/>
      </p:scale>
      <p:origin x="0" y="0"/>
    </p:cViewPr>
  </p:notesTextViewPr>
  <p:sorterViewPr>
    <p:cViewPr>
      <p:scale>
        <a:sx n="57" d="100"/>
        <a:sy n="57"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47E7F59-7214-416C-9B5A-4CB4EA25A420}" type="datetimeFigureOut">
              <a:rPr lang="lv-LV"/>
              <a:pPr>
                <a:defRPr/>
              </a:pPr>
              <a:t>2016.12.04.</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6E5ACE-410E-4192-8D73-A539427D8E22}"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7887E9-D58D-4019-84F1-26A80ED27821}" type="slidenum">
              <a:rPr lang="lv-LV"/>
              <a:pPr fontAlgn="base">
                <a:spcBef>
                  <a:spcPct val="0"/>
                </a:spcBef>
                <a:spcAft>
                  <a:spcPct val="0"/>
                </a:spcAft>
              </a:pPr>
              <a:t>1</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31D8C7-AD9F-4B11-9076-BBAEEE245E1A}" type="slidenum">
              <a:rPr lang="lv-LV"/>
              <a:pPr fontAlgn="base">
                <a:spcBef>
                  <a:spcPct val="0"/>
                </a:spcBef>
                <a:spcAft>
                  <a:spcPct val="0"/>
                </a:spcAft>
              </a:pPr>
              <a:t>2</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6" name="Slide Number Placeholder 5"/>
          <p:cNvSpPr>
            <a:spLocks noGrp="1"/>
          </p:cNvSpPr>
          <p:nvPr>
            <p:ph type="sldNum" sz="quarter" idx="12"/>
          </p:nvPr>
        </p:nvSpPr>
        <p:spPr/>
        <p:txBody>
          <a:bodyPr/>
          <a:lstStyle>
            <a:lvl1pPr>
              <a:defRPr/>
            </a:lvl1pPr>
          </a:lstStyle>
          <a:p>
            <a:pPr>
              <a:defRPr/>
            </a:pPr>
            <a:fld id="{720FB2E1-4641-4A8B-B11A-F5F3E6151C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6" name="Slide Number Placeholder 5"/>
          <p:cNvSpPr>
            <a:spLocks noGrp="1"/>
          </p:cNvSpPr>
          <p:nvPr>
            <p:ph type="sldNum" sz="quarter" idx="12"/>
          </p:nvPr>
        </p:nvSpPr>
        <p:spPr/>
        <p:txBody>
          <a:bodyPr/>
          <a:lstStyle>
            <a:lvl1pPr>
              <a:defRPr/>
            </a:lvl1pPr>
          </a:lstStyle>
          <a:p>
            <a:pPr>
              <a:defRPr/>
            </a:pPr>
            <a:fld id="{1B64F3C9-953E-43D7-B631-1E6A3659B0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6" name="Slide Number Placeholder 5"/>
          <p:cNvSpPr>
            <a:spLocks noGrp="1"/>
          </p:cNvSpPr>
          <p:nvPr>
            <p:ph type="sldNum" sz="quarter" idx="12"/>
          </p:nvPr>
        </p:nvSpPr>
        <p:spPr/>
        <p:txBody>
          <a:bodyPr/>
          <a:lstStyle>
            <a:lvl1pPr>
              <a:defRPr/>
            </a:lvl1pPr>
          </a:lstStyle>
          <a:p>
            <a:pPr>
              <a:defRPr/>
            </a:pPr>
            <a:fld id="{2407F76D-8C3F-46B3-8B3D-CCA758945C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4B9552-8A23-400B-9FD9-50D75224BC1C}"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CC1162-148F-4ED7-A517-9A84BF0C76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F19BF8-AD3E-452A-96FF-05BDBFC5BA64}"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1E8A2-D2DB-43D7-ABA2-20DF26100C1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4C429-517B-42DA-82A9-766863062D91}"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86D10-BB2B-42F8-B4E8-3926FCA4FD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22891C-0346-4363-8766-929AABB9BD12}"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C8172B-B142-4958-8C9F-D02D3802AE2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F21215-0965-40B8-BE47-58437057992D}" type="datetimeFigureOut">
              <a:rPr lang="en-US"/>
              <a:pPr>
                <a:defRPr/>
              </a:pPr>
              <a:t>12/4/2016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8ADE10-2B8A-4808-91DD-0399E9AC386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EDFC95-C078-4EAA-B413-5D7CC7E374EF}" type="datetimeFigureOut">
              <a:rPr lang="en-US"/>
              <a:pPr>
                <a:defRPr/>
              </a:pPr>
              <a:t>12/4/2016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41549F-ED60-44FD-BFE4-6688FE09920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B557EE-D7EC-41E6-8A8B-E6F349F36F09}" type="datetimeFigureOut">
              <a:rPr lang="en-US"/>
              <a:pPr>
                <a:defRPr/>
              </a:pPr>
              <a:t>12/4/2016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30C9FD-E99D-4A16-B8B4-460964614F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8D169C-9BCF-4825-99CA-6B4D64AB8F1B}"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5FE227-BB6E-4C65-9786-F6AE6DCDD3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6" name="Slide Number Placeholder 5"/>
          <p:cNvSpPr>
            <a:spLocks noGrp="1"/>
          </p:cNvSpPr>
          <p:nvPr>
            <p:ph type="sldNum" sz="quarter" idx="12"/>
          </p:nvPr>
        </p:nvSpPr>
        <p:spPr/>
        <p:txBody>
          <a:bodyPr/>
          <a:lstStyle>
            <a:lvl1pPr>
              <a:defRPr/>
            </a:lvl1pPr>
          </a:lstStyle>
          <a:p>
            <a:pPr>
              <a:defRPr/>
            </a:pPr>
            <a:fld id="{AFB5D83B-3A3D-43CF-B53C-0C607F61576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A31ED1-7CF1-4396-82EC-ABB9E4D70F13}"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D9F8E0-16FD-4707-A097-281D83500E3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66D307-B954-4FAB-AD35-D316FAC85A87}"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4BEBD-57B2-476C-8FA8-1807D16440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EAA9AC-E50D-4B4F-939C-0456F592F263}"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416469-0548-4967-BB16-8E0549E0D2E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2B4536-D1EC-4EE8-8FB8-46C64A76955B}"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986989-91AC-448D-92CD-C0ADB133BED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9E5764-8919-4F16-9B41-1AD527C8E640}"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0BF52D-9225-41B6-B476-A44C8E2A1C4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2A7272-30FA-4515-8089-9F9D9B55DF4E}"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0E8BA6-171F-4E01-8B24-1661B512FF2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8511DB-4D16-45BC-9BE1-237F822124D5}"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07B394-70F9-491A-A1D6-099BD5D85F4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382280-51C8-43C8-BFA1-A6CA1D799CEC}" type="datetimeFigureOut">
              <a:rPr lang="en-US"/>
              <a:pPr>
                <a:defRPr/>
              </a:pPr>
              <a:t>12/4/2016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9294A7-5AD3-4B70-A129-9CF503C0432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0CB29B-09C4-46A1-997D-CAE515A07E76}" type="datetimeFigureOut">
              <a:rPr lang="en-US"/>
              <a:pPr>
                <a:defRPr/>
              </a:pPr>
              <a:t>12/4/2016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74B163-9E3E-4152-AB87-001C74D7CCB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21FA6A-F039-453B-82C2-E32F9AAF5E04}" type="datetimeFigureOut">
              <a:rPr lang="en-US"/>
              <a:pPr>
                <a:defRPr/>
              </a:pPr>
              <a:t>12/4/2016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5C0596-E63F-49B3-AF97-AA5F3B2D4B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6" name="Slide Number Placeholder 5"/>
          <p:cNvSpPr>
            <a:spLocks noGrp="1"/>
          </p:cNvSpPr>
          <p:nvPr>
            <p:ph type="sldNum" sz="quarter" idx="12"/>
          </p:nvPr>
        </p:nvSpPr>
        <p:spPr/>
        <p:txBody>
          <a:bodyPr/>
          <a:lstStyle>
            <a:lvl1pPr>
              <a:defRPr/>
            </a:lvl1pPr>
          </a:lstStyle>
          <a:p>
            <a:pPr>
              <a:defRPr/>
            </a:pPr>
            <a:fld id="{2E3D4465-F687-4411-9C6E-72BD0CFFE00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4DAD68-5B05-413B-BB04-5E6D6F51EE42}"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99A8B7-5961-4916-B2C3-01BE4D2FB82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3C4AF0-D110-4DBC-8E79-95E58A4AB1FD}"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A86DEA-90AF-4B1A-869C-46884B07EF8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4827A6-B37B-4F31-818B-76AFDF73A660}"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81894D-07B5-46DF-AC74-9877B923E44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07209E-1D6E-4B6D-B85E-6FFABDE2A42C}"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0ABAB-1B89-4BAC-B5BE-EB06916FBFC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4C12FDF-F9D5-4A90-98F6-0498557FB12F}"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9B658E-C1C2-452C-AB16-38EAE755C6B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4816E1-EAED-4760-BA24-628F9DBDA004}"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03CB9F-A33A-4D26-AA36-FB67657660A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00F7E7-7CCE-444E-90B8-CEBB1D1F7510}"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A19BD-6CCA-4C19-ABCB-2DDDD8F276B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AEE144-EE80-45EE-B7F9-8F2B1DA18351}"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ABCB7F-F432-4C0F-AFB0-43AF342883B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7985B5-A910-4C36-9E54-D8BF7E00F787}" type="datetimeFigureOut">
              <a:rPr lang="en-US"/>
              <a:pPr>
                <a:defRPr/>
              </a:pPr>
              <a:t>12/4/2016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1BF4C1-9F18-4FBB-A34C-BAB2690248B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31D6D1-5E20-4D81-B220-CD662406F750}" type="datetimeFigureOut">
              <a:rPr lang="en-US"/>
              <a:pPr>
                <a:defRPr/>
              </a:pPr>
              <a:t>12/4/2016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8B9185-356E-45AD-8D58-869528CD8B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7" name="Slide Number Placeholder 5"/>
          <p:cNvSpPr>
            <a:spLocks noGrp="1"/>
          </p:cNvSpPr>
          <p:nvPr>
            <p:ph type="sldNum" sz="quarter" idx="12"/>
          </p:nvPr>
        </p:nvSpPr>
        <p:spPr/>
        <p:txBody>
          <a:bodyPr/>
          <a:lstStyle>
            <a:lvl1pPr>
              <a:defRPr/>
            </a:lvl1pPr>
          </a:lstStyle>
          <a:p>
            <a:pPr>
              <a:defRPr/>
            </a:pPr>
            <a:fld id="{0B459666-8F1B-4109-B3F4-DD394F440D6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9C3658-B06A-409D-BBCE-1017DAB66948}" type="datetimeFigureOut">
              <a:rPr lang="en-US"/>
              <a:pPr>
                <a:defRPr/>
              </a:pPr>
              <a:t>12/4/2016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BE4669-16F1-45EB-9618-FC70DBDAFDA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2FA2E9-3287-41D7-81AF-E35B2B1A44E0}"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F8462-E0D3-4184-A33B-A6FE9FCDFA3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F0DEA4-B637-4170-A180-F2315B704C1E}"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1E62EA-8A3D-4163-88C3-EB3EDC7AFC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42D6B0-C572-4D0E-9C63-77FE87D52E73}"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10BB7E-F2F5-40E2-871C-CF621B1F111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5D6EF6-81D7-4BA1-8DFB-197EE41A6B54}"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FE292E-27DE-42DC-B50D-2B0649B5AE3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BF3420A-7145-4A9C-B89E-BA952BA403B0}"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FE2CD5-B224-4427-8F8C-9145202C8A7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CA31DA-F642-4239-8D86-2FB722743782}"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057DB-5A49-4DCF-8A18-1DC017318DA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8F5FEB-9E3B-476C-813C-E694D54211C4}"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D45DDF-E9E6-4CA4-A040-3499FA6DBEF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6CBD8C-D6CF-414B-8B36-B92A085F42FB}"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17F06B-BD1C-41BC-9D39-00787065959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617316-6F26-48BA-84DC-A5B6B24E753A}" type="datetimeFigureOut">
              <a:rPr lang="en-US"/>
              <a:pPr>
                <a:defRPr/>
              </a:pPr>
              <a:t>12/4/2016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AABD7F-F3B0-4B17-93CA-6F40AEF1E5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9" name="Slide Number Placeholder 5"/>
          <p:cNvSpPr>
            <a:spLocks noGrp="1"/>
          </p:cNvSpPr>
          <p:nvPr>
            <p:ph type="sldNum" sz="quarter" idx="12"/>
          </p:nvPr>
        </p:nvSpPr>
        <p:spPr/>
        <p:txBody>
          <a:bodyPr/>
          <a:lstStyle>
            <a:lvl1pPr>
              <a:defRPr/>
            </a:lvl1pPr>
          </a:lstStyle>
          <a:p>
            <a:pPr>
              <a:defRPr/>
            </a:pPr>
            <a:fld id="{AB240AF8-8A95-4B2A-8487-2DDCCD6A98F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83812D-4373-476A-891A-4D28E8ED3B8C}" type="datetimeFigureOut">
              <a:rPr lang="en-US"/>
              <a:pPr>
                <a:defRPr/>
              </a:pPr>
              <a:t>12/4/2016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5E3C15-87DB-44C5-9C9E-9B0F4DABFBF7}"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60C490-0996-4669-9BEF-F9D3617E343F}" type="datetimeFigureOut">
              <a:rPr lang="en-US"/>
              <a:pPr>
                <a:defRPr/>
              </a:pPr>
              <a:t>12/4/2016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DF5DE0-9628-4FD5-A49B-59AEE435E00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169FF4-9761-4E78-807A-54DF5B10F440}"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7C0A17-4B2D-419B-A159-6E9FDF32A99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BBBB2C-45AE-41C4-BB07-30A17B3ABDE7}" type="datetimeFigureOut">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E3F9E9-6109-4E91-8605-A078076E059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000FC-35E9-4B56-AAD0-C75325086CFC}"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8D3B-F206-4BB8-B55A-2217DEEE156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D21FE6-88A9-4853-A8F6-2FDB6DAE6976}" type="datetimeFigureOut">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F9EB7-1636-4F81-A5B7-6E6E6478EB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5" name="Slide Number Placeholder 5"/>
          <p:cNvSpPr>
            <a:spLocks noGrp="1"/>
          </p:cNvSpPr>
          <p:nvPr>
            <p:ph type="sldNum" sz="quarter" idx="12"/>
          </p:nvPr>
        </p:nvSpPr>
        <p:spPr/>
        <p:txBody>
          <a:bodyPr/>
          <a:lstStyle>
            <a:lvl1pPr>
              <a:defRPr/>
            </a:lvl1pPr>
          </a:lstStyle>
          <a:p>
            <a:pPr>
              <a:defRPr/>
            </a:pPr>
            <a:fld id="{A6B0D77D-AF81-4DAB-AD44-C08EDF6F65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4" name="Slide Number Placeholder 5"/>
          <p:cNvSpPr>
            <a:spLocks noGrp="1"/>
          </p:cNvSpPr>
          <p:nvPr>
            <p:ph type="sldNum" sz="quarter" idx="12"/>
          </p:nvPr>
        </p:nvSpPr>
        <p:spPr/>
        <p:txBody>
          <a:bodyPr/>
          <a:lstStyle>
            <a:lvl1pPr>
              <a:defRPr/>
            </a:lvl1pPr>
          </a:lstStyle>
          <a:p>
            <a:pPr>
              <a:defRPr/>
            </a:pPr>
            <a:fld id="{A98A8627-F67E-430C-9195-25BB80BEAE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7" name="Slide Number Placeholder 5"/>
          <p:cNvSpPr>
            <a:spLocks noGrp="1"/>
          </p:cNvSpPr>
          <p:nvPr>
            <p:ph type="sldNum" sz="quarter" idx="12"/>
          </p:nvPr>
        </p:nvSpPr>
        <p:spPr/>
        <p:txBody>
          <a:bodyPr/>
          <a:lstStyle>
            <a:lvl1pPr>
              <a:defRPr/>
            </a:lvl1pPr>
          </a:lstStyle>
          <a:p>
            <a:pPr>
              <a:defRPr/>
            </a:pPr>
            <a:fld id="{00E70837-501C-46BE-9D38-02A17A2260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lv-LV"/>
              <a:t>02/12/2016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VPP SOPHIS prjekts Nr.2</a:t>
            </a:r>
          </a:p>
        </p:txBody>
      </p:sp>
      <p:sp>
        <p:nvSpPr>
          <p:cNvPr id="7" name="Slide Number Placeholder 5"/>
          <p:cNvSpPr>
            <a:spLocks noGrp="1"/>
          </p:cNvSpPr>
          <p:nvPr>
            <p:ph type="sldNum" sz="quarter" idx="12"/>
          </p:nvPr>
        </p:nvSpPr>
        <p:spPr/>
        <p:txBody>
          <a:bodyPr/>
          <a:lstStyle>
            <a:lvl1pPr>
              <a:defRPr/>
            </a:lvl1pPr>
          </a:lstStyle>
          <a:p>
            <a:pPr>
              <a:defRPr/>
            </a:pPr>
            <a:fld id="{2291CD02-E158-4589-8FA8-6C35B5EE15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lv-LV"/>
              <a:t>02/12/2016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VPP SOPHIS prjekts Nr.2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258E14-449B-4B02-969E-BE25D74F11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44AD2EFD-40DD-4496-B9EF-DDEDEB374666}" type="datetimeFigureOut">
              <a:rPr lang="en-US"/>
              <a:pPr>
                <a:defRPr/>
              </a:pPr>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849F9211-2743-490B-8E8A-E34B876BBC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0BA8A62C-7AA9-4A20-BB12-ADED55C22406}" type="datetimeFigureOut">
              <a:rPr lang="en-US"/>
              <a:pPr>
                <a:defRPr/>
              </a:pPr>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4C9E9768-DCEF-42DF-A8B4-AC3C1F7014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0" r:id="rId2"/>
    <p:sldLayoutId id="2147483739" r:id="rId3"/>
    <p:sldLayoutId id="2147483738" r:id="rId4"/>
    <p:sldLayoutId id="2147483737" r:id="rId5"/>
    <p:sldLayoutId id="2147483736" r:id="rId6"/>
    <p:sldLayoutId id="2147483735" r:id="rId7"/>
    <p:sldLayoutId id="2147483734" r:id="rId8"/>
    <p:sldLayoutId id="2147483733" r:id="rId9"/>
    <p:sldLayoutId id="2147483732"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0DFFA6C7-ADAB-487B-B85E-02AD107C0904}" type="datetimeFigureOut">
              <a:rPr lang="en-US"/>
              <a:pPr>
                <a:defRPr/>
              </a:pPr>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D32721A0-2DE3-4E26-B8D7-F7ECCCB8E1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1" r:id="rId2"/>
    <p:sldLayoutId id="2147483750" r:id="rId3"/>
    <p:sldLayoutId id="2147483749" r:id="rId4"/>
    <p:sldLayoutId id="2147483748" r:id="rId5"/>
    <p:sldLayoutId id="2147483747" r:id="rId6"/>
    <p:sldLayoutId id="2147483746" r:id="rId7"/>
    <p:sldLayoutId id="2147483745" r:id="rId8"/>
    <p:sldLayoutId id="2147483744" r:id="rId9"/>
    <p:sldLayoutId id="2147483743" r:id="rId10"/>
    <p:sldLayoutId id="214748374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33FAB336-89C6-47C1-950C-0538E89D4715}" type="datetimeFigureOut">
              <a:rPr lang="en-US"/>
              <a:pPr>
                <a:defRPr/>
              </a:pPr>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D3EB4CAA-F82A-43A2-9420-6163F91D6E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2" r:id="rId2"/>
    <p:sldLayoutId id="2147483761"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85.254.199.40/" TargetMode="External"/><Relationship Id="rId2" Type="http://schemas.openxmlformats.org/officeDocument/2006/relationships/hyperlink" Target="http://ebooks.iospress.com/volumearticle/45695"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ebooks.iospress.com/volumearticle/45704"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books.iospress.com/volumearticle/45704"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9950" y="4832350"/>
            <a:ext cx="3157538" cy="338138"/>
          </a:xfrm>
        </p:spPr>
        <p:txBody>
          <a:bodyPr rtlCol="0">
            <a:noAutofit/>
          </a:bodyPr>
          <a:lstStyle/>
          <a:p>
            <a:pPr algn="l" fontAlgn="auto">
              <a:spcAft>
                <a:spcPts val="0"/>
              </a:spcAft>
              <a:buFont typeface="Arial" pitchFamily="34" charset="0"/>
              <a:buNone/>
              <a:defRPr/>
            </a:pPr>
            <a:r>
              <a:rPr lang="lv-LV" sz="1500" dirty="0"/>
              <a:t>vadītājs: </a:t>
            </a:r>
          </a:p>
          <a:p>
            <a:pPr algn="l" fontAlgn="auto">
              <a:spcAft>
                <a:spcPts val="0"/>
              </a:spcAft>
              <a:buFont typeface="Arial" pitchFamily="34" charset="0"/>
              <a:buNone/>
              <a:defRPr/>
            </a:pPr>
            <a:r>
              <a:rPr lang="lv-LV" sz="1500" dirty="0"/>
              <a:t>Dr.habil.sc.comp., profesors </a:t>
            </a:r>
            <a:r>
              <a:rPr lang="lv-LV" sz="1500" dirty="0" err="1"/>
              <a:t>J.Bārzdiņš</a:t>
            </a:r>
            <a:endParaRPr lang="lv-LV" sz="1500" dirty="0"/>
          </a:p>
        </p:txBody>
      </p:sp>
      <p:pic>
        <p:nvPicPr>
          <p:cNvPr id="63490" name="Picture 4" descr="logo_90"/>
          <p:cNvPicPr>
            <a:picLocks noChangeAspect="1" noChangeArrowheads="1"/>
          </p:cNvPicPr>
          <p:nvPr/>
        </p:nvPicPr>
        <p:blipFill>
          <a:blip r:embed="rId3"/>
          <a:srcRect l="4173" t="13161" b="19354"/>
          <a:stretch>
            <a:fillRect/>
          </a:stretch>
        </p:blipFill>
        <p:spPr bwMode="auto">
          <a:xfrm>
            <a:off x="1036638" y="1414463"/>
            <a:ext cx="1531937" cy="528637"/>
          </a:xfrm>
          <a:prstGeom prst="rect">
            <a:avLst/>
          </a:prstGeom>
          <a:noFill/>
          <a:ln w="9525">
            <a:noFill/>
            <a:miter lim="800000"/>
            <a:headEnd/>
            <a:tailEnd/>
          </a:ln>
        </p:spPr>
      </p:pic>
      <p:pic>
        <p:nvPicPr>
          <p:cNvPr id="63491" name="Picture 35" descr="title_lv"/>
          <p:cNvPicPr>
            <a:picLocks noChangeAspect="1" noChangeArrowheads="1"/>
          </p:cNvPicPr>
          <p:nvPr/>
        </p:nvPicPr>
        <p:blipFill>
          <a:blip r:embed="rId4"/>
          <a:srcRect/>
          <a:stretch>
            <a:fillRect/>
          </a:stretch>
        </p:blipFill>
        <p:spPr bwMode="auto">
          <a:xfrm>
            <a:off x="3124200" y="1517650"/>
            <a:ext cx="2092325" cy="320675"/>
          </a:xfrm>
          <a:prstGeom prst="rect">
            <a:avLst/>
          </a:prstGeom>
          <a:noFill/>
          <a:ln w="9525">
            <a:noFill/>
            <a:miter lim="800000"/>
            <a:headEnd/>
            <a:tailEnd/>
          </a:ln>
        </p:spPr>
      </p:pic>
      <p:sp>
        <p:nvSpPr>
          <p:cNvPr id="9" name="Title 1"/>
          <p:cNvSpPr>
            <a:spLocks noGrp="1"/>
          </p:cNvSpPr>
          <p:nvPr>
            <p:ph type="ctrTitle"/>
          </p:nvPr>
        </p:nvSpPr>
        <p:spPr>
          <a:xfrm>
            <a:off x="1143000" y="2109788"/>
            <a:ext cx="6858000" cy="1790700"/>
          </a:xfrm>
        </p:spPr>
        <p:txBody>
          <a:bodyPr rtlCol="0">
            <a:noAutofit/>
          </a:bodyPr>
          <a:lstStyle/>
          <a:p>
            <a:pPr fontAlgn="auto">
              <a:spcAft>
                <a:spcPts val="0"/>
              </a:spcAft>
              <a:defRPr/>
            </a:pPr>
            <a:r>
              <a:rPr lang="lv-LV" sz="1800" b="1" dirty="0"/>
              <a:t>VPP „SOPHIS” 2.projekts </a:t>
            </a:r>
            <a:br>
              <a:rPr lang="lv-LV" sz="1800" b="1" dirty="0"/>
            </a:br>
            <a:r>
              <a:rPr lang="lv-LV" sz="2700" b="1" dirty="0">
                <a:solidFill>
                  <a:schemeClr val="accent5"/>
                </a:solidFill>
              </a:rPr>
              <a:t>„Uz ontoloģijām balstītas tīmekļa videi pielāgotas zināšanu inženierijas tehnoloģijas”</a:t>
            </a:r>
          </a:p>
        </p:txBody>
      </p:sp>
      <p:sp>
        <p:nvSpPr>
          <p:cNvPr id="63493" name="TextBox 3"/>
          <p:cNvSpPr txBox="1">
            <a:spLocks noChangeArrowheads="1"/>
          </p:cNvSpPr>
          <p:nvPr/>
        </p:nvSpPr>
        <p:spPr bwMode="auto">
          <a:xfrm>
            <a:off x="3733800" y="3810000"/>
            <a:ext cx="1365250" cy="461963"/>
          </a:xfrm>
          <a:prstGeom prst="rect">
            <a:avLst/>
          </a:prstGeom>
          <a:noFill/>
          <a:ln w="9525">
            <a:noFill/>
            <a:miter lim="800000"/>
            <a:headEnd/>
            <a:tailEnd/>
          </a:ln>
        </p:spPr>
        <p:txBody>
          <a:bodyPr wrap="none">
            <a:spAutoFit/>
          </a:bodyPr>
          <a:lstStyle/>
          <a:p>
            <a:r>
              <a:rPr lang="lv-LV" sz="2400">
                <a:latin typeface="Calibri" pitchFamily="34" charset="0"/>
              </a:rPr>
              <a:t>3. posms </a:t>
            </a:r>
          </a:p>
        </p:txBody>
      </p:sp>
      <p:sp>
        <p:nvSpPr>
          <p:cNvPr id="2" name="Date Placeholder 1"/>
          <p:cNvSpPr>
            <a:spLocks noGrp="1"/>
          </p:cNvSpPr>
          <p:nvPr>
            <p:ph type="dt" sz="quarter" idx="10"/>
          </p:nvPr>
        </p:nvSpPr>
        <p:spPr/>
        <p:txBody>
          <a:bodyPr/>
          <a:lstStyle/>
          <a:p>
            <a:pPr>
              <a:defRPr/>
            </a:pPr>
            <a:r>
              <a:rPr lang="lv-LV"/>
              <a:t>02/12/2016</a:t>
            </a:r>
            <a:endParaRPr lang="en-US"/>
          </a:p>
        </p:txBody>
      </p:sp>
      <p:sp>
        <p:nvSpPr>
          <p:cNvPr id="8" name="Footer Placeholder 7"/>
          <p:cNvSpPr>
            <a:spLocks noGrp="1"/>
          </p:cNvSpPr>
          <p:nvPr>
            <p:ph type="ftr" sz="quarter" idx="11"/>
          </p:nvPr>
        </p:nvSpPr>
        <p:spPr/>
        <p:txBody>
          <a:bodyPr/>
          <a:lstStyle/>
          <a:p>
            <a:pPr>
              <a:defRPr/>
            </a:pPr>
            <a:r>
              <a:rPr lang="en-US"/>
              <a:t>VPP SOPHIS prjekts Nr.2</a:t>
            </a:r>
            <a:endParaRPr lang="en-US"/>
          </a:p>
        </p:txBody>
      </p:sp>
      <p:sp>
        <p:nvSpPr>
          <p:cNvPr id="10" name="Slide Number Placeholder 9"/>
          <p:cNvSpPr>
            <a:spLocks noGrp="1"/>
          </p:cNvSpPr>
          <p:nvPr>
            <p:ph type="sldNum" sz="quarter" idx="12"/>
          </p:nvPr>
        </p:nvSpPr>
        <p:spPr/>
        <p:txBody>
          <a:bodyPr/>
          <a:lstStyle/>
          <a:p>
            <a:pPr>
              <a:defRPr/>
            </a:pPr>
            <a:fld id="{78363E2E-4864-4345-BDF7-5722F0EF7BEE}" type="slidenum">
              <a:rPr lang="en-US"/>
              <a:pPr>
                <a:defRPr/>
              </a:pPr>
              <a:t>1</a:t>
            </a:fld>
            <a:endParaRPr lang="en-US"/>
          </a:p>
        </p:txBody>
      </p:sp>
      <p:pic>
        <p:nvPicPr>
          <p:cNvPr id="63497" name="Picture 15" descr="RTU_logotips_rgb_LV.png"/>
          <p:cNvPicPr>
            <a:picLocks noChangeAspect="1"/>
          </p:cNvPicPr>
          <p:nvPr/>
        </p:nvPicPr>
        <p:blipFill>
          <a:blip r:embed="rId5"/>
          <a:srcRect/>
          <a:stretch>
            <a:fillRect/>
          </a:stretch>
        </p:blipFill>
        <p:spPr bwMode="auto">
          <a:xfrm>
            <a:off x="6257925" y="1371600"/>
            <a:ext cx="690563" cy="58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a:t>7</a:t>
            </a:r>
            <a:r>
              <a:rPr lang="lv-LV" dirty="0" smtClean="0"/>
              <a:t> vaicājumu šabloni kontrolētajā dabīgajā valodā</a:t>
            </a:r>
            <a:endParaRPr lang="lv-LV"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1E7000CE-BA73-4A28-80E6-C08E940C798C}" type="slidenum">
              <a:rPr lang="en-US"/>
              <a:pPr>
                <a:defRPr/>
              </a:pPr>
              <a:t>10</a:t>
            </a:fld>
            <a:endParaRPr lang="en-US"/>
          </a:p>
        </p:txBody>
      </p:sp>
      <p:sp>
        <p:nvSpPr>
          <p:cNvPr id="6" name="Rectangle 5"/>
          <p:cNvSpPr/>
          <p:nvPr/>
        </p:nvSpPr>
        <p:spPr>
          <a:xfrm>
            <a:off x="838200" y="1739900"/>
            <a:ext cx="7620000" cy="4243388"/>
          </a:xfrm>
          <a:prstGeom prst="rect">
            <a:avLst/>
          </a:prstGeom>
        </p:spPr>
        <p:txBody>
          <a:bodyPr>
            <a:spAutoFit/>
          </a:bodyPr>
          <a:lstStyle/>
          <a:p>
            <a:pPr marL="342900" indent="-342900" fontAlgn="auto">
              <a:lnSpc>
                <a:spcPct val="107000"/>
              </a:lnSpc>
              <a:spcBef>
                <a:spcPts val="0"/>
              </a:spcBef>
              <a:spcAft>
                <a:spcPts val="800"/>
              </a:spcAft>
              <a:buFont typeface="+mj-lt"/>
              <a:buAutoNum type="arabicPeriod"/>
              <a:defRPr/>
            </a:pPr>
            <a:r>
              <a:rPr lang="lv-LV" sz="1600" b="1" dirty="0">
                <a:latin typeface="Calibri" panose="020F0502020204030204" pitchFamily="34" charset="0"/>
                <a:ea typeface="Calibri" panose="020F0502020204030204" pitchFamily="34" charset="0"/>
                <a:cs typeface="Times New Roman" panose="02020603050405020304" pitchFamily="18" charset="0"/>
              </a:rPr>
              <a:t>SKAITS  </a:t>
            </a:r>
            <a:r>
              <a:rPr lang="lv-LV" sz="1600" b="1" dirty="0">
                <a:latin typeface="Calibri" panose="020F0502020204030204" pitchFamily="34" charset="0"/>
                <a:ea typeface="Calibri" panose="020F0502020204030204" pitchFamily="34" charset="0"/>
                <a:cs typeface="Times New Roman" panose="02020603050405020304" pitchFamily="18" charset="0"/>
              </a:rPr>
              <a:t>&lt;klases vārds&gt; KUR &lt;klases selekcijas izteiksme&gt;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Semantika: Tiek saskaitītas  </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instances, kurām izpildās &lt;</a:t>
            </a:r>
            <a:r>
              <a:rPr lang="lv-LV" sz="1400" dirty="0" err="1">
                <a:latin typeface="Calibri" panose="020F0502020204030204" pitchFamily="34" charset="0"/>
                <a:ea typeface="Calibri" panose="020F0502020204030204" pitchFamily="34" charset="0"/>
                <a:cs typeface="Times New Roman" panose="02020603050405020304" pitchFamily="18" charset="0"/>
              </a:rPr>
              <a:t>Aclass</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err="1">
                <a:latin typeface="Calibri" panose="020F0502020204030204" pitchFamily="34" charset="0"/>
                <a:ea typeface="Calibri" panose="020F0502020204030204" pitchFamily="34" charset="0"/>
                <a:cs typeface="Times New Roman" panose="02020603050405020304" pitchFamily="18" charset="0"/>
              </a:rPr>
              <a:t>cond</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err="1">
                <a:latin typeface="Calibri" panose="020F0502020204030204" pitchFamily="34" charset="0"/>
                <a:ea typeface="Calibri" panose="020F0502020204030204" pitchFamily="34" charset="0"/>
                <a:cs typeface="Times New Roman" panose="02020603050405020304" pitchFamily="18" charset="0"/>
              </a:rPr>
              <a:t>expr</a:t>
            </a:r>
            <a:r>
              <a:rPr lang="lv-LV" sz="1400" dirty="0">
                <a:latin typeface="Calibri" panose="020F0502020204030204" pitchFamily="34" charset="0"/>
                <a:ea typeface="Calibri" panose="020F0502020204030204" pitchFamily="34" charset="0"/>
                <a:cs typeface="Times New Roman" panose="02020603050405020304" pitchFamily="18" charset="0"/>
              </a:rPr>
              <a:t>&gt;. </a:t>
            </a: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Piemēri:</a:t>
            </a:r>
          </a:p>
          <a:p>
            <a:pPr fontAlgn="auto">
              <a:lnSpc>
                <a:spcPct val="107000"/>
              </a:lnSpc>
              <a:spcBef>
                <a:spcPts val="0"/>
              </a:spcBef>
              <a:spcAft>
                <a:spcPts val="800"/>
              </a:spcAft>
              <a:defRPr/>
            </a:pPr>
            <a:r>
              <a:rPr lang="lv-LV" sz="1400" i="1" dirty="0">
                <a:latin typeface="Calibri" panose="020F0502020204030204" pitchFamily="34" charset="0"/>
                <a:ea typeface="Calibri" panose="020F0502020204030204" pitchFamily="34" charset="0"/>
                <a:cs typeface="Times New Roman" panose="02020603050405020304" pitchFamily="18" charset="0"/>
              </a:rPr>
              <a:t>SKAITS Pacienti, KURIEM  EKSISTĒ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a:t>
            </a:r>
            <a:r>
              <a:rPr lang="lv-LV" sz="1400" i="1" dirty="0">
                <a:latin typeface="Calibri" panose="020F0502020204030204" pitchFamily="34" charset="0"/>
                <a:ea typeface="Calibri" panose="020F0502020204030204" pitchFamily="34" charset="0"/>
                <a:cs typeface="Times New Roman" panose="02020603050405020304" pitchFamily="18" charset="0"/>
              </a:rPr>
              <a:t>, KURAI </a:t>
            </a:r>
            <a:r>
              <a:rPr lang="lv-LV" sz="1400" i="1" dirty="0" err="1">
                <a:latin typeface="Calibri" panose="020F0502020204030204" pitchFamily="34" charset="0"/>
                <a:ea typeface="Calibri" panose="020F0502020204030204" pitchFamily="34" charset="0"/>
                <a:cs typeface="Times New Roman" panose="02020603050405020304" pitchFamily="18" charset="0"/>
              </a:rPr>
              <a:t>slimNosūtītajsĀrsts</a:t>
            </a:r>
            <a:r>
              <a:rPr lang="lv-LV" sz="1400" i="1" dirty="0">
                <a:latin typeface="Calibri" panose="020F0502020204030204" pitchFamily="34" charset="0"/>
                <a:ea typeface="Calibri" panose="020F0502020204030204" pitchFamily="34" charset="0"/>
                <a:cs typeface="Times New Roman" panose="02020603050405020304" pitchFamily="18" charset="0"/>
              </a:rPr>
              <a:t>=</a:t>
            </a:r>
            <a:r>
              <a:rPr lang="lv-LV" sz="1400" i="1" dirty="0" err="1">
                <a:latin typeface="Calibri" panose="020F0502020204030204" pitchFamily="34" charset="0"/>
                <a:ea typeface="Calibri" panose="020F0502020204030204" pitchFamily="34" charset="0"/>
                <a:cs typeface="Times New Roman" panose="02020603050405020304" pitchFamily="18" charset="0"/>
              </a:rPr>
              <a:t>pacĢimenesĀrsts</a:t>
            </a:r>
            <a:r>
              <a:rPr lang="lv-LV" sz="1400" i="1"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 tiek saskaitīti pacienti, kurus uz slimnīcu nosūtījis to ģimenes ārsts,                                         </a:t>
            </a: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i="1" dirty="0">
                <a:latin typeface="Calibri" panose="020F0502020204030204" pitchFamily="34" charset="0"/>
                <a:ea typeface="Calibri" panose="020F0502020204030204" pitchFamily="34" charset="0"/>
                <a:cs typeface="Times New Roman" panose="02020603050405020304" pitchFamily="18" charset="0"/>
              </a:rPr>
              <a:t>SKAITS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SlimnīcasEpizodes</a:t>
            </a:r>
            <a:r>
              <a:rPr lang="lv-LV" sz="1400" i="1" dirty="0">
                <a:latin typeface="Calibri" panose="020F0502020204030204" pitchFamily="34" charset="0"/>
                <a:ea typeface="Calibri" panose="020F0502020204030204" pitchFamily="34" charset="0"/>
                <a:cs typeface="Times New Roman" panose="02020603050405020304" pitchFamily="18" charset="0"/>
              </a:rPr>
              <a:t>, KURĀM </a:t>
            </a:r>
            <a:r>
              <a:rPr lang="lv-LV" sz="1400" i="1" dirty="0" err="1">
                <a:latin typeface="Calibri" panose="020F0502020204030204" pitchFamily="34" charset="0"/>
                <a:ea typeface="Calibri" panose="020F0502020204030204" pitchFamily="34" charset="0"/>
                <a:cs typeface="Times New Roman" panose="02020603050405020304" pitchFamily="18" charset="0"/>
              </a:rPr>
              <a:t>slimIzrakstīšanasLaiks-slimUzņemšanasLaiks</a:t>
            </a:r>
            <a:r>
              <a:rPr lang="lv-LV" sz="1400" i="1" dirty="0">
                <a:latin typeface="Calibri" panose="020F0502020204030204" pitchFamily="34" charset="0"/>
                <a:ea typeface="Calibri" panose="020F0502020204030204" pitchFamily="34" charset="0"/>
                <a:cs typeface="Times New Roman" panose="02020603050405020304" pitchFamily="18" charset="0"/>
              </a:rPr>
              <a:t> &gt; 15d</a:t>
            </a:r>
            <a:r>
              <a:rPr lang="lv-LV" sz="1400" dirty="0">
                <a:latin typeface="Calibri" panose="020F0502020204030204" pitchFamily="34" charset="0"/>
                <a:ea typeface="Calibri" panose="020F0502020204030204" pitchFamily="34" charset="0"/>
                <a:cs typeface="Times New Roman" panose="02020603050405020304" pitchFamily="18" charset="0"/>
              </a:rPr>
              <a:t>              </a:t>
            </a: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cik bija tādu   ārstēšanās reižu, kuras bija ilgākas par 15 dienām,                                         </a:t>
            </a: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SKAITS </a:t>
            </a:r>
            <a:r>
              <a:rPr lang="lv-LV" sz="1400" dirty="0">
                <a:latin typeface="Calibri" panose="020F0502020204030204" pitchFamily="34" charset="0"/>
                <a:ea typeface="Calibri" panose="020F0502020204030204" pitchFamily="34" charset="0"/>
                <a:cs typeface="Times New Roman" panose="02020603050405020304" pitchFamily="18" charset="0"/>
              </a:rPr>
              <a:t>Pacienti, KURIEM EKSISTĒ </a:t>
            </a:r>
            <a:r>
              <a:rPr lang="lv-LV" sz="1400" dirty="0" err="1">
                <a:latin typeface="Calibri" panose="020F0502020204030204" pitchFamily="34" charset="0"/>
                <a:ea typeface="Calibri" panose="020F0502020204030204" pitchFamily="34" charset="0"/>
                <a:cs typeface="Times New Roman" panose="02020603050405020304" pitchFamily="18" charset="0"/>
              </a:rPr>
              <a:t>PoliklīnikasEpizode</a:t>
            </a:r>
            <a:r>
              <a:rPr lang="lv-LV" sz="1400" dirty="0">
                <a:latin typeface="Calibri" panose="020F0502020204030204" pitchFamily="34" charset="0"/>
                <a:ea typeface="Calibri" panose="020F0502020204030204" pitchFamily="34" charset="0"/>
                <a:cs typeface="Times New Roman" panose="02020603050405020304" pitchFamily="18" charset="0"/>
              </a:rPr>
              <a:t>, KURAI  NEEKSISTĒ </a:t>
            </a:r>
            <a:r>
              <a:rPr lang="lv-LV" sz="1400" dirty="0" err="1">
                <a:latin typeface="Calibri" panose="020F0502020204030204" pitchFamily="34" charset="0"/>
                <a:ea typeface="Calibri" panose="020F0502020204030204" pitchFamily="34" charset="0"/>
                <a:cs typeface="Times New Roman" panose="02020603050405020304" pitchFamily="18" charset="0"/>
              </a:rPr>
              <a:t>SlimnīcasEpizode</a:t>
            </a:r>
            <a:r>
              <a:rPr lang="lv-LV" sz="1400" dirty="0">
                <a:latin typeface="Calibri" panose="020F0502020204030204" pitchFamily="34" charset="0"/>
                <a:ea typeface="Calibri" panose="020F0502020204030204" pitchFamily="34" charset="0"/>
                <a:cs typeface="Times New Roman" panose="02020603050405020304" pitchFamily="18" charset="0"/>
              </a:rPr>
              <a:t>, KURAI </a:t>
            </a:r>
            <a:r>
              <a:rPr lang="lv-LV" sz="1400" dirty="0" err="1">
                <a:latin typeface="Calibri" panose="020F0502020204030204" pitchFamily="34" charset="0"/>
                <a:ea typeface="Calibri" panose="020F0502020204030204" pitchFamily="34" charset="0"/>
                <a:cs typeface="Times New Roman" panose="02020603050405020304" pitchFamily="18" charset="0"/>
              </a:rPr>
              <a:t>slimUzņemšanasLaiks.DATE</a:t>
            </a:r>
            <a:r>
              <a:rPr lang="lv-LV" sz="1400" dirty="0">
                <a:latin typeface="Calibri" panose="020F0502020204030204" pitchFamily="34" charset="0"/>
                <a:ea typeface="Calibri" panose="020F0502020204030204" pitchFamily="34" charset="0"/>
                <a:cs typeface="Times New Roman" panose="02020603050405020304" pitchFamily="18" charset="0"/>
              </a:rPr>
              <a:t>&gt;=</a:t>
            </a:r>
            <a:r>
              <a:rPr lang="lv-LV" sz="1400" dirty="0" err="1">
                <a:latin typeface="Calibri" panose="020F0502020204030204" pitchFamily="34" charset="0"/>
                <a:ea typeface="Calibri" panose="020F0502020204030204" pitchFamily="34" charset="0"/>
                <a:cs typeface="Times New Roman" panose="02020603050405020304" pitchFamily="18" charset="0"/>
              </a:rPr>
              <a:t>polVizītesDatums</a:t>
            </a:r>
            <a:r>
              <a:rPr lang="lv-LV" sz="1400" dirty="0">
                <a:latin typeface="Calibri" panose="020F0502020204030204" pitchFamily="34" charset="0"/>
                <a:ea typeface="Calibri" panose="020F0502020204030204" pitchFamily="34" charset="0"/>
                <a:cs typeface="Times New Roman" panose="02020603050405020304" pitchFamily="18" charset="0"/>
              </a:rPr>
              <a:t>                                                                              </a:t>
            </a: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cik tādu pacientu, kas pēc poliklīnikas vizītes vairs nav nokļuvuši slimnīcā,                      </a:t>
            </a: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i="1" dirty="0">
                <a:latin typeface="Calibri" panose="020F0502020204030204" pitchFamily="34" charset="0"/>
                <a:ea typeface="Calibri" panose="020F0502020204030204" pitchFamily="34" charset="0"/>
                <a:cs typeface="Times New Roman" panose="02020603050405020304" pitchFamily="18" charset="0"/>
              </a:rPr>
              <a:t>SKAITS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SlimnīcasEpizodes</a:t>
            </a:r>
            <a:r>
              <a:rPr lang="lv-LV" sz="1400" i="1" dirty="0">
                <a:latin typeface="Calibri" panose="020F0502020204030204" pitchFamily="34" charset="0"/>
                <a:ea typeface="Calibri" panose="020F0502020204030204" pitchFamily="34" charset="0"/>
                <a:cs typeface="Times New Roman" panose="02020603050405020304" pitchFamily="18" charset="0"/>
              </a:rPr>
              <a:t>  e1, KURĀM  EKSISTĒ </a:t>
            </a:r>
            <a:r>
              <a:rPr lang="lv-LV" sz="1400" i="1" dirty="0" err="1">
                <a:latin typeface="Calibri" panose="020F0502020204030204" pitchFamily="34" charset="0"/>
                <a:ea typeface="Calibri" panose="020F0502020204030204" pitchFamily="34" charset="0"/>
                <a:cs typeface="Times New Roman" panose="02020603050405020304" pitchFamily="18" charset="0"/>
              </a:rPr>
              <a:t>SlimnīcasEpizode</a:t>
            </a:r>
            <a:r>
              <a:rPr lang="lv-LV" sz="1400" i="1" dirty="0">
                <a:latin typeface="Calibri" panose="020F0502020204030204" pitchFamily="34" charset="0"/>
                <a:ea typeface="Calibri" panose="020F0502020204030204" pitchFamily="34" charset="0"/>
                <a:cs typeface="Times New Roman" panose="02020603050405020304" pitchFamily="18" charset="0"/>
              </a:rPr>
              <a:t> e2, KURAI  e2&lt;&gt;e1 UN  e2.slimUzņemšanasLaiks&gt;e1.slimIzrakstīšanasLaiks UN (e2.slimUzņemšanasLaiks-e1.slimIzrakstīšanasLaiks)&lt;30d                                                                                                                 </a:t>
            </a:r>
            <a:endParaRPr lang="lv-LV" sz="1400" i="1"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cik ir tādu slimnīcas epizožu, pēc kurām  pacients ir atgriezies slimnīcā 30 dienu laikā.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a:t>7</a:t>
            </a:r>
            <a:r>
              <a:rPr lang="lv-LV" dirty="0" smtClean="0"/>
              <a:t> vaicājumu šabloni kontrolētajā dabīgajā valodā</a:t>
            </a:r>
            <a:endParaRPr lang="lv-LV" dirty="0"/>
          </a:p>
        </p:txBody>
      </p:sp>
      <p:sp>
        <p:nvSpPr>
          <p:cNvPr id="3" name="Date Placeholder 2"/>
          <p:cNvSpPr>
            <a:spLocks noGrp="1"/>
          </p:cNvSpPr>
          <p:nvPr>
            <p:ph type="dt" sz="quarter" idx="10"/>
          </p:nvPr>
        </p:nvSpPr>
        <p:spPr/>
        <p:txBody>
          <a:bodyPr/>
          <a:lstStyle/>
          <a:p>
            <a:pPr>
              <a:defRPr/>
            </a:pPr>
            <a:r>
              <a:rPr lang="lv-LV"/>
              <a:t>02/12/2016</a:t>
            </a:r>
            <a:endParaRPr lang="en-US" dirty="0"/>
          </a:p>
        </p:txBody>
      </p:sp>
      <p:sp>
        <p:nvSpPr>
          <p:cNvPr id="4" name="Footer Placeholder 3"/>
          <p:cNvSpPr>
            <a:spLocks noGrp="1"/>
          </p:cNvSpPr>
          <p:nvPr>
            <p:ph type="ftr" sz="quarter" idx="11"/>
          </p:nvPr>
        </p:nvSpPr>
        <p:spPr/>
        <p:txBody>
          <a:bodyPr/>
          <a:lstStyle/>
          <a:p>
            <a:pPr>
              <a:defRPr/>
            </a:pPr>
            <a:r>
              <a:rPr lang="en-US" dirty="0"/>
              <a:t>VPP SOPHIS </a:t>
            </a:r>
            <a:r>
              <a:rPr lang="en-US" dirty="0" err="1"/>
              <a:t>prjekts</a:t>
            </a:r>
            <a:r>
              <a:rPr lang="en-US" dirty="0"/>
              <a:t> Nr.2</a:t>
            </a:r>
            <a:endParaRPr lang="en-US" dirty="0"/>
          </a:p>
        </p:txBody>
      </p:sp>
      <p:sp>
        <p:nvSpPr>
          <p:cNvPr id="5" name="Slide Number Placeholder 4"/>
          <p:cNvSpPr>
            <a:spLocks noGrp="1"/>
          </p:cNvSpPr>
          <p:nvPr>
            <p:ph type="sldNum" sz="quarter" idx="12"/>
          </p:nvPr>
        </p:nvSpPr>
        <p:spPr/>
        <p:txBody>
          <a:bodyPr/>
          <a:lstStyle/>
          <a:p>
            <a:pPr>
              <a:defRPr/>
            </a:pPr>
            <a:fld id="{27C11175-7676-4DB6-A15D-2232D4CC24EB}" type="slidenum">
              <a:rPr lang="en-US"/>
              <a:pPr>
                <a:defRPr/>
              </a:pPr>
              <a:t>11</a:t>
            </a:fld>
            <a:endParaRPr lang="en-US"/>
          </a:p>
        </p:txBody>
      </p:sp>
      <p:sp>
        <p:nvSpPr>
          <p:cNvPr id="75781" name="Rectangle 5"/>
          <p:cNvSpPr>
            <a:spLocks noChangeArrowheads="1"/>
          </p:cNvSpPr>
          <p:nvPr/>
        </p:nvSpPr>
        <p:spPr bwMode="auto">
          <a:xfrm>
            <a:off x="838200" y="1641475"/>
            <a:ext cx="8077200" cy="4897438"/>
          </a:xfrm>
          <a:prstGeom prst="rect">
            <a:avLst/>
          </a:prstGeom>
          <a:noFill/>
          <a:ln w="9525">
            <a:noFill/>
            <a:miter lim="800000"/>
            <a:headEnd/>
            <a:tailEnd/>
          </a:ln>
        </p:spPr>
        <p:txBody>
          <a:bodyPr>
            <a:spAutoFit/>
          </a:bodyPr>
          <a:lstStyle/>
          <a:p>
            <a:pPr>
              <a:lnSpc>
                <a:spcPct val="107000"/>
              </a:lnSpc>
              <a:spcAft>
                <a:spcPts val="800"/>
              </a:spcAft>
            </a:pPr>
            <a:r>
              <a:rPr lang="lv-LV" sz="1400" b="1">
                <a:latin typeface="Calibri" pitchFamily="34" charset="0"/>
                <a:ea typeface="Calibri" pitchFamily="34" charset="0"/>
                <a:cs typeface="Times New Roman" pitchFamily="18" charset="0"/>
              </a:rPr>
              <a:t>2</a:t>
            </a:r>
            <a:r>
              <a:rPr lang="lv-LV" sz="1600" b="1">
                <a:latin typeface="Calibri" pitchFamily="34" charset="0"/>
                <a:ea typeface="Calibri" pitchFamily="34" charset="0"/>
                <a:cs typeface="Times New Roman" pitchFamily="18" charset="0"/>
              </a:rPr>
              <a:t>.  [SUM / MAX / MIN / VID / BIEŽ]   /&lt;klases atribūtizteiksme&gt;/ &lt;klases vārds&gt; KUR &lt;klases selekcijas izteiksme&gt;</a:t>
            </a:r>
            <a:endParaRPr lang="lv-LV" sz="1600">
              <a:latin typeface="Calibri" pitchFamily="34" charset="0"/>
              <a:ea typeface="Calibri" pitchFamily="34" charset="0"/>
              <a:cs typeface="Times New Roman" pitchFamily="18" charset="0"/>
            </a:endParaRPr>
          </a:p>
          <a:p>
            <a:pPr>
              <a:lnSpc>
                <a:spcPct val="107000"/>
              </a:lnSpc>
              <a:spcAft>
                <a:spcPts val="800"/>
              </a:spcAft>
            </a:pPr>
            <a:r>
              <a:rPr lang="lv-LV" sz="1400">
                <a:latin typeface="Calibri" pitchFamily="34" charset="0"/>
                <a:ea typeface="Calibri" pitchFamily="34" charset="0"/>
                <a:cs typeface="Times New Roman" pitchFamily="18" charset="0"/>
              </a:rPr>
              <a:t>Semantika: Vispirms tiek atlasītas Aclass instances, kurām izpildās  &lt;Aclass select cond&gt;”, pēc tam atlasītajām Aclass instancēm tiek izrēķināta attiecīgās atribūtizteiksmes vērtība (jeb, ja atribūtizteiksme ir vienkārši  Aclass atribūts, tad tiek paņemta šī atribūta vērtība), rezultātā tiek iegūts vērtību saraksts, kuram tālāk pielieto attiecīgi operācijas SUM, MAX, MIN, VID, BIEŽ (operācijas SUM, MAX, MIN, AVG ir definētas tikai Integer, Decimal un Duration tipiem, operācija MOST – tikai String tipam). </a:t>
            </a:r>
          </a:p>
          <a:p>
            <a:pPr>
              <a:lnSpc>
                <a:spcPct val="107000"/>
              </a:lnSpc>
              <a:spcAft>
                <a:spcPts val="800"/>
              </a:spcAft>
            </a:pPr>
            <a:r>
              <a:rPr lang="lv-LV" sz="1400">
                <a:latin typeface="Calibri" pitchFamily="34" charset="0"/>
                <a:ea typeface="Calibri" pitchFamily="34" charset="0"/>
                <a:cs typeface="Times New Roman" pitchFamily="18" charset="0"/>
              </a:rPr>
              <a:t>Piemēri:                                                                                                                                       </a:t>
            </a:r>
          </a:p>
          <a:p>
            <a:pPr>
              <a:lnSpc>
                <a:spcPct val="107000"/>
              </a:lnSpc>
              <a:spcAft>
                <a:spcPts val="800"/>
              </a:spcAft>
            </a:pPr>
            <a:r>
              <a:rPr lang="lv-LV" sz="1400" i="1">
                <a:latin typeface="Calibri" pitchFamily="34" charset="0"/>
                <a:ea typeface="Calibri" pitchFamily="34" charset="0"/>
                <a:cs typeface="Times New Roman" pitchFamily="18" charset="0"/>
              </a:rPr>
              <a:t>SUM /slimKopizmaksas/ SlimnīcasEpizodes, KURĀM slimIzrakstīšanasIemesls=vesels UN pacDzimšanasDatums.YEAR=2012                                                                                                        </a:t>
            </a:r>
          </a:p>
          <a:p>
            <a:pPr>
              <a:lnSpc>
                <a:spcPct val="107000"/>
              </a:lnSpc>
              <a:spcAft>
                <a:spcPts val="800"/>
              </a:spcAft>
            </a:pPr>
            <a:r>
              <a:rPr lang="lv-LV" sz="1400" i="1">
                <a:latin typeface="Calibri" pitchFamily="34" charset="0"/>
                <a:ea typeface="Calibri" pitchFamily="34" charset="0"/>
                <a:cs typeface="Times New Roman" pitchFamily="18" charset="0"/>
              </a:rPr>
              <a:t> </a:t>
            </a:r>
            <a:r>
              <a:rPr lang="lv-LV" sz="1400">
                <a:latin typeface="Calibri" pitchFamily="34" charset="0"/>
                <a:ea typeface="Calibri" pitchFamily="34" charset="0"/>
                <a:cs typeface="Times New Roman" pitchFamily="18" charset="0"/>
              </a:rPr>
              <a:t>-- cik izmaksājušas veiksmīgas  ārstēšanās slimnīcā pacientiem, kas dzimuši 2012.gadā,       </a:t>
            </a:r>
          </a:p>
          <a:p>
            <a:pPr>
              <a:lnSpc>
                <a:spcPct val="107000"/>
              </a:lnSpc>
              <a:spcAft>
                <a:spcPts val="800"/>
              </a:spcAft>
            </a:pPr>
            <a:r>
              <a:rPr lang="lv-LV" sz="1400" i="1">
                <a:latin typeface="Calibri" pitchFamily="34" charset="0"/>
                <a:ea typeface="Calibri" pitchFamily="34" charset="0"/>
                <a:cs typeface="Times New Roman" pitchFamily="18" charset="0"/>
              </a:rPr>
              <a:t>BIEŽ /izrakstDiagnoze.kods/ IzrakstīšanasDiagnozes KURĀM izrakstNpk=1 UN slimIzrakstīšanasIemesls=miris                                                                                                                </a:t>
            </a:r>
            <a:r>
              <a:rPr lang="lv-LV" sz="1400">
                <a:latin typeface="Calibri" pitchFamily="34" charset="0"/>
                <a:ea typeface="Calibri" pitchFamily="34" charset="0"/>
                <a:cs typeface="Times New Roman" pitchFamily="18" charset="0"/>
              </a:rPr>
              <a:t>-- biežākās galvenās (izrakstNpk=1) miršanas diagnozes,                                                         </a:t>
            </a:r>
          </a:p>
          <a:p>
            <a:pPr>
              <a:lnSpc>
                <a:spcPct val="107000"/>
              </a:lnSpc>
              <a:spcAft>
                <a:spcPts val="800"/>
              </a:spcAft>
            </a:pPr>
            <a:r>
              <a:rPr lang="lv-LV" sz="1400">
                <a:latin typeface="Calibri" pitchFamily="34" charset="0"/>
                <a:ea typeface="Calibri" pitchFamily="34" charset="0"/>
                <a:cs typeface="Times New Roman" pitchFamily="18" charset="0"/>
              </a:rPr>
              <a:t>“BIEŽ” vaicājumam ir paredzēta vēl viena opcija – “BIEŽ m”:                                                         </a:t>
            </a:r>
          </a:p>
          <a:p>
            <a:pPr>
              <a:lnSpc>
                <a:spcPct val="107000"/>
              </a:lnSpc>
              <a:spcAft>
                <a:spcPts val="800"/>
              </a:spcAft>
            </a:pPr>
            <a:r>
              <a:rPr lang="lv-LV" sz="1400">
                <a:latin typeface="Calibri" pitchFamily="34" charset="0"/>
                <a:ea typeface="Calibri" pitchFamily="34" charset="0"/>
                <a:cs typeface="Times New Roman" pitchFamily="18" charset="0"/>
              </a:rPr>
              <a:t> </a:t>
            </a:r>
            <a:r>
              <a:rPr lang="lv-LV" sz="1400" i="1">
                <a:latin typeface="Calibri" pitchFamily="34" charset="0"/>
                <a:ea typeface="Calibri" pitchFamily="34" charset="0"/>
                <a:cs typeface="Times New Roman" pitchFamily="18" charset="0"/>
              </a:rPr>
              <a:t>BIEŽ 3 /izrakstDiagnoze.kods/ IzrakstīšanasDiagnozes KURĀM izrakstNpk=1 UN slimIzrakstīšanasIemesls=miris                                                                                                                                               </a:t>
            </a:r>
            <a:r>
              <a:rPr lang="lv-LV" sz="1400">
                <a:latin typeface="Calibri" pitchFamily="34" charset="0"/>
                <a:ea typeface="Calibri" pitchFamily="34" charset="0"/>
                <a:cs typeface="Times New Roman" pitchFamily="18" charset="0"/>
              </a:rPr>
              <a:t>-- atrast 3 biežākās miršanas diagnozes.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a:t>7</a:t>
            </a:r>
            <a:r>
              <a:rPr lang="lv-LV" dirty="0" smtClean="0"/>
              <a:t> vaicājumu šabloni kontrolētajā dabīgajā valodā</a:t>
            </a:r>
            <a:endParaRPr lang="lv-LV"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36C45537-883D-4845-9FD4-702C1B34E564}" type="slidenum">
              <a:rPr lang="en-US"/>
              <a:pPr>
                <a:defRPr/>
              </a:pPr>
              <a:t>12</a:t>
            </a:fld>
            <a:endParaRPr lang="en-US"/>
          </a:p>
        </p:txBody>
      </p:sp>
      <p:sp>
        <p:nvSpPr>
          <p:cNvPr id="7" name="Rectangle 6"/>
          <p:cNvSpPr/>
          <p:nvPr/>
        </p:nvSpPr>
        <p:spPr>
          <a:xfrm>
            <a:off x="381000" y="1676400"/>
            <a:ext cx="8305800" cy="4605338"/>
          </a:xfrm>
          <a:prstGeom prst="rect">
            <a:avLst/>
          </a:prstGeom>
        </p:spPr>
        <p:txBody>
          <a:bodyPr>
            <a:spAutoFit/>
          </a:bodyPr>
          <a:lstStyle/>
          <a:p>
            <a:pPr marL="342900" indent="-342900" fontAlgn="auto">
              <a:lnSpc>
                <a:spcPct val="107000"/>
              </a:lnSpc>
              <a:spcBef>
                <a:spcPts val="0"/>
              </a:spcBef>
              <a:spcAft>
                <a:spcPts val="800"/>
              </a:spcAft>
              <a:buFontTx/>
              <a:buAutoNum type="arabicPeriod" startAt="3"/>
              <a:defRPr/>
            </a:pPr>
            <a:r>
              <a:rPr lang="lv-LV" sz="1600" b="1" dirty="0">
                <a:latin typeface="Calibri" panose="020F0502020204030204" pitchFamily="34" charset="0"/>
                <a:ea typeface="Calibri" panose="020F0502020204030204" pitchFamily="34" charset="0"/>
                <a:cs typeface="Times New Roman" panose="02020603050405020304" pitchFamily="18" charset="0"/>
              </a:rPr>
              <a:t>ATLASĪT </a:t>
            </a:r>
            <a:r>
              <a:rPr lang="lv-LV" sz="1600" b="1" dirty="0">
                <a:latin typeface="Calibri" panose="020F0502020204030204" pitchFamily="34" charset="0"/>
                <a:ea typeface="Calibri" panose="020F0502020204030204" pitchFamily="34" charset="0"/>
                <a:cs typeface="Times New Roman" panose="02020603050405020304" pitchFamily="18" charset="0"/>
              </a:rPr>
              <a:t>NO  &lt;klases vārds&gt; KUR &lt;klases selekcijas </a:t>
            </a:r>
            <a:r>
              <a:rPr lang="lv-LV" sz="1600" b="1" dirty="0">
                <a:latin typeface="Calibri" panose="020F0502020204030204" pitchFamily="34" charset="0"/>
                <a:ea typeface="Calibri" panose="020F0502020204030204" pitchFamily="34" charset="0"/>
                <a:cs typeface="Times New Roman" panose="02020603050405020304" pitchFamily="18" charset="0"/>
              </a:rPr>
              <a:t>izteiksme&gt;  ATRIBŪTA  </a:t>
            </a:r>
            <a:r>
              <a:rPr lang="lv-LV" sz="1600" b="1" dirty="0">
                <a:latin typeface="Calibri" panose="020F0502020204030204" pitchFamily="34" charset="0"/>
                <a:ea typeface="Calibri" panose="020F0502020204030204" pitchFamily="34" charset="0"/>
                <a:cs typeface="Times New Roman" panose="02020603050405020304" pitchFamily="18" charset="0"/>
              </a:rPr>
              <a:t>&lt;</a:t>
            </a:r>
            <a:r>
              <a:rPr lang="lv-LV" sz="1600" b="1" dirty="0">
                <a:latin typeface="Calibri" panose="020F0502020204030204" pitchFamily="34" charset="0"/>
                <a:ea typeface="Calibri" panose="020F0502020204030204" pitchFamily="34" charset="0"/>
                <a:cs typeface="Times New Roman" panose="02020603050405020304" pitchFamily="18" charset="0"/>
              </a:rPr>
              <a:t>klases  </a:t>
            </a:r>
            <a:r>
              <a:rPr lang="lv-LV" sz="1600" b="1" dirty="0" err="1">
                <a:latin typeface="Calibri" panose="020F0502020204030204" pitchFamily="34" charset="0"/>
                <a:ea typeface="Calibri" panose="020F0502020204030204" pitchFamily="34" charset="0"/>
                <a:cs typeface="Times New Roman" panose="02020603050405020304" pitchFamily="18" charset="0"/>
              </a:rPr>
              <a:t>atribūtizteiksme</a:t>
            </a:r>
            <a:r>
              <a:rPr lang="lv-LV" sz="1600" b="1" dirty="0">
                <a:latin typeface="Calibri" panose="020F0502020204030204" pitchFamily="34" charset="0"/>
                <a:ea typeface="Calibri" panose="020F0502020204030204" pitchFamily="34" charset="0"/>
                <a:cs typeface="Times New Roman" panose="02020603050405020304" pitchFamily="18" charset="0"/>
              </a:rPr>
              <a:t>&gt; VISAS VĒRTĪBAS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err="1">
                <a:latin typeface="Calibri" panose="020F0502020204030204" pitchFamily="34" charset="0"/>
                <a:ea typeface="Calibri" panose="020F0502020204030204" pitchFamily="34" charset="0"/>
                <a:cs typeface="Times New Roman" panose="02020603050405020304" pitchFamily="18" charset="0"/>
              </a:rPr>
              <a:t>Seantika</a:t>
            </a:r>
            <a:r>
              <a:rPr lang="lv-LV" sz="1400" dirty="0">
                <a:latin typeface="Calibri" panose="020F0502020204030204" pitchFamily="34" charset="0"/>
                <a:ea typeface="Calibri" panose="020F0502020204030204" pitchFamily="34" charset="0"/>
                <a:cs typeface="Times New Roman" panose="02020603050405020304" pitchFamily="18" charset="0"/>
              </a:rPr>
              <a:t>: Acīmredzama. </a:t>
            </a:r>
            <a:r>
              <a:rPr lang="lv-LV" sz="1400" dirty="0">
                <a:latin typeface="Calibri" panose="020F0502020204030204" pitchFamily="34" charset="0"/>
                <a:ea typeface="Calibri" panose="020F0502020204030204" pitchFamily="34" charset="0"/>
                <a:cs typeface="Times New Roman" panose="02020603050405020304" pitchFamily="18" charset="0"/>
              </a:rPr>
              <a:t>Piemēri:</a:t>
            </a: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ATLASĪT </a:t>
            </a:r>
            <a:r>
              <a:rPr lang="lv-LV" sz="1400" dirty="0">
                <a:latin typeface="Calibri" panose="020F0502020204030204" pitchFamily="34" charset="0"/>
                <a:ea typeface="Calibri" panose="020F0502020204030204" pitchFamily="34" charset="0"/>
                <a:cs typeface="Times New Roman" panose="02020603050405020304" pitchFamily="18" charset="0"/>
              </a:rPr>
              <a:t>NO  </a:t>
            </a:r>
            <a:r>
              <a:rPr lang="lv-LV" sz="1400" dirty="0" err="1">
                <a:latin typeface="Calibri" panose="020F0502020204030204" pitchFamily="34" charset="0"/>
                <a:ea typeface="Calibri" panose="020F0502020204030204" pitchFamily="34" charset="0"/>
                <a:cs typeface="Times New Roman" panose="02020603050405020304" pitchFamily="18" charset="0"/>
              </a:rPr>
              <a:t>SlimnīcasEpizodēm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slimIzrakstīsanasIemesls</a:t>
            </a:r>
            <a:r>
              <a:rPr lang="lv-LV" sz="1400" dirty="0">
                <a:latin typeface="Calibri" panose="020F0502020204030204" pitchFamily="34" charset="0"/>
                <a:ea typeface="Calibri" panose="020F0502020204030204" pitchFamily="34" charset="0"/>
                <a:cs typeface="Times New Roman" panose="02020603050405020304" pitchFamily="18" charset="0"/>
              </a:rPr>
              <a:t>=miris,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slimAtbildīgaisĀrsts.uzvārds</a:t>
            </a:r>
            <a:r>
              <a:rPr lang="lv-LV" sz="1400" dirty="0">
                <a:latin typeface="Calibri" panose="020F0502020204030204" pitchFamily="34" charset="0"/>
                <a:ea typeface="Calibri" panose="020F0502020204030204" pitchFamily="34" charset="0"/>
                <a:cs typeface="Times New Roman" panose="02020603050405020304" pitchFamily="18" charset="0"/>
              </a:rPr>
              <a:t>  VISAS  VĒRTĪBAS</a:t>
            </a: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ATLASĪT NO </a:t>
            </a:r>
            <a:r>
              <a:rPr lang="lv-LV" sz="1400" dirty="0" err="1">
                <a:latin typeface="Calibri" panose="020F0502020204030204" pitchFamily="34" charset="0"/>
                <a:ea typeface="Calibri" panose="020F0502020204030204" pitchFamily="34" charset="0"/>
                <a:cs typeface="Times New Roman" panose="02020603050405020304" pitchFamily="18" charset="0"/>
              </a:rPr>
              <a:t>SlimnīcasEpizodēm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dirty="0">
                <a:latin typeface="Calibri" panose="020F0502020204030204" pitchFamily="34" charset="0"/>
                <a:ea typeface="Calibri" panose="020F0502020204030204" pitchFamily="34" charset="0"/>
                <a:cs typeface="Times New Roman" panose="02020603050405020304" pitchFamily="18" charset="0"/>
              </a:rPr>
              <a:t>=miris,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IzrakstīšanasDiagnoze</a:t>
            </a:r>
            <a:r>
              <a:rPr lang="lv-LV" sz="1400" dirty="0">
                <a:latin typeface="Calibri" panose="020F0502020204030204" pitchFamily="34" charset="0"/>
                <a:ea typeface="Calibri" panose="020F0502020204030204" pitchFamily="34" charset="0"/>
                <a:cs typeface="Times New Roman" panose="02020603050405020304" pitchFamily="18" charset="0"/>
              </a:rPr>
              <a:t>, KURAI </a:t>
            </a:r>
            <a:r>
              <a:rPr lang="lv-LV" sz="1400"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dirty="0">
                <a:latin typeface="Calibri" panose="020F0502020204030204" pitchFamily="34" charset="0"/>
                <a:ea typeface="Calibri" panose="020F0502020204030204" pitchFamily="34" charset="0"/>
                <a:cs typeface="Times New Roman" panose="02020603050405020304" pitchFamily="18" charset="0"/>
              </a:rPr>
              <a:t>=1).</a:t>
            </a:r>
            <a:r>
              <a:rPr lang="lv-LV" sz="1400" dirty="0" err="1">
                <a:latin typeface="Calibri" panose="020F0502020204030204" pitchFamily="34" charset="0"/>
                <a:ea typeface="Calibri" panose="020F0502020204030204" pitchFamily="34" charset="0"/>
                <a:cs typeface="Times New Roman" panose="02020603050405020304" pitchFamily="18" charset="0"/>
              </a:rPr>
              <a:t>izrakstDiagnoze.kods</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VISAS </a:t>
            </a:r>
            <a:r>
              <a:rPr lang="lv-LV" sz="1400" dirty="0">
                <a:latin typeface="Calibri" panose="020F0502020204030204" pitchFamily="34" charset="0"/>
                <a:ea typeface="Calibri" panose="020F0502020204030204" pitchFamily="34" charset="0"/>
                <a:cs typeface="Times New Roman" panose="02020603050405020304" pitchFamily="18" charset="0"/>
              </a:rPr>
              <a:t>VĒRTĪBAS </a:t>
            </a: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ATLASĪT NO </a:t>
            </a:r>
            <a:r>
              <a:rPr lang="lv-LV" sz="1400" dirty="0" err="1">
                <a:latin typeface="Calibri" panose="020F0502020204030204" pitchFamily="34" charset="0"/>
                <a:ea typeface="Calibri" panose="020F0502020204030204" pitchFamily="34" charset="0"/>
                <a:cs typeface="Times New Roman" panose="02020603050405020304" pitchFamily="18" charset="0"/>
              </a:rPr>
              <a:t>IzrakstīšanasDiagnozēm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dirty="0">
                <a:latin typeface="Calibri" panose="020F0502020204030204" pitchFamily="34" charset="0"/>
                <a:ea typeface="Calibri" panose="020F0502020204030204" pitchFamily="34" charset="0"/>
                <a:cs typeface="Times New Roman" panose="02020603050405020304" pitchFamily="18" charset="0"/>
              </a:rPr>
              <a:t>=1 UN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dirty="0">
                <a:latin typeface="Calibri" panose="020F0502020204030204" pitchFamily="34" charset="0"/>
                <a:ea typeface="Calibri" panose="020F0502020204030204" pitchFamily="34" charset="0"/>
                <a:cs typeface="Times New Roman" panose="02020603050405020304" pitchFamily="18" charset="0"/>
              </a:rPr>
              <a:t>= 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izrakstDiagnoze.kods</a:t>
            </a:r>
            <a:r>
              <a:rPr lang="lv-LV" sz="1400" dirty="0">
                <a:latin typeface="Calibri" panose="020F0502020204030204" pitchFamily="34" charset="0"/>
                <a:ea typeface="Calibri" panose="020F0502020204030204" pitchFamily="34" charset="0"/>
                <a:cs typeface="Times New Roman" panose="02020603050405020304" pitchFamily="18" charset="0"/>
              </a:rPr>
              <a:t> </a:t>
            </a:r>
            <a:r>
              <a:rPr lang="lv-LV" sz="1400" dirty="0">
                <a:latin typeface="Calibri" panose="020F0502020204030204" pitchFamily="34" charset="0"/>
                <a:ea typeface="Calibri" panose="020F0502020204030204" pitchFamily="34" charset="0"/>
                <a:cs typeface="Times New Roman" panose="02020603050405020304" pitchFamily="18" charset="0"/>
              </a:rPr>
              <a:t> VISAS </a:t>
            </a:r>
            <a:r>
              <a:rPr lang="lv-LV" sz="1400" dirty="0">
                <a:latin typeface="Calibri" panose="020F0502020204030204" pitchFamily="34" charset="0"/>
                <a:ea typeface="Calibri" panose="020F0502020204030204" pitchFamily="34" charset="0"/>
                <a:cs typeface="Times New Roman" panose="02020603050405020304" pitchFamily="18" charset="0"/>
              </a:rPr>
              <a:t>VĒRTĪBAS</a:t>
            </a: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ATLASĪT NO </a:t>
            </a:r>
            <a:r>
              <a:rPr lang="lv-LV" sz="1400" dirty="0" err="1">
                <a:latin typeface="Calibri" panose="020F0502020204030204" pitchFamily="34" charset="0"/>
                <a:ea typeface="Calibri" panose="020F0502020204030204" pitchFamily="34" charset="0"/>
                <a:cs typeface="Times New Roman" panose="02020603050405020304" pitchFamily="18" charset="0"/>
              </a:rPr>
              <a:t>IzrakstīšanasDiagnozēm</a:t>
            </a:r>
            <a:r>
              <a:rPr lang="lv-LV" sz="1400" dirty="0">
                <a:latin typeface="Calibri" panose="020F0502020204030204" pitchFamily="34" charset="0"/>
                <a:ea typeface="Calibri" panose="020F0502020204030204" pitchFamily="34" charset="0"/>
                <a:cs typeface="Times New Roman" panose="02020603050405020304" pitchFamily="18" charset="0"/>
              </a:rPr>
              <a:t>,  KURĀM </a:t>
            </a:r>
            <a:r>
              <a:rPr lang="lv-LV" sz="1400" dirty="0" err="1">
                <a:latin typeface="Calibri" panose="020F0502020204030204" pitchFamily="34" charset="0"/>
                <a:ea typeface="Calibri" panose="020F0502020204030204" pitchFamily="34" charset="0"/>
                <a:cs typeface="Times New Roman" panose="02020603050405020304" pitchFamily="18" charset="0"/>
              </a:rPr>
              <a:t>izrakstNpk</a:t>
            </a:r>
            <a:r>
              <a:rPr lang="lv-LV" sz="1400" dirty="0">
                <a:latin typeface="Calibri" panose="020F0502020204030204" pitchFamily="34" charset="0"/>
                <a:ea typeface="Calibri" panose="020F0502020204030204" pitchFamily="34" charset="0"/>
                <a:cs typeface="Times New Roman" panose="02020603050405020304" pitchFamily="18" charset="0"/>
              </a:rPr>
              <a:t>=1 UN </a:t>
            </a:r>
            <a:r>
              <a:rPr lang="lv-LV" sz="1400" dirty="0" err="1">
                <a:latin typeface="Calibri" panose="020F0502020204030204" pitchFamily="34" charset="0"/>
                <a:ea typeface="Calibri" panose="020F0502020204030204" pitchFamily="34" charset="0"/>
                <a:cs typeface="Times New Roman" panose="02020603050405020304" pitchFamily="18" charset="0"/>
              </a:rPr>
              <a:t>slimIzrakstīšanasIemesls</a:t>
            </a:r>
            <a:r>
              <a:rPr lang="lv-LV" sz="1400" dirty="0">
                <a:latin typeface="Calibri" panose="020F0502020204030204" pitchFamily="34" charset="0"/>
                <a:ea typeface="Calibri" panose="020F0502020204030204" pitchFamily="34" charset="0"/>
                <a:cs typeface="Times New Roman" panose="02020603050405020304" pitchFamily="18" charset="0"/>
              </a:rPr>
              <a:t>= miris,  ATRIBŪTA </a:t>
            </a:r>
            <a:r>
              <a:rPr lang="lv-LV" sz="1400" dirty="0" err="1">
                <a:latin typeface="Calibri" panose="020F0502020204030204" pitchFamily="34" charset="0"/>
                <a:ea typeface="Calibri" panose="020F0502020204030204" pitchFamily="34" charset="0"/>
                <a:cs typeface="Times New Roman" panose="02020603050405020304" pitchFamily="18" charset="0"/>
              </a:rPr>
              <a:t>izrakstDiagnoze.kods.SUBSTRING</a:t>
            </a:r>
            <a:r>
              <a:rPr lang="lv-LV" sz="1400" dirty="0">
                <a:latin typeface="Calibri" panose="020F0502020204030204" pitchFamily="34" charset="0"/>
                <a:ea typeface="Calibri" panose="020F0502020204030204" pitchFamily="34" charset="0"/>
                <a:cs typeface="Times New Roman" panose="02020603050405020304" pitchFamily="18" charset="0"/>
              </a:rPr>
              <a:t>(1,3)  VISAS VĒRTĪBAS </a:t>
            </a:r>
          </a:p>
          <a:p>
            <a:pPr fontAlgn="auto">
              <a:lnSpc>
                <a:spcPct val="107000"/>
              </a:lnSpc>
              <a:spcBef>
                <a:spcPts val="0"/>
              </a:spcBef>
              <a:spcAft>
                <a:spcPts val="800"/>
              </a:spcAft>
              <a:defRPr/>
            </a:pPr>
            <a:r>
              <a:rPr lang="lv-LV" sz="1400" b="1" dirty="0">
                <a:latin typeface="Calibri" panose="020F0502020204030204" pitchFamily="34" charset="0"/>
                <a:ea typeface="Calibri" panose="020F0502020204030204" pitchFamily="34" charset="0"/>
                <a:cs typeface="Times New Roman" panose="02020603050405020304" pitchFamily="18" charset="0"/>
              </a:rPr>
              <a:t>4.   </a:t>
            </a:r>
            <a:r>
              <a:rPr lang="lv-LV" sz="1600" b="1" dirty="0">
                <a:latin typeface="Calibri" panose="020F0502020204030204" pitchFamily="34" charset="0"/>
                <a:ea typeface="Calibri" panose="020F0502020204030204" pitchFamily="34" charset="0"/>
                <a:cs typeface="Times New Roman" panose="02020603050405020304" pitchFamily="18" charset="0"/>
              </a:rPr>
              <a:t>PARĀDĪT </a:t>
            </a:r>
            <a:r>
              <a:rPr lang="lv-LV" sz="1600" b="1" dirty="0">
                <a:latin typeface="Calibri" panose="020F0502020204030204" pitchFamily="34" charset="0"/>
                <a:ea typeface="Calibri" panose="020F0502020204030204" pitchFamily="34" charset="0"/>
                <a:cs typeface="Times New Roman" panose="02020603050405020304" pitchFamily="18" charset="0"/>
              </a:rPr>
              <a:t>[n / VISAS] </a:t>
            </a:r>
            <a:r>
              <a:rPr lang="lv-LV" sz="1600" b="1" dirty="0">
                <a:latin typeface="Calibri" panose="020F0502020204030204" pitchFamily="34" charset="0"/>
                <a:ea typeface="Calibri" panose="020F0502020204030204" pitchFamily="34" charset="0"/>
                <a:cs typeface="Times New Roman" panose="02020603050405020304" pitchFamily="18" charset="0"/>
              </a:rPr>
              <a:t> &lt;klases </a:t>
            </a:r>
            <a:r>
              <a:rPr lang="lv-LV" sz="1600" b="1" dirty="0">
                <a:latin typeface="Calibri" panose="020F0502020204030204" pitchFamily="34" charset="0"/>
                <a:ea typeface="Calibri" panose="020F0502020204030204" pitchFamily="34" charset="0"/>
                <a:cs typeface="Times New Roman" panose="02020603050405020304" pitchFamily="18" charset="0"/>
              </a:rPr>
              <a:t>selekcijas izteiksme&gt;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Semantika: acīmredzama.</a:t>
            </a:r>
          </a:p>
          <a:p>
            <a:pPr fontAlgn="auto">
              <a:lnSpc>
                <a:spcPct val="107000"/>
              </a:lnSpc>
              <a:spcBef>
                <a:spcPts val="0"/>
              </a:spcBef>
              <a:spcAft>
                <a:spcPts val="800"/>
              </a:spcAft>
              <a:defRPr/>
            </a:pPr>
            <a:r>
              <a:rPr lang="lv-LV" sz="1400" b="1" dirty="0">
                <a:latin typeface="Calibri" panose="020F0502020204030204" pitchFamily="34" charset="0"/>
                <a:ea typeface="Calibri" panose="020F0502020204030204" pitchFamily="34" charset="0"/>
                <a:cs typeface="Times New Roman" panose="02020603050405020304" pitchFamily="18" charset="0"/>
              </a:rPr>
              <a:t>5.   </a:t>
            </a:r>
            <a:r>
              <a:rPr lang="lv-LV" sz="1600" b="1" dirty="0">
                <a:latin typeface="Calibri" panose="020F0502020204030204" pitchFamily="34" charset="0"/>
                <a:ea typeface="Calibri" panose="020F0502020204030204" pitchFamily="34" charset="0"/>
                <a:cs typeface="Times New Roman" panose="02020603050405020304" pitchFamily="18" charset="0"/>
              </a:rPr>
              <a:t>PILNPRĀDĪT  </a:t>
            </a:r>
            <a:r>
              <a:rPr lang="lv-LV" sz="1600" b="1" dirty="0">
                <a:latin typeface="Calibri" panose="020F0502020204030204" pitchFamily="34" charset="0"/>
                <a:ea typeface="Calibri" panose="020F0502020204030204" pitchFamily="34" charset="0"/>
                <a:cs typeface="Times New Roman" panose="02020603050405020304" pitchFamily="18" charset="0"/>
              </a:rPr>
              <a:t>[n / VISAS]  </a:t>
            </a:r>
            <a:r>
              <a:rPr lang="lv-LV" sz="1600" b="1" dirty="0">
                <a:latin typeface="Calibri" panose="020F0502020204030204" pitchFamily="34" charset="0"/>
                <a:ea typeface="Calibri" panose="020F0502020204030204" pitchFamily="34" charset="0"/>
                <a:cs typeface="Times New Roman" panose="02020603050405020304" pitchFamily="18" charset="0"/>
              </a:rPr>
              <a:t>&lt;klases </a:t>
            </a:r>
            <a:r>
              <a:rPr lang="lv-LV" sz="1600" b="1" dirty="0">
                <a:latin typeface="Calibri" panose="020F0502020204030204" pitchFamily="34" charset="0"/>
                <a:ea typeface="Calibri" panose="020F0502020204030204" pitchFamily="34" charset="0"/>
                <a:cs typeface="Times New Roman" panose="02020603050405020304" pitchFamily="18" charset="0"/>
              </a:rPr>
              <a:t>selekcijas izteiksme&gt;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Semantika: </a:t>
            </a:r>
            <a:r>
              <a:rPr lang="lv-LV" sz="1400" dirty="0">
                <a:latin typeface="Calibri" panose="020F0502020204030204" pitchFamily="34" charset="0"/>
                <a:ea typeface="Calibri" panose="020F0502020204030204" pitchFamily="34" charset="0"/>
                <a:cs typeface="Times New Roman" panose="02020603050405020304" pitchFamily="18" charset="0"/>
              </a:rPr>
              <a:t>…</a:t>
            </a:r>
            <a:endParaRPr lang="lv-LV"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a:t>7</a:t>
            </a:r>
            <a:r>
              <a:rPr lang="lv-LV" dirty="0" smtClean="0"/>
              <a:t> vaicājumu šabloni kontrolētajā dabīgajā valodā</a:t>
            </a:r>
            <a:endParaRPr lang="lv-LV"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BB81EEC2-546C-4F32-A17A-317487525B47}" type="slidenum">
              <a:rPr lang="en-US"/>
              <a:pPr>
                <a:defRPr/>
              </a:pPr>
              <a:t>13</a:t>
            </a:fld>
            <a:endParaRPr lang="en-US"/>
          </a:p>
        </p:txBody>
      </p:sp>
      <p:sp>
        <p:nvSpPr>
          <p:cNvPr id="8" name="TextBox 7"/>
          <p:cNvSpPr txBox="1"/>
          <p:nvPr/>
        </p:nvSpPr>
        <p:spPr>
          <a:xfrm>
            <a:off x="749300" y="1828800"/>
            <a:ext cx="7924800" cy="4214813"/>
          </a:xfrm>
          <a:prstGeom prst="rect">
            <a:avLst/>
          </a:prstGeom>
          <a:noFill/>
        </p:spPr>
        <p:txBody>
          <a:bodyPr>
            <a:spAutoFit/>
          </a:bodyPr>
          <a:lstStyle/>
          <a:p>
            <a:pPr marL="342900" indent="-342900" fontAlgn="auto">
              <a:lnSpc>
                <a:spcPct val="107000"/>
              </a:lnSpc>
              <a:spcBef>
                <a:spcPts val="0"/>
              </a:spcBef>
              <a:spcAft>
                <a:spcPts val="800"/>
              </a:spcAft>
              <a:buFontTx/>
              <a:buAutoNum type="arabicPeriod" startAt="6"/>
              <a:defRPr/>
            </a:pPr>
            <a:r>
              <a:rPr lang="lv-LV" sz="1600" b="1" dirty="0">
                <a:latin typeface="Calibri" panose="020F0502020204030204" pitchFamily="34" charset="0"/>
                <a:ea typeface="Calibri" panose="020F0502020204030204" pitchFamily="34" charset="0"/>
                <a:cs typeface="Times New Roman" panose="02020603050405020304" pitchFamily="18" charset="0"/>
              </a:rPr>
              <a:t>ATLASĪT   </a:t>
            </a:r>
            <a:r>
              <a:rPr lang="lv-LV" sz="1600" b="1" dirty="0" err="1">
                <a:latin typeface="Calibri" panose="020F0502020204030204" pitchFamily="34" charset="0"/>
                <a:ea typeface="Calibri" panose="020F0502020204030204" pitchFamily="34" charset="0"/>
                <a:cs typeface="Times New Roman" panose="02020603050405020304" pitchFamily="18" charset="0"/>
              </a:rPr>
              <a:t>Aclass</a:t>
            </a:r>
            <a:r>
              <a:rPr lang="lv-LV" sz="1600" b="1" dirty="0">
                <a:latin typeface="Calibri" panose="020F0502020204030204" pitchFamily="34" charset="0"/>
                <a:ea typeface="Calibri" panose="020F0502020204030204" pitchFamily="34" charset="0"/>
                <a:cs typeface="Times New Roman" panose="02020603050405020304" pitchFamily="18" charset="0"/>
              </a:rPr>
              <a:t> x  </a:t>
            </a:r>
            <a:r>
              <a:rPr lang="lv-LV" sz="1600" b="1" dirty="0">
                <a:latin typeface="Calibri" panose="020F0502020204030204" pitchFamily="34" charset="0"/>
                <a:ea typeface="Calibri" panose="020F0502020204030204" pitchFamily="34" charset="0"/>
                <a:cs typeface="Times New Roman" panose="02020603050405020304" pitchFamily="18" charset="0"/>
              </a:rPr>
              <a:t>KURĀM  </a:t>
            </a:r>
            <a:r>
              <a:rPr lang="lv-LV" sz="1600" b="1" dirty="0">
                <a:latin typeface="Calibri" panose="020F0502020204030204" pitchFamily="34" charset="0"/>
                <a:ea typeface="Calibri" panose="020F0502020204030204" pitchFamily="34" charset="0"/>
                <a:cs typeface="Times New Roman" panose="02020603050405020304" pitchFamily="18" charset="0"/>
              </a:rPr>
              <a:t>&lt;</a:t>
            </a:r>
            <a:r>
              <a:rPr lang="lv-LV" sz="1600" b="1" dirty="0" err="1">
                <a:latin typeface="Calibri" panose="020F0502020204030204" pitchFamily="34" charset="0"/>
                <a:ea typeface="Calibri" panose="020F0502020204030204" pitchFamily="34" charset="0"/>
                <a:cs typeface="Times New Roman" panose="02020603050405020304" pitchFamily="18" charset="0"/>
              </a:rPr>
              <a:t>Aclass</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dirty="0" err="1">
                <a:latin typeface="Calibri" panose="020F0502020204030204" pitchFamily="34" charset="0"/>
                <a:ea typeface="Calibri" panose="020F0502020204030204" pitchFamily="34" charset="0"/>
                <a:cs typeface="Times New Roman" panose="02020603050405020304" pitchFamily="18" charset="0"/>
              </a:rPr>
              <a:t>select</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dirty="0" err="1">
                <a:latin typeface="Calibri" panose="020F0502020204030204" pitchFamily="34" charset="0"/>
                <a:ea typeface="Calibri" panose="020F0502020204030204" pitchFamily="34" charset="0"/>
                <a:cs typeface="Times New Roman" panose="02020603050405020304" pitchFamily="18" charset="0"/>
              </a:rPr>
              <a:t>cond</a:t>
            </a:r>
            <a:r>
              <a:rPr lang="lv-LV" sz="1600" b="1" dirty="0">
                <a:latin typeface="Calibri" panose="020F0502020204030204" pitchFamily="34" charset="0"/>
                <a:ea typeface="Calibri" panose="020F0502020204030204" pitchFamily="34" charset="0"/>
                <a:cs typeface="Times New Roman" panose="02020603050405020304" pitchFamily="18" charset="0"/>
              </a:rPr>
              <a:t>&gt;,                                                                                   IZVEIDOT TABULU</a:t>
            </a:r>
            <a:r>
              <a:rPr lang="lv-LV" sz="1600" dirty="0">
                <a:latin typeface="Calibri" panose="020F0502020204030204" pitchFamily="34" charset="0"/>
                <a:ea typeface="Calibri" panose="020F0502020204030204" pitchFamily="34" charset="0"/>
                <a:cs typeface="Times New Roman" panose="02020603050405020304" pitchFamily="18" charset="0"/>
              </a:rPr>
              <a:t>  </a:t>
            </a:r>
            <a:r>
              <a:rPr lang="lv-LV" sz="1600" b="1" dirty="0">
                <a:latin typeface="Calibri" panose="020F0502020204030204" pitchFamily="34" charset="0"/>
                <a:ea typeface="Calibri" panose="020F0502020204030204" pitchFamily="34" charset="0"/>
                <a:cs typeface="Times New Roman" panose="02020603050405020304" pitchFamily="18" charset="0"/>
              </a:rPr>
              <a:t>&lt;x-expr’1&gt;</a:t>
            </a:r>
            <a:r>
              <a:rPr lang="lv-LV" sz="1600" dirty="0">
                <a:latin typeface="Calibri" panose="020F0502020204030204" pitchFamily="34" charset="0"/>
                <a:ea typeface="Calibri" panose="020F0502020204030204" pitchFamily="34" charset="0"/>
                <a:cs typeface="Times New Roman" panose="02020603050405020304" pitchFamily="18" charset="0"/>
              </a:rPr>
              <a:t> </a:t>
            </a:r>
            <a:r>
              <a:rPr lang="lv-LV" sz="1600" b="1" dirty="0">
                <a:latin typeface="Calibri" panose="020F0502020204030204" pitchFamily="34" charset="0"/>
                <a:ea typeface="Calibri" panose="020F0502020204030204" pitchFamily="34" charset="0"/>
                <a:cs typeface="Times New Roman" panose="02020603050405020304" pitchFamily="18" charset="0"/>
              </a:rPr>
              <a:t>[(KOL  </a:t>
            </a:r>
            <a:r>
              <a:rPr lang="lv-LV" sz="1600" b="1" i="1" dirty="0">
                <a:latin typeface="Calibri" panose="020F0502020204030204" pitchFamily="34" charset="0"/>
                <a:ea typeface="Calibri" panose="020F0502020204030204" pitchFamily="34" charset="0"/>
                <a:cs typeface="Times New Roman" panose="02020603050405020304" pitchFamily="18" charset="0"/>
              </a:rPr>
              <a:t>a1</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dirty="0">
                <a:latin typeface="Calibri" panose="020F0502020204030204" pitchFamily="34" charset="0"/>
                <a:ea typeface="Calibri" panose="020F0502020204030204" pitchFamily="34" charset="0"/>
                <a:cs typeface="Times New Roman" panose="02020603050405020304" pitchFamily="18" charset="0"/>
              </a:rPr>
              <a:t>… </a:t>
            </a:r>
            <a:r>
              <a:rPr lang="lv-LV" sz="1600" b="1" dirty="0">
                <a:latin typeface="Calibri" panose="020F0502020204030204" pitchFamily="34" charset="0"/>
                <a:ea typeface="Calibri" panose="020F0502020204030204" pitchFamily="34" charset="0"/>
                <a:cs typeface="Times New Roman" panose="02020603050405020304" pitchFamily="18" charset="0"/>
              </a:rPr>
              <a:t>,</a:t>
            </a:r>
            <a:r>
              <a:rPr lang="lv-LV" sz="1600" dirty="0">
                <a:latin typeface="Calibri" panose="020F0502020204030204" pitchFamily="34" charset="0"/>
                <a:ea typeface="Calibri" panose="020F0502020204030204" pitchFamily="34" charset="0"/>
                <a:cs typeface="Times New Roman" panose="02020603050405020304" pitchFamily="18" charset="0"/>
              </a:rPr>
              <a:t>&lt;</a:t>
            </a:r>
            <a:r>
              <a:rPr lang="lv-LV" sz="1600" b="1" dirty="0">
                <a:latin typeface="Calibri" panose="020F0502020204030204" pitchFamily="34" charset="0"/>
                <a:ea typeface="Calibri" panose="020F0502020204030204" pitchFamily="34" charset="0"/>
                <a:cs typeface="Times New Roman" panose="02020603050405020304" pitchFamily="18" charset="0"/>
              </a:rPr>
              <a:t>x-</a:t>
            </a:r>
            <a:r>
              <a:rPr lang="lv-LV" sz="1600" b="1" dirty="0" err="1">
                <a:latin typeface="Calibri" panose="020F0502020204030204" pitchFamily="34" charset="0"/>
                <a:ea typeface="Calibri" panose="020F0502020204030204" pitchFamily="34" charset="0"/>
                <a:cs typeface="Times New Roman" panose="02020603050405020304" pitchFamily="18" charset="0"/>
              </a:rPr>
              <a:t>expr’n</a:t>
            </a:r>
            <a:r>
              <a:rPr lang="lv-LV" sz="1600" dirty="0">
                <a:latin typeface="Calibri" panose="020F0502020204030204" pitchFamily="34" charset="0"/>
                <a:ea typeface="Calibri" panose="020F0502020204030204" pitchFamily="34" charset="0"/>
                <a:cs typeface="Times New Roman" panose="02020603050405020304" pitchFamily="18" charset="0"/>
              </a:rPr>
              <a:t>&gt; </a:t>
            </a:r>
            <a:r>
              <a:rPr lang="lv-LV" sz="1600" b="1" dirty="0">
                <a:latin typeface="Calibri" panose="020F0502020204030204" pitchFamily="34" charset="0"/>
                <a:ea typeface="Calibri" panose="020F0502020204030204" pitchFamily="34" charset="0"/>
                <a:cs typeface="Times New Roman" panose="02020603050405020304" pitchFamily="18" charset="0"/>
              </a:rPr>
              <a:t>[(KOL  </a:t>
            </a:r>
            <a:r>
              <a:rPr lang="lv-LV" sz="1600" b="1" i="1" dirty="0" err="1">
                <a:latin typeface="Calibri" panose="020F0502020204030204" pitchFamily="34" charset="0"/>
                <a:ea typeface="Calibri" panose="020F0502020204030204" pitchFamily="34" charset="0"/>
                <a:cs typeface="Times New Roman" panose="02020603050405020304" pitchFamily="18" charset="0"/>
              </a:rPr>
              <a:t>an</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dirty="0">
                <a:latin typeface="Calibri" panose="020F0502020204030204" pitchFamily="34" charset="0"/>
                <a:ea typeface="Calibri" panose="020F0502020204030204" pitchFamily="34" charset="0"/>
                <a:cs typeface="Times New Roman" panose="02020603050405020304" pitchFamily="18" charset="0"/>
              </a:rPr>
              <a:t>                                                 [ATLASĪT RINDAS  KURĀM  </a:t>
            </a:r>
            <a:r>
              <a:rPr lang="lv-LV" sz="1600" b="1" i="1" dirty="0">
                <a:latin typeface="Calibri" panose="020F0502020204030204" pitchFamily="34" charset="0"/>
                <a:ea typeface="Calibri" panose="020F0502020204030204" pitchFamily="34" charset="0"/>
                <a:cs typeface="Times New Roman" panose="02020603050405020304" pitchFamily="18" charset="0"/>
              </a:rPr>
              <a:t>ai</a:t>
            </a:r>
            <a:r>
              <a:rPr lang="lv-LV" sz="1600" b="1" dirty="0">
                <a:latin typeface="Calibri" panose="020F0502020204030204" pitchFamily="34" charset="0"/>
                <a:ea typeface="Calibri" panose="020F0502020204030204" pitchFamily="34" charset="0"/>
                <a:cs typeface="Times New Roman" panose="02020603050405020304" pitchFamily="18" charset="0"/>
              </a:rPr>
              <a:t>=&lt;</a:t>
            </a:r>
            <a:r>
              <a:rPr lang="lv-LV" sz="1600" b="1" dirty="0" err="1">
                <a:latin typeface="Calibri" panose="020F0502020204030204" pitchFamily="34" charset="0"/>
                <a:ea typeface="Calibri" panose="020F0502020204030204" pitchFamily="34" charset="0"/>
                <a:cs typeface="Times New Roman" panose="02020603050405020304" pitchFamily="18" charset="0"/>
              </a:rPr>
              <a:t>konst</a:t>
            </a:r>
            <a:r>
              <a:rPr lang="lv-LV" sz="1600" b="1" dirty="0">
                <a:latin typeface="Calibri" panose="020F0502020204030204" pitchFamily="34" charset="0"/>
                <a:ea typeface="Calibri" panose="020F0502020204030204" pitchFamily="34" charset="0"/>
                <a:cs typeface="Times New Roman" panose="02020603050405020304" pitchFamily="18" charset="0"/>
              </a:rPr>
              <a:t>&gt;]  </a:t>
            </a:r>
            <a:r>
              <a:rPr lang="lv-LV" sz="1600" dirty="0">
                <a:latin typeface="Calibri" panose="020F0502020204030204" pitchFamily="34" charset="0"/>
                <a:ea typeface="Calibri" panose="020F0502020204030204" pitchFamily="34" charset="0"/>
                <a:cs typeface="Times New Roman" panose="02020603050405020304" pitchFamily="18" charset="0"/>
              </a:rPr>
              <a:t>(* = vietā var būt &lt;&gt;, &lt;, &lt;=, &gt;=*)</a:t>
            </a:r>
            <a:br>
              <a:rPr lang="lv-LV" sz="1600" dirty="0">
                <a:latin typeface="Calibri" panose="020F0502020204030204" pitchFamily="34" charset="0"/>
                <a:ea typeface="Calibri" panose="020F0502020204030204" pitchFamily="34" charset="0"/>
                <a:cs typeface="Times New Roman" panose="02020603050405020304" pitchFamily="18" charset="0"/>
              </a:rPr>
            </a:br>
            <a:r>
              <a:rPr lang="lv-LV" sz="1600" b="1" dirty="0">
                <a:latin typeface="Calibri" panose="020F0502020204030204" pitchFamily="34" charset="0"/>
                <a:ea typeface="Calibri" panose="020F0502020204030204" pitchFamily="34" charset="0"/>
                <a:cs typeface="Times New Roman" panose="02020603050405020304" pitchFamily="18" charset="0"/>
              </a:rPr>
              <a:t>[SAKĀRT</a:t>
            </a:r>
            <a:r>
              <a:rPr lang="lv-LV" sz="1600" dirty="0">
                <a:latin typeface="Calibri" panose="020F0502020204030204" pitchFamily="34" charset="0"/>
                <a:ea typeface="Calibri" panose="020F0502020204030204" pitchFamily="34" charset="0"/>
                <a:cs typeface="Times New Roman" panose="02020603050405020304" pitchFamily="18" charset="0"/>
              </a:rPr>
              <a:t>OT</a:t>
            </a:r>
            <a:r>
              <a:rPr lang="lv-LV" sz="1600" b="1" dirty="0">
                <a:latin typeface="Calibri" panose="020F0502020204030204" pitchFamily="34" charset="0"/>
                <a:ea typeface="Calibri" panose="020F0502020204030204" pitchFamily="34" charset="0"/>
                <a:cs typeface="Times New Roman" panose="02020603050405020304" pitchFamily="18" charset="0"/>
              </a:rPr>
              <a:t> [AUG</a:t>
            </a:r>
            <a:r>
              <a:rPr lang="lv-LV" sz="1600" dirty="0">
                <a:latin typeface="Calibri" panose="020F0502020204030204" pitchFamily="34" charset="0"/>
                <a:ea typeface="Calibri" panose="020F0502020204030204" pitchFamily="34" charset="0"/>
                <a:cs typeface="Times New Roman" panose="02020603050405020304" pitchFamily="18" charset="0"/>
              </a:rPr>
              <a:t>OŠI</a:t>
            </a:r>
            <a:r>
              <a:rPr lang="lv-LV" sz="1600" b="1" dirty="0">
                <a:latin typeface="Calibri" panose="020F0502020204030204" pitchFamily="34" charset="0"/>
                <a:ea typeface="Calibri" panose="020F0502020204030204" pitchFamily="34" charset="0"/>
                <a:cs typeface="Times New Roman" panose="02020603050405020304" pitchFamily="18" charset="0"/>
              </a:rPr>
              <a:t> / DILST</a:t>
            </a:r>
            <a:r>
              <a:rPr lang="lv-LV" sz="1600" dirty="0">
                <a:latin typeface="Calibri" panose="020F0502020204030204" pitchFamily="34" charset="0"/>
                <a:ea typeface="Calibri" panose="020F0502020204030204" pitchFamily="34" charset="0"/>
                <a:cs typeface="Times New Roman" panose="02020603050405020304" pitchFamily="18" charset="0"/>
              </a:rPr>
              <a:t>OŠI</a:t>
            </a:r>
            <a:r>
              <a:rPr lang="lv-LV" sz="1600" b="1" dirty="0">
                <a:latin typeface="Calibri" panose="020F0502020204030204" pitchFamily="34" charset="0"/>
                <a:ea typeface="Calibri" panose="020F0502020204030204" pitchFamily="34" charset="0"/>
                <a:cs typeface="Times New Roman" panose="02020603050405020304" pitchFamily="18" charset="0"/>
              </a:rPr>
              <a:t>] PĒC  </a:t>
            </a:r>
            <a:r>
              <a:rPr lang="lv-LV" sz="1600" b="1" i="1" dirty="0" err="1">
                <a:latin typeface="Calibri" panose="020F0502020204030204" pitchFamily="34" charset="0"/>
                <a:ea typeface="Calibri" panose="020F0502020204030204" pitchFamily="34" charset="0"/>
                <a:cs typeface="Times New Roman" panose="02020603050405020304" pitchFamily="18" charset="0"/>
              </a:rPr>
              <a:t>aj</a:t>
            </a:r>
            <a:r>
              <a:rPr lang="lv-LV" sz="1600" b="1" dirty="0">
                <a:latin typeface="Calibri" panose="020F0502020204030204" pitchFamily="34" charset="0"/>
                <a:ea typeface="Calibri" panose="020F0502020204030204" pitchFamily="34" charset="0"/>
                <a:cs typeface="Times New Roman" panose="02020603050405020304" pitchFamily="18" charset="0"/>
              </a:rPr>
              <a:t>]</a:t>
            </a:r>
            <a:br>
              <a:rPr lang="lv-LV" sz="1600" b="1" dirty="0">
                <a:latin typeface="Calibri" panose="020F0502020204030204" pitchFamily="34" charset="0"/>
                <a:ea typeface="Calibri" panose="020F0502020204030204" pitchFamily="34" charset="0"/>
                <a:cs typeface="Times New Roman" panose="02020603050405020304" pitchFamily="18" charset="0"/>
              </a:rPr>
            </a:br>
            <a:r>
              <a:rPr lang="lv-LV" sz="1600" b="1" dirty="0">
                <a:latin typeface="Calibri" panose="020F0502020204030204" pitchFamily="34" charset="0"/>
                <a:ea typeface="Calibri" panose="020F0502020204030204" pitchFamily="34" charset="0"/>
                <a:cs typeface="Times New Roman" panose="02020603050405020304" pitchFamily="18" charset="0"/>
              </a:rPr>
              <a:t>[ATSTĀT [PIRM</a:t>
            </a:r>
            <a:r>
              <a:rPr lang="lv-LV" sz="1600" dirty="0">
                <a:latin typeface="Calibri" panose="020F0502020204030204" pitchFamily="34" charset="0"/>
                <a:ea typeface="Calibri" panose="020F0502020204030204" pitchFamily="34" charset="0"/>
                <a:cs typeface="Times New Roman" panose="02020603050405020304" pitchFamily="18" charset="0"/>
              </a:rPr>
              <a:t>ĀS</a:t>
            </a:r>
            <a:r>
              <a:rPr lang="lv-LV" sz="1600" b="1" dirty="0">
                <a:latin typeface="Calibri" panose="020F0502020204030204" pitchFamily="34" charset="0"/>
                <a:ea typeface="Calibri" panose="020F0502020204030204" pitchFamily="34" charset="0"/>
                <a:cs typeface="Times New Roman" panose="02020603050405020304" pitchFamily="18" charset="0"/>
              </a:rPr>
              <a:t> / PĒD</a:t>
            </a:r>
            <a:r>
              <a:rPr lang="lv-LV" sz="1600" dirty="0">
                <a:latin typeface="Calibri" panose="020F0502020204030204" pitchFamily="34" charset="0"/>
                <a:ea typeface="Calibri" panose="020F0502020204030204" pitchFamily="34" charset="0"/>
                <a:cs typeface="Times New Roman" panose="02020603050405020304" pitchFamily="18" charset="0"/>
              </a:rPr>
              <a:t>ĒJĀS</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b="1" i="1" dirty="0">
                <a:latin typeface="Calibri" panose="020F0502020204030204" pitchFamily="34" charset="0"/>
                <a:ea typeface="Calibri" panose="020F0502020204030204" pitchFamily="34" charset="0"/>
                <a:cs typeface="Times New Roman" panose="02020603050405020304" pitchFamily="18" charset="0"/>
              </a:rPr>
              <a:t>s</a:t>
            </a:r>
            <a:r>
              <a:rPr lang="lv-LV" sz="1600" b="1" dirty="0">
                <a:latin typeface="Calibri" panose="020F0502020204030204" pitchFamily="34" charset="0"/>
                <a:ea typeface="Calibri" panose="020F0502020204030204" pitchFamily="34" charset="0"/>
                <a:cs typeface="Times New Roman" panose="02020603050405020304" pitchFamily="18" charset="0"/>
              </a:rPr>
              <a:t>  </a:t>
            </a:r>
            <a:r>
              <a:rPr lang="lv-LV" sz="1600" dirty="0">
                <a:latin typeface="Calibri" panose="020F0502020204030204" pitchFamily="34" charset="0"/>
                <a:ea typeface="Calibri" panose="020F0502020204030204" pitchFamily="34" charset="0"/>
                <a:cs typeface="Times New Roman" panose="02020603050405020304" pitchFamily="18" charset="0"/>
              </a:rPr>
              <a:t>RINDAS</a:t>
            </a:r>
            <a:r>
              <a:rPr lang="lv-LV" sz="1600" b="1" dirty="0">
                <a:latin typeface="Calibri" panose="020F0502020204030204" pitchFamily="34" charset="0"/>
                <a:ea typeface="Calibri" panose="020F0502020204030204" pitchFamily="34" charset="0"/>
                <a:cs typeface="Times New Roman" panose="02020603050405020304" pitchFamily="18" charset="0"/>
              </a:rPr>
              <a:t>]</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Piemēri</a:t>
            </a:r>
            <a:r>
              <a:rPr lang="lv-LV" sz="1400" dirty="0">
                <a:latin typeface="Calibri" panose="020F0502020204030204" pitchFamily="34" charset="0"/>
                <a:ea typeface="Calibri" panose="020F0502020204030204" pitchFamily="34" charset="0"/>
                <a:cs typeface="Times New Roman" panose="02020603050405020304" pitchFamily="18" charset="0"/>
              </a:rPr>
              <a:t>:</a:t>
            </a:r>
          </a:p>
          <a:p>
            <a:pPr fontAlgn="auto">
              <a:spcBef>
                <a:spcPts val="0"/>
              </a:spcBef>
              <a:spcAft>
                <a:spcPts val="0"/>
              </a:spcAft>
              <a:defRPr/>
            </a:pPr>
            <a:r>
              <a:rPr lang="lv-LV" sz="1400" i="1" dirty="0">
                <a:latin typeface="+mn-lt"/>
              </a:rPr>
              <a:t>ATLASĪT </a:t>
            </a:r>
            <a:r>
              <a:rPr lang="lv-LV" sz="1400" i="1" dirty="0" err="1">
                <a:latin typeface="+mn-lt"/>
              </a:rPr>
              <a:t>SlimnīcasEpizodes</a:t>
            </a:r>
            <a:r>
              <a:rPr lang="lv-LV" sz="1400" i="1" dirty="0">
                <a:latin typeface="+mn-lt"/>
              </a:rPr>
              <a:t> x KURĀM </a:t>
            </a:r>
            <a:r>
              <a:rPr lang="lv-LV" sz="1400" i="1" dirty="0" err="1">
                <a:latin typeface="+mn-lt"/>
              </a:rPr>
              <a:t>slimIzrakstīšanasIemesls</a:t>
            </a:r>
            <a:r>
              <a:rPr lang="lv-LV" sz="1400" i="1" dirty="0">
                <a:latin typeface="+mn-lt"/>
              </a:rPr>
              <a:t>=miris, IZVEIDOT TABULU </a:t>
            </a:r>
            <a:r>
              <a:rPr lang="lv-LV" sz="1400" i="1" dirty="0" err="1">
                <a:latin typeface="+mn-lt"/>
              </a:rPr>
              <a:t>x.pacUzvārds</a:t>
            </a:r>
            <a:r>
              <a:rPr lang="lv-LV" sz="1400" i="1" dirty="0">
                <a:latin typeface="+mn-lt"/>
              </a:rPr>
              <a:t> (KOL </a:t>
            </a:r>
            <a:r>
              <a:rPr lang="lv-LV" sz="1400" i="1" dirty="0" err="1">
                <a:latin typeface="+mn-lt"/>
              </a:rPr>
              <a:t>uzvards</a:t>
            </a:r>
            <a:r>
              <a:rPr lang="lv-LV" sz="1400" i="1" dirty="0">
                <a:latin typeface="+mn-lt"/>
              </a:rPr>
              <a:t>),  </a:t>
            </a:r>
            <a:r>
              <a:rPr lang="lv-LV" sz="1400" i="1" dirty="0" err="1">
                <a:latin typeface="+mn-lt"/>
              </a:rPr>
              <a:t>x.slimIzrakstīšanasLaiks.DATE</a:t>
            </a:r>
            <a:r>
              <a:rPr lang="lv-LV" sz="1400" i="1" dirty="0">
                <a:latin typeface="+mn-lt"/>
              </a:rPr>
              <a:t> (KOL </a:t>
            </a:r>
            <a:r>
              <a:rPr lang="lv-LV" sz="1400" i="1" dirty="0" err="1">
                <a:latin typeface="+mn-lt"/>
              </a:rPr>
              <a:t>mirsanas_datums</a:t>
            </a:r>
            <a:r>
              <a:rPr lang="lv-LV" sz="1400" i="1" dirty="0">
                <a:latin typeface="+mn-lt"/>
              </a:rPr>
              <a:t>),  (SKAITS  </a:t>
            </a:r>
            <a:r>
              <a:rPr lang="lv-LV" sz="1400" i="1" dirty="0" err="1">
                <a:latin typeface="+mn-lt"/>
              </a:rPr>
              <a:t>x.KustībasManipulācijas</a:t>
            </a:r>
            <a:r>
              <a:rPr lang="lv-LV" sz="1400" i="1" dirty="0">
                <a:latin typeface="+mn-lt"/>
              </a:rPr>
              <a:t> KURĀM </a:t>
            </a:r>
            <a:r>
              <a:rPr lang="lv-LV" sz="1400" i="1" dirty="0" err="1">
                <a:latin typeface="+mn-lt"/>
              </a:rPr>
              <a:t>kmanManipulacija.kods</a:t>
            </a:r>
            <a:r>
              <a:rPr lang="lv-LV" sz="1400" i="1" dirty="0">
                <a:latin typeface="+mn-lt"/>
              </a:rPr>
              <a:t>=02078) (KOL skaits_02078), (SUM /</a:t>
            </a:r>
            <a:r>
              <a:rPr lang="lv-LV" sz="1400" i="1" dirty="0" err="1">
                <a:latin typeface="+mn-lt"/>
              </a:rPr>
              <a:t>kmanManipulacija.cena</a:t>
            </a:r>
            <a:r>
              <a:rPr lang="lv-LV" sz="1400" i="1" dirty="0">
                <a:latin typeface="+mn-lt"/>
              </a:rPr>
              <a:t>/ </a:t>
            </a:r>
            <a:r>
              <a:rPr lang="lv-LV" sz="1400" i="1" dirty="0" err="1">
                <a:latin typeface="+mn-lt"/>
              </a:rPr>
              <a:t>x.KustībasManipulācijas</a:t>
            </a:r>
            <a:r>
              <a:rPr lang="lv-LV" sz="1400" i="1" dirty="0">
                <a:latin typeface="+mn-lt"/>
              </a:rPr>
              <a:t> KURĀM </a:t>
            </a:r>
            <a:r>
              <a:rPr lang="lv-LV" sz="1400" i="1" dirty="0" err="1">
                <a:latin typeface="+mn-lt"/>
              </a:rPr>
              <a:t>kmanManipulacija.kods</a:t>
            </a:r>
            <a:r>
              <a:rPr lang="lv-LV" sz="1400" i="1" dirty="0">
                <a:latin typeface="+mn-lt"/>
              </a:rPr>
              <a:t>=02078) (KOL izmaksas_02078),   (</a:t>
            </a:r>
            <a:r>
              <a:rPr lang="lv-LV" sz="1400" i="1" dirty="0" err="1">
                <a:latin typeface="+mn-lt"/>
              </a:rPr>
              <a:t>x.IzrakstīšanasDiagnoze</a:t>
            </a:r>
            <a:r>
              <a:rPr lang="lv-LV" sz="1400" i="1" dirty="0">
                <a:latin typeface="+mn-lt"/>
              </a:rPr>
              <a:t> KURAI </a:t>
            </a:r>
            <a:r>
              <a:rPr lang="lv-LV" sz="1400" i="1" dirty="0" err="1">
                <a:latin typeface="+mn-lt"/>
              </a:rPr>
              <a:t>izrakstNpk</a:t>
            </a:r>
            <a:r>
              <a:rPr lang="lv-LV" sz="1400" i="1" dirty="0">
                <a:latin typeface="+mn-lt"/>
              </a:rPr>
              <a:t>=1).</a:t>
            </a:r>
            <a:r>
              <a:rPr lang="lv-LV" sz="1400" i="1" dirty="0" err="1">
                <a:latin typeface="+mn-lt"/>
              </a:rPr>
              <a:t>izrakstDiagnoze.kods</a:t>
            </a:r>
            <a:r>
              <a:rPr lang="lv-LV" sz="1400" i="1" dirty="0">
                <a:latin typeface="+mn-lt"/>
              </a:rPr>
              <a:t> (KOL </a:t>
            </a:r>
            <a:r>
              <a:rPr lang="lv-LV" sz="1400" i="1" dirty="0" err="1">
                <a:latin typeface="+mn-lt"/>
              </a:rPr>
              <a:t>pamatdiagnoze</a:t>
            </a:r>
            <a:r>
              <a:rPr lang="lv-LV" sz="1400" i="1" dirty="0">
                <a:latin typeface="+mn-lt"/>
              </a:rPr>
              <a:t>), (</a:t>
            </a:r>
            <a:r>
              <a:rPr lang="lv-LV" sz="1400" i="1" dirty="0" err="1">
                <a:latin typeface="+mn-lt"/>
              </a:rPr>
              <a:t>x.Kustība</a:t>
            </a:r>
            <a:r>
              <a:rPr lang="lv-LV" sz="1400" i="1" dirty="0">
                <a:latin typeface="+mn-lt"/>
              </a:rPr>
              <a:t> KURAI </a:t>
            </a:r>
            <a:r>
              <a:rPr lang="lv-LV" sz="1400" i="1" dirty="0" err="1">
                <a:latin typeface="+mn-lt"/>
              </a:rPr>
              <a:t>kustNpk</a:t>
            </a:r>
            <a:r>
              <a:rPr lang="lv-LV" sz="1400" i="1" dirty="0">
                <a:latin typeface="+mn-lt"/>
              </a:rPr>
              <a:t>=*).</a:t>
            </a:r>
            <a:r>
              <a:rPr lang="lv-LV" sz="1400" i="1" dirty="0" err="1">
                <a:latin typeface="+mn-lt"/>
              </a:rPr>
              <a:t>kustNodaļa</a:t>
            </a:r>
            <a:r>
              <a:rPr lang="lv-LV" sz="1400" i="1" dirty="0">
                <a:latin typeface="+mn-lt"/>
              </a:rPr>
              <a:t> (KOL </a:t>
            </a:r>
            <a:r>
              <a:rPr lang="lv-LV" sz="1400" i="1" dirty="0" err="1">
                <a:latin typeface="+mn-lt"/>
              </a:rPr>
              <a:t>pēdējā_nodala</a:t>
            </a:r>
            <a:r>
              <a:rPr lang="lv-LV" sz="1400" i="1" dirty="0">
                <a:latin typeface="+mn-lt"/>
              </a:rPr>
              <a:t>)</a:t>
            </a:r>
            <a:endParaRPr lang="lv-LV" sz="1400" dirty="0">
              <a:latin typeface="+mn-lt"/>
            </a:endParaRPr>
          </a:p>
          <a:p>
            <a:pPr marL="228600" fontAlgn="auto">
              <a:spcBef>
                <a:spcPts val="0"/>
              </a:spcBef>
              <a:spcAft>
                <a:spcPts val="0"/>
              </a:spcAft>
              <a:defRPr/>
            </a:pPr>
            <a:r>
              <a:rPr lang="lv-LV" sz="1400" i="1" dirty="0">
                <a:latin typeface="+mn-lt"/>
              </a:rPr>
              <a:t> </a:t>
            </a:r>
            <a:endParaRPr lang="lv-LV" sz="1400" dirty="0">
              <a:latin typeface="+mn-lt"/>
            </a:endParaRPr>
          </a:p>
          <a:p>
            <a:pPr fontAlgn="auto">
              <a:spcBef>
                <a:spcPts val="0"/>
              </a:spcBef>
              <a:spcAft>
                <a:spcPts val="0"/>
              </a:spcAft>
              <a:defRPr/>
            </a:pPr>
            <a:r>
              <a:rPr lang="lv-LV" sz="1400" i="1" dirty="0">
                <a:latin typeface="+mn-lt"/>
              </a:rPr>
              <a:t>ATLASĪT </a:t>
            </a:r>
            <a:r>
              <a:rPr lang="lv-LV" sz="1400" i="1" dirty="0" err="1">
                <a:latin typeface="+mn-lt"/>
              </a:rPr>
              <a:t>KĀrstus</a:t>
            </a:r>
            <a:r>
              <a:rPr lang="lv-LV" sz="1400" i="1" dirty="0">
                <a:latin typeface="+mn-lt"/>
              </a:rPr>
              <a:t> x KURIEM  vārds=Gatis  UN EKSISTĒ  </a:t>
            </a:r>
            <a:r>
              <a:rPr lang="lv-LV" sz="1400" i="1" dirty="0" err="1">
                <a:latin typeface="+mn-lt"/>
              </a:rPr>
              <a:t>SlimnīcasEpizode</a:t>
            </a:r>
            <a:r>
              <a:rPr lang="lv-LV" sz="1400" i="1" dirty="0">
                <a:latin typeface="+mn-lt"/>
              </a:rPr>
              <a:t> KURAI  </a:t>
            </a:r>
            <a:r>
              <a:rPr lang="lv-LV" sz="1400" i="1" dirty="0" err="1">
                <a:latin typeface="+mn-lt"/>
              </a:rPr>
              <a:t>slimAtbildīgaisĀrsts</a:t>
            </a:r>
            <a:r>
              <a:rPr lang="lv-LV" sz="1400" i="1" dirty="0">
                <a:latin typeface="+mn-lt"/>
              </a:rPr>
              <a:t>=x, IZVEIDOT TABULU  </a:t>
            </a:r>
            <a:r>
              <a:rPr lang="lv-LV" sz="1400" i="1" dirty="0" err="1">
                <a:latin typeface="+mn-lt"/>
              </a:rPr>
              <a:t>x.uzvārds</a:t>
            </a:r>
            <a:r>
              <a:rPr lang="lv-LV" sz="1400" i="1" dirty="0">
                <a:latin typeface="+mn-lt"/>
              </a:rPr>
              <a:t> (KOL </a:t>
            </a:r>
            <a:r>
              <a:rPr lang="lv-LV" sz="1400" i="1" dirty="0" err="1">
                <a:latin typeface="+mn-lt"/>
              </a:rPr>
              <a:t>ārsta_uzvārds</a:t>
            </a:r>
            <a:r>
              <a:rPr lang="lv-LV" sz="1400" i="1" dirty="0">
                <a:latin typeface="+mn-lt"/>
              </a:rPr>
              <a:t>), (SKAITS </a:t>
            </a:r>
            <a:r>
              <a:rPr lang="lv-LV" sz="1400" i="1" dirty="0" err="1">
                <a:latin typeface="+mn-lt"/>
              </a:rPr>
              <a:t>SlimnīcasEpizodes</a:t>
            </a:r>
            <a:r>
              <a:rPr lang="lv-LV" sz="1400" i="1" dirty="0">
                <a:latin typeface="+mn-lt"/>
              </a:rPr>
              <a:t> KURĀM </a:t>
            </a:r>
            <a:r>
              <a:rPr lang="lv-LV" sz="1400" i="1" dirty="0" err="1">
                <a:latin typeface="+mn-lt"/>
              </a:rPr>
              <a:t>slimAtbildīgaisĀrsts</a:t>
            </a:r>
            <a:r>
              <a:rPr lang="lv-LV" sz="1400" i="1" dirty="0">
                <a:latin typeface="+mn-lt"/>
              </a:rPr>
              <a:t>=x) (KOL </a:t>
            </a:r>
            <a:r>
              <a:rPr lang="lv-LV" sz="1400" i="1" dirty="0" err="1">
                <a:latin typeface="+mn-lt"/>
              </a:rPr>
              <a:t>epizožu_skaits</a:t>
            </a:r>
            <a:r>
              <a:rPr lang="lv-LV" sz="1400" i="1" dirty="0">
                <a:latin typeface="+mn-lt"/>
              </a:rPr>
              <a:t>), (BIEŽ /</a:t>
            </a:r>
            <a:r>
              <a:rPr lang="lv-LV" sz="1400" i="1" dirty="0" err="1">
                <a:latin typeface="+mn-lt"/>
              </a:rPr>
              <a:t>uznemDiagnoze.kods</a:t>
            </a:r>
            <a:r>
              <a:rPr lang="lv-LV" sz="1400" i="1" dirty="0">
                <a:latin typeface="+mn-lt"/>
              </a:rPr>
              <a:t>/ </a:t>
            </a:r>
            <a:r>
              <a:rPr lang="lv-LV" sz="1400" i="1" dirty="0" err="1">
                <a:latin typeface="+mn-lt"/>
              </a:rPr>
              <a:t>UzņemšanasDiagnozes</a:t>
            </a:r>
            <a:r>
              <a:rPr lang="lv-LV" sz="1400" i="1" dirty="0">
                <a:latin typeface="+mn-lt"/>
              </a:rPr>
              <a:t>  KURĀM </a:t>
            </a:r>
            <a:r>
              <a:rPr lang="lv-LV" sz="1400" i="1" dirty="0" err="1">
                <a:latin typeface="+mn-lt"/>
              </a:rPr>
              <a:t>uzņemNPK</a:t>
            </a:r>
            <a:r>
              <a:rPr lang="lv-LV" sz="1400" i="1" dirty="0">
                <a:latin typeface="+mn-lt"/>
              </a:rPr>
              <a:t>=1 UN </a:t>
            </a:r>
            <a:r>
              <a:rPr lang="lv-LV" sz="1400" i="1" dirty="0" err="1">
                <a:latin typeface="+mn-lt"/>
              </a:rPr>
              <a:t>slimAtbildīgaisĀrsts</a:t>
            </a:r>
            <a:r>
              <a:rPr lang="lv-LV" sz="1400" i="1" dirty="0">
                <a:latin typeface="+mn-lt"/>
              </a:rPr>
              <a:t>=x) (KOL </a:t>
            </a:r>
            <a:r>
              <a:rPr lang="lv-LV" sz="1400" i="1" dirty="0" err="1">
                <a:latin typeface="+mn-lt"/>
              </a:rPr>
              <a:t>biežākā_galv_diagnoze</a:t>
            </a:r>
            <a:r>
              <a:rPr lang="lv-LV" sz="1400" i="1" dirty="0">
                <a:latin typeface="+mn-lt"/>
              </a:rPr>
              <a:t>)</a:t>
            </a:r>
            <a:endParaRPr lang="lv-LV" sz="14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a:t>7</a:t>
            </a:r>
            <a:r>
              <a:rPr lang="lv-LV" dirty="0" smtClean="0"/>
              <a:t> vaicājumu šabloni kontrolētajā dabīgajā valodā</a:t>
            </a:r>
            <a:endParaRPr lang="lv-LV"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39B37B95-66ED-47AE-B802-7E24B4E9A2F6}" type="slidenum">
              <a:rPr lang="en-US"/>
              <a:pPr>
                <a:defRPr/>
              </a:pPr>
              <a:t>14</a:t>
            </a:fld>
            <a:endParaRPr lang="en-US"/>
          </a:p>
        </p:txBody>
      </p:sp>
      <p:sp>
        <p:nvSpPr>
          <p:cNvPr id="8" name="TextBox 7"/>
          <p:cNvSpPr txBox="1"/>
          <p:nvPr/>
        </p:nvSpPr>
        <p:spPr>
          <a:xfrm>
            <a:off x="749300" y="1828800"/>
            <a:ext cx="7924800" cy="3603625"/>
          </a:xfrm>
          <a:prstGeom prst="rect">
            <a:avLst/>
          </a:prstGeom>
          <a:noFill/>
        </p:spPr>
        <p:txBody>
          <a:bodyPr>
            <a:spAutoFit/>
          </a:bodyPr>
          <a:lstStyle/>
          <a:p>
            <a:pPr fontAlgn="auto">
              <a:spcBef>
                <a:spcPts val="0"/>
              </a:spcBef>
              <a:spcAft>
                <a:spcPts val="800"/>
              </a:spcAft>
              <a:defRPr/>
            </a:pPr>
            <a:r>
              <a:rPr lang="lv-LV" sz="1400" b="1" dirty="0">
                <a:solidFill>
                  <a:prstClr val="black"/>
                </a:solidFill>
                <a:latin typeface="+mn-lt"/>
              </a:rPr>
              <a:t>7a.    ATLASĪT </a:t>
            </a:r>
            <a:r>
              <a:rPr lang="lv-LV" sz="1400" b="1" dirty="0">
                <a:solidFill>
                  <a:srgbClr val="92D050"/>
                </a:solidFill>
                <a:latin typeface="+mn-lt"/>
              </a:rPr>
              <a:t>[</a:t>
            </a:r>
            <a:r>
              <a:rPr lang="lv-LV" sz="1400" b="1" dirty="0">
                <a:solidFill>
                  <a:prstClr val="black"/>
                </a:solidFill>
                <a:latin typeface="+mn-lt"/>
              </a:rPr>
              <a:t>NO</a:t>
            </a:r>
            <a:r>
              <a:rPr lang="lv-LV" sz="1400" dirty="0">
                <a:solidFill>
                  <a:srgbClr val="92D050"/>
                </a:solidFill>
                <a:latin typeface="+mn-lt"/>
              </a:rPr>
              <a:t>]</a:t>
            </a:r>
            <a:r>
              <a:rPr lang="lv-LV" sz="1400" dirty="0">
                <a:solidFill>
                  <a:prstClr val="black"/>
                </a:solidFill>
                <a:latin typeface="+mn-lt"/>
              </a:rPr>
              <a:t>  </a:t>
            </a:r>
            <a:r>
              <a:rPr lang="lv-LV" sz="1400" b="1" dirty="0">
                <a:solidFill>
                  <a:prstClr val="black"/>
                </a:solidFill>
                <a:latin typeface="+mn-lt"/>
              </a:rPr>
              <a:t>INTERVĀLA</a:t>
            </a:r>
            <a:r>
              <a:rPr lang="lv-LV" sz="1400" dirty="0">
                <a:solidFill>
                  <a:srgbClr val="FF0000"/>
                </a:solidFill>
                <a:latin typeface="+mn-lt"/>
              </a:rPr>
              <a:t> </a:t>
            </a:r>
            <a:r>
              <a:rPr lang="lv-LV" sz="1400" dirty="0">
                <a:solidFill>
                  <a:prstClr val="black"/>
                </a:solidFill>
                <a:latin typeface="+mn-lt"/>
              </a:rPr>
              <a:t>(i-j)</a:t>
            </a:r>
            <a:r>
              <a:rPr lang="lv-LV" sz="1400" b="1" dirty="0">
                <a:solidFill>
                  <a:srgbClr val="92D050"/>
                </a:solidFill>
                <a:latin typeface="+mn-lt"/>
              </a:rPr>
              <a:t> </a:t>
            </a:r>
            <a:r>
              <a:rPr lang="lv-LV" sz="1400" b="1" dirty="0">
                <a:solidFill>
                  <a:prstClr val="black"/>
                </a:solidFill>
                <a:latin typeface="+mn-lt"/>
              </a:rPr>
              <a:t>VISAS VĒRTĪBAS  </a:t>
            </a:r>
            <a:r>
              <a:rPr lang="lv-LV" sz="1400" b="1" dirty="0">
                <a:solidFill>
                  <a:srgbClr val="FF0000"/>
                </a:solidFill>
                <a:latin typeface="+mn-lt"/>
              </a:rPr>
              <a:t>x</a:t>
            </a:r>
            <a:r>
              <a:rPr lang="lv-LV" sz="1400" b="1" dirty="0">
                <a:solidFill>
                  <a:prstClr val="black"/>
                </a:solidFill>
                <a:latin typeface="+mn-lt"/>
              </a:rPr>
              <a:t/>
            </a:r>
            <a:br>
              <a:rPr lang="lv-LV" sz="1400" b="1" dirty="0">
                <a:solidFill>
                  <a:prstClr val="black"/>
                </a:solidFill>
                <a:latin typeface="+mn-lt"/>
              </a:rPr>
            </a:br>
            <a:r>
              <a:rPr lang="lv-LV" sz="1400" b="1" dirty="0">
                <a:solidFill>
                  <a:prstClr val="black"/>
                </a:solidFill>
                <a:latin typeface="+mn-lt"/>
              </a:rPr>
              <a:t>                 </a:t>
            </a:r>
            <a:r>
              <a:rPr lang="lv-LV" sz="1400" b="1" dirty="0">
                <a:solidFill>
                  <a:srgbClr val="92D050"/>
                </a:solidFill>
                <a:latin typeface="+mn-lt"/>
              </a:rPr>
              <a:t> </a:t>
            </a:r>
            <a:r>
              <a:rPr lang="lv-LV" sz="1400" b="1" dirty="0">
                <a:solidFill>
                  <a:srgbClr val="00B050"/>
                </a:solidFill>
                <a:latin typeface="+mn-lt"/>
              </a:rPr>
              <a:t>[</a:t>
            </a:r>
            <a:r>
              <a:rPr lang="lv-LV" sz="1400" b="1" dirty="0">
                <a:solidFill>
                  <a:prstClr val="black"/>
                </a:solidFill>
                <a:latin typeface="+mn-lt"/>
              </a:rPr>
              <a:t>IZVEIDOT TABULU</a:t>
            </a:r>
            <a:r>
              <a:rPr lang="lv-LV" sz="1400" b="1" dirty="0">
                <a:solidFill>
                  <a:srgbClr val="00B050"/>
                </a:solidFill>
                <a:latin typeface="+mn-lt"/>
              </a:rPr>
              <a:t>/</a:t>
            </a:r>
            <a:r>
              <a:rPr lang="lv-LV" sz="1400" b="1" dirty="0">
                <a:solidFill>
                  <a:prstClr val="black"/>
                </a:solidFill>
                <a:latin typeface="+mn-lt"/>
              </a:rPr>
              <a:t> RĀDĪT</a:t>
            </a:r>
            <a:r>
              <a:rPr lang="lv-LV" sz="1400" b="1" dirty="0">
                <a:solidFill>
                  <a:srgbClr val="00B050"/>
                </a:solidFill>
                <a:latin typeface="+mn-lt"/>
              </a:rPr>
              <a:t>]</a:t>
            </a:r>
            <a:r>
              <a:rPr lang="lv-LV" sz="1400" b="1" dirty="0">
                <a:solidFill>
                  <a:prstClr val="black"/>
                </a:solidFill>
                <a:latin typeface="+mn-lt"/>
              </a:rPr>
              <a:t> </a:t>
            </a:r>
            <a:r>
              <a:rPr lang="lv-LV" sz="1400" dirty="0">
                <a:solidFill>
                  <a:srgbClr val="FF0000"/>
                </a:solidFill>
                <a:latin typeface="+mn-lt"/>
              </a:rPr>
              <a:t> </a:t>
            </a:r>
            <a:r>
              <a:rPr lang="lv-LV" sz="1400" dirty="0">
                <a:solidFill>
                  <a:srgbClr val="92D050"/>
                </a:solidFill>
                <a:latin typeface="+mn-lt"/>
              </a:rPr>
              <a:t>&lt;</a:t>
            </a:r>
            <a:r>
              <a:rPr lang="lv-LV" sz="1400" dirty="0">
                <a:solidFill>
                  <a:srgbClr val="5B9BD5"/>
                </a:solidFill>
                <a:latin typeface="+mn-lt"/>
              </a:rPr>
              <a:t>izteiksme’1</a:t>
            </a:r>
            <a:r>
              <a:rPr lang="lv-LV" sz="1400" dirty="0">
                <a:solidFill>
                  <a:srgbClr val="92D050"/>
                </a:solidFill>
                <a:latin typeface="+mn-lt"/>
              </a:rPr>
              <a:t>&gt;</a:t>
            </a:r>
            <a:r>
              <a:rPr lang="lv-LV" sz="1400" dirty="0">
                <a:solidFill>
                  <a:srgbClr val="FF0000"/>
                </a:solidFill>
                <a:latin typeface="+mn-lt"/>
              </a:rPr>
              <a:t> </a:t>
            </a:r>
            <a:r>
              <a:rPr lang="lv-LV" sz="1400" b="1" dirty="0">
                <a:solidFill>
                  <a:srgbClr val="00B050"/>
                </a:solidFill>
                <a:latin typeface="+mn-lt"/>
              </a:rPr>
              <a:t>[</a:t>
            </a:r>
            <a:r>
              <a:rPr lang="lv-LV" sz="1400" b="1" dirty="0">
                <a:solidFill>
                  <a:prstClr val="black"/>
                </a:solidFill>
                <a:latin typeface="+mn-lt"/>
              </a:rPr>
              <a:t>(KOL </a:t>
            </a:r>
            <a:r>
              <a:rPr lang="lv-LV" sz="1400" b="1" dirty="0">
                <a:solidFill>
                  <a:srgbClr val="5B9BD5"/>
                </a:solidFill>
                <a:latin typeface="+mn-lt"/>
              </a:rPr>
              <a:t>a1</a:t>
            </a:r>
            <a:r>
              <a:rPr lang="lv-LV" sz="1400" b="1" dirty="0">
                <a:solidFill>
                  <a:prstClr val="black"/>
                </a:solidFill>
                <a:latin typeface="+mn-lt"/>
              </a:rPr>
              <a:t>)</a:t>
            </a:r>
            <a:r>
              <a:rPr lang="lv-LV" sz="1400" b="1" dirty="0">
                <a:solidFill>
                  <a:srgbClr val="00B050"/>
                </a:solidFill>
                <a:latin typeface="+mn-lt"/>
              </a:rPr>
              <a:t>]</a:t>
            </a:r>
            <a:r>
              <a:rPr lang="lv-LV" sz="1400" b="1" dirty="0">
                <a:solidFill>
                  <a:srgbClr val="FF0000"/>
                </a:solidFill>
                <a:latin typeface="+mn-lt"/>
              </a:rPr>
              <a:t>,</a:t>
            </a:r>
            <a:r>
              <a:rPr lang="lv-LV" sz="1400" b="1" dirty="0">
                <a:solidFill>
                  <a:prstClr val="black"/>
                </a:solidFill>
                <a:latin typeface="+mn-lt"/>
              </a:rPr>
              <a:t> </a:t>
            </a:r>
            <a:r>
              <a:rPr lang="lv-LV" sz="1400" dirty="0">
                <a:solidFill>
                  <a:prstClr val="black"/>
                </a:solidFill>
                <a:latin typeface="+mn-lt"/>
              </a:rPr>
              <a:t>…</a:t>
            </a:r>
            <a:r>
              <a:rPr lang="lv-LV" sz="1400" dirty="0">
                <a:solidFill>
                  <a:srgbClr val="FF0000"/>
                </a:solidFill>
                <a:latin typeface="+mn-lt"/>
              </a:rPr>
              <a:t> </a:t>
            </a:r>
            <a:r>
              <a:rPr lang="lv-LV" sz="1400" b="1" dirty="0">
                <a:solidFill>
                  <a:srgbClr val="FF0000"/>
                </a:solidFill>
                <a:latin typeface="+mn-lt"/>
              </a:rPr>
              <a:t>,</a:t>
            </a:r>
            <a:r>
              <a:rPr lang="lv-LV" sz="1400" dirty="0">
                <a:solidFill>
                  <a:srgbClr val="FF0000"/>
                </a:solidFill>
                <a:latin typeface="+mn-lt"/>
              </a:rPr>
              <a:t> </a:t>
            </a:r>
            <a:r>
              <a:rPr lang="lv-LV" sz="1400" dirty="0">
                <a:solidFill>
                  <a:srgbClr val="92D050"/>
                </a:solidFill>
                <a:latin typeface="+mn-lt"/>
              </a:rPr>
              <a:t>&lt;</a:t>
            </a:r>
            <a:r>
              <a:rPr lang="lv-LV" sz="1400" dirty="0" err="1">
                <a:solidFill>
                  <a:srgbClr val="5B9BD5"/>
                </a:solidFill>
                <a:latin typeface="+mn-lt"/>
              </a:rPr>
              <a:t>izteiksme’n</a:t>
            </a:r>
            <a:r>
              <a:rPr lang="lv-LV" sz="1400" dirty="0">
                <a:solidFill>
                  <a:srgbClr val="92D050"/>
                </a:solidFill>
                <a:latin typeface="+mn-lt"/>
              </a:rPr>
              <a:t>&gt;</a:t>
            </a:r>
            <a:r>
              <a:rPr lang="lv-LV" sz="1400" dirty="0">
                <a:solidFill>
                  <a:srgbClr val="FF0000"/>
                </a:solidFill>
                <a:latin typeface="+mn-lt"/>
              </a:rPr>
              <a:t> </a:t>
            </a:r>
            <a:r>
              <a:rPr lang="lv-LV" sz="1400" b="1" dirty="0">
                <a:solidFill>
                  <a:srgbClr val="00B050"/>
                </a:solidFill>
                <a:latin typeface="+mn-lt"/>
              </a:rPr>
              <a:t>[</a:t>
            </a:r>
            <a:r>
              <a:rPr lang="lv-LV" sz="1400" b="1" dirty="0">
                <a:solidFill>
                  <a:prstClr val="black"/>
                </a:solidFill>
                <a:latin typeface="+mn-lt"/>
              </a:rPr>
              <a:t>(KOL </a:t>
            </a:r>
            <a:r>
              <a:rPr lang="lv-LV" sz="1400" b="1" dirty="0" err="1">
                <a:solidFill>
                  <a:srgbClr val="5B9BD5"/>
                </a:solidFill>
                <a:latin typeface="+mn-lt"/>
              </a:rPr>
              <a:t>an</a:t>
            </a:r>
            <a:r>
              <a:rPr lang="lv-LV" sz="1400" b="1" dirty="0">
                <a:solidFill>
                  <a:prstClr val="black"/>
                </a:solidFill>
                <a:latin typeface="+mn-lt"/>
              </a:rPr>
              <a:t>)</a:t>
            </a:r>
            <a:r>
              <a:rPr lang="lv-LV" sz="1400" b="1" dirty="0">
                <a:solidFill>
                  <a:srgbClr val="00B050"/>
                </a:solidFill>
                <a:latin typeface="+mn-lt"/>
              </a:rPr>
              <a:t>]</a:t>
            </a:r>
          </a:p>
          <a:p>
            <a:pPr fontAlgn="auto">
              <a:spcBef>
                <a:spcPts val="0"/>
              </a:spcBef>
              <a:spcAft>
                <a:spcPts val="800"/>
              </a:spcAft>
              <a:defRPr/>
            </a:pP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7b.    ATLASĪT </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[NO]  &lt;klases vārds&gt; KUR &lt;klases selekcijas izteiksme&gt;</a:t>
            </a:r>
            <a:b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b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         ATRIBŪTA  </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&lt;klases </a:t>
            </a:r>
            <a:r>
              <a:rPr lang="lv-LV" sz="1200" b="1" dirty="0" err="1">
                <a:solidFill>
                  <a:prstClr val="black"/>
                </a:solidFill>
                <a:latin typeface="Arial" panose="020B0604020202020204" pitchFamily="34" charset="0"/>
                <a:ea typeface="Calibri" panose="020F0502020204030204" pitchFamily="34" charset="0"/>
                <a:cs typeface="Arial" panose="020B0604020202020204" pitchFamily="34" charset="0"/>
              </a:rPr>
              <a:t>atribūtizteiksme</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&gt; VISAS VĒRTĪBAS  x</a:t>
            </a:r>
            <a:b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b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         IZVEIDOT TABULU  </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&lt;izteiksme’1&gt; [(KOL a1)], … , &lt;</a:t>
            </a:r>
            <a:r>
              <a:rPr lang="lv-LV" sz="1200" b="1" dirty="0" err="1">
                <a:solidFill>
                  <a:prstClr val="black"/>
                </a:solidFill>
                <a:latin typeface="Arial" panose="020B0604020202020204" pitchFamily="34" charset="0"/>
                <a:ea typeface="Calibri" panose="020F0502020204030204" pitchFamily="34" charset="0"/>
                <a:cs typeface="Arial" panose="020B0604020202020204" pitchFamily="34" charset="0"/>
              </a:rPr>
              <a:t>izteiksme’n</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&gt; [(KOL </a:t>
            </a:r>
            <a:r>
              <a:rPr lang="lv-LV" sz="1200" b="1" dirty="0" err="1">
                <a:solidFill>
                  <a:prstClr val="black"/>
                </a:solidFill>
                <a:latin typeface="Arial" panose="020B0604020202020204" pitchFamily="34" charset="0"/>
                <a:ea typeface="Calibri" panose="020F0502020204030204" pitchFamily="34" charset="0"/>
                <a:cs typeface="Arial" panose="020B0604020202020204" pitchFamily="34" charset="0"/>
              </a:rPr>
              <a:t>an</a:t>
            </a:r>
            <a:r>
              <a:rPr lang="lv-LV" sz="1200" b="1"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indent="-342900" fontAlgn="auto">
              <a:lnSpc>
                <a:spcPct val="107000"/>
              </a:lnSpc>
              <a:spcBef>
                <a:spcPts val="0"/>
              </a:spcBef>
              <a:spcAft>
                <a:spcPts val="800"/>
              </a:spcAft>
              <a:buFontTx/>
              <a:buAutoNum type="arabicPeriod" startAt="6"/>
              <a:defRPr/>
            </a:pPr>
            <a:endParaRPr lang="lv-LV" sz="1400"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7000"/>
              </a:lnSpc>
              <a:spcBef>
                <a:spcPts val="0"/>
              </a:spcBef>
              <a:spcAft>
                <a:spcPts val="800"/>
              </a:spcAft>
              <a:defRPr/>
            </a:pPr>
            <a:r>
              <a:rPr lang="lv-LV" sz="1400" dirty="0">
                <a:latin typeface="Calibri" panose="020F0502020204030204" pitchFamily="34" charset="0"/>
                <a:ea typeface="Calibri" panose="020F0502020204030204" pitchFamily="34" charset="0"/>
                <a:cs typeface="Times New Roman" panose="02020603050405020304" pitchFamily="18" charset="0"/>
              </a:rPr>
              <a:t>Piemēri:</a:t>
            </a:r>
          </a:p>
          <a:p>
            <a:pPr fontAlgn="auto">
              <a:lnSpc>
                <a:spcPct val="107000"/>
              </a:lnSpc>
              <a:spcBef>
                <a:spcPts val="0"/>
              </a:spcBef>
              <a:spcAft>
                <a:spcPts val="800"/>
              </a:spcAft>
              <a:defRPr/>
            </a:pPr>
            <a:r>
              <a:rPr lang="lv-LV" sz="1400" i="1" dirty="0">
                <a:latin typeface="+mn-lt"/>
              </a:rPr>
              <a:t>ATLASĪT </a:t>
            </a:r>
            <a:r>
              <a:rPr lang="lv-LV" sz="1400" i="1" dirty="0">
                <a:latin typeface="+mn-lt"/>
              </a:rPr>
              <a:t>NO </a:t>
            </a:r>
            <a:r>
              <a:rPr lang="lv-LV" sz="1400" i="1" dirty="0" err="1">
                <a:latin typeface="+mn-lt"/>
              </a:rPr>
              <a:t>SlimnīcasEpizodēm</a:t>
            </a:r>
            <a:r>
              <a:rPr lang="lv-LV" sz="1400" i="1" dirty="0">
                <a:latin typeface="+mn-lt"/>
              </a:rPr>
              <a:t>, KURĀM </a:t>
            </a:r>
            <a:r>
              <a:rPr lang="lv-LV" sz="1400" i="1" dirty="0" err="1">
                <a:latin typeface="+mn-lt"/>
              </a:rPr>
              <a:t>slimIzrakstīsanasIemesls</a:t>
            </a:r>
            <a:r>
              <a:rPr lang="lv-LV" sz="1400" i="1" dirty="0">
                <a:latin typeface="+mn-lt"/>
              </a:rPr>
              <a:t>=vesels, ATRIBŪTA </a:t>
            </a:r>
            <a:r>
              <a:rPr lang="lv-LV" sz="1400" i="1" dirty="0" err="1">
                <a:latin typeface="+mn-lt"/>
              </a:rPr>
              <a:t>slimAtbildīgaisĀrsts.personasKods</a:t>
            </a:r>
            <a:r>
              <a:rPr lang="lv-LV" sz="1400" i="1" dirty="0">
                <a:latin typeface="+mn-lt"/>
              </a:rPr>
              <a:t> VISAS VĒRTĪBAS  x</a:t>
            </a:r>
            <a:r>
              <a:rPr lang="lv-LV" sz="1400" i="1" dirty="0">
                <a:latin typeface="+mn-lt"/>
              </a:rPr>
              <a:t>,  IZVIDOT TABULU  </a:t>
            </a:r>
            <a:r>
              <a:rPr lang="lv-LV" sz="1400" i="1" dirty="0">
                <a:latin typeface="+mn-lt"/>
              </a:rPr>
              <a:t>x (KOL a1), (</a:t>
            </a:r>
            <a:r>
              <a:rPr lang="lv-LV" sz="1400" i="1" dirty="0" err="1">
                <a:latin typeface="+mn-lt"/>
              </a:rPr>
              <a:t>KĀrsts</a:t>
            </a:r>
            <a:r>
              <a:rPr lang="lv-LV" sz="1400" i="1" dirty="0">
                <a:latin typeface="+mn-lt"/>
              </a:rPr>
              <a:t> KURAM </a:t>
            </a:r>
            <a:r>
              <a:rPr lang="lv-LV" sz="1400" i="1" dirty="0" err="1">
                <a:latin typeface="+mn-lt"/>
              </a:rPr>
              <a:t>personasKods</a:t>
            </a:r>
            <a:r>
              <a:rPr lang="lv-LV" sz="1400" i="1" dirty="0">
                <a:latin typeface="+mn-lt"/>
              </a:rPr>
              <a:t>=x).vārds  (KOL a2), (</a:t>
            </a:r>
            <a:r>
              <a:rPr lang="lv-LV" sz="1400" i="1" dirty="0" err="1">
                <a:latin typeface="+mn-lt"/>
              </a:rPr>
              <a:t>KĀrsts</a:t>
            </a:r>
            <a:r>
              <a:rPr lang="lv-LV" sz="1400" i="1" dirty="0">
                <a:latin typeface="+mn-lt"/>
              </a:rPr>
              <a:t> KURAM </a:t>
            </a:r>
            <a:r>
              <a:rPr lang="lv-LV" sz="1400" i="1" dirty="0" err="1">
                <a:latin typeface="+mn-lt"/>
              </a:rPr>
              <a:t>personasKods</a:t>
            </a:r>
            <a:r>
              <a:rPr lang="lv-LV" sz="1400" i="1" dirty="0">
                <a:latin typeface="+mn-lt"/>
              </a:rPr>
              <a:t>=x).uzvārds (KOL a3)</a:t>
            </a:r>
          </a:p>
          <a:p>
            <a:pPr marL="228600" fontAlgn="auto">
              <a:spcBef>
                <a:spcPts val="0"/>
              </a:spcBef>
              <a:spcAft>
                <a:spcPts val="0"/>
              </a:spcAft>
              <a:defRPr/>
            </a:pPr>
            <a:r>
              <a:rPr lang="lv-LV" sz="1400" i="1" dirty="0">
                <a:latin typeface="+mn-lt"/>
              </a:rPr>
              <a:t> </a:t>
            </a:r>
            <a:endParaRPr lang="lv-LV" sz="1400" dirty="0">
              <a:latin typeface="+mn-lt"/>
            </a:endParaRPr>
          </a:p>
          <a:p>
            <a:pPr fontAlgn="auto">
              <a:spcBef>
                <a:spcPts val="0"/>
              </a:spcBef>
              <a:spcAft>
                <a:spcPts val="0"/>
              </a:spcAft>
              <a:defRPr/>
            </a:pPr>
            <a:r>
              <a:rPr lang="lv-LV" sz="1400" i="1" dirty="0">
                <a:latin typeface="+mn-lt"/>
              </a:rPr>
              <a:t>ATLASĪT </a:t>
            </a:r>
            <a:r>
              <a:rPr lang="lv-LV" sz="1400" i="1" dirty="0">
                <a:latin typeface="+mn-lt"/>
              </a:rPr>
              <a:t>NO INTERVĀLA (0-23) VISAS VĒRTĪBAS x, IZVEIDOT TABULU x (KOL stunda), (SKAITS </a:t>
            </a:r>
            <a:r>
              <a:rPr lang="lv-LV" sz="1400" i="1" dirty="0" err="1">
                <a:latin typeface="+mn-lt"/>
              </a:rPr>
              <a:t>SlimnīcasEpizodes</a:t>
            </a:r>
            <a:r>
              <a:rPr lang="lv-LV" sz="1400" i="1" dirty="0">
                <a:latin typeface="+mn-lt"/>
              </a:rPr>
              <a:t> KURĀM </a:t>
            </a:r>
            <a:r>
              <a:rPr lang="lv-LV" sz="1400" i="1" dirty="0" err="1">
                <a:latin typeface="+mn-lt"/>
              </a:rPr>
              <a:t>slimUzņemšanasLaiks.HOUR</a:t>
            </a:r>
            <a:r>
              <a:rPr lang="lv-LV" sz="1400" i="1" dirty="0">
                <a:latin typeface="+mn-lt"/>
              </a:rPr>
              <a:t>=x) (KOL skaits)</a:t>
            </a:r>
          </a:p>
          <a:p>
            <a:pPr fontAlgn="auto">
              <a:spcBef>
                <a:spcPts val="0"/>
              </a:spcBef>
              <a:spcAft>
                <a:spcPts val="0"/>
              </a:spcAft>
              <a:defRPr/>
            </a:pPr>
            <a:endParaRPr lang="lv-LV" sz="14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lv-LV" smtClean="0"/>
              <a:t>Piemērs vaicājumu rīkā</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ECC374FE-C02C-473C-87C3-6E555589C19E}" type="slidenum">
              <a:rPr lang="en-US"/>
              <a:pPr>
                <a:defRPr/>
              </a:pPr>
              <a:t>15</a:t>
            </a:fld>
            <a:endParaRPr lang="en-US"/>
          </a:p>
        </p:txBody>
      </p:sp>
      <p:pic>
        <p:nvPicPr>
          <p:cNvPr id="79877" name="Picture 5"/>
          <p:cNvPicPr>
            <a:picLocks noChangeAspect="1"/>
          </p:cNvPicPr>
          <p:nvPr/>
        </p:nvPicPr>
        <p:blipFill>
          <a:blip r:embed="rId2"/>
          <a:srcRect/>
          <a:stretch>
            <a:fillRect/>
          </a:stretch>
        </p:blipFill>
        <p:spPr bwMode="auto">
          <a:xfrm>
            <a:off x="142875" y="1219200"/>
            <a:ext cx="8858250" cy="50387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lv-LV" smtClean="0"/>
              <a:t>Piemērs «no dzīves»</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dirty="0"/>
              <a:t>VPP SOPHIS </a:t>
            </a:r>
            <a:r>
              <a:rPr lang="en-US" dirty="0" err="1"/>
              <a:t>prjekts</a:t>
            </a:r>
            <a:r>
              <a:rPr lang="en-US" dirty="0"/>
              <a:t> Nr.2</a:t>
            </a:r>
            <a:endParaRPr lang="en-US" dirty="0"/>
          </a:p>
        </p:txBody>
      </p:sp>
      <p:sp>
        <p:nvSpPr>
          <p:cNvPr id="5" name="Slide Number Placeholder 4"/>
          <p:cNvSpPr>
            <a:spLocks noGrp="1"/>
          </p:cNvSpPr>
          <p:nvPr>
            <p:ph type="sldNum" sz="quarter" idx="12"/>
          </p:nvPr>
        </p:nvSpPr>
        <p:spPr/>
        <p:txBody>
          <a:bodyPr/>
          <a:lstStyle/>
          <a:p>
            <a:pPr>
              <a:defRPr/>
            </a:pPr>
            <a:fld id="{3D79CC29-43D1-4063-A097-9298B98066DA}" type="slidenum">
              <a:rPr lang="en-US"/>
              <a:pPr>
                <a:defRPr/>
              </a:pPr>
              <a:t>16</a:t>
            </a:fld>
            <a:endParaRPr lang="en-US"/>
          </a:p>
        </p:txBody>
      </p:sp>
      <p:sp>
        <p:nvSpPr>
          <p:cNvPr id="80901" name="Rectangle 7"/>
          <p:cNvSpPr>
            <a:spLocks noChangeArrowheads="1"/>
          </p:cNvSpPr>
          <p:nvPr/>
        </p:nvSpPr>
        <p:spPr bwMode="auto">
          <a:xfrm>
            <a:off x="304800" y="1417638"/>
            <a:ext cx="8534400" cy="4914900"/>
          </a:xfrm>
          <a:prstGeom prst="rect">
            <a:avLst/>
          </a:prstGeom>
          <a:noFill/>
          <a:ln w="9525">
            <a:noFill/>
            <a:miter lim="800000"/>
            <a:headEnd/>
            <a:tailEnd/>
          </a:ln>
        </p:spPr>
        <p:txBody>
          <a:bodyPr>
            <a:spAutoFit/>
          </a:bodyPr>
          <a:lstStyle/>
          <a:p>
            <a:pPr>
              <a:lnSpc>
                <a:spcPct val="107000"/>
              </a:lnSpc>
              <a:spcAft>
                <a:spcPts val="800"/>
              </a:spcAft>
            </a:pPr>
            <a:r>
              <a:rPr lang="lv-LV" i="1">
                <a:latin typeface="Calibri" pitchFamily="34" charset="0"/>
                <a:ea typeface="Calibri" pitchFamily="34" charset="0"/>
                <a:cs typeface="Times New Roman" pitchFamily="18" charset="0"/>
              </a:rPr>
              <a:t>ATLASĪT Kārstus x KURIEM EKSISTĒ SlimnīcasEpizode, KURAI slimAtbildīgaisĀrsts=x, IZVEIDOT TABULU   x.uzvārds (KOL arsta_uzvards), (SKAITS SlimnīcasEpizodes KURĀM slimAtbildīgaisārsts=x UN EKSISTĒ UzņemšanasDiagnoze, KURAI uzņemDiagnoze.nosaukums~bronhīts) (KOl bronhitu_skaits),  (SKAITS SlimnīcasEpizodes KURĀM slimAtbildīgaisārsts=x UN EKSISTĒ UzņemšanasDiagnoze, KURAI uzņemDiagnoze.nosaukums~alerģija) (KOl alerģiju_skaits), SAKĀRTOD DILSTOŠI PĒC bronhitu_skaits, ATLASĪT  KURĀM bronhitu_skaits&gt;5, ATLASĪT KURĀM alerģiju_skaits&gt;3</a:t>
            </a:r>
            <a:endParaRPr lang="lv-LV">
              <a:latin typeface="Calibri" pitchFamily="34" charset="0"/>
              <a:ea typeface="Calibri" pitchFamily="34" charset="0"/>
              <a:cs typeface="Times New Roman" pitchFamily="18" charset="0"/>
            </a:endParaRPr>
          </a:p>
          <a:p>
            <a:pPr>
              <a:lnSpc>
                <a:spcPct val="107000"/>
              </a:lnSpc>
              <a:spcAft>
                <a:spcPts val="800"/>
              </a:spcAft>
            </a:pPr>
            <a:r>
              <a:rPr lang="lv-LV" sz="1400">
                <a:latin typeface="Calibri" pitchFamily="34" charset="0"/>
                <a:ea typeface="Calibri" pitchFamily="34" charset="0"/>
                <a:cs typeface="Times New Roman" pitchFamily="18" charset="0"/>
              </a:rPr>
              <a:t>Atbilde:</a:t>
            </a:r>
          </a:p>
          <a:p>
            <a:pPr latinLnBrk="1">
              <a:lnSpc>
                <a:spcPct val="107000"/>
              </a:lnSpc>
            </a:pPr>
            <a:r>
              <a:rPr lang="lv-LV" sz="1400">
                <a:solidFill>
                  <a:srgbClr val="008000"/>
                </a:solidFill>
                <a:latin typeface="Courier New" pitchFamily="49" charset="0"/>
                <a:ea typeface="Calibri" pitchFamily="34" charset="0"/>
                <a:cs typeface="Times New Roman" pitchFamily="18" charset="0"/>
              </a:rPr>
              <a:t>arsta_uzvard  bronhitu_ska  alerģiju_ska</a:t>
            </a:r>
            <a:r>
              <a:rPr lang="lv-LV" sz="1400">
                <a:solidFill>
                  <a:srgbClr val="008000"/>
                </a:solidFill>
                <a:latin typeface="Verdana" pitchFamily="34" charset="0"/>
                <a:ea typeface="Times New Roman" pitchFamily="18" charset="0"/>
                <a:cs typeface="Courier New" pitchFamily="49" charset="0"/>
              </a:rPr>
              <a:t/>
            </a:r>
            <a:br>
              <a:rPr lang="lv-LV" sz="1400">
                <a:solidFill>
                  <a:srgbClr val="008000"/>
                </a:solidFill>
                <a:latin typeface="Verdana" pitchFamily="34" charset="0"/>
                <a:ea typeface="Times New Roman" pitchFamily="18" charset="0"/>
                <a:cs typeface="Courier New" pitchFamily="49" charset="0"/>
              </a:rPr>
            </a:br>
            <a:r>
              <a:rPr lang="lv-LV" sz="1400">
                <a:solidFill>
                  <a:srgbClr val="008000"/>
                </a:solidFill>
                <a:latin typeface="Courier New" pitchFamily="49" charset="0"/>
                <a:cs typeface="Times New Roman" pitchFamily="18" charset="0"/>
              </a:rPr>
              <a:t>s                      its           its</a:t>
            </a:r>
            <a:r>
              <a:rPr lang="lv-LV" sz="1400">
                <a:solidFill>
                  <a:srgbClr val="008000"/>
                </a:solidFill>
                <a:latin typeface="Verdana" pitchFamily="34" charset="0"/>
                <a:cs typeface="Times New Roman" pitchFamily="18" charset="0"/>
              </a:rPr>
              <a:t/>
            </a:r>
            <a:br>
              <a:rPr lang="lv-LV" sz="1400">
                <a:solidFill>
                  <a:srgbClr val="008000"/>
                </a:solidFill>
                <a:latin typeface="Verdana" pitchFamily="34" charset="0"/>
                <a:cs typeface="Times New Roman" pitchFamily="18" charset="0"/>
              </a:rPr>
            </a:br>
            <a:r>
              <a:rPr lang="lv-LV" sz="1400">
                <a:solidFill>
                  <a:srgbClr val="008000"/>
                </a:solidFill>
                <a:latin typeface="Courier New" pitchFamily="49" charset="0"/>
                <a:cs typeface="Times New Roman" pitchFamily="18" charset="0"/>
              </a:rPr>
              <a:t>========================================</a:t>
            </a:r>
            <a:r>
              <a:rPr lang="lv-LV" sz="1400">
                <a:solidFill>
                  <a:srgbClr val="008000"/>
                </a:solidFill>
                <a:latin typeface="Verdana" pitchFamily="34" charset="0"/>
                <a:cs typeface="Times New Roman" pitchFamily="18" charset="0"/>
              </a:rPr>
              <a:t/>
            </a:r>
            <a:br>
              <a:rPr lang="lv-LV" sz="1400">
                <a:solidFill>
                  <a:srgbClr val="008000"/>
                </a:solidFill>
                <a:latin typeface="Verdana" pitchFamily="34" charset="0"/>
                <a:cs typeface="Times New Roman" pitchFamily="18" charset="0"/>
              </a:rPr>
            </a:br>
            <a:r>
              <a:rPr lang="lv-LV" sz="1400">
                <a:solidFill>
                  <a:srgbClr val="008000"/>
                </a:solidFill>
                <a:latin typeface="Courier New" pitchFamily="49" charset="0"/>
                <a:cs typeface="Times New Roman" pitchFamily="18" charset="0"/>
              </a:rPr>
              <a:t>Laimītis               111             6</a:t>
            </a:r>
            <a:r>
              <a:rPr lang="lv-LV" sz="1400">
                <a:solidFill>
                  <a:srgbClr val="008000"/>
                </a:solidFill>
                <a:latin typeface="Verdana" pitchFamily="34" charset="0"/>
                <a:cs typeface="Times New Roman" pitchFamily="18" charset="0"/>
              </a:rPr>
              <a:t/>
            </a:r>
            <a:br>
              <a:rPr lang="lv-LV" sz="1400">
                <a:solidFill>
                  <a:srgbClr val="008000"/>
                </a:solidFill>
                <a:latin typeface="Verdana" pitchFamily="34" charset="0"/>
                <a:cs typeface="Times New Roman" pitchFamily="18" charset="0"/>
              </a:rPr>
            </a:br>
            <a:r>
              <a:rPr lang="lv-LV" sz="1400">
                <a:solidFill>
                  <a:srgbClr val="008000"/>
                </a:solidFill>
                <a:latin typeface="Courier New" pitchFamily="49" charset="0"/>
                <a:cs typeface="Times New Roman" pitchFamily="18" charset="0"/>
              </a:rPr>
              <a:t>Dīķis                   97             7</a:t>
            </a:r>
            <a:r>
              <a:rPr lang="lv-LV" sz="1400">
                <a:solidFill>
                  <a:srgbClr val="008000"/>
                </a:solidFill>
                <a:latin typeface="Verdana" pitchFamily="34" charset="0"/>
                <a:cs typeface="Times New Roman" pitchFamily="18" charset="0"/>
              </a:rPr>
              <a:t/>
            </a:r>
            <a:br>
              <a:rPr lang="lv-LV" sz="1400">
                <a:solidFill>
                  <a:srgbClr val="008000"/>
                </a:solidFill>
                <a:latin typeface="Verdana" pitchFamily="34" charset="0"/>
                <a:cs typeface="Times New Roman" pitchFamily="18" charset="0"/>
              </a:rPr>
            </a:br>
            <a:r>
              <a:rPr lang="lv-LV" sz="1400">
                <a:solidFill>
                  <a:srgbClr val="008000"/>
                </a:solidFill>
                <a:latin typeface="Courier New" pitchFamily="49" charset="0"/>
                <a:cs typeface="Times New Roman" pitchFamily="18" charset="0"/>
              </a:rPr>
              <a:t>Mēness                  87            13</a:t>
            </a:r>
            <a:endParaRPr lang="lv-LV" sz="1400">
              <a:latin typeface="Calibri" pitchFamily="34" charset="0"/>
            </a:endParaRPr>
          </a:p>
          <a:p>
            <a:pPr>
              <a:lnSpc>
                <a:spcPct val="107000"/>
              </a:lnSpc>
              <a:spcAft>
                <a:spcPts val="800"/>
              </a:spcAft>
            </a:pPr>
            <a:r>
              <a:rPr lang="lv-LV" sz="1400">
                <a:latin typeface="Calibri" pitchFamily="34" charset="0"/>
              </a:rPr>
              <a:t> </a:t>
            </a:r>
          </a:p>
          <a:p>
            <a:pPr>
              <a:lnSpc>
                <a:spcPct val="107000"/>
              </a:lnSpc>
              <a:spcAft>
                <a:spcPts val="800"/>
              </a:spcAft>
            </a:pPr>
            <a:r>
              <a:rPr lang="lv-LV" sz="1400">
                <a:latin typeface="Calibri" pitchFamily="34" charset="0"/>
              </a:rPr>
              <a:t>Secinājums: Droši vien ārsts Mēnesis ir vispieredzējušākais priekš mūsu gadījuma, jācenšas pie viņa pieteikties.</a:t>
            </a:r>
          </a:p>
          <a:p>
            <a:pPr>
              <a:lnSpc>
                <a:spcPct val="107000"/>
              </a:lnSpc>
              <a:spcAft>
                <a:spcPts val="800"/>
              </a:spcAft>
            </a:pPr>
            <a:r>
              <a:rPr lang="lv-LV" sz="1600">
                <a:solidFill>
                  <a:srgbClr val="FF0000"/>
                </a:solidFill>
                <a:latin typeface="Calibri" pitchFamily="34" charset="0"/>
              </a:rPr>
              <a:t>Bet vai to atļaut ?  Vajadzīgs ļoti smalks  pieejas tiesību mehānisms. To nākamajā posmā.</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lv-LV" smtClean="0"/>
              <a:t>Angliskais variants:</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357F7C48-C221-4451-9214-80B2BD5E24DC}" type="slidenum">
              <a:rPr lang="en-US"/>
              <a:pPr>
                <a:defRPr/>
              </a:pPr>
              <a:t>17</a:t>
            </a:fld>
            <a:endParaRPr lang="en-US"/>
          </a:p>
        </p:txBody>
      </p:sp>
      <p:pic>
        <p:nvPicPr>
          <p:cNvPr id="81925" name="Picture 5"/>
          <p:cNvPicPr>
            <a:picLocks noChangeAspect="1"/>
          </p:cNvPicPr>
          <p:nvPr/>
        </p:nvPicPr>
        <p:blipFill>
          <a:blip r:embed="rId2"/>
          <a:srcRect/>
          <a:stretch>
            <a:fillRect/>
          </a:stretch>
        </p:blipFill>
        <p:spPr bwMode="auto">
          <a:xfrm>
            <a:off x="685800" y="1868488"/>
            <a:ext cx="7537450" cy="40370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lv-LV" smtClean="0"/>
              <a:t>T1</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EC61CA06-9805-4637-A3AA-4890DA922C11}" type="slidenum">
              <a:rPr lang="en-US"/>
              <a:pPr>
                <a:defRPr/>
              </a:pPr>
              <a:t>18</a:t>
            </a:fld>
            <a:endParaRPr lang="en-US"/>
          </a:p>
        </p:txBody>
      </p:sp>
      <p:sp>
        <p:nvSpPr>
          <p:cNvPr id="6" name="Rectangle 5"/>
          <p:cNvSpPr/>
          <p:nvPr/>
        </p:nvSpPr>
        <p:spPr>
          <a:xfrm>
            <a:off x="838200" y="1828800"/>
            <a:ext cx="7315200" cy="3970338"/>
          </a:xfrm>
          <a:prstGeom prst="rect">
            <a:avLst/>
          </a:prstGeom>
        </p:spPr>
        <p:txBody>
          <a:bodyPr>
            <a:spAutoFit/>
          </a:bodyPr>
          <a:lstStyle/>
          <a:p>
            <a:pPr indent="144145" algn="just" fontAlgn="auto">
              <a:spcBef>
                <a:spcPts val="0"/>
              </a:spcBef>
              <a:spcAft>
                <a:spcPts val="0"/>
              </a:spcAft>
              <a:defRPr/>
            </a:pPr>
            <a:r>
              <a:rPr lang="en-US" b="1" dirty="0">
                <a:latin typeface="Times" panose="02020603050405020304" pitchFamily="18" charset="0"/>
                <a:ea typeface="Times New Roman" panose="02020603050405020304" pitchFamily="18" charset="0"/>
                <a:cs typeface="Times New Roman" panose="02020603050405020304" pitchFamily="18" charset="0"/>
              </a:rPr>
              <a:t>T1.</a:t>
            </a:r>
            <a:r>
              <a:rPr lang="en-US" b="1" dirty="0">
                <a:latin typeface="Courier New" panose="02070309020205020404" pitchFamily="49" charset="0"/>
                <a:ea typeface="Times New Roman" panose="02020603050405020304" pitchFamily="18" charset="0"/>
                <a:cs typeface="Times New Roman" panose="02020603050405020304" pitchFamily="18" charset="0"/>
              </a:rPr>
              <a:t> COUNT </a:t>
            </a:r>
            <a:r>
              <a:rPr lang="en-US"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a:t>
            </a:r>
            <a:r>
              <a:rPr lang="en-US" b="1" dirty="0">
                <a:latin typeface="Courier New" panose="02070309020205020404" pitchFamily="49" charset="0"/>
                <a:ea typeface="Times New Roman" panose="02020603050405020304" pitchFamily="18" charset="0"/>
                <a:cs typeface="Times New Roman" panose="02020603050405020304" pitchFamily="18" charset="0"/>
              </a:rPr>
              <a:t>&gt;</a:t>
            </a:r>
            <a:endParaRPr lang="lv-LV" b="1" dirty="0">
              <a:latin typeface="Courier New" panose="02070309020205020404" pitchFamily="49"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Semantics: counts instances of </a:t>
            </a:r>
            <a:r>
              <a:rPr lang="en-US" i="1" dirty="0" err="1">
                <a:latin typeface="Times" panose="02020603050405020304" pitchFamily="18" charset="0"/>
                <a:ea typeface="Times New Roman" panose="02020603050405020304" pitchFamily="18" charset="0"/>
                <a:cs typeface="Times New Roman" panose="02020603050405020304" pitchFamily="18" charset="0"/>
              </a:rPr>
              <a:t>AClass</a:t>
            </a:r>
            <a:r>
              <a:rPr lang="en-US" dirty="0">
                <a:latin typeface="Times" panose="02020603050405020304" pitchFamily="18" charset="0"/>
                <a:ea typeface="Times New Roman" panose="02020603050405020304" pitchFamily="18" charset="0"/>
                <a:cs typeface="Times New Roman" panose="02020603050405020304" pitchFamily="18" charset="0"/>
              </a:rPr>
              <a:t>, which satisfy the selection condition. Examples:</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US" i="1" dirty="0">
                <a:latin typeface="Times" panose="02020603050405020304" pitchFamily="18" charset="0"/>
                <a:ea typeface="Times New Roman" panose="02020603050405020304" pitchFamily="18" charset="0"/>
                <a:cs typeface="Times New Roman" panose="02020603050405020304" pitchFamily="18" charset="0"/>
              </a:rPr>
              <a:t>COUNT Patients, WHERE EXISTS </a:t>
            </a:r>
            <a:r>
              <a:rPr lang="en-US" i="1" dirty="0" err="1">
                <a:latin typeface="Times" panose="02020603050405020304" pitchFamily="18" charset="0"/>
                <a:ea typeface="Times New Roman" panose="02020603050405020304" pitchFamily="18" charset="0"/>
                <a:cs typeface="Times New Roman" panose="02020603050405020304" pitchFamily="18" charset="0"/>
              </a:rPr>
              <a:t>HospitalEpisode</a:t>
            </a:r>
            <a:r>
              <a:rPr lang="en-US" i="1" dirty="0">
                <a:latin typeface="Times" panose="02020603050405020304" pitchFamily="18" charset="0"/>
                <a:ea typeface="Times New Roman" panose="02020603050405020304" pitchFamily="18" charset="0"/>
                <a:cs typeface="Times New Roman" panose="02020603050405020304" pitchFamily="18" charset="0"/>
              </a:rPr>
              <a:t>, WHERE </a:t>
            </a:r>
            <a:r>
              <a:rPr lang="en-US" i="1" dirty="0" err="1">
                <a:latin typeface="Times" panose="02020603050405020304" pitchFamily="18" charset="0"/>
                <a:ea typeface="Times New Roman" panose="02020603050405020304" pitchFamily="18" charset="0"/>
                <a:cs typeface="Times New Roman" panose="02020603050405020304" pitchFamily="18" charset="0"/>
              </a:rPr>
              <a:t>referringPhysician</a:t>
            </a:r>
            <a:r>
              <a:rPr lang="en-US" i="1" dirty="0">
                <a:latin typeface="Times" panose="02020603050405020304" pitchFamily="18" charset="0"/>
                <a:ea typeface="Times New Roman" panose="02020603050405020304" pitchFamily="18" charset="0"/>
                <a:cs typeface="Times New Roman" panose="02020603050405020304" pitchFamily="18" charset="0"/>
              </a:rPr>
              <a:t>=</a:t>
            </a:r>
            <a:r>
              <a:rPr lang="en-US" i="1" dirty="0" err="1">
                <a:latin typeface="Times" panose="02020603050405020304" pitchFamily="18" charset="0"/>
                <a:ea typeface="Times New Roman" panose="02020603050405020304" pitchFamily="18" charset="0"/>
                <a:cs typeface="Times New Roman" panose="02020603050405020304" pitchFamily="18" charset="0"/>
              </a:rPr>
              <a:t>familyDocto</a:t>
            </a:r>
            <a:r>
              <a:rPr lang="en-US" dirty="0" err="1">
                <a:latin typeface="Times" panose="02020603050405020304" pitchFamily="18" charset="0"/>
                <a:ea typeface="Times New Roman" panose="02020603050405020304" pitchFamily="18" charset="0"/>
                <a:cs typeface="Times New Roman" panose="02020603050405020304" pitchFamily="18" charset="0"/>
              </a:rPr>
              <a:t>r</a:t>
            </a:r>
            <a:r>
              <a:rPr lang="en-US" dirty="0">
                <a:latin typeface="Times" panose="02020603050405020304" pitchFamily="18" charset="0"/>
                <a:ea typeface="Times New Roman" panose="02020603050405020304" pitchFamily="18" charset="0"/>
                <a:cs typeface="Times New Roman" panose="02020603050405020304" pitchFamily="18" charset="0"/>
              </a:rPr>
              <a:t> (count of patients who have been referred to hospital by their family doctors);</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US" i="1" dirty="0">
                <a:latin typeface="Times" panose="02020603050405020304" pitchFamily="18" charset="0"/>
                <a:ea typeface="Times New Roman" panose="02020603050405020304" pitchFamily="18" charset="0"/>
                <a:cs typeface="Times New Roman" panose="02020603050405020304" pitchFamily="18" charset="0"/>
              </a:rPr>
              <a:t>COUNT </a:t>
            </a:r>
            <a:r>
              <a:rPr lang="en-US"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i="1" dirty="0">
                <a:latin typeface="Times" panose="02020603050405020304" pitchFamily="18" charset="0"/>
                <a:ea typeface="Times New Roman" panose="02020603050405020304" pitchFamily="18" charset="0"/>
                <a:cs typeface="Times New Roman" panose="02020603050405020304" pitchFamily="18" charset="0"/>
              </a:rPr>
              <a:t>, WHERE </a:t>
            </a:r>
            <a:r>
              <a:rPr lang="en-US" i="1" dirty="0" err="1">
                <a:latin typeface="Times" panose="02020603050405020304" pitchFamily="18" charset="0"/>
                <a:ea typeface="Times New Roman" panose="02020603050405020304" pitchFamily="18" charset="0"/>
                <a:cs typeface="Times New Roman" panose="02020603050405020304" pitchFamily="18" charset="0"/>
              </a:rPr>
              <a:t>dischargeTime-admissionTime</a:t>
            </a:r>
            <a:r>
              <a:rPr lang="en-US" i="1" dirty="0">
                <a:latin typeface="Times" panose="02020603050405020304" pitchFamily="18" charset="0"/>
                <a:ea typeface="Times New Roman" panose="02020603050405020304" pitchFamily="18" charset="0"/>
                <a:cs typeface="Times New Roman" panose="02020603050405020304" pitchFamily="18" charset="0"/>
              </a:rPr>
              <a:t>&gt;15d</a:t>
            </a:r>
            <a:r>
              <a:rPr lang="en-US" dirty="0">
                <a:latin typeface="Times" panose="02020603050405020304" pitchFamily="18" charset="0"/>
                <a:ea typeface="Times New Roman" panose="02020603050405020304" pitchFamily="18" charset="0"/>
                <a:cs typeface="Times New Roman" panose="02020603050405020304" pitchFamily="18" charset="0"/>
              </a:rPr>
              <a:t> (how many episodes have lasted longer than 15 days);</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US" i="1" dirty="0">
                <a:latin typeface="Times" panose="02020603050405020304" pitchFamily="18" charset="0"/>
                <a:ea typeface="Times New Roman" panose="02020603050405020304" pitchFamily="18" charset="0"/>
                <a:cs typeface="Times New Roman" panose="02020603050405020304" pitchFamily="18" charset="0"/>
              </a:rPr>
              <a:t>COUNT </a:t>
            </a:r>
            <a:r>
              <a:rPr lang="en-US"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i="1" dirty="0">
                <a:latin typeface="Times" panose="02020603050405020304" pitchFamily="18" charset="0"/>
                <a:ea typeface="Times New Roman" panose="02020603050405020304" pitchFamily="18" charset="0"/>
                <a:cs typeface="Times New Roman" panose="02020603050405020304" pitchFamily="18" charset="0"/>
              </a:rPr>
              <a:t> e1, WHERE EXISTS </a:t>
            </a:r>
            <a:r>
              <a:rPr lang="en-US" i="1" dirty="0" err="1">
                <a:latin typeface="Times" panose="02020603050405020304" pitchFamily="18" charset="0"/>
                <a:ea typeface="Times New Roman" panose="02020603050405020304" pitchFamily="18" charset="0"/>
                <a:cs typeface="Times New Roman" panose="02020603050405020304" pitchFamily="18" charset="0"/>
              </a:rPr>
              <a:t>HospitalEpisode</a:t>
            </a:r>
            <a:r>
              <a:rPr lang="en-US" i="1" dirty="0">
                <a:latin typeface="Times" panose="02020603050405020304" pitchFamily="18" charset="0"/>
                <a:ea typeface="Times New Roman" panose="02020603050405020304" pitchFamily="18" charset="0"/>
                <a:cs typeface="Times New Roman" panose="02020603050405020304" pitchFamily="18" charset="0"/>
              </a:rPr>
              <a:t> e2, WHERE e1&lt;&gt;e2 AND e2.admissionTime&gt;e1.dischargeTime AND e2.admissionTime-e1.dischargeTime&lt;30d</a:t>
            </a:r>
            <a:r>
              <a:rPr lang="en-US" dirty="0">
                <a:latin typeface="Times" panose="02020603050405020304" pitchFamily="18" charset="0"/>
                <a:ea typeface="Times New Roman" panose="02020603050405020304" pitchFamily="18" charset="0"/>
                <a:cs typeface="Times New Roman" panose="02020603050405020304" pitchFamily="18" charset="0"/>
              </a:rPr>
              <a:t> (how many there have been such episodes, after which the patient has returned to hospital in less than 30 days).</a:t>
            </a:r>
            <a:endParaRPr lang="lv-LV" dirty="0">
              <a:latin typeface="Times"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lv-LV" smtClean="0"/>
              <a:t>T2</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08A3F983-DD2D-412E-9E2B-863E3361FACB}" type="slidenum">
              <a:rPr lang="en-US"/>
              <a:pPr>
                <a:defRPr/>
              </a:pPr>
              <a:t>19</a:t>
            </a:fld>
            <a:endParaRPr lang="en-US"/>
          </a:p>
        </p:txBody>
      </p:sp>
      <p:sp>
        <p:nvSpPr>
          <p:cNvPr id="6" name="Rectangle 5"/>
          <p:cNvSpPr/>
          <p:nvPr/>
        </p:nvSpPr>
        <p:spPr>
          <a:xfrm>
            <a:off x="533400" y="2133600"/>
            <a:ext cx="7848600" cy="2862263"/>
          </a:xfrm>
          <a:prstGeom prst="rect">
            <a:avLst/>
          </a:prstGeom>
        </p:spPr>
        <p:txBody>
          <a:bodyPr>
            <a:spAutoFit/>
          </a:bodyPr>
          <a:lstStyle/>
          <a:p>
            <a:pPr indent="144145" algn="just" fontAlgn="auto">
              <a:spcBef>
                <a:spcPts val="0"/>
              </a:spcBef>
              <a:spcAft>
                <a:spcPts val="0"/>
              </a:spcAft>
              <a:defRPr/>
            </a:pPr>
            <a:r>
              <a:rPr lang="en-US" b="1" dirty="0">
                <a:latin typeface="Times" panose="02020603050405020304" pitchFamily="18" charset="0"/>
                <a:ea typeface="Times New Roman" panose="02020603050405020304" pitchFamily="18" charset="0"/>
                <a:cs typeface="Times New Roman" panose="02020603050405020304" pitchFamily="18" charset="0"/>
              </a:rPr>
              <a:t>T2.</a:t>
            </a:r>
            <a:r>
              <a:rPr lang="en-US" b="1" dirty="0">
                <a:latin typeface="Courier New" panose="02070309020205020404" pitchFamily="49" charset="0"/>
                <a:ea typeface="Times New Roman" panose="02020603050405020304" pitchFamily="18" charset="0"/>
                <a:cs typeface="Times New Roman" panose="02020603050405020304" pitchFamily="18" charset="0"/>
              </a:rPr>
              <a:t> {SUM/MAX/MIN/AVG/MOST} &lt;attribute expression&gt; FROM </a:t>
            </a:r>
            <a:r>
              <a:rPr lang="en-US"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condition&gt;</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Semantics: selects instances of </a:t>
            </a:r>
            <a:r>
              <a:rPr lang="en-US" i="1" dirty="0" err="1">
                <a:latin typeface="Times" panose="02020603050405020304" pitchFamily="18" charset="0"/>
                <a:ea typeface="Times New Roman" panose="02020603050405020304" pitchFamily="18" charset="0"/>
                <a:cs typeface="Times New Roman" panose="02020603050405020304" pitchFamily="18" charset="0"/>
              </a:rPr>
              <a:t>AClass</a:t>
            </a:r>
            <a:r>
              <a:rPr lang="en-US" dirty="0">
                <a:latin typeface="Times" panose="02020603050405020304" pitchFamily="18" charset="0"/>
                <a:ea typeface="Times New Roman" panose="02020603050405020304" pitchFamily="18" charset="0"/>
                <a:cs typeface="Times New Roman" panose="02020603050405020304" pitchFamily="18" charset="0"/>
              </a:rPr>
              <a:t>, which satisfy the selection condition, calculates the attribute expression for each of these instances obtaining a list to which the specified aggregate function is then applied. Examples:</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US" i="1" dirty="0">
                <a:latin typeface="Times" panose="02020603050405020304" pitchFamily="18" charset="0"/>
                <a:ea typeface="Times New Roman" panose="02020603050405020304" pitchFamily="18" charset="0"/>
                <a:cs typeface="Times New Roman" panose="02020603050405020304" pitchFamily="18" charset="0"/>
              </a:rPr>
              <a:t>SUM </a:t>
            </a:r>
            <a:r>
              <a:rPr lang="en-US" i="1" dirty="0" err="1">
                <a:latin typeface="Times" panose="02020603050405020304" pitchFamily="18" charset="0"/>
                <a:ea typeface="Times New Roman" panose="02020603050405020304" pitchFamily="18" charset="0"/>
                <a:cs typeface="Times New Roman" panose="02020603050405020304" pitchFamily="18" charset="0"/>
              </a:rPr>
              <a:t>totalCost</a:t>
            </a:r>
            <a:r>
              <a:rPr lang="en-US" i="1" dirty="0">
                <a:latin typeface="Times" panose="02020603050405020304" pitchFamily="18" charset="0"/>
                <a:ea typeface="Times New Roman" panose="02020603050405020304" pitchFamily="18" charset="0"/>
                <a:cs typeface="Times New Roman" panose="02020603050405020304" pitchFamily="18" charset="0"/>
              </a:rPr>
              <a:t> FROM </a:t>
            </a:r>
            <a:r>
              <a:rPr lang="en-US"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i="1" dirty="0">
                <a:latin typeface="Times" panose="02020603050405020304" pitchFamily="18" charset="0"/>
                <a:ea typeface="Times New Roman" panose="02020603050405020304" pitchFamily="18" charset="0"/>
                <a:cs typeface="Times New Roman" panose="02020603050405020304" pitchFamily="18" charset="0"/>
              </a:rPr>
              <a:t>, WHERE </a:t>
            </a:r>
            <a:r>
              <a:rPr lang="en-US"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i="1" dirty="0">
                <a:latin typeface="Times" panose="02020603050405020304" pitchFamily="18" charset="0"/>
                <a:ea typeface="Times New Roman" panose="02020603050405020304" pitchFamily="18" charset="0"/>
                <a:cs typeface="Times New Roman" panose="02020603050405020304" pitchFamily="18" charset="0"/>
              </a:rPr>
              <a:t>=healthy AND </a:t>
            </a:r>
            <a:r>
              <a:rPr lang="en-US" i="1" dirty="0" err="1">
                <a:latin typeface="Times" panose="02020603050405020304" pitchFamily="18" charset="0"/>
                <a:ea typeface="Times New Roman" panose="02020603050405020304" pitchFamily="18" charset="0"/>
                <a:cs typeface="Times New Roman" panose="02020603050405020304" pitchFamily="18" charset="0"/>
              </a:rPr>
              <a:t>birthDate.year</a:t>
            </a:r>
            <a:r>
              <a:rPr lang="en-US" i="1" dirty="0">
                <a:latin typeface="Times" panose="02020603050405020304" pitchFamily="18" charset="0"/>
                <a:ea typeface="Times New Roman" panose="02020603050405020304" pitchFamily="18" charset="0"/>
                <a:cs typeface="Times New Roman" panose="02020603050405020304" pitchFamily="18" charset="0"/>
              </a:rPr>
              <a:t>()=2012</a:t>
            </a:r>
            <a:r>
              <a:rPr lang="en-US" dirty="0">
                <a:latin typeface="Times" panose="02020603050405020304" pitchFamily="18" charset="0"/>
                <a:ea typeface="Times New Roman" panose="02020603050405020304" pitchFamily="18" charset="0"/>
                <a:cs typeface="Times New Roman" panose="02020603050405020304" pitchFamily="18" charset="0"/>
              </a:rPr>
              <a:t> (how much successful treatments of patients born in 2012 have cost);</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US" i="1" dirty="0">
                <a:latin typeface="Times" panose="02020603050405020304" pitchFamily="18" charset="0"/>
                <a:ea typeface="Times New Roman" panose="02020603050405020304" pitchFamily="18" charset="0"/>
                <a:cs typeface="Times New Roman" panose="02020603050405020304" pitchFamily="18" charset="0"/>
              </a:rPr>
              <a:t>MOST </a:t>
            </a:r>
            <a:r>
              <a:rPr lang="en-US" i="1" dirty="0" err="1">
                <a:latin typeface="Times" panose="02020603050405020304" pitchFamily="18" charset="0"/>
                <a:ea typeface="Times New Roman" panose="02020603050405020304" pitchFamily="18" charset="0"/>
                <a:cs typeface="Times New Roman" panose="02020603050405020304" pitchFamily="18" charset="0"/>
              </a:rPr>
              <a:t>diagnosis.code</a:t>
            </a:r>
            <a:r>
              <a:rPr lang="en-US" i="1" dirty="0">
                <a:latin typeface="Times" panose="02020603050405020304" pitchFamily="18" charset="0"/>
                <a:ea typeface="Times New Roman" panose="02020603050405020304" pitchFamily="18" charset="0"/>
                <a:cs typeface="Times New Roman" panose="02020603050405020304" pitchFamily="18" charset="0"/>
              </a:rPr>
              <a:t> FROM </a:t>
            </a:r>
            <a:r>
              <a:rPr lang="en-US" i="1" dirty="0" err="1">
                <a:latin typeface="Times" panose="02020603050405020304" pitchFamily="18" charset="0"/>
                <a:ea typeface="Times New Roman" panose="02020603050405020304" pitchFamily="18" charset="0"/>
                <a:cs typeface="Times New Roman" panose="02020603050405020304" pitchFamily="18" charset="0"/>
              </a:rPr>
              <a:t>DischargeDiagnoses</a:t>
            </a:r>
            <a:r>
              <a:rPr lang="en-US" i="1" dirty="0">
                <a:latin typeface="Times" panose="02020603050405020304" pitchFamily="18" charset="0"/>
                <a:ea typeface="Times New Roman" panose="02020603050405020304" pitchFamily="18" charset="0"/>
                <a:cs typeface="Times New Roman" panose="02020603050405020304" pitchFamily="18" charset="0"/>
              </a:rPr>
              <a:t>, WHERE </a:t>
            </a:r>
            <a:r>
              <a:rPr lang="en-US" i="1" dirty="0" err="1">
                <a:latin typeface="Times" panose="02020603050405020304" pitchFamily="18" charset="0"/>
                <a:ea typeface="Times New Roman" panose="02020603050405020304" pitchFamily="18" charset="0"/>
                <a:cs typeface="Times New Roman" panose="02020603050405020304" pitchFamily="18" charset="0"/>
              </a:rPr>
              <a:t>nr</a:t>
            </a:r>
            <a:r>
              <a:rPr lang="en-US" i="1" dirty="0">
                <a:latin typeface="Times" panose="02020603050405020304" pitchFamily="18" charset="0"/>
                <a:ea typeface="Times New Roman" panose="02020603050405020304" pitchFamily="18" charset="0"/>
                <a:cs typeface="Times New Roman" panose="02020603050405020304" pitchFamily="18" charset="0"/>
              </a:rPr>
              <a:t>=1 AND </a:t>
            </a:r>
            <a:r>
              <a:rPr lang="en-US"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i="1" dirty="0">
                <a:latin typeface="Times" panose="02020603050405020304" pitchFamily="18" charset="0"/>
                <a:ea typeface="Times New Roman" panose="02020603050405020304" pitchFamily="18" charset="0"/>
                <a:cs typeface="Times New Roman" panose="02020603050405020304" pitchFamily="18" charset="0"/>
              </a:rPr>
              <a:t>=deceased</a:t>
            </a:r>
            <a:r>
              <a:rPr lang="en-US" dirty="0">
                <a:latin typeface="Times" panose="02020603050405020304" pitchFamily="18" charset="0"/>
                <a:ea typeface="Times New Roman" panose="02020603050405020304" pitchFamily="18" charset="0"/>
                <a:cs typeface="Times New Roman" panose="02020603050405020304" pitchFamily="18" charset="0"/>
              </a:rPr>
              <a:t> (get the most frequent main (</a:t>
            </a:r>
            <a:r>
              <a:rPr lang="en-US" dirty="0" err="1">
                <a:latin typeface="Times" panose="02020603050405020304" pitchFamily="18" charset="0"/>
                <a:ea typeface="Times New Roman" panose="02020603050405020304" pitchFamily="18" charset="0"/>
                <a:cs typeface="Times New Roman" panose="02020603050405020304" pitchFamily="18" charset="0"/>
              </a:rPr>
              <a:t>nr</a:t>
            </a:r>
            <a:r>
              <a:rPr lang="en-US" dirty="0">
                <a:latin typeface="Times" panose="02020603050405020304" pitchFamily="18" charset="0"/>
                <a:ea typeface="Times New Roman" panose="02020603050405020304" pitchFamily="18" charset="0"/>
                <a:cs typeface="Times New Roman" panose="02020603050405020304" pitchFamily="18" charset="0"/>
              </a:rPr>
              <a:t>=1) death diagnosis).</a:t>
            </a:r>
            <a:endParaRPr lang="lv-LV" dirty="0">
              <a:latin typeface="Times"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92350"/>
            <a:ext cx="7924800" cy="4246563"/>
          </a:xfrm>
          <a:prstGeom prst="rect">
            <a:avLst/>
          </a:prstGeom>
        </p:spPr>
        <p:txBody>
          <a:bodyPr>
            <a:spAutoFit/>
          </a:bodyPr>
          <a:lstStyle/>
          <a:p>
            <a:pPr fontAlgn="auto">
              <a:spcBef>
                <a:spcPts val="0"/>
              </a:spcBef>
              <a:spcAft>
                <a:spcPts val="0"/>
              </a:spcAft>
              <a:defRPr/>
            </a:pPr>
            <a:r>
              <a:rPr lang="lv-LV" dirty="0">
                <a:latin typeface="+mn-lt"/>
              </a:rPr>
              <a:t>Dienas </a:t>
            </a:r>
            <a:r>
              <a:rPr lang="lv-LV" dirty="0">
                <a:latin typeface="+mn-lt"/>
              </a:rPr>
              <a:t>kārtība</a:t>
            </a:r>
            <a:r>
              <a:rPr lang="lv-LV" dirty="0">
                <a:latin typeface="+mn-lt"/>
              </a:rPr>
              <a:t>:</a:t>
            </a:r>
          </a:p>
          <a:p>
            <a:pPr marL="285750" indent="-285750" fontAlgn="auto">
              <a:spcBef>
                <a:spcPts val="0"/>
              </a:spcBef>
              <a:spcAft>
                <a:spcPts val="0"/>
              </a:spcAft>
              <a:buFont typeface="Arial" panose="020B0604020202020204" pitchFamily="34" charset="0"/>
              <a:buChar char="•"/>
              <a:defRPr/>
            </a:pPr>
            <a:r>
              <a:rPr lang="lv-LV" dirty="0">
                <a:latin typeface="+mn-lt"/>
              </a:rPr>
              <a:t>14:15 -14:20. Semināra atklāšana – projekta vadītājs Dr.habil.sc.comp. </a:t>
            </a:r>
            <a:r>
              <a:rPr lang="lv-LV" dirty="0" err="1">
                <a:latin typeface="+mn-lt"/>
              </a:rPr>
              <a:t>J.Bārzdiņš</a:t>
            </a:r>
            <a:endParaRPr lang="lv-LV" dirty="0">
              <a:latin typeface="+mn-lt"/>
            </a:endParaRPr>
          </a:p>
          <a:p>
            <a:pPr marL="285750" indent="-285750" fontAlgn="auto">
              <a:spcBef>
                <a:spcPts val="0"/>
              </a:spcBef>
              <a:spcAft>
                <a:spcPts val="0"/>
              </a:spcAft>
              <a:buFont typeface="Arial" panose="020B0604020202020204" pitchFamily="34" charset="0"/>
              <a:buChar char="•"/>
              <a:defRPr/>
            </a:pPr>
            <a:r>
              <a:rPr lang="lv-LV" dirty="0">
                <a:latin typeface="+mn-lt"/>
              </a:rPr>
              <a:t>14:20 -14:45. Uz ontoloģijām balstītas tīmekļa videi pielāgotas modelēšanas metodes un rīki zināšanu </a:t>
            </a:r>
            <a:r>
              <a:rPr lang="lv-LV" dirty="0" err="1">
                <a:latin typeface="+mn-lt"/>
              </a:rPr>
              <a:t>izguvei</a:t>
            </a:r>
            <a:r>
              <a:rPr lang="lv-LV" dirty="0">
                <a:latin typeface="+mn-lt"/>
              </a:rPr>
              <a:t>  un analīzei (LU MII </a:t>
            </a:r>
            <a:r>
              <a:rPr lang="lv-LV" dirty="0">
                <a:latin typeface="+mn-lt"/>
              </a:rPr>
              <a:t>uzdevumi: </a:t>
            </a:r>
            <a:r>
              <a:rPr lang="lv-LV" dirty="0">
                <a:solidFill>
                  <a:srgbClr val="FF0000"/>
                </a:solidFill>
                <a:latin typeface="+mn-lt"/>
              </a:rPr>
              <a:t>1, 2, 3</a:t>
            </a:r>
            <a:r>
              <a:rPr lang="lv-LV" dirty="0">
                <a:latin typeface="+mn-lt"/>
              </a:rPr>
              <a:t>)  </a:t>
            </a:r>
            <a:r>
              <a:rPr lang="lv-LV" dirty="0">
                <a:latin typeface="+mn-lt"/>
              </a:rPr>
              <a:t>- </a:t>
            </a:r>
            <a:r>
              <a:rPr lang="lv-LV" dirty="0" err="1">
                <a:latin typeface="+mn-lt"/>
              </a:rPr>
              <a:t>J.Bārzdiņš</a:t>
            </a:r>
            <a:r>
              <a:rPr lang="lv-LV" dirty="0">
                <a:latin typeface="+mn-lt"/>
              </a:rPr>
              <a:t>, </a:t>
            </a:r>
            <a:r>
              <a:rPr lang="lv-LV" dirty="0" err="1">
                <a:latin typeface="+mn-lt"/>
              </a:rPr>
              <a:t>A.Kalniņš</a:t>
            </a:r>
            <a:r>
              <a:rPr lang="lv-LV" dirty="0">
                <a:latin typeface="+mn-lt"/>
              </a:rPr>
              <a:t>, </a:t>
            </a:r>
            <a:r>
              <a:rPr lang="lv-LV" dirty="0" err="1">
                <a:latin typeface="+mn-lt"/>
              </a:rPr>
              <a:t>A.Šostaks</a:t>
            </a:r>
            <a:r>
              <a:rPr lang="lv-LV" dirty="0">
                <a:latin typeface="+mn-lt"/>
              </a:rPr>
              <a:t>, </a:t>
            </a:r>
            <a:r>
              <a:rPr lang="lv-LV" dirty="0" err="1">
                <a:latin typeface="+mn-lt"/>
              </a:rPr>
              <a:t>E.Rencis</a:t>
            </a:r>
            <a:r>
              <a:rPr lang="lv-LV" dirty="0">
                <a:latin typeface="+mn-lt"/>
              </a:rPr>
              <a:t>, </a:t>
            </a:r>
            <a:r>
              <a:rPr lang="lv-LV" dirty="0" err="1">
                <a:latin typeface="+mn-lt"/>
              </a:rPr>
              <a:t>M.Grasmanis</a:t>
            </a:r>
            <a:r>
              <a:rPr lang="lv-LV" dirty="0">
                <a:latin typeface="+mn-lt"/>
              </a:rPr>
              <a:t>, </a:t>
            </a:r>
            <a:r>
              <a:rPr lang="lv-LV" dirty="0" err="1">
                <a:latin typeface="+mn-lt"/>
              </a:rPr>
              <a:t>A.Sproģis</a:t>
            </a:r>
            <a:endParaRPr lang="lv-LV" dirty="0">
              <a:latin typeface="+mn-lt"/>
            </a:endParaRPr>
          </a:p>
          <a:p>
            <a:pPr marL="285750" indent="-285750" fontAlgn="auto">
              <a:spcBef>
                <a:spcPts val="0"/>
              </a:spcBef>
              <a:spcAft>
                <a:spcPts val="0"/>
              </a:spcAft>
              <a:buFont typeface="Arial" panose="020B0604020202020204" pitchFamily="34" charset="0"/>
              <a:buChar char="•"/>
              <a:defRPr/>
            </a:pPr>
            <a:r>
              <a:rPr lang="lv-LV" dirty="0">
                <a:latin typeface="+mn-lt"/>
              </a:rPr>
              <a:t>14:45 -15:00. Uz ontoloģijām un dziļās </a:t>
            </a:r>
            <a:r>
              <a:rPr lang="lv-LV" dirty="0" err="1">
                <a:latin typeface="+mn-lt"/>
              </a:rPr>
              <a:t>mašīnapmācības</a:t>
            </a:r>
            <a:r>
              <a:rPr lang="lv-LV" dirty="0">
                <a:latin typeface="+mn-lt"/>
              </a:rPr>
              <a:t> metodēm balstītas dabīgās valodas semantikas izgūšanas metodes (LU MII uzdevumi par dabīgās valodas </a:t>
            </a:r>
            <a:r>
              <a:rPr lang="lv-LV" dirty="0">
                <a:latin typeface="+mn-lt"/>
              </a:rPr>
              <a:t>analīzi:  </a:t>
            </a:r>
            <a:r>
              <a:rPr lang="lv-LV" dirty="0">
                <a:solidFill>
                  <a:srgbClr val="FF0000"/>
                </a:solidFill>
                <a:latin typeface="+mn-lt"/>
              </a:rPr>
              <a:t>4</a:t>
            </a:r>
            <a:r>
              <a:rPr lang="lv-LV" dirty="0">
                <a:latin typeface="+mn-lt"/>
              </a:rPr>
              <a:t>) </a:t>
            </a:r>
            <a:r>
              <a:rPr lang="lv-LV" dirty="0">
                <a:latin typeface="+mn-lt"/>
              </a:rPr>
              <a:t>-  </a:t>
            </a:r>
            <a:r>
              <a:rPr lang="lv-LV" dirty="0" err="1">
                <a:latin typeface="+mn-lt"/>
              </a:rPr>
              <a:t>G.Bārzdiņš</a:t>
            </a:r>
            <a:r>
              <a:rPr lang="lv-LV" dirty="0">
                <a:latin typeface="+mn-lt"/>
              </a:rPr>
              <a:t>, </a:t>
            </a:r>
            <a:r>
              <a:rPr lang="lv-LV" dirty="0" err="1">
                <a:latin typeface="+mn-lt"/>
              </a:rPr>
              <a:t>D.Goško</a:t>
            </a:r>
            <a:r>
              <a:rPr lang="lv-LV" dirty="0">
                <a:latin typeface="+mn-lt"/>
              </a:rPr>
              <a:t>, </a:t>
            </a:r>
            <a:r>
              <a:rPr lang="lv-LV" dirty="0" err="1">
                <a:latin typeface="+mn-lt"/>
              </a:rPr>
              <a:t>P.Paikens</a:t>
            </a:r>
            <a:endParaRPr lang="lv-LV" dirty="0">
              <a:latin typeface="+mn-lt"/>
            </a:endParaRPr>
          </a:p>
          <a:p>
            <a:pPr marL="285750" indent="-285750" fontAlgn="auto">
              <a:spcBef>
                <a:spcPts val="0"/>
              </a:spcBef>
              <a:spcAft>
                <a:spcPts val="0"/>
              </a:spcAft>
              <a:buFont typeface="Arial" panose="020B0604020202020204" pitchFamily="34" charset="0"/>
              <a:buChar char="•"/>
              <a:defRPr/>
            </a:pPr>
            <a:r>
              <a:rPr lang="lv-LV" dirty="0">
                <a:latin typeface="+mn-lt"/>
              </a:rPr>
              <a:t>15:00 -15:30. Semantiskā tīmekļa tehnoloģijas zināšanu formalizācijai, analīzei un  vairākkārtīgai izmantošanai  (RTU DITF </a:t>
            </a:r>
            <a:r>
              <a:rPr lang="lv-LV" dirty="0">
                <a:latin typeface="+mn-lt"/>
              </a:rPr>
              <a:t>uzdevumi: </a:t>
            </a:r>
            <a:r>
              <a:rPr lang="lv-LV" dirty="0">
                <a:solidFill>
                  <a:srgbClr val="FF0000"/>
                </a:solidFill>
                <a:latin typeface="+mn-lt"/>
              </a:rPr>
              <a:t>5, 6, 7, 8</a:t>
            </a:r>
            <a:r>
              <a:rPr lang="lv-LV" dirty="0">
                <a:latin typeface="+mn-lt"/>
              </a:rPr>
              <a:t>) </a:t>
            </a:r>
            <a:r>
              <a:rPr lang="lv-LV" dirty="0">
                <a:latin typeface="+mn-lt"/>
              </a:rPr>
              <a:t>– </a:t>
            </a:r>
            <a:r>
              <a:rPr lang="lv-LV" dirty="0" err="1">
                <a:latin typeface="+mn-lt"/>
              </a:rPr>
              <a:t>J.Grundspeņķis</a:t>
            </a:r>
            <a:r>
              <a:rPr lang="lv-LV" dirty="0">
                <a:latin typeface="+mn-lt"/>
              </a:rPr>
              <a:t>, </a:t>
            </a:r>
            <a:r>
              <a:rPr lang="lv-LV" dirty="0" err="1">
                <a:latin typeface="+mn-lt"/>
              </a:rPr>
              <a:t>M.Kirikova</a:t>
            </a:r>
            <a:r>
              <a:rPr lang="lv-LV" dirty="0">
                <a:latin typeface="+mn-lt"/>
              </a:rPr>
              <a:t>, </a:t>
            </a:r>
            <a:r>
              <a:rPr lang="lv-LV" dirty="0" err="1">
                <a:latin typeface="+mn-lt"/>
              </a:rPr>
              <a:t>A.Novickis</a:t>
            </a:r>
            <a:r>
              <a:rPr lang="lv-LV" dirty="0">
                <a:latin typeface="+mn-lt"/>
              </a:rPr>
              <a:t>, </a:t>
            </a:r>
            <a:r>
              <a:rPr lang="lv-LV" dirty="0" err="1">
                <a:latin typeface="+mn-lt"/>
              </a:rPr>
              <a:t>E.Lavendelis</a:t>
            </a:r>
            <a:endParaRPr lang="lv-LV" dirty="0">
              <a:latin typeface="+mn-lt"/>
            </a:endParaRPr>
          </a:p>
          <a:p>
            <a:pPr marL="285750" indent="-285750" fontAlgn="auto">
              <a:spcBef>
                <a:spcPts val="0"/>
              </a:spcBef>
              <a:spcAft>
                <a:spcPts val="0"/>
              </a:spcAft>
              <a:buFont typeface="Arial" panose="020B0604020202020204" pitchFamily="34" charset="0"/>
              <a:buChar char="•"/>
              <a:defRPr/>
            </a:pPr>
            <a:r>
              <a:rPr lang="lv-LV" dirty="0">
                <a:latin typeface="+mn-lt"/>
              </a:rPr>
              <a:t>15:30 -16:00. </a:t>
            </a:r>
            <a:r>
              <a:rPr lang="es-ES" dirty="0" err="1">
                <a:latin typeface="+mn-lt"/>
              </a:rPr>
              <a:t>Modeļu</a:t>
            </a:r>
            <a:r>
              <a:rPr lang="es-ES" dirty="0">
                <a:latin typeface="+mn-lt"/>
              </a:rPr>
              <a:t> </a:t>
            </a:r>
            <a:r>
              <a:rPr lang="es-ES" dirty="0" err="1">
                <a:latin typeface="+mn-lt"/>
              </a:rPr>
              <a:t>bāzēta</a:t>
            </a:r>
            <a:r>
              <a:rPr lang="es-ES" dirty="0">
                <a:latin typeface="+mn-lt"/>
              </a:rPr>
              <a:t> </a:t>
            </a:r>
            <a:r>
              <a:rPr lang="es-ES" dirty="0" err="1">
                <a:latin typeface="+mn-lt"/>
              </a:rPr>
              <a:t>datu</a:t>
            </a:r>
            <a:r>
              <a:rPr lang="es-ES" dirty="0">
                <a:latin typeface="+mn-lt"/>
              </a:rPr>
              <a:t> </a:t>
            </a:r>
            <a:r>
              <a:rPr lang="es-ES" dirty="0" err="1">
                <a:latin typeface="+mn-lt"/>
              </a:rPr>
              <a:t>vizualizācija</a:t>
            </a:r>
            <a:r>
              <a:rPr lang="es-ES" dirty="0">
                <a:latin typeface="+mn-lt"/>
              </a:rPr>
              <a:t> un </a:t>
            </a:r>
            <a:r>
              <a:rPr lang="es-ES" dirty="0" err="1">
                <a:latin typeface="+mn-lt"/>
              </a:rPr>
              <a:t>biznesa</a:t>
            </a:r>
            <a:r>
              <a:rPr lang="es-ES" dirty="0">
                <a:latin typeface="+mn-lt"/>
              </a:rPr>
              <a:t> </a:t>
            </a:r>
            <a:r>
              <a:rPr lang="es-ES" dirty="0" err="1">
                <a:latin typeface="+mn-lt"/>
              </a:rPr>
              <a:t>procesu</a:t>
            </a:r>
            <a:r>
              <a:rPr lang="es-ES" dirty="0">
                <a:latin typeface="+mn-lt"/>
              </a:rPr>
              <a:t> </a:t>
            </a:r>
            <a:r>
              <a:rPr lang="es-ES" dirty="0" err="1">
                <a:latin typeface="+mn-lt"/>
              </a:rPr>
              <a:t>izpildes</a:t>
            </a:r>
            <a:r>
              <a:rPr lang="es-ES" dirty="0">
                <a:latin typeface="+mn-lt"/>
              </a:rPr>
              <a:t> </a:t>
            </a:r>
            <a:r>
              <a:rPr lang="es-ES" dirty="0" err="1">
                <a:latin typeface="+mn-lt"/>
              </a:rPr>
              <a:t>laika</a:t>
            </a:r>
            <a:r>
              <a:rPr lang="es-ES" dirty="0">
                <a:latin typeface="+mn-lt"/>
              </a:rPr>
              <a:t> </a:t>
            </a:r>
            <a:r>
              <a:rPr lang="es-ES" dirty="0" err="1">
                <a:latin typeface="+mn-lt"/>
              </a:rPr>
              <a:t>verifikācija</a:t>
            </a:r>
            <a:r>
              <a:rPr lang="lv-LV" dirty="0">
                <a:latin typeface="+mn-lt"/>
              </a:rPr>
              <a:t> (LU DF </a:t>
            </a:r>
            <a:r>
              <a:rPr lang="lv-LV" dirty="0">
                <a:latin typeface="+mn-lt"/>
              </a:rPr>
              <a:t>uzdevumi: </a:t>
            </a:r>
            <a:r>
              <a:rPr lang="lv-LV" dirty="0">
                <a:solidFill>
                  <a:srgbClr val="FF0000"/>
                </a:solidFill>
                <a:latin typeface="+mn-lt"/>
              </a:rPr>
              <a:t>9, 10</a:t>
            </a:r>
            <a:r>
              <a:rPr lang="lv-LV" dirty="0">
                <a:latin typeface="+mn-lt"/>
              </a:rPr>
              <a:t>) </a:t>
            </a:r>
            <a:r>
              <a:rPr lang="lv-LV" dirty="0">
                <a:latin typeface="+mn-lt"/>
              </a:rPr>
              <a:t>– </a:t>
            </a:r>
            <a:r>
              <a:rPr lang="lv-LV" dirty="0" err="1">
                <a:latin typeface="+mn-lt"/>
              </a:rPr>
              <a:t>J.Bičevskis</a:t>
            </a:r>
            <a:r>
              <a:rPr lang="lv-LV" dirty="0">
                <a:latin typeface="+mn-lt"/>
              </a:rPr>
              <a:t>, </a:t>
            </a:r>
            <a:r>
              <a:rPr lang="lv-LV" dirty="0" err="1">
                <a:latin typeface="+mn-lt"/>
              </a:rPr>
              <a:t>G.Arnicāns</a:t>
            </a:r>
            <a:r>
              <a:rPr lang="lv-LV" dirty="0">
                <a:latin typeface="+mn-lt"/>
              </a:rPr>
              <a:t>, </a:t>
            </a:r>
            <a:r>
              <a:rPr lang="lv-LV" dirty="0" err="1">
                <a:latin typeface="+mn-lt"/>
              </a:rPr>
              <a:t>Ģ.Karnītis</a:t>
            </a:r>
            <a:endParaRPr lang="lv-LV" dirty="0">
              <a:latin typeface="+mn-lt"/>
            </a:endParaRPr>
          </a:p>
          <a:p>
            <a:pPr marL="285750" indent="-285750" fontAlgn="auto">
              <a:spcBef>
                <a:spcPts val="0"/>
              </a:spcBef>
              <a:spcAft>
                <a:spcPts val="0"/>
              </a:spcAft>
              <a:buFont typeface="Arial" panose="020B0604020202020204" pitchFamily="34" charset="0"/>
              <a:buChar char="•"/>
              <a:defRPr/>
            </a:pPr>
            <a:r>
              <a:rPr lang="lv-LV" dirty="0">
                <a:latin typeface="+mn-lt"/>
              </a:rPr>
              <a:t>16:00 -16:30. Noslēguma diskusija</a:t>
            </a:r>
          </a:p>
          <a:p>
            <a:pPr fontAlgn="auto">
              <a:spcBef>
                <a:spcPts val="0"/>
              </a:spcBef>
              <a:spcAft>
                <a:spcPts val="0"/>
              </a:spcAft>
              <a:defRPr/>
            </a:pPr>
            <a:endParaRPr lang="lv-LV" dirty="0">
              <a:latin typeface="+mn-lt"/>
            </a:endParaRPr>
          </a:p>
        </p:txBody>
      </p:sp>
      <p:sp>
        <p:nvSpPr>
          <p:cNvPr id="65538" name="Title 4"/>
          <p:cNvSpPr>
            <a:spLocks noGrp="1"/>
          </p:cNvSpPr>
          <p:nvPr>
            <p:ph type="title"/>
          </p:nvPr>
        </p:nvSpPr>
        <p:spPr>
          <a:xfrm>
            <a:off x="457200" y="247650"/>
            <a:ext cx="8229600" cy="1809750"/>
          </a:xfrm>
        </p:spPr>
        <p:txBody>
          <a:bodyPr/>
          <a:lstStyle/>
          <a:p>
            <a:r>
              <a:rPr lang="lv-LV" sz="2400" smtClean="0"/>
              <a:t>Seminārs</a:t>
            </a:r>
            <a:br>
              <a:rPr lang="lv-LV" sz="2400" smtClean="0"/>
            </a:br>
            <a:r>
              <a:rPr lang="lv-LV" sz="2400" smtClean="0"/>
              <a:t>par VPP „SOPHIS” 2.projekta „Uz ontoloģijām balstītas tīmekļa videi pielāgotas zināšanu inženierijas tehnoloģijas”  3.posmā  veiktajiem darbiem un iegūtajiem rezultātiem </a:t>
            </a:r>
            <a:endParaRPr lang="lv-LV" sz="1800" i="1" smtClean="0">
              <a:solidFill>
                <a:schemeClr val="accent1"/>
              </a:solidFill>
            </a:endParaRPr>
          </a:p>
        </p:txBody>
      </p:sp>
      <p:sp>
        <p:nvSpPr>
          <p:cNvPr id="2" name="Date Placeholder 1"/>
          <p:cNvSpPr>
            <a:spLocks noGrp="1"/>
          </p:cNvSpPr>
          <p:nvPr>
            <p:ph type="dt" sz="quarter" idx="10"/>
          </p:nvPr>
        </p:nvSpPr>
        <p:spPr/>
        <p:txBody>
          <a:bodyPr/>
          <a:lstStyle/>
          <a:p>
            <a:pPr>
              <a:defRPr/>
            </a:pPr>
            <a:r>
              <a:rPr lang="lv-LV"/>
              <a:t>02/12/2016</a:t>
            </a:r>
            <a:endParaRPr lang="en-US" dirty="0"/>
          </a:p>
        </p:txBody>
      </p:sp>
      <p:sp>
        <p:nvSpPr>
          <p:cNvPr id="3" name="Footer Placeholder 2"/>
          <p:cNvSpPr>
            <a:spLocks noGrp="1"/>
          </p:cNvSpPr>
          <p:nvPr>
            <p:ph type="ftr" sz="quarter" idx="11"/>
          </p:nvPr>
        </p:nvSpPr>
        <p:spPr/>
        <p:txBody>
          <a:bodyPr/>
          <a:lstStyle/>
          <a:p>
            <a:pPr>
              <a:defRPr/>
            </a:pPr>
            <a:r>
              <a:rPr lang="en-US"/>
              <a:t>VPP SOPHIS prjekts Nr.2</a:t>
            </a:r>
            <a:endParaRPr lang="en-US"/>
          </a:p>
        </p:txBody>
      </p:sp>
      <p:sp>
        <p:nvSpPr>
          <p:cNvPr id="6" name="Slide Number Placeholder 5"/>
          <p:cNvSpPr>
            <a:spLocks noGrp="1"/>
          </p:cNvSpPr>
          <p:nvPr>
            <p:ph type="sldNum" sz="quarter" idx="12"/>
          </p:nvPr>
        </p:nvSpPr>
        <p:spPr/>
        <p:txBody>
          <a:bodyPr/>
          <a:lstStyle/>
          <a:p>
            <a:pPr>
              <a:defRPr/>
            </a:pPr>
            <a:fld id="{4C925234-042F-423C-9DC5-828E92022A1A}"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lv-LV" smtClean="0"/>
              <a:t>T3</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1831BF27-478B-43E8-AC24-280C2AF2E110}" type="slidenum">
              <a:rPr lang="en-US"/>
              <a:pPr>
                <a:defRPr/>
              </a:pPr>
              <a:t>20</a:t>
            </a:fld>
            <a:endParaRPr lang="en-US"/>
          </a:p>
        </p:txBody>
      </p:sp>
      <p:sp>
        <p:nvSpPr>
          <p:cNvPr id="6" name="Rectangle 5"/>
          <p:cNvSpPr/>
          <p:nvPr/>
        </p:nvSpPr>
        <p:spPr>
          <a:xfrm>
            <a:off x="762000" y="2362200"/>
            <a:ext cx="7391400" cy="2586038"/>
          </a:xfrm>
          <a:prstGeom prst="rect">
            <a:avLst/>
          </a:prstGeom>
        </p:spPr>
        <p:txBody>
          <a:bodyPr>
            <a:spAutoFit/>
          </a:bodyPr>
          <a:lstStyle/>
          <a:p>
            <a:pPr indent="144145" algn="just" fontAlgn="auto">
              <a:spcBef>
                <a:spcPts val="0"/>
              </a:spcBef>
              <a:spcAft>
                <a:spcPts val="0"/>
              </a:spcAft>
              <a:defRPr/>
            </a:pPr>
            <a:r>
              <a:rPr lang="en-US" b="1" dirty="0">
                <a:latin typeface="Times" panose="02020603050405020304" pitchFamily="18" charset="0"/>
                <a:ea typeface="Times New Roman" panose="02020603050405020304" pitchFamily="18" charset="0"/>
                <a:cs typeface="Times New Roman" panose="02020603050405020304" pitchFamily="18" charset="0"/>
              </a:rPr>
              <a:t>T3.</a:t>
            </a:r>
            <a:r>
              <a:rPr lang="en-US" b="1" dirty="0">
                <a:latin typeface="Courier New" panose="02070309020205020404" pitchFamily="49" charset="0"/>
                <a:ea typeface="Times New Roman" panose="02020603050405020304" pitchFamily="18" charset="0"/>
                <a:cs typeface="Times New Roman" panose="02020603050405020304" pitchFamily="18" charset="0"/>
              </a:rPr>
              <a:t> SELECT FROM </a:t>
            </a:r>
            <a:r>
              <a:rPr lang="en-US"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condition&gt; ATTRIBUTE &lt;attribute expression&gt; ALL DISTINCT VALUES</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Semantics is obvious. Examples:</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US" i="1" dirty="0">
                <a:latin typeface="Times" panose="02020603050405020304" pitchFamily="18" charset="0"/>
                <a:ea typeface="Times New Roman" panose="02020603050405020304" pitchFamily="18" charset="0"/>
                <a:cs typeface="Times New Roman" panose="02020603050405020304" pitchFamily="18" charset="0"/>
              </a:rPr>
              <a:t>SELECT FROM </a:t>
            </a:r>
            <a:r>
              <a:rPr lang="en-US" i="1" dirty="0" err="1">
                <a:latin typeface="Times" panose="02020603050405020304" pitchFamily="18" charset="0"/>
                <a:ea typeface="Times New Roman" panose="02020603050405020304" pitchFamily="18" charset="0"/>
                <a:cs typeface="Times New Roman" panose="02020603050405020304" pitchFamily="18" charset="0"/>
              </a:rPr>
              <a:t>HospitalEpisodes</a:t>
            </a:r>
            <a:r>
              <a:rPr lang="en-US" i="1" dirty="0">
                <a:latin typeface="Times" panose="02020603050405020304" pitchFamily="18" charset="0"/>
                <a:ea typeface="Times New Roman" panose="02020603050405020304" pitchFamily="18" charset="0"/>
                <a:cs typeface="Times New Roman" panose="02020603050405020304" pitchFamily="18" charset="0"/>
              </a:rPr>
              <a:t>, WHERE </a:t>
            </a:r>
            <a:r>
              <a:rPr lang="en-US"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i="1" dirty="0">
                <a:latin typeface="Times" panose="02020603050405020304" pitchFamily="18" charset="0"/>
                <a:ea typeface="Times New Roman" panose="02020603050405020304" pitchFamily="18" charset="0"/>
                <a:cs typeface="Times New Roman" panose="02020603050405020304" pitchFamily="18" charset="0"/>
              </a:rPr>
              <a:t>=deceased, ATTRIBUTE </a:t>
            </a:r>
            <a:r>
              <a:rPr lang="en-US" i="1" dirty="0" err="1">
                <a:latin typeface="Times" panose="02020603050405020304" pitchFamily="18" charset="0"/>
                <a:ea typeface="Times New Roman" panose="02020603050405020304" pitchFamily="18" charset="0"/>
                <a:cs typeface="Times New Roman" panose="02020603050405020304" pitchFamily="18" charset="0"/>
              </a:rPr>
              <a:t>responsiblePhysician.surname</a:t>
            </a:r>
            <a:r>
              <a:rPr lang="en-US" i="1" dirty="0">
                <a:latin typeface="Times" panose="02020603050405020304" pitchFamily="18" charset="0"/>
                <a:ea typeface="Times New Roman" panose="02020603050405020304" pitchFamily="18" charset="0"/>
                <a:cs typeface="Times New Roman" panose="02020603050405020304" pitchFamily="18" charset="0"/>
              </a:rPr>
              <a:t> ALL DISTINCT VALUES</a:t>
            </a:r>
            <a:r>
              <a:rPr lang="en-US" dirty="0">
                <a:latin typeface="Times" panose="02020603050405020304" pitchFamily="18" charset="0"/>
                <a:ea typeface="Times New Roman" panose="02020603050405020304" pitchFamily="18" charset="0"/>
                <a:cs typeface="Times New Roman" panose="02020603050405020304" pitchFamily="18" charset="0"/>
              </a:rPr>
              <a:t>;</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270510" indent="-90170" algn="just" fontAlgn="auto">
              <a:spcBef>
                <a:spcPts val="0"/>
              </a:spcBef>
              <a:spcAft>
                <a:spcPts val="0"/>
              </a:spcAft>
              <a:defRPr/>
            </a:pPr>
            <a:r>
              <a:rPr lang="en-US" dirty="0">
                <a:latin typeface="Times" panose="02020603050405020304" pitchFamily="18" charset="0"/>
                <a:ea typeface="Times New Roman" panose="02020603050405020304" pitchFamily="18" charset="0"/>
                <a:cs typeface="Times New Roman" panose="02020603050405020304" pitchFamily="18" charset="0"/>
              </a:rPr>
              <a:t>- </a:t>
            </a:r>
            <a:r>
              <a:rPr lang="en-US" i="1" dirty="0">
                <a:latin typeface="Times" panose="02020603050405020304" pitchFamily="18" charset="0"/>
                <a:ea typeface="Times New Roman" panose="02020603050405020304" pitchFamily="18" charset="0"/>
                <a:cs typeface="Times New Roman" panose="02020603050405020304" pitchFamily="18" charset="0"/>
              </a:rPr>
              <a:t>SELECT FROM </a:t>
            </a:r>
            <a:r>
              <a:rPr lang="en-US" i="1" dirty="0" err="1">
                <a:latin typeface="Times" panose="02020603050405020304" pitchFamily="18" charset="0"/>
                <a:ea typeface="Times New Roman" panose="02020603050405020304" pitchFamily="18" charset="0"/>
                <a:cs typeface="Times New Roman" panose="02020603050405020304" pitchFamily="18" charset="0"/>
              </a:rPr>
              <a:t>DischargeDiagnoses</a:t>
            </a:r>
            <a:r>
              <a:rPr lang="en-US" i="1" dirty="0">
                <a:latin typeface="Times" panose="02020603050405020304" pitchFamily="18" charset="0"/>
                <a:ea typeface="Times New Roman" panose="02020603050405020304" pitchFamily="18" charset="0"/>
                <a:cs typeface="Times New Roman" panose="02020603050405020304" pitchFamily="18" charset="0"/>
              </a:rPr>
              <a:t>, WHERE </a:t>
            </a:r>
            <a:r>
              <a:rPr lang="en-US" i="1" dirty="0" err="1">
                <a:latin typeface="Times" panose="02020603050405020304" pitchFamily="18" charset="0"/>
                <a:ea typeface="Times New Roman" panose="02020603050405020304" pitchFamily="18" charset="0"/>
                <a:cs typeface="Times New Roman" panose="02020603050405020304" pitchFamily="18" charset="0"/>
              </a:rPr>
              <a:t>nr</a:t>
            </a:r>
            <a:r>
              <a:rPr lang="en-US" i="1" dirty="0">
                <a:latin typeface="Times" panose="02020603050405020304" pitchFamily="18" charset="0"/>
                <a:ea typeface="Times New Roman" panose="02020603050405020304" pitchFamily="18" charset="0"/>
                <a:cs typeface="Times New Roman" panose="02020603050405020304" pitchFamily="18" charset="0"/>
              </a:rPr>
              <a:t>=1 AND </a:t>
            </a:r>
            <a:r>
              <a:rPr lang="en-US" i="1" dirty="0" err="1">
                <a:latin typeface="Times" panose="02020603050405020304" pitchFamily="18" charset="0"/>
                <a:ea typeface="Times New Roman" panose="02020603050405020304" pitchFamily="18" charset="0"/>
                <a:cs typeface="Times New Roman" panose="02020603050405020304" pitchFamily="18" charset="0"/>
              </a:rPr>
              <a:t>dischargeReason</a:t>
            </a:r>
            <a:r>
              <a:rPr lang="en-US" i="1" dirty="0">
                <a:latin typeface="Times" panose="02020603050405020304" pitchFamily="18" charset="0"/>
                <a:ea typeface="Times New Roman" panose="02020603050405020304" pitchFamily="18" charset="0"/>
                <a:cs typeface="Times New Roman" panose="02020603050405020304" pitchFamily="18" charset="0"/>
              </a:rPr>
              <a:t>=deceased, ATTRIBUTE </a:t>
            </a:r>
            <a:r>
              <a:rPr lang="en-US" i="1" dirty="0" err="1">
                <a:latin typeface="Times" panose="02020603050405020304" pitchFamily="18" charset="0"/>
                <a:ea typeface="Times New Roman" panose="02020603050405020304" pitchFamily="18" charset="0"/>
                <a:cs typeface="Times New Roman" panose="02020603050405020304" pitchFamily="18" charset="0"/>
              </a:rPr>
              <a:t>diagnosis.code</a:t>
            </a:r>
            <a:r>
              <a:rPr lang="en-US" i="1" dirty="0">
                <a:latin typeface="Times" panose="02020603050405020304" pitchFamily="18" charset="0"/>
                <a:ea typeface="Times New Roman" panose="02020603050405020304" pitchFamily="18" charset="0"/>
                <a:cs typeface="Times New Roman" panose="02020603050405020304" pitchFamily="18" charset="0"/>
              </a:rPr>
              <a:t> ALL DISTINCT VALUES</a:t>
            </a:r>
            <a:r>
              <a:rPr lang="en-US" dirty="0">
                <a:latin typeface="Times" panose="02020603050405020304" pitchFamily="18" charset="0"/>
                <a:ea typeface="Times New Roman" panose="02020603050405020304" pitchFamily="18" charset="0"/>
                <a:cs typeface="Times New Roman" panose="02020603050405020304" pitchFamily="18" charset="0"/>
              </a:rPr>
              <a:t>.</a:t>
            </a:r>
            <a:endParaRPr lang="lv-LV" dirty="0">
              <a:latin typeface="Times"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lv-LV" smtClean="0"/>
              <a:t>T4, T5</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787C65AF-50B9-41FA-BF62-AB017A261C7E}" type="slidenum">
              <a:rPr lang="en-US"/>
              <a:pPr>
                <a:defRPr/>
              </a:pPr>
              <a:t>21</a:t>
            </a:fld>
            <a:endParaRPr lang="en-US"/>
          </a:p>
        </p:txBody>
      </p:sp>
      <p:sp>
        <p:nvSpPr>
          <p:cNvPr id="86021" name="Rectangle 5"/>
          <p:cNvSpPr>
            <a:spLocks noChangeArrowheads="1"/>
          </p:cNvSpPr>
          <p:nvPr/>
        </p:nvSpPr>
        <p:spPr bwMode="auto">
          <a:xfrm>
            <a:off x="762000" y="2590800"/>
            <a:ext cx="7391400" cy="2308225"/>
          </a:xfrm>
          <a:prstGeom prst="rect">
            <a:avLst/>
          </a:prstGeom>
          <a:noFill/>
          <a:ln w="9525">
            <a:noFill/>
            <a:miter lim="800000"/>
            <a:headEnd/>
            <a:tailEnd/>
          </a:ln>
        </p:spPr>
        <p:txBody>
          <a:bodyPr>
            <a:spAutoFit/>
          </a:bodyPr>
          <a:lstStyle/>
          <a:p>
            <a:pPr indent="142875" algn="just"/>
            <a:r>
              <a:rPr lang="en-US" b="1">
                <a:latin typeface="Times" pitchFamily="18" charset="0"/>
                <a:cs typeface="Times New Roman" pitchFamily="18" charset="0"/>
              </a:rPr>
              <a:t>T4.</a:t>
            </a:r>
            <a:r>
              <a:rPr lang="en-US" b="1">
                <a:latin typeface="Courier New" pitchFamily="49" charset="0"/>
                <a:cs typeface="Times New Roman" pitchFamily="18" charset="0"/>
              </a:rPr>
              <a:t> SHOW [n/ALL] AClass WHERE &lt;selection condition&gt;</a:t>
            </a:r>
            <a:endParaRPr lang="lv-LV">
              <a:latin typeface="Times" pitchFamily="18" charset="0"/>
              <a:cs typeface="Times New Roman" pitchFamily="18" charset="0"/>
            </a:endParaRPr>
          </a:p>
          <a:p>
            <a:pPr indent="142875" algn="just"/>
            <a:r>
              <a:rPr lang="en-US">
                <a:latin typeface="Times" pitchFamily="18" charset="0"/>
                <a:cs typeface="Times New Roman" pitchFamily="18" charset="0"/>
              </a:rPr>
              <a:t>Semantics: shows n or all instances of </a:t>
            </a:r>
            <a:r>
              <a:rPr lang="en-US" i="1">
                <a:latin typeface="Times" pitchFamily="18" charset="0"/>
                <a:cs typeface="Times New Roman" pitchFamily="18" charset="0"/>
              </a:rPr>
              <a:t>AClass</a:t>
            </a:r>
            <a:r>
              <a:rPr lang="en-US">
                <a:latin typeface="Times" pitchFamily="18" charset="0"/>
                <a:cs typeface="Times New Roman" pitchFamily="18" charset="0"/>
              </a:rPr>
              <a:t> which satisfy the selection condition.</a:t>
            </a:r>
            <a:endParaRPr lang="lv-LV">
              <a:latin typeface="Times" pitchFamily="18" charset="0"/>
              <a:cs typeface="Times New Roman" pitchFamily="18" charset="0"/>
            </a:endParaRPr>
          </a:p>
          <a:p>
            <a:pPr indent="142875" algn="just"/>
            <a:r>
              <a:rPr lang="en-US" b="1">
                <a:latin typeface="Times" pitchFamily="18" charset="0"/>
                <a:cs typeface="Times New Roman" pitchFamily="18" charset="0"/>
              </a:rPr>
              <a:t> </a:t>
            </a:r>
            <a:endParaRPr lang="lv-LV">
              <a:latin typeface="Times" pitchFamily="18" charset="0"/>
              <a:cs typeface="Times New Roman" pitchFamily="18" charset="0"/>
            </a:endParaRPr>
          </a:p>
          <a:p>
            <a:pPr indent="142875" algn="just"/>
            <a:r>
              <a:rPr lang="en-US" b="1">
                <a:latin typeface="Times" pitchFamily="18" charset="0"/>
                <a:cs typeface="Times New Roman" pitchFamily="18" charset="0"/>
              </a:rPr>
              <a:t>T5.</a:t>
            </a:r>
            <a:r>
              <a:rPr lang="en-US" b="1">
                <a:latin typeface="Courier New" pitchFamily="49" charset="0"/>
                <a:cs typeface="Times New Roman" pitchFamily="18" charset="0"/>
              </a:rPr>
              <a:t> FULLSHOW [n/all] AClass WHERE &lt;selection condition&gt;</a:t>
            </a:r>
            <a:endParaRPr lang="lv-LV">
              <a:latin typeface="Times" pitchFamily="18" charset="0"/>
              <a:cs typeface="Times New Roman" pitchFamily="18" charset="0"/>
            </a:endParaRPr>
          </a:p>
          <a:p>
            <a:pPr indent="142875" algn="just"/>
            <a:r>
              <a:rPr lang="en-US">
                <a:latin typeface="Times" pitchFamily="18" charset="0"/>
                <a:cs typeface="Times New Roman" pitchFamily="18" charset="0"/>
              </a:rPr>
              <a:t>Semantics: the same as “show”, but shows also the child class instances attached to the selected </a:t>
            </a:r>
            <a:r>
              <a:rPr lang="en-US" i="1">
                <a:latin typeface="Times" pitchFamily="18" charset="0"/>
                <a:cs typeface="Times New Roman" pitchFamily="18" charset="0"/>
              </a:rPr>
              <a:t>AClass</a:t>
            </a:r>
            <a:r>
              <a:rPr lang="en-US">
                <a:latin typeface="Times" pitchFamily="18" charset="0"/>
                <a:cs typeface="Times New Roman" pitchFamily="18" charset="0"/>
              </a:rPr>
              <a:t> instances.</a:t>
            </a:r>
            <a:endParaRPr lang="lv-LV">
              <a:latin typeface="Times"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lv-LV" smtClean="0"/>
              <a:t>T6</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3F07BD0F-19B9-43FC-AD30-BF0213133A0D}" type="slidenum">
              <a:rPr lang="en-US"/>
              <a:pPr>
                <a:defRPr/>
              </a:pPr>
              <a:t>22</a:t>
            </a:fld>
            <a:endParaRPr lang="en-US"/>
          </a:p>
        </p:txBody>
      </p:sp>
      <p:sp>
        <p:nvSpPr>
          <p:cNvPr id="6" name="Rectangle 5"/>
          <p:cNvSpPr/>
          <p:nvPr/>
        </p:nvSpPr>
        <p:spPr>
          <a:xfrm>
            <a:off x="609600" y="1563688"/>
            <a:ext cx="7924800" cy="4646612"/>
          </a:xfrm>
          <a:prstGeom prst="rect">
            <a:avLst/>
          </a:prstGeom>
        </p:spPr>
        <p:txBody>
          <a:bodyPr>
            <a:spAutoFit/>
          </a:bodyPr>
          <a:lstStyle/>
          <a:p>
            <a:pPr indent="144145" algn="just" fontAlgn="auto">
              <a:spcBef>
                <a:spcPts val="0"/>
              </a:spcBef>
              <a:spcAft>
                <a:spcPts val="0"/>
              </a:spcAft>
              <a:defRPr/>
            </a:pPr>
            <a:r>
              <a:rPr lang="en-US" sz="2000" b="1" dirty="0">
                <a:latin typeface="Times" panose="02020603050405020304" pitchFamily="18" charset="0"/>
                <a:ea typeface="Times New Roman" panose="02020603050405020304" pitchFamily="18" charset="0"/>
                <a:cs typeface="Times New Roman" panose="02020603050405020304" pitchFamily="18" charset="0"/>
              </a:rPr>
              <a:t>T6.</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 SELECT </a:t>
            </a:r>
            <a:r>
              <a:rPr lang="en-US" sz="2000"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 x WHERE &lt;selection condition&gt;, DEFINE TABLE &lt;x-expr’1&gt; [(COLUMN C</a:t>
            </a:r>
            <a:r>
              <a:rPr lang="en-US" sz="2000" b="1" baseline="-25000" dirty="0">
                <a:latin typeface="Courier New" panose="02070309020205020404" pitchFamily="49" charset="0"/>
                <a:ea typeface="Times New Roman" panose="02020603050405020304" pitchFamily="18" charset="0"/>
                <a:cs typeface="Times New Roman" panose="02020603050405020304" pitchFamily="18" charset="0"/>
              </a:rPr>
              <a:t>1</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 …, &lt;x-</a:t>
            </a:r>
            <a:r>
              <a:rPr lang="en-US" sz="2000" b="1" dirty="0" err="1">
                <a:latin typeface="Courier New" panose="02070309020205020404" pitchFamily="49" charset="0"/>
                <a:ea typeface="Times New Roman" panose="02020603050405020304" pitchFamily="18" charset="0"/>
                <a:cs typeface="Times New Roman" panose="02020603050405020304" pitchFamily="18" charset="0"/>
              </a:rPr>
              <a:t>expr’n</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&gt; [(COLUMN C</a:t>
            </a:r>
            <a:r>
              <a:rPr lang="en-US" sz="2000" b="1" baseline="-25000" dirty="0">
                <a:latin typeface="Courier New" panose="02070309020205020404" pitchFamily="49" charset="0"/>
                <a:ea typeface="Times New Roman" panose="02020603050405020304" pitchFamily="18" charset="0"/>
                <a:cs typeface="Times New Roman" panose="02020603050405020304" pitchFamily="18" charset="0"/>
              </a:rPr>
              <a:t>n</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 [, KEEP ROWS WHERE &lt;C</a:t>
            </a:r>
            <a:r>
              <a:rPr lang="en-US" sz="2000" b="1" baseline="-25000" dirty="0">
                <a:latin typeface="Courier New" panose="02070309020205020404" pitchFamily="49" charset="0"/>
                <a:ea typeface="Times New Roman" panose="02020603050405020304" pitchFamily="18" charset="0"/>
                <a:cs typeface="Times New Roman" panose="02020603050405020304" pitchFamily="18" charset="0"/>
              </a:rPr>
              <a:t>i</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 selection condition&gt;] [, SORT [ASCENDING/DESCENDING] BY COLUMN C</a:t>
            </a:r>
            <a:r>
              <a:rPr lang="en-US" sz="2000" b="1" baseline="-25000" dirty="0">
                <a:latin typeface="Courier New" panose="02070309020205020404" pitchFamily="49" charset="0"/>
                <a:ea typeface="Times New Roman" panose="02020603050405020304" pitchFamily="18" charset="0"/>
                <a:cs typeface="Times New Roman" panose="02020603050405020304" pitchFamily="18" charset="0"/>
              </a:rPr>
              <a:t>i</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 [, LEAVE [FIRST/LAST] n ROWS</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a:t>
            </a:r>
            <a:endParaRPr lang="lv-LV" sz="2000" b="1" dirty="0">
              <a:latin typeface="Courier New" panose="02070309020205020404" pitchFamily="49"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endParaRPr lang="lv-LV" sz="2000"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r>
              <a:rPr lang="en-US" sz="1600" dirty="0">
                <a:latin typeface="Times" panose="02020603050405020304" pitchFamily="18" charset="0"/>
                <a:ea typeface="Times New Roman" panose="02020603050405020304" pitchFamily="18" charset="0"/>
                <a:cs typeface="Times New Roman" panose="02020603050405020304" pitchFamily="18" charset="0"/>
              </a:rPr>
              <a:t>Semantics: selects all instances of </a:t>
            </a:r>
            <a:r>
              <a:rPr lang="en-US" sz="16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600" dirty="0">
                <a:latin typeface="Times" panose="02020603050405020304" pitchFamily="18" charset="0"/>
                <a:ea typeface="Times New Roman" panose="02020603050405020304" pitchFamily="18" charset="0"/>
                <a:cs typeface="Times New Roman" panose="02020603050405020304" pitchFamily="18" charset="0"/>
              </a:rPr>
              <a:t>, which satisfy the selection condition, then makes a table with columns C</a:t>
            </a:r>
            <a:r>
              <a:rPr lang="en-US" sz="1600" baseline="-25000" dirty="0">
                <a:latin typeface="Times" panose="02020603050405020304" pitchFamily="18" charset="0"/>
                <a:ea typeface="Times New Roman" panose="02020603050405020304" pitchFamily="18" charset="0"/>
                <a:cs typeface="Times New Roman" panose="02020603050405020304" pitchFamily="18" charset="0"/>
              </a:rPr>
              <a:t>1</a:t>
            </a:r>
            <a:r>
              <a:rPr lang="en-US" sz="1600" dirty="0">
                <a:latin typeface="Times" panose="02020603050405020304" pitchFamily="18" charset="0"/>
                <a:ea typeface="Times New Roman" panose="02020603050405020304" pitchFamily="18" charset="0"/>
                <a:cs typeface="Times New Roman" panose="02020603050405020304" pitchFamily="18" charset="0"/>
              </a:rPr>
              <a:t> to C</a:t>
            </a:r>
            <a:r>
              <a:rPr lang="en-US" sz="1600" baseline="-25000" dirty="0">
                <a:latin typeface="Times" panose="02020603050405020304" pitchFamily="18" charset="0"/>
                <a:ea typeface="Times New Roman" panose="02020603050405020304" pitchFamily="18" charset="0"/>
                <a:cs typeface="Times New Roman" panose="02020603050405020304" pitchFamily="18" charset="0"/>
              </a:rPr>
              <a:t>n</a:t>
            </a:r>
            <a:r>
              <a:rPr lang="en-US" sz="1600" dirty="0">
                <a:latin typeface="Times" panose="02020603050405020304" pitchFamily="18" charset="0"/>
                <a:ea typeface="Times New Roman" panose="02020603050405020304" pitchFamily="18" charset="0"/>
                <a:cs typeface="Times New Roman" panose="02020603050405020304" pitchFamily="18" charset="0"/>
              </a:rPr>
              <a:t>, which for every selected </a:t>
            </a:r>
            <a:r>
              <a:rPr lang="en-US" sz="1600" i="1" dirty="0" err="1">
                <a:latin typeface="Times" panose="02020603050405020304" pitchFamily="18" charset="0"/>
                <a:ea typeface="Times New Roman" panose="02020603050405020304" pitchFamily="18" charset="0"/>
                <a:cs typeface="Times New Roman" panose="02020603050405020304" pitchFamily="18" charset="0"/>
              </a:rPr>
              <a:t>AClass</a:t>
            </a:r>
            <a:r>
              <a:rPr lang="en-US" sz="1600" dirty="0">
                <a:latin typeface="Times" panose="02020603050405020304" pitchFamily="18" charset="0"/>
                <a:ea typeface="Times New Roman" panose="02020603050405020304" pitchFamily="18" charset="0"/>
                <a:cs typeface="Times New Roman" panose="02020603050405020304" pitchFamily="18" charset="0"/>
              </a:rPr>
              <a:t> instance  </a:t>
            </a:r>
            <a:r>
              <a:rPr lang="en-US" sz="1600" i="1" dirty="0">
                <a:latin typeface="Times" panose="02020603050405020304" pitchFamily="18" charset="0"/>
                <a:ea typeface="Times New Roman" panose="02020603050405020304" pitchFamily="18" charset="0"/>
                <a:cs typeface="Times New Roman" panose="02020603050405020304" pitchFamily="18" charset="0"/>
              </a:rPr>
              <a:t>x</a:t>
            </a:r>
            <a:r>
              <a:rPr lang="en-US" sz="1600" dirty="0">
                <a:latin typeface="Times" panose="02020603050405020304" pitchFamily="18" charset="0"/>
                <a:ea typeface="Times New Roman" panose="02020603050405020304" pitchFamily="18" charset="0"/>
                <a:cs typeface="Times New Roman" panose="02020603050405020304" pitchFamily="18" charset="0"/>
              </a:rPr>
              <a:t> contains an individual row, which in column C</a:t>
            </a:r>
            <a:r>
              <a:rPr lang="en-US" sz="1600" baseline="-25000" dirty="0">
                <a:latin typeface="Times" panose="02020603050405020304" pitchFamily="18" charset="0"/>
                <a:ea typeface="Times New Roman" panose="02020603050405020304" pitchFamily="18" charset="0"/>
                <a:cs typeface="Times New Roman" panose="02020603050405020304" pitchFamily="18" charset="0"/>
              </a:rPr>
              <a:t>1</a:t>
            </a:r>
            <a:r>
              <a:rPr lang="en-US" sz="1600" dirty="0">
                <a:latin typeface="Times" panose="02020603050405020304" pitchFamily="18" charset="0"/>
                <a:ea typeface="Times New Roman" panose="02020603050405020304" pitchFamily="18" charset="0"/>
                <a:cs typeface="Times New Roman" panose="02020603050405020304" pitchFamily="18" charset="0"/>
              </a:rPr>
              <a:t> contains the value of the &lt;x-expr’1&gt;, …, in column C</a:t>
            </a:r>
            <a:r>
              <a:rPr lang="en-US" sz="1600" baseline="-25000" dirty="0">
                <a:latin typeface="Times" panose="02020603050405020304" pitchFamily="18" charset="0"/>
                <a:ea typeface="Times New Roman" panose="02020603050405020304" pitchFamily="18" charset="0"/>
                <a:cs typeface="Times New Roman" panose="02020603050405020304" pitchFamily="18" charset="0"/>
              </a:rPr>
              <a:t>n</a:t>
            </a:r>
            <a:r>
              <a:rPr lang="en-US" sz="1600" dirty="0">
                <a:latin typeface="Times" panose="02020603050405020304" pitchFamily="18" charset="0"/>
                <a:ea typeface="Times New Roman" panose="02020603050405020304" pitchFamily="18" charset="0"/>
                <a:cs typeface="Times New Roman" panose="02020603050405020304" pitchFamily="18" charset="0"/>
              </a:rPr>
              <a:t> contains the value of the &lt;x-</a:t>
            </a:r>
            <a:r>
              <a:rPr lang="en-US" sz="1600" dirty="0" err="1">
                <a:latin typeface="Times" panose="02020603050405020304" pitchFamily="18" charset="0"/>
                <a:ea typeface="Times New Roman" panose="02020603050405020304" pitchFamily="18" charset="0"/>
                <a:cs typeface="Times New Roman" panose="02020603050405020304" pitchFamily="18" charset="0"/>
              </a:rPr>
              <a:t>expr’n</a:t>
            </a:r>
            <a:r>
              <a:rPr lang="en-US" sz="1600" dirty="0">
                <a:latin typeface="Times" panose="02020603050405020304" pitchFamily="18" charset="0"/>
                <a:ea typeface="Times New Roman" panose="02020603050405020304" pitchFamily="18" charset="0"/>
                <a:cs typeface="Times New Roman" panose="02020603050405020304" pitchFamily="18" charset="0"/>
              </a:rPr>
              <a:t>&gt;. Then it is possible to perform some basic operations with the table like filtering out unnecessary rows, sorting the rows by values of some column and then taking just the first or the last n rows from the table. Examples:</a:t>
            </a:r>
            <a:endParaRPr lang="lv-LV" sz="1600" dirty="0">
              <a:latin typeface="Times" panose="02020603050405020304" pitchFamily="18" charset="0"/>
              <a:ea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Times New Roman" panose="02020603050405020304" pitchFamily="18" charset="0"/>
              <a:buChar char="-"/>
              <a:defRPr/>
            </a:pPr>
            <a:r>
              <a:rPr lang="en-US" sz="1600" i="1" dirty="0">
                <a:latin typeface="Times" panose="02020603050405020304" pitchFamily="18" charset="0"/>
                <a:ea typeface="SimSun" panose="02010600030101010101" pitchFamily="2" charset="-122"/>
                <a:cs typeface="Times New Roman" panose="02020603050405020304" pitchFamily="18" charset="0"/>
              </a:rPr>
              <a:t>SELECT </a:t>
            </a:r>
            <a:r>
              <a:rPr lang="en-US" sz="1600" i="1" dirty="0" err="1">
                <a:latin typeface="Times" panose="02020603050405020304" pitchFamily="18" charset="0"/>
                <a:ea typeface="SimSun" panose="02010600030101010101" pitchFamily="2" charset="-122"/>
                <a:cs typeface="Times New Roman" panose="02020603050405020304" pitchFamily="18" charset="0"/>
              </a:rPr>
              <a:t>HospitalEpisodes</a:t>
            </a:r>
            <a:r>
              <a:rPr lang="en-US" sz="1600" i="1" dirty="0">
                <a:latin typeface="Times" panose="02020603050405020304" pitchFamily="18" charset="0"/>
                <a:ea typeface="SimSun" panose="02010600030101010101" pitchFamily="2" charset="-122"/>
                <a:cs typeface="Times New Roman" panose="02020603050405020304" pitchFamily="18" charset="0"/>
              </a:rPr>
              <a:t> x, WHERE </a:t>
            </a:r>
            <a:r>
              <a:rPr lang="en-US" sz="1600" i="1" dirty="0" err="1">
                <a:latin typeface="Times" panose="02020603050405020304" pitchFamily="18" charset="0"/>
                <a:ea typeface="SimSun" panose="02010600030101010101" pitchFamily="2" charset="-122"/>
                <a:cs typeface="Times New Roman" panose="02020603050405020304" pitchFamily="18" charset="0"/>
              </a:rPr>
              <a:t>dischargeReason</a:t>
            </a:r>
            <a:r>
              <a:rPr lang="en-US" sz="1600" i="1" dirty="0">
                <a:latin typeface="Times" panose="02020603050405020304" pitchFamily="18" charset="0"/>
                <a:ea typeface="SimSun" panose="02010600030101010101" pitchFamily="2" charset="-122"/>
                <a:cs typeface="Times New Roman" panose="02020603050405020304" pitchFamily="18" charset="0"/>
              </a:rPr>
              <a:t>=deceased, DEFINE TABLE </a:t>
            </a:r>
            <a:r>
              <a:rPr lang="en-US" sz="1600" i="1" dirty="0" err="1">
                <a:latin typeface="Times" panose="02020603050405020304" pitchFamily="18" charset="0"/>
                <a:ea typeface="SimSun" panose="02010600030101010101" pitchFamily="2" charset="-122"/>
                <a:cs typeface="Times New Roman" panose="02020603050405020304" pitchFamily="18" charset="0"/>
              </a:rPr>
              <a:t>x.surname</a:t>
            </a:r>
            <a:r>
              <a:rPr lang="en-US" sz="1600" i="1" dirty="0">
                <a:latin typeface="Times" panose="02020603050405020304" pitchFamily="18" charset="0"/>
                <a:ea typeface="SimSun" panose="02010600030101010101" pitchFamily="2" charset="-122"/>
                <a:cs typeface="Times New Roman" panose="02020603050405020304" pitchFamily="18" charset="0"/>
              </a:rPr>
              <a:t> (COLUMN Surname), </a:t>
            </a:r>
            <a:r>
              <a:rPr lang="en-US" sz="1600" i="1" dirty="0" err="1">
                <a:latin typeface="Times" panose="02020603050405020304" pitchFamily="18" charset="0"/>
                <a:ea typeface="SimSun" panose="02010600030101010101" pitchFamily="2" charset="-122"/>
                <a:cs typeface="Times New Roman" panose="02020603050405020304" pitchFamily="18" charset="0"/>
              </a:rPr>
              <a:t>x.dischargeTime.date</a:t>
            </a:r>
            <a:r>
              <a:rPr lang="en-US" sz="1600" i="1" dirty="0">
                <a:latin typeface="Times" panose="02020603050405020304" pitchFamily="18" charset="0"/>
                <a:ea typeface="SimSun" panose="02010600030101010101" pitchFamily="2" charset="-122"/>
                <a:cs typeface="Times New Roman" panose="02020603050405020304" pitchFamily="18" charset="0"/>
              </a:rPr>
              <a:t>() (COLUMN </a:t>
            </a:r>
            <a:r>
              <a:rPr lang="en-US" sz="1600" i="1" dirty="0" err="1">
                <a:latin typeface="Times" panose="02020603050405020304" pitchFamily="18" charset="0"/>
                <a:ea typeface="SimSun" panose="02010600030101010101" pitchFamily="2" charset="-122"/>
                <a:cs typeface="Times New Roman" panose="02020603050405020304" pitchFamily="18" charset="0"/>
              </a:rPr>
              <a:t>Dying_date</a:t>
            </a:r>
            <a:r>
              <a:rPr lang="en-US" sz="1600" i="1" dirty="0">
                <a:latin typeface="Times" panose="02020603050405020304" pitchFamily="18" charset="0"/>
                <a:ea typeface="SimSun" panose="02010600030101010101" pitchFamily="2" charset="-122"/>
                <a:cs typeface="Times New Roman" panose="02020603050405020304" pitchFamily="18" charset="0"/>
              </a:rPr>
              <a:t>), (COUNT </a:t>
            </a:r>
            <a:r>
              <a:rPr lang="en-US" sz="1600" i="1" dirty="0" err="1">
                <a:latin typeface="Times" panose="02020603050405020304" pitchFamily="18" charset="0"/>
                <a:ea typeface="SimSun" panose="02010600030101010101" pitchFamily="2" charset="-122"/>
                <a:cs typeface="Times New Roman" panose="02020603050405020304" pitchFamily="18" charset="0"/>
              </a:rPr>
              <a:t>x.Manipulation</a:t>
            </a:r>
            <a:r>
              <a:rPr lang="en-US" sz="1600" i="1" dirty="0">
                <a:latin typeface="Times" panose="02020603050405020304" pitchFamily="18" charset="0"/>
                <a:ea typeface="SimSun" panose="02010600030101010101" pitchFamily="2" charset="-122"/>
                <a:cs typeface="Times New Roman" panose="02020603050405020304" pitchFamily="18" charset="0"/>
              </a:rPr>
              <a:t>, WHERE </a:t>
            </a:r>
            <a:r>
              <a:rPr lang="en-US" sz="1600" i="1" dirty="0" err="1">
                <a:latin typeface="Times" panose="02020603050405020304" pitchFamily="18" charset="0"/>
                <a:ea typeface="SimSun" panose="02010600030101010101" pitchFamily="2" charset="-122"/>
                <a:cs typeface="Times New Roman" panose="02020603050405020304" pitchFamily="18" charset="0"/>
              </a:rPr>
              <a:t>manipul.code</a:t>
            </a:r>
            <a:r>
              <a:rPr lang="en-US" sz="1600" i="1" dirty="0">
                <a:latin typeface="Times" panose="02020603050405020304" pitchFamily="18" charset="0"/>
                <a:ea typeface="SimSun" panose="02010600030101010101" pitchFamily="2" charset="-122"/>
                <a:cs typeface="Times New Roman" panose="02020603050405020304" pitchFamily="18" charset="0"/>
              </a:rPr>
              <a:t>=02078) (COLLUMN Count_02078), (SUM </a:t>
            </a:r>
            <a:r>
              <a:rPr lang="en-US" sz="1600" i="1" dirty="0" err="1">
                <a:latin typeface="Times" panose="02020603050405020304" pitchFamily="18" charset="0"/>
                <a:ea typeface="SimSun" panose="02010600030101010101" pitchFamily="2" charset="-122"/>
                <a:cs typeface="Times New Roman" panose="02020603050405020304" pitchFamily="18" charset="0"/>
              </a:rPr>
              <a:t>manipul.cost</a:t>
            </a:r>
            <a:r>
              <a:rPr lang="en-US" sz="1600" i="1" dirty="0">
                <a:latin typeface="Times" panose="02020603050405020304" pitchFamily="18" charset="0"/>
                <a:ea typeface="SimSun" panose="02010600030101010101" pitchFamily="2" charset="-122"/>
                <a:cs typeface="Times New Roman" panose="02020603050405020304" pitchFamily="18" charset="0"/>
              </a:rPr>
              <a:t> FROM </a:t>
            </a:r>
            <a:r>
              <a:rPr lang="en-US" sz="1600" i="1" dirty="0" err="1">
                <a:latin typeface="Times" panose="02020603050405020304" pitchFamily="18" charset="0"/>
                <a:ea typeface="SimSun" panose="02010600030101010101" pitchFamily="2" charset="-122"/>
                <a:cs typeface="Times New Roman" panose="02020603050405020304" pitchFamily="18" charset="0"/>
              </a:rPr>
              <a:t>x.Manipulation</a:t>
            </a:r>
            <a:r>
              <a:rPr lang="en-US" sz="1600" i="1" dirty="0">
                <a:latin typeface="Times" panose="02020603050405020304" pitchFamily="18" charset="0"/>
                <a:ea typeface="SimSun" panose="02010600030101010101" pitchFamily="2" charset="-122"/>
                <a:cs typeface="Times New Roman" panose="02020603050405020304" pitchFamily="18" charset="0"/>
              </a:rPr>
              <a:t>, WHERE </a:t>
            </a:r>
            <a:r>
              <a:rPr lang="en-US" sz="1600" i="1" dirty="0" err="1">
                <a:latin typeface="Times" panose="02020603050405020304" pitchFamily="18" charset="0"/>
                <a:ea typeface="SimSun" panose="02010600030101010101" pitchFamily="2" charset="-122"/>
                <a:cs typeface="Times New Roman" panose="02020603050405020304" pitchFamily="18" charset="0"/>
              </a:rPr>
              <a:t>manipul.code</a:t>
            </a:r>
            <a:r>
              <a:rPr lang="en-US" sz="1600" i="1" dirty="0">
                <a:latin typeface="Times" panose="02020603050405020304" pitchFamily="18" charset="0"/>
                <a:ea typeface="SimSun" panose="02010600030101010101" pitchFamily="2" charset="-122"/>
                <a:cs typeface="Times New Roman" panose="02020603050405020304" pitchFamily="18" charset="0"/>
              </a:rPr>
              <a:t>=02078) (COLUMN cost_02078)</a:t>
            </a:r>
            <a:r>
              <a:rPr lang="en-US" sz="1600" dirty="0">
                <a:latin typeface="Times" panose="02020603050405020304" pitchFamily="18" charset="0"/>
                <a:ea typeface="SimSun" panose="02010600030101010101" pitchFamily="2" charset="-122"/>
                <a:cs typeface="Times New Roman" panose="02020603050405020304" pitchFamily="18" charset="0"/>
              </a:rPr>
              <a:t>;</a:t>
            </a:r>
            <a:endParaRPr lang="lv-LV" sz="1600" dirty="0">
              <a:latin typeface="Times"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lv-LV" smtClean="0"/>
              <a:t>T7</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9741096C-7128-40C8-B3BB-0E0E528AB80C}" type="slidenum">
              <a:rPr lang="en-US"/>
              <a:pPr>
                <a:defRPr/>
              </a:pPr>
              <a:t>23</a:t>
            </a:fld>
            <a:endParaRPr lang="en-US"/>
          </a:p>
        </p:txBody>
      </p:sp>
      <p:sp>
        <p:nvSpPr>
          <p:cNvPr id="6" name="Rectangle 5"/>
          <p:cNvSpPr/>
          <p:nvPr/>
        </p:nvSpPr>
        <p:spPr>
          <a:xfrm>
            <a:off x="457200" y="1824038"/>
            <a:ext cx="8229600" cy="4370387"/>
          </a:xfrm>
          <a:prstGeom prst="rect">
            <a:avLst/>
          </a:prstGeom>
        </p:spPr>
        <p:txBody>
          <a:bodyPr>
            <a:spAutoFit/>
          </a:bodyPr>
          <a:lstStyle/>
          <a:p>
            <a:pPr indent="144145" algn="just" fontAlgn="auto">
              <a:spcBef>
                <a:spcPts val="0"/>
              </a:spcBef>
              <a:spcAft>
                <a:spcPts val="0"/>
              </a:spcAft>
              <a:defRPr/>
            </a:pPr>
            <a:r>
              <a:rPr lang="en-US" b="1" dirty="0">
                <a:latin typeface="Times" panose="02020603050405020304" pitchFamily="18" charset="0"/>
                <a:ea typeface="Times New Roman" panose="02020603050405020304" pitchFamily="18" charset="0"/>
                <a:cs typeface="Times New Roman" panose="02020603050405020304" pitchFamily="18" charset="0"/>
              </a:rPr>
              <a:t>T7.</a:t>
            </a:r>
            <a:r>
              <a:rPr lang="en-US" dirty="0">
                <a:latin typeface="Times" panose="02020603050405020304" pitchFamily="18" charset="0"/>
                <a:ea typeface="Times New Roman" panose="02020603050405020304" pitchFamily="18" charset="0"/>
                <a:cs typeface="Times New Roman" panose="02020603050405020304" pitchFamily="18" charset="0"/>
              </a:rPr>
              <a:t> There are two more cases in the definition of the table, where table rows come from other source, not being instances of some class. Being very similar these two cases form two </a:t>
            </a:r>
            <a:r>
              <a:rPr lang="en-US" dirty="0" err="1">
                <a:latin typeface="Times" panose="02020603050405020304" pitchFamily="18" charset="0"/>
                <a:ea typeface="Times New Roman" panose="02020603050405020304" pitchFamily="18" charset="0"/>
                <a:cs typeface="Times New Roman" panose="02020603050405020304" pitchFamily="18" charset="0"/>
              </a:rPr>
              <a:t>subtemplates</a:t>
            </a:r>
            <a:r>
              <a:rPr lang="en-US" dirty="0">
                <a:latin typeface="Times" panose="02020603050405020304" pitchFamily="18" charset="0"/>
                <a:ea typeface="Times New Roman" panose="02020603050405020304" pitchFamily="18" charset="0"/>
                <a:cs typeface="Times New Roman" panose="02020603050405020304" pitchFamily="18" charset="0"/>
              </a:rPr>
              <a:t> of the last template</a:t>
            </a:r>
            <a:r>
              <a:rPr lang="en-US" dirty="0">
                <a:latin typeface="Times" panose="02020603050405020304" pitchFamily="18" charset="0"/>
                <a:ea typeface="Times New Roman" panose="02020603050405020304" pitchFamily="18" charset="0"/>
                <a:cs typeface="Times New Roman" panose="02020603050405020304" pitchFamily="18" charset="0"/>
              </a:rPr>
              <a:t>:</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mj-lt"/>
              <a:buAutoNum type="alphaLcParenR"/>
              <a:defRPr/>
            </a:pPr>
            <a:r>
              <a:rPr lang="en-US" b="1" dirty="0">
                <a:latin typeface="Courier New" panose="02070309020205020404" pitchFamily="49" charset="0"/>
                <a:ea typeface="Times New Roman" panose="02020603050405020304" pitchFamily="18" charset="0"/>
                <a:cs typeface="Times New Roman" panose="02020603050405020304" pitchFamily="18" charset="0"/>
              </a:rPr>
              <a:t>SELECT FROM </a:t>
            </a:r>
            <a:r>
              <a:rPr lang="en-US" b="1" dirty="0" err="1">
                <a:latin typeface="Courier New" panose="02070309020205020404" pitchFamily="49" charset="0"/>
                <a:ea typeface="Times New Roman" panose="02020603050405020304" pitchFamily="18" charset="0"/>
                <a:cs typeface="Times New Roman" panose="02020603050405020304" pitchFamily="18" charset="0"/>
              </a:rPr>
              <a:t>AClass</a:t>
            </a:r>
            <a:r>
              <a:rPr lang="en-US" b="1" dirty="0">
                <a:latin typeface="Courier New" panose="02070309020205020404" pitchFamily="49" charset="0"/>
                <a:ea typeface="Times New Roman" panose="02020603050405020304" pitchFamily="18" charset="0"/>
                <a:cs typeface="Times New Roman" panose="02020603050405020304" pitchFamily="18" charset="0"/>
              </a:rPr>
              <a:t> [a] WHERE &lt;selection condition&gt; ATTRIBUTE &lt;attribute expression&gt; ALL DISTINCT VALUES x, DEFINE TABLE…</a:t>
            </a: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mj-lt"/>
              <a:buAutoNum type="alphaLcParenR"/>
              <a:defRPr/>
            </a:pPr>
            <a:r>
              <a:rPr lang="en-US" b="1" dirty="0">
                <a:latin typeface="Courier New" panose="02070309020205020404" pitchFamily="49" charset="0"/>
                <a:ea typeface="Times New Roman" panose="02020603050405020304" pitchFamily="18" charset="0"/>
                <a:cs typeface="Times New Roman" panose="02020603050405020304" pitchFamily="18" charset="0"/>
              </a:rPr>
              <a:t>SELECT FROM INTERVAL (start-end) ALL VALUES x, DEFINE TABLE</a:t>
            </a:r>
            <a:r>
              <a:rPr lang="en-US" b="1" dirty="0">
                <a:latin typeface="Courier New" panose="02070309020205020404" pitchFamily="49" charset="0"/>
                <a:ea typeface="Times New Roman" panose="02020603050405020304" pitchFamily="18" charset="0"/>
                <a:cs typeface="Times New Roman" panose="02020603050405020304" pitchFamily="18" charset="0"/>
              </a:rPr>
              <a:t>…</a:t>
            </a:r>
            <a:endParaRPr lang="lv-LV" b="1" dirty="0">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mj-lt"/>
              <a:buAutoNum type="alphaLcParenR"/>
              <a:defRPr/>
            </a:pPr>
            <a:endParaRPr lang="lv-LV" dirty="0">
              <a:latin typeface="Times" panose="02020603050405020304" pitchFamily="18" charset="0"/>
              <a:ea typeface="Times New Roman" panose="02020603050405020304" pitchFamily="18" charset="0"/>
              <a:cs typeface="Times New Roman" panose="02020603050405020304" pitchFamily="18" charset="0"/>
            </a:endParaRPr>
          </a:p>
          <a:p>
            <a:pPr indent="144145" algn="just" fontAlgn="auto">
              <a:spcBef>
                <a:spcPts val="0"/>
              </a:spcBef>
              <a:spcAft>
                <a:spcPts val="0"/>
              </a:spcAft>
              <a:defRPr/>
            </a:pPr>
            <a:r>
              <a:rPr lang="en-US" sz="1400" dirty="0">
                <a:latin typeface="Times" panose="02020603050405020304" pitchFamily="18" charset="0"/>
                <a:ea typeface="Times New Roman" panose="02020603050405020304" pitchFamily="18" charset="0"/>
                <a:cs typeface="Times New Roman" panose="02020603050405020304" pitchFamily="18" charset="0"/>
              </a:rPr>
              <a:t>Semantics of both cases is obvious. Examples:</a:t>
            </a:r>
            <a:endParaRPr lang="lv-LV" sz="1400" dirty="0">
              <a:latin typeface="Times" panose="02020603050405020304" pitchFamily="18" charset="0"/>
              <a:ea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Times New Roman" panose="02020603050405020304" pitchFamily="18" charset="0"/>
              <a:buChar char="-"/>
              <a:defRPr/>
            </a:pPr>
            <a:r>
              <a:rPr lang="en-US" sz="1400" i="1" dirty="0">
                <a:latin typeface="Times" panose="02020603050405020304" pitchFamily="18" charset="0"/>
                <a:ea typeface="SimSun" panose="02010600030101010101" pitchFamily="2" charset="-122"/>
                <a:cs typeface="Times New Roman" panose="02020603050405020304" pitchFamily="18" charset="0"/>
              </a:rPr>
              <a:t>SELECT FROM </a:t>
            </a:r>
            <a:r>
              <a:rPr lang="en-US" sz="1400" i="1" dirty="0" err="1">
                <a:latin typeface="Times" panose="02020603050405020304" pitchFamily="18" charset="0"/>
                <a:ea typeface="SimSun" panose="02010600030101010101" pitchFamily="2" charset="-122"/>
                <a:cs typeface="Times New Roman" panose="02020603050405020304" pitchFamily="18" charset="0"/>
              </a:rPr>
              <a:t>TreatmentWards</a:t>
            </a:r>
            <a:r>
              <a:rPr lang="en-US" sz="1400" i="1" dirty="0">
                <a:latin typeface="Times" panose="02020603050405020304" pitchFamily="18" charset="0"/>
                <a:ea typeface="SimSun" panose="02010600030101010101" pitchFamily="2" charset="-122"/>
                <a:cs typeface="Times New Roman" panose="02020603050405020304" pitchFamily="18" charset="0"/>
              </a:rPr>
              <a:t> ATTRIBUTE ward ALL DISTINCT VALUES x, DEFINE TABLE x (COLLUMN Ward), (SUM </a:t>
            </a:r>
            <a:r>
              <a:rPr lang="en-US" sz="1400" i="1" dirty="0" err="1">
                <a:latin typeface="Times" panose="02020603050405020304" pitchFamily="18" charset="0"/>
                <a:ea typeface="SimSun" panose="02010600030101010101" pitchFamily="2" charset="-122"/>
                <a:cs typeface="Times New Roman" panose="02020603050405020304" pitchFamily="18" charset="0"/>
              </a:rPr>
              <a:t>manipul.cost</a:t>
            </a:r>
            <a:r>
              <a:rPr lang="en-US" sz="1400" i="1" dirty="0">
                <a:latin typeface="Times" panose="02020603050405020304" pitchFamily="18" charset="0"/>
                <a:ea typeface="SimSun" panose="02010600030101010101" pitchFamily="2" charset="-122"/>
                <a:cs typeface="Times New Roman" panose="02020603050405020304" pitchFamily="18" charset="0"/>
              </a:rPr>
              <a:t> FROM Manipulations, WHERE ward=x) (COLUMN Cost)</a:t>
            </a:r>
            <a:r>
              <a:rPr lang="en-US" sz="1400" dirty="0">
                <a:latin typeface="Times" panose="02020603050405020304" pitchFamily="18" charset="0"/>
                <a:ea typeface="SimSun" panose="02010600030101010101" pitchFamily="2" charset="-122"/>
                <a:cs typeface="Times New Roman" panose="02020603050405020304" pitchFamily="18" charset="0"/>
              </a:rPr>
              <a:t>;</a:t>
            </a:r>
            <a:endParaRPr lang="lv-LV" sz="1400" dirty="0">
              <a:latin typeface="Times" panose="02020603050405020304" pitchFamily="18" charset="0"/>
              <a:ea typeface="SimSun" panose="02010600030101010101" pitchFamily="2" charset="-122"/>
              <a:cs typeface="Times New Roman" panose="02020603050405020304" pitchFamily="18" charset="0"/>
            </a:endParaRPr>
          </a:p>
          <a:p>
            <a:pPr marL="342900" indent="-342900" algn="just" fontAlgn="auto">
              <a:spcBef>
                <a:spcPts val="0"/>
              </a:spcBef>
              <a:spcAft>
                <a:spcPts val="0"/>
              </a:spcAft>
              <a:buFont typeface="Times New Roman" panose="02020603050405020304" pitchFamily="18" charset="0"/>
              <a:buChar char="-"/>
              <a:defRPr/>
            </a:pPr>
            <a:r>
              <a:rPr lang="en-US" sz="1400" i="1" dirty="0">
                <a:latin typeface="Times" panose="02020603050405020304" pitchFamily="18" charset="0"/>
                <a:ea typeface="SimSun" panose="02010600030101010101" pitchFamily="2" charset="-122"/>
                <a:cs typeface="Times New Roman" panose="02020603050405020304" pitchFamily="18" charset="0"/>
              </a:rPr>
              <a:t>SELECT FROM INTERVAL (1-12) ALL DISTINCT VALUES x, DEFINE TABLE x (COLUMN Month), (COUNT </a:t>
            </a:r>
            <a:r>
              <a:rPr lang="en-US" sz="1400" i="1" dirty="0" err="1">
                <a:latin typeface="Times" panose="02020603050405020304" pitchFamily="18" charset="0"/>
                <a:ea typeface="SimSun" panose="02010600030101010101" pitchFamily="2" charset="-122"/>
                <a:cs typeface="Times New Roman" panose="02020603050405020304" pitchFamily="18" charset="0"/>
              </a:rPr>
              <a:t>HospitalEpisodes</a:t>
            </a:r>
            <a:r>
              <a:rPr lang="en-US" sz="1400" i="1" dirty="0">
                <a:latin typeface="Times" panose="02020603050405020304" pitchFamily="18" charset="0"/>
                <a:ea typeface="SimSun" panose="02010600030101010101" pitchFamily="2" charset="-122"/>
                <a:cs typeface="Times New Roman" panose="02020603050405020304" pitchFamily="18" charset="0"/>
              </a:rPr>
              <a:t>, WHERE </a:t>
            </a:r>
            <a:r>
              <a:rPr lang="en-US" sz="1400" i="1" dirty="0" err="1">
                <a:latin typeface="Times" panose="02020603050405020304" pitchFamily="18" charset="0"/>
                <a:ea typeface="SimSun" panose="02010600030101010101" pitchFamily="2" charset="-122"/>
                <a:cs typeface="Times New Roman" panose="02020603050405020304" pitchFamily="18" charset="0"/>
              </a:rPr>
              <a:t>admissionTime.month</a:t>
            </a:r>
            <a:r>
              <a:rPr lang="en-US" sz="1400" i="1" dirty="0">
                <a:latin typeface="Times" panose="02020603050405020304" pitchFamily="18" charset="0"/>
                <a:ea typeface="SimSun" panose="02010600030101010101" pitchFamily="2" charset="-122"/>
                <a:cs typeface="Times New Roman" panose="02020603050405020304" pitchFamily="18" charset="0"/>
              </a:rPr>
              <a:t>()=x) (COLUMN </a:t>
            </a:r>
            <a:r>
              <a:rPr lang="en-US" sz="1400" i="1" dirty="0" err="1">
                <a:latin typeface="Times" panose="02020603050405020304" pitchFamily="18" charset="0"/>
                <a:ea typeface="SimSun" panose="02010600030101010101" pitchFamily="2" charset="-122"/>
                <a:cs typeface="Times New Roman" panose="02020603050405020304" pitchFamily="18" charset="0"/>
              </a:rPr>
              <a:t>Episode_count</a:t>
            </a:r>
            <a:r>
              <a:rPr lang="en-US" sz="1400" i="1" dirty="0">
                <a:latin typeface="Times" panose="02020603050405020304" pitchFamily="18" charset="0"/>
                <a:ea typeface="SimSun" panose="02010600030101010101" pitchFamily="2" charset="-122"/>
                <a:cs typeface="Times New Roman" panose="02020603050405020304" pitchFamily="18" charset="0"/>
              </a:rPr>
              <a:t>) (MOST </a:t>
            </a:r>
            <a:r>
              <a:rPr lang="en-US" sz="1400" i="1" dirty="0" err="1">
                <a:latin typeface="Times" panose="02020603050405020304" pitchFamily="18" charset="0"/>
                <a:ea typeface="SimSun" panose="02010600030101010101" pitchFamily="2" charset="-122"/>
                <a:cs typeface="Times New Roman" panose="02020603050405020304" pitchFamily="18" charset="0"/>
              </a:rPr>
              <a:t>diagnosis.code</a:t>
            </a:r>
            <a:r>
              <a:rPr lang="en-US" sz="1400" i="1" dirty="0">
                <a:latin typeface="Times" panose="02020603050405020304" pitchFamily="18" charset="0"/>
                <a:ea typeface="SimSun" panose="02010600030101010101" pitchFamily="2" charset="-122"/>
                <a:cs typeface="Times New Roman" panose="02020603050405020304" pitchFamily="18" charset="0"/>
              </a:rPr>
              <a:t> FROM </a:t>
            </a:r>
            <a:r>
              <a:rPr lang="en-US" sz="1400" i="1" dirty="0" err="1">
                <a:latin typeface="Times" panose="02020603050405020304" pitchFamily="18" charset="0"/>
                <a:ea typeface="SimSun" panose="02010600030101010101" pitchFamily="2" charset="-122"/>
                <a:cs typeface="Times New Roman" panose="02020603050405020304" pitchFamily="18" charset="0"/>
              </a:rPr>
              <a:t>AdmissionDiagnoses</a:t>
            </a:r>
            <a:r>
              <a:rPr lang="en-US" sz="1400" i="1" dirty="0">
                <a:latin typeface="Times" panose="02020603050405020304" pitchFamily="18" charset="0"/>
                <a:ea typeface="SimSun" panose="02010600030101010101" pitchFamily="2" charset="-122"/>
                <a:cs typeface="Times New Roman" panose="02020603050405020304" pitchFamily="18" charset="0"/>
              </a:rPr>
              <a:t>, WHERE </a:t>
            </a:r>
            <a:r>
              <a:rPr lang="en-US" sz="1400" i="1" dirty="0" err="1">
                <a:latin typeface="Times" panose="02020603050405020304" pitchFamily="18" charset="0"/>
                <a:ea typeface="SimSun" panose="02010600030101010101" pitchFamily="2" charset="-122"/>
                <a:cs typeface="Times New Roman" panose="02020603050405020304" pitchFamily="18" charset="0"/>
              </a:rPr>
              <a:t>nr</a:t>
            </a:r>
            <a:r>
              <a:rPr lang="en-US" sz="1400" i="1" dirty="0">
                <a:latin typeface="Times" panose="02020603050405020304" pitchFamily="18" charset="0"/>
                <a:ea typeface="SimSun" panose="02010600030101010101" pitchFamily="2" charset="-122"/>
                <a:cs typeface="Times New Roman" panose="02020603050405020304" pitchFamily="18" charset="0"/>
              </a:rPr>
              <a:t>=1 AND </a:t>
            </a:r>
            <a:r>
              <a:rPr lang="en-US" sz="1400" i="1" dirty="0" err="1">
                <a:latin typeface="Times" panose="02020603050405020304" pitchFamily="18" charset="0"/>
                <a:ea typeface="SimSun" panose="02010600030101010101" pitchFamily="2" charset="-122"/>
                <a:cs typeface="Times New Roman" panose="02020603050405020304" pitchFamily="18" charset="0"/>
              </a:rPr>
              <a:t>admissionTime.month</a:t>
            </a:r>
            <a:r>
              <a:rPr lang="en-US" sz="1400" i="1" dirty="0">
                <a:latin typeface="Times" panose="02020603050405020304" pitchFamily="18" charset="0"/>
                <a:ea typeface="SimSun" panose="02010600030101010101" pitchFamily="2" charset="-122"/>
                <a:cs typeface="Times New Roman" panose="02020603050405020304" pitchFamily="18" charset="0"/>
              </a:rPr>
              <a:t>()=x) (COLUMN </a:t>
            </a:r>
            <a:r>
              <a:rPr lang="en-US" sz="1400" i="1" dirty="0" err="1">
                <a:latin typeface="Times" panose="02020603050405020304" pitchFamily="18" charset="0"/>
                <a:ea typeface="SimSun" panose="02010600030101010101" pitchFamily="2" charset="-122"/>
                <a:cs typeface="Times New Roman" panose="02020603050405020304" pitchFamily="18" charset="0"/>
              </a:rPr>
              <a:t>Most_frequent_main_diagnosis</a:t>
            </a:r>
            <a:r>
              <a:rPr lang="en-US" sz="1400" i="1" dirty="0">
                <a:latin typeface="Times" panose="02020603050405020304" pitchFamily="18" charset="0"/>
                <a:ea typeface="SimSun" panose="02010600030101010101" pitchFamily="2" charset="-122"/>
                <a:cs typeface="Times New Roman" panose="02020603050405020304" pitchFamily="18" charset="0"/>
              </a:rPr>
              <a:t>)</a:t>
            </a:r>
            <a:r>
              <a:rPr lang="en-US" sz="1400" dirty="0">
                <a:latin typeface="Times" panose="02020603050405020304" pitchFamily="18" charset="0"/>
                <a:ea typeface="SimSun" panose="02010600030101010101" pitchFamily="2" charset="-122"/>
                <a:cs typeface="Times New Roman" panose="02020603050405020304" pitchFamily="18" charset="0"/>
              </a:rPr>
              <a:t>.</a:t>
            </a:r>
            <a:endParaRPr lang="lv-LV" sz="1400" dirty="0">
              <a:latin typeface="Times"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381000" y="288925"/>
            <a:ext cx="8229600" cy="1143000"/>
          </a:xfrm>
        </p:spPr>
        <p:txBody>
          <a:bodyPr/>
          <a:lstStyle/>
          <a:p>
            <a:r>
              <a:rPr lang="lv-LV" sz="2400" b="1" smtClean="0">
                <a:solidFill>
                  <a:srgbClr val="C00000"/>
                </a:solidFill>
                <a:ea typeface="Calibri" pitchFamily="34" charset="0"/>
                <a:cs typeface="Times New Roman" pitchFamily="18" charset="0"/>
              </a:rPr>
              <a:t>1. Tālāk attīstīt uz ontoloģijām un tīmekļa tehnoloģijām balstīto ātro vaicājumu valodu un tās efektīvu realizāciju, izstrādājot uz skatiem balstītu paplašināšanas mehānismu</a:t>
            </a:r>
            <a:endParaRPr lang="lv-LV" sz="2400" smtClean="0">
              <a:solidFill>
                <a:srgbClr val="C00000"/>
              </a:solidFill>
              <a:ea typeface="Calibri" pitchFamily="34" charset="0"/>
              <a:cs typeface="Times New Roman" pitchFamily="18" charset="0"/>
            </a:endParaRPr>
          </a:p>
        </p:txBody>
      </p:sp>
      <p:sp>
        <p:nvSpPr>
          <p:cNvPr id="3" name="Date Placeholder 2"/>
          <p:cNvSpPr>
            <a:spLocks noGrp="1"/>
          </p:cNvSpPr>
          <p:nvPr>
            <p:ph type="dt" sz="quarter" idx="10"/>
          </p:nvPr>
        </p:nvSpPr>
        <p:spPr/>
        <p:txBody>
          <a:bodyPr/>
          <a:lstStyle/>
          <a:p>
            <a:pPr>
              <a:defRPr/>
            </a:pPr>
            <a:r>
              <a:rPr lang="lv-LV" dirty="0"/>
              <a:t>02/12/2016</a:t>
            </a:r>
            <a:endParaRPr lang="en-US" dirty="0"/>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C0D7002E-9828-49E4-B31C-7CAB7A0D9630}" type="slidenum">
              <a:rPr lang="en-US"/>
              <a:pPr>
                <a:defRPr/>
              </a:pPr>
              <a:t>24</a:t>
            </a:fld>
            <a:endParaRPr lang="en-US"/>
          </a:p>
        </p:txBody>
      </p:sp>
      <p:sp>
        <p:nvSpPr>
          <p:cNvPr id="89093" name="Rectangle 5"/>
          <p:cNvSpPr>
            <a:spLocks noChangeArrowheads="1"/>
          </p:cNvSpPr>
          <p:nvPr/>
        </p:nvSpPr>
        <p:spPr bwMode="auto">
          <a:xfrm>
            <a:off x="990600" y="1831975"/>
            <a:ext cx="7467600" cy="1692275"/>
          </a:xfrm>
          <a:prstGeom prst="rect">
            <a:avLst/>
          </a:prstGeom>
          <a:noFill/>
          <a:ln w="9525">
            <a:noFill/>
            <a:miter lim="800000"/>
            <a:headEnd/>
            <a:tailEnd/>
          </a:ln>
        </p:spPr>
        <p:txBody>
          <a:bodyPr>
            <a:spAutoFit/>
          </a:bodyPr>
          <a:lstStyle/>
          <a:p>
            <a:pPr marL="342900" indent="-342900" algn="just">
              <a:buFont typeface="Calibri" pitchFamily="34" charset="0"/>
              <a:buAutoNum type="arabicPeriod"/>
              <a:tabLst>
                <a:tab pos="457200" algn="l"/>
                <a:tab pos="2636838" algn="ctr"/>
                <a:tab pos="5273675" algn="r"/>
              </a:tabLst>
            </a:pPr>
            <a:r>
              <a:rPr lang="lv-LV" sz="1100">
                <a:latin typeface="Times New Roman" pitchFamily="18" charset="0"/>
              </a:rPr>
              <a:t>J.Barzdins, M.Grasmanis, E.Rencis, A.Sostaks, J.Barzdins, Ad-Hoc Querying of Semistar Data Ontologies Using Controlled Natural Language. // In: G.Arnicans, V.Arnicane, J.Borzovs, L.Niedrite (Eds.), </a:t>
            </a:r>
            <a:r>
              <a:rPr lang="lv-LV" sz="1100">
                <a:latin typeface="Times New Roman" pitchFamily="18" charset="0"/>
                <a:cs typeface="Times New Roman" pitchFamily="18" charset="0"/>
              </a:rPr>
              <a:t>Frontiers of AI and Applications, Vol. 291, Databases and Information Systems IX, IOS Press, pp. 3-16, 2016. </a:t>
            </a:r>
            <a:r>
              <a:rPr lang="lv-LV" sz="1100">
                <a:latin typeface="Times New Roman" pitchFamily="18" charset="0"/>
              </a:rPr>
              <a:t>(to be indexed </a:t>
            </a:r>
            <a:r>
              <a:rPr lang="lv-LV" sz="1100" b="1">
                <a:latin typeface="Times New Roman" pitchFamily="18" charset="0"/>
              </a:rPr>
              <a:t>SCOPUS</a:t>
            </a:r>
            <a:r>
              <a:rPr lang="lv-LV" sz="1100">
                <a:latin typeface="Times New Roman" pitchFamily="18" charset="0"/>
              </a:rPr>
              <a:t>), </a:t>
            </a:r>
            <a:r>
              <a:rPr lang="lv-LV" sz="1100">
                <a:latin typeface="Times New Roman" pitchFamily="18" charset="0"/>
                <a:hlinkClick r:id="rId2"/>
              </a:rPr>
              <a:t>http://ebooks.iospress.com/volumearticle/45695</a:t>
            </a:r>
            <a:endParaRPr lang="lv-LV" sz="1100">
              <a:latin typeface="Times New Roman" pitchFamily="18" charset="0"/>
            </a:endParaRPr>
          </a:p>
          <a:p>
            <a:pPr marL="342900" indent="-342900" algn="just">
              <a:buFont typeface="Calibri" pitchFamily="34" charset="0"/>
              <a:buAutoNum type="arabicPeriod"/>
              <a:tabLst>
                <a:tab pos="457200" algn="l"/>
                <a:tab pos="2636838" algn="ctr"/>
                <a:tab pos="5273675" algn="r"/>
              </a:tabLst>
            </a:pPr>
            <a:r>
              <a:rPr lang="lv-LV" sz="1200">
                <a:latin typeface="Times New Roman" pitchFamily="18" charset="0"/>
              </a:rPr>
              <a:t>J.Barzdins, M.Grasmanis, E.Rencis, A.Sostaks, A.Steinsbekk, Towards a More Effective Hospital: Helping Health Professionals to Learn from their Own Practice by Developing an Easy to use Clinical Processes Querying Language. // J.E.Q. Varajão et. al. (Eds.), Procedia Computer Science, Vol. 100, Elsevier, pp. 498-506, 2016.</a:t>
            </a:r>
            <a:endParaRPr lang="lv-LV" sz="1400">
              <a:latin typeface="Times New Roman" pitchFamily="18" charset="0"/>
            </a:endParaRPr>
          </a:p>
          <a:p>
            <a:pPr marL="342900" indent="-342900" algn="just">
              <a:buFont typeface="Calibri" pitchFamily="34" charset="0"/>
              <a:buAutoNum type="arabicPeriod"/>
              <a:tabLst>
                <a:tab pos="457200" algn="l"/>
                <a:tab pos="2636838" algn="ctr"/>
                <a:tab pos="5273675" algn="r"/>
              </a:tabLst>
            </a:pPr>
            <a:endParaRPr lang="lv-LV" sz="1200">
              <a:latin typeface="Times New Roman" pitchFamily="18" charset="0"/>
            </a:endParaRPr>
          </a:p>
        </p:txBody>
      </p:sp>
      <p:sp>
        <p:nvSpPr>
          <p:cNvPr id="89094" name="TextBox 6"/>
          <p:cNvSpPr txBox="1">
            <a:spLocks noChangeArrowheads="1"/>
          </p:cNvSpPr>
          <p:nvPr/>
        </p:nvSpPr>
        <p:spPr bwMode="auto">
          <a:xfrm>
            <a:off x="762000" y="3336925"/>
            <a:ext cx="5684838" cy="369888"/>
          </a:xfrm>
          <a:prstGeom prst="rect">
            <a:avLst/>
          </a:prstGeom>
          <a:noFill/>
          <a:ln w="9525">
            <a:noFill/>
            <a:miter lim="800000"/>
            <a:headEnd/>
            <a:tailEnd/>
          </a:ln>
        </p:spPr>
        <p:txBody>
          <a:bodyPr wrap="none">
            <a:spAutoFit/>
          </a:bodyPr>
          <a:lstStyle/>
          <a:p>
            <a:r>
              <a:rPr lang="lv-LV">
                <a:latin typeface="Calibri" pitchFamily="34" charset="0"/>
              </a:rPr>
              <a:t>Uz skatiem balstīts Ātrās vaicājumu valodas paplašinājums:</a:t>
            </a:r>
          </a:p>
        </p:txBody>
      </p:sp>
      <p:sp>
        <p:nvSpPr>
          <p:cNvPr id="89095" name="TextBox 8"/>
          <p:cNvSpPr txBox="1">
            <a:spLocks noChangeArrowheads="1"/>
          </p:cNvSpPr>
          <p:nvPr/>
        </p:nvSpPr>
        <p:spPr bwMode="auto">
          <a:xfrm>
            <a:off x="609600" y="1535113"/>
            <a:ext cx="1331913" cy="369887"/>
          </a:xfrm>
          <a:prstGeom prst="rect">
            <a:avLst/>
          </a:prstGeom>
          <a:noFill/>
          <a:ln w="9525">
            <a:noFill/>
            <a:miter lim="800000"/>
            <a:headEnd/>
            <a:tailEnd/>
          </a:ln>
        </p:spPr>
        <p:txBody>
          <a:bodyPr wrap="none">
            <a:spAutoFit/>
          </a:bodyPr>
          <a:lstStyle/>
          <a:p>
            <a:r>
              <a:rPr lang="lv-LV">
                <a:latin typeface="Calibri" pitchFamily="34" charset="0"/>
              </a:rPr>
              <a:t>Publikācijas:</a:t>
            </a:r>
          </a:p>
        </p:txBody>
      </p:sp>
      <p:sp>
        <p:nvSpPr>
          <p:cNvPr id="89096" name="TextBox 12"/>
          <p:cNvSpPr txBox="1">
            <a:spLocks noChangeArrowheads="1"/>
          </p:cNvSpPr>
          <p:nvPr/>
        </p:nvSpPr>
        <p:spPr bwMode="auto">
          <a:xfrm>
            <a:off x="792163" y="5699125"/>
            <a:ext cx="7513637" cy="923925"/>
          </a:xfrm>
          <a:prstGeom prst="rect">
            <a:avLst/>
          </a:prstGeom>
          <a:noFill/>
          <a:ln w="9525">
            <a:noFill/>
            <a:miter lim="800000"/>
            <a:headEnd/>
            <a:tailEnd/>
          </a:ln>
        </p:spPr>
        <p:txBody>
          <a:bodyPr>
            <a:spAutoFit/>
          </a:bodyPr>
          <a:lstStyle/>
          <a:p>
            <a:r>
              <a:rPr lang="lv-LV">
                <a:latin typeface="Calibri" pitchFamily="34" charset="0"/>
              </a:rPr>
              <a:t>Adrese, kur ar Ātro vaicājumu rīku var ‘’paspēlēties’’ lietojot latviešu valodas versiju:   </a:t>
            </a:r>
            <a:r>
              <a:rPr lang="lv-LV">
                <a:solidFill>
                  <a:srgbClr val="000000"/>
                </a:solidFill>
                <a:latin typeface="Calibri" pitchFamily="34" charset="0"/>
                <a:hlinkClick r:id="rId3"/>
              </a:rPr>
              <a:t>http://85.254.199.40/</a:t>
            </a:r>
            <a:r>
              <a:rPr lang="lv-LV">
                <a:solidFill>
                  <a:srgbClr val="000000"/>
                </a:solidFill>
                <a:latin typeface="Calibri" pitchFamily="34" charset="0"/>
              </a:rPr>
              <a:t>    (lietot Google Chrome!)</a:t>
            </a:r>
          </a:p>
          <a:p>
            <a:r>
              <a:rPr lang="lv-LV">
                <a:latin typeface="Calibri" pitchFamily="34" charset="0"/>
              </a:rPr>
              <a:t> </a:t>
            </a:r>
          </a:p>
        </p:txBody>
      </p:sp>
      <p:sp>
        <p:nvSpPr>
          <p:cNvPr id="89097" name="TextBox 10"/>
          <p:cNvSpPr txBox="1">
            <a:spLocks noChangeArrowheads="1"/>
          </p:cNvSpPr>
          <p:nvPr/>
        </p:nvSpPr>
        <p:spPr bwMode="auto">
          <a:xfrm>
            <a:off x="515938" y="3821113"/>
            <a:ext cx="7912100" cy="369887"/>
          </a:xfrm>
          <a:prstGeom prst="rect">
            <a:avLst/>
          </a:prstGeom>
          <a:noFill/>
          <a:ln w="9525">
            <a:noFill/>
            <a:miter lim="800000"/>
            <a:headEnd/>
            <a:tailEnd/>
          </a:ln>
        </p:spPr>
        <p:txBody>
          <a:bodyPr wrap="none">
            <a:spAutoFit/>
          </a:bodyPr>
          <a:lstStyle/>
          <a:p>
            <a:pPr indent="142875" algn="just"/>
            <a:r>
              <a:rPr lang="en-US" b="1">
                <a:latin typeface="Courier New" pitchFamily="49" charset="0"/>
                <a:cs typeface="Times New Roman" pitchFamily="18" charset="0"/>
              </a:rPr>
              <a:t> </a:t>
            </a:r>
            <a:r>
              <a:rPr lang="lv-LV" b="1">
                <a:latin typeface="Courier New" pitchFamily="49" charset="0"/>
                <a:cs typeface="Times New Roman" pitchFamily="18" charset="0"/>
              </a:rPr>
              <a:t>define Wclass = </a:t>
            </a:r>
            <a:r>
              <a:rPr lang="en-US" b="1">
                <a:latin typeface="Courier New" pitchFamily="49" charset="0"/>
                <a:cs typeface="Times New Roman" pitchFamily="18" charset="0"/>
              </a:rPr>
              <a:t>AClass [x] WHERE &lt;selection condition&gt;</a:t>
            </a:r>
            <a:endParaRPr lang="lv-LV" b="1">
              <a:latin typeface="Courier New" pitchFamily="49" charset="0"/>
              <a:cs typeface="Times New Roman" pitchFamily="18" charset="0"/>
            </a:endParaRPr>
          </a:p>
        </p:txBody>
      </p:sp>
      <p:sp>
        <p:nvSpPr>
          <p:cNvPr id="89098" name="TextBox 13"/>
          <p:cNvSpPr txBox="1">
            <a:spLocks noChangeArrowheads="1"/>
          </p:cNvSpPr>
          <p:nvPr/>
        </p:nvSpPr>
        <p:spPr bwMode="auto">
          <a:xfrm>
            <a:off x="501650" y="4362450"/>
            <a:ext cx="7775575" cy="369888"/>
          </a:xfrm>
          <a:prstGeom prst="rect">
            <a:avLst/>
          </a:prstGeom>
          <a:noFill/>
          <a:ln w="9525">
            <a:noFill/>
            <a:miter lim="800000"/>
            <a:headEnd/>
            <a:tailEnd/>
          </a:ln>
        </p:spPr>
        <p:txBody>
          <a:bodyPr wrap="none">
            <a:spAutoFit/>
          </a:bodyPr>
          <a:lstStyle/>
          <a:p>
            <a:pPr indent="142875" algn="just"/>
            <a:r>
              <a:rPr lang="en-US" b="1">
                <a:latin typeface="Courier New" pitchFamily="49" charset="0"/>
                <a:cs typeface="Times New Roman" pitchFamily="18" charset="0"/>
              </a:rPr>
              <a:t> </a:t>
            </a:r>
            <a:r>
              <a:rPr lang="lv-LV" b="1">
                <a:latin typeface="Courier New" pitchFamily="49" charset="0"/>
                <a:cs typeface="Times New Roman" pitchFamily="18" charset="0"/>
              </a:rPr>
              <a:t>definēt Wclass = </a:t>
            </a:r>
            <a:r>
              <a:rPr lang="en-US" b="1">
                <a:latin typeface="Courier New" pitchFamily="49" charset="0"/>
                <a:cs typeface="Times New Roman" pitchFamily="18" charset="0"/>
              </a:rPr>
              <a:t>AClass [x] </a:t>
            </a:r>
            <a:r>
              <a:rPr lang="lv-LV" b="1">
                <a:latin typeface="Courier New" pitchFamily="49" charset="0"/>
                <a:cs typeface="Times New Roman" pitchFamily="18" charset="0"/>
              </a:rPr>
              <a:t>kur</a:t>
            </a:r>
            <a:r>
              <a:rPr lang="en-US" b="1">
                <a:latin typeface="Courier New" pitchFamily="49" charset="0"/>
                <a:cs typeface="Times New Roman" pitchFamily="18" charset="0"/>
              </a:rPr>
              <a:t> &lt;selection condition&gt;</a:t>
            </a:r>
            <a:endParaRPr lang="lv-LV" b="1">
              <a:latin typeface="Courier New" pitchFamily="49" charset="0"/>
              <a:cs typeface="Times New Roman" pitchFamily="18" charset="0"/>
            </a:endParaRPr>
          </a:p>
        </p:txBody>
      </p:sp>
      <p:sp>
        <p:nvSpPr>
          <p:cNvPr id="89099" name="TextBox 11"/>
          <p:cNvSpPr txBox="1">
            <a:spLocks noChangeArrowheads="1"/>
          </p:cNvSpPr>
          <p:nvPr/>
        </p:nvSpPr>
        <p:spPr bwMode="auto">
          <a:xfrm>
            <a:off x="792163" y="4799013"/>
            <a:ext cx="7818437" cy="922337"/>
          </a:xfrm>
          <a:prstGeom prst="rect">
            <a:avLst/>
          </a:prstGeom>
          <a:noFill/>
          <a:ln w="9525">
            <a:noFill/>
            <a:miter lim="800000"/>
            <a:headEnd/>
            <a:tailEnd/>
          </a:ln>
        </p:spPr>
        <p:txBody>
          <a:bodyPr>
            <a:spAutoFit/>
          </a:bodyPr>
          <a:lstStyle/>
          <a:p>
            <a:r>
              <a:rPr lang="lv-LV">
                <a:latin typeface="Calibri" pitchFamily="34" charset="0"/>
              </a:rPr>
              <a:t>Piemērs:</a:t>
            </a:r>
          </a:p>
          <a:p>
            <a:r>
              <a:rPr lang="lv-LV">
                <a:latin typeface="Times New Roman" pitchFamily="18" charset="0"/>
              </a:rPr>
              <a:t>definēt LaimīgsPacients=Pacients kuram eksistē SlimnīcasEpizode, kurai slimIzrakstīšanasIemesls=vesels</a:t>
            </a:r>
            <a:endParaRPr lang="lv-LV">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3E4C92F8-C67C-4AEE-B4A8-B802CBC5C055}" type="slidenum">
              <a:rPr lang="en-US"/>
              <a:pPr>
                <a:defRPr/>
              </a:pPr>
              <a:t>25</a:t>
            </a:fld>
            <a:endParaRPr lang="en-US"/>
          </a:p>
        </p:txBody>
      </p:sp>
      <p:pic>
        <p:nvPicPr>
          <p:cNvPr id="90116" name="Picture 10"/>
          <p:cNvPicPr>
            <a:picLocks noChangeAspect="1"/>
          </p:cNvPicPr>
          <p:nvPr/>
        </p:nvPicPr>
        <p:blipFill>
          <a:blip r:embed="rId2"/>
          <a:srcRect/>
          <a:stretch>
            <a:fillRect/>
          </a:stretch>
        </p:blipFill>
        <p:spPr bwMode="auto">
          <a:xfrm>
            <a:off x="152400" y="923925"/>
            <a:ext cx="8763000" cy="49291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lv-LV"/>
              <a:t>02/12/2016</a:t>
            </a:r>
            <a:endParaRPr lang="en-US"/>
          </a:p>
        </p:txBody>
      </p:sp>
      <p:sp>
        <p:nvSpPr>
          <p:cNvPr id="3" name="Footer Placeholder 2"/>
          <p:cNvSpPr>
            <a:spLocks noGrp="1"/>
          </p:cNvSpPr>
          <p:nvPr>
            <p:ph type="ftr" sz="quarter" idx="11"/>
          </p:nvPr>
        </p:nvSpPr>
        <p:spPr/>
        <p:txBody>
          <a:bodyPr/>
          <a:lstStyle/>
          <a:p>
            <a:pPr>
              <a:defRPr/>
            </a:pPr>
            <a:r>
              <a:rPr lang="en-US"/>
              <a:t>VPP SOPHIS prjekts Nr.2</a:t>
            </a:r>
            <a:endParaRPr lang="en-US"/>
          </a:p>
        </p:txBody>
      </p:sp>
      <p:sp>
        <p:nvSpPr>
          <p:cNvPr id="4" name="Slide Number Placeholder 3"/>
          <p:cNvSpPr>
            <a:spLocks noGrp="1"/>
          </p:cNvSpPr>
          <p:nvPr>
            <p:ph type="sldNum" sz="quarter" idx="12"/>
          </p:nvPr>
        </p:nvSpPr>
        <p:spPr/>
        <p:txBody>
          <a:bodyPr/>
          <a:lstStyle/>
          <a:p>
            <a:pPr>
              <a:defRPr/>
            </a:pPr>
            <a:fld id="{8A4C8DFB-8C9C-44AA-8A0F-3AC6F4374957}" type="slidenum">
              <a:rPr lang="en-US"/>
              <a:pPr>
                <a:defRPr/>
              </a:pPr>
              <a:t>26</a:t>
            </a:fld>
            <a:endParaRPr lang="en-US"/>
          </a:p>
        </p:txBody>
      </p:sp>
      <p:pic>
        <p:nvPicPr>
          <p:cNvPr id="91140" name="Picture 6"/>
          <p:cNvPicPr>
            <a:picLocks noChangeAspect="1"/>
          </p:cNvPicPr>
          <p:nvPr/>
        </p:nvPicPr>
        <p:blipFill>
          <a:blip r:embed="rId2"/>
          <a:srcRect/>
          <a:stretch>
            <a:fillRect/>
          </a:stretch>
        </p:blipFill>
        <p:spPr bwMode="auto">
          <a:xfrm>
            <a:off x="190500" y="914400"/>
            <a:ext cx="8763000" cy="49291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lv-LV"/>
              <a:t>02/12/2016</a:t>
            </a:r>
            <a:endParaRPr lang="en-US"/>
          </a:p>
        </p:txBody>
      </p:sp>
      <p:sp>
        <p:nvSpPr>
          <p:cNvPr id="3" name="Footer Placeholder 2"/>
          <p:cNvSpPr>
            <a:spLocks noGrp="1"/>
          </p:cNvSpPr>
          <p:nvPr>
            <p:ph type="ftr" sz="quarter" idx="11"/>
          </p:nvPr>
        </p:nvSpPr>
        <p:spPr/>
        <p:txBody>
          <a:bodyPr/>
          <a:lstStyle/>
          <a:p>
            <a:pPr>
              <a:defRPr/>
            </a:pPr>
            <a:r>
              <a:rPr lang="en-US"/>
              <a:t>VPP SOPHIS prjekts Nr.2</a:t>
            </a:r>
            <a:endParaRPr lang="en-US"/>
          </a:p>
        </p:txBody>
      </p:sp>
      <p:sp>
        <p:nvSpPr>
          <p:cNvPr id="4" name="Slide Number Placeholder 3"/>
          <p:cNvSpPr>
            <a:spLocks noGrp="1"/>
          </p:cNvSpPr>
          <p:nvPr>
            <p:ph type="sldNum" sz="quarter" idx="12"/>
          </p:nvPr>
        </p:nvSpPr>
        <p:spPr/>
        <p:txBody>
          <a:bodyPr/>
          <a:lstStyle/>
          <a:p>
            <a:pPr>
              <a:defRPr/>
            </a:pPr>
            <a:fld id="{7309A911-EED7-498C-BA0B-AC85321E91FA}" type="slidenum">
              <a:rPr lang="en-US"/>
              <a:pPr>
                <a:defRPr/>
              </a:pPr>
              <a:t>27</a:t>
            </a:fld>
            <a:endParaRPr lang="en-US"/>
          </a:p>
        </p:txBody>
      </p:sp>
      <p:pic>
        <p:nvPicPr>
          <p:cNvPr id="92164" name="Picture 4"/>
          <p:cNvPicPr>
            <a:picLocks noChangeAspect="1"/>
          </p:cNvPicPr>
          <p:nvPr/>
        </p:nvPicPr>
        <p:blipFill>
          <a:blip r:embed="rId2"/>
          <a:srcRect/>
          <a:stretch>
            <a:fillRect/>
          </a:stretch>
        </p:blipFill>
        <p:spPr bwMode="auto">
          <a:xfrm>
            <a:off x="114300" y="1066800"/>
            <a:ext cx="8915400" cy="50149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lv-LV"/>
              <a:t>02/12/2016</a:t>
            </a:r>
            <a:endParaRPr lang="en-US"/>
          </a:p>
        </p:txBody>
      </p:sp>
      <p:sp>
        <p:nvSpPr>
          <p:cNvPr id="3" name="Footer Placeholder 2"/>
          <p:cNvSpPr>
            <a:spLocks noGrp="1"/>
          </p:cNvSpPr>
          <p:nvPr>
            <p:ph type="ftr" sz="quarter" idx="11"/>
          </p:nvPr>
        </p:nvSpPr>
        <p:spPr/>
        <p:txBody>
          <a:bodyPr/>
          <a:lstStyle/>
          <a:p>
            <a:pPr>
              <a:defRPr/>
            </a:pPr>
            <a:r>
              <a:rPr lang="en-US"/>
              <a:t>VPP SOPHIS prjekts Nr.2</a:t>
            </a:r>
            <a:endParaRPr lang="en-US"/>
          </a:p>
        </p:txBody>
      </p:sp>
      <p:sp>
        <p:nvSpPr>
          <p:cNvPr id="4" name="Slide Number Placeholder 3"/>
          <p:cNvSpPr>
            <a:spLocks noGrp="1"/>
          </p:cNvSpPr>
          <p:nvPr>
            <p:ph type="sldNum" sz="quarter" idx="12"/>
          </p:nvPr>
        </p:nvSpPr>
        <p:spPr/>
        <p:txBody>
          <a:bodyPr/>
          <a:lstStyle/>
          <a:p>
            <a:pPr>
              <a:defRPr/>
            </a:pPr>
            <a:fld id="{A0B3493A-D15A-4E79-9CBC-ECB916981108}" type="slidenum">
              <a:rPr lang="en-US"/>
              <a:pPr>
                <a:defRPr/>
              </a:pPr>
              <a:t>28</a:t>
            </a:fld>
            <a:endParaRPr lang="en-US"/>
          </a:p>
        </p:txBody>
      </p:sp>
      <p:sp>
        <p:nvSpPr>
          <p:cNvPr id="93188" name="TextBox 4"/>
          <p:cNvSpPr txBox="1">
            <a:spLocks noChangeArrowheads="1"/>
          </p:cNvSpPr>
          <p:nvPr/>
        </p:nvSpPr>
        <p:spPr bwMode="auto">
          <a:xfrm>
            <a:off x="914400" y="609600"/>
            <a:ext cx="6819900" cy="369888"/>
          </a:xfrm>
          <a:prstGeom prst="rect">
            <a:avLst/>
          </a:prstGeom>
          <a:noFill/>
          <a:ln w="9525">
            <a:noFill/>
            <a:miter lim="800000"/>
            <a:headEnd/>
            <a:tailEnd/>
          </a:ln>
        </p:spPr>
        <p:txBody>
          <a:bodyPr wrap="none">
            <a:spAutoFit/>
          </a:bodyPr>
          <a:lstStyle/>
          <a:p>
            <a:r>
              <a:rPr lang="lv-LV">
                <a:latin typeface="Calibri" pitchFamily="34" charset="0"/>
              </a:rPr>
              <a:t>Skatu realizācijas princips – dinamiski translējot uz «bezskatu» variantu:</a:t>
            </a:r>
          </a:p>
        </p:txBody>
      </p:sp>
      <p:pic>
        <p:nvPicPr>
          <p:cNvPr id="93189" name="Picture 5"/>
          <p:cNvPicPr>
            <a:picLocks noChangeAspect="1"/>
          </p:cNvPicPr>
          <p:nvPr/>
        </p:nvPicPr>
        <p:blipFill>
          <a:blip r:embed="rId2"/>
          <a:srcRect/>
          <a:stretch>
            <a:fillRect/>
          </a:stretch>
        </p:blipFill>
        <p:spPr bwMode="auto">
          <a:xfrm>
            <a:off x="188913" y="1217613"/>
            <a:ext cx="8766175" cy="49323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76200" y="274638"/>
            <a:ext cx="8915400" cy="1143000"/>
          </a:xfrm>
        </p:spPr>
        <p:txBody>
          <a:bodyPr/>
          <a:lstStyle/>
          <a:p>
            <a:r>
              <a:rPr lang="lv-LV" sz="2400" b="1" smtClean="0">
                <a:solidFill>
                  <a:srgbClr val="C00000"/>
                </a:solidFill>
                <a:ea typeface="Calibri" pitchFamily="34" charset="0"/>
                <a:cs typeface="Times New Roman" pitchFamily="18" charset="0"/>
              </a:rPr>
              <a:t>2. Izstrādāt uz datu ontoloģijām un tīmekļa tehnoloģijām balstītas zināšanu pieejas tiesību modelēšanas metodes sensitīvu datu pieejas tiesību mehānisma realizēšanai ātro vaicājumu valodas realizācijas vajadzībām</a:t>
            </a:r>
            <a:endParaRPr lang="lv-LV" sz="2400" smtClean="0">
              <a:solidFill>
                <a:srgbClr val="C00000"/>
              </a:solidFill>
              <a:ea typeface="Calibri" pitchFamily="34" charset="0"/>
              <a:cs typeface="Times New Roman" pitchFamily="18" charset="0"/>
            </a:endParaRPr>
          </a:p>
        </p:txBody>
      </p:sp>
      <p:sp>
        <p:nvSpPr>
          <p:cNvPr id="3" name="Date Placeholder 2"/>
          <p:cNvSpPr>
            <a:spLocks noGrp="1"/>
          </p:cNvSpPr>
          <p:nvPr>
            <p:ph type="dt" sz="quarter" idx="10"/>
          </p:nvPr>
        </p:nvSpPr>
        <p:spPr/>
        <p:txBody>
          <a:bodyPr/>
          <a:lstStyle/>
          <a:p>
            <a:pPr>
              <a:defRPr/>
            </a:pPr>
            <a:r>
              <a:rPr lang="lv-LV" dirty="0"/>
              <a:t>02/12/2016</a:t>
            </a:r>
            <a:endParaRPr lang="en-US" dirty="0"/>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a:xfrm>
            <a:off x="6553200" y="6416675"/>
            <a:ext cx="2133600" cy="365125"/>
          </a:xfrm>
        </p:spPr>
        <p:txBody>
          <a:bodyPr/>
          <a:lstStyle/>
          <a:p>
            <a:pPr>
              <a:defRPr/>
            </a:pPr>
            <a:fld id="{133990D7-D3E0-4216-B536-F8DFEC689323}" type="slidenum">
              <a:rPr lang="en-US"/>
              <a:pPr>
                <a:defRPr/>
              </a:pPr>
              <a:t>29</a:t>
            </a:fld>
            <a:endParaRPr lang="en-US"/>
          </a:p>
        </p:txBody>
      </p:sp>
      <p:sp>
        <p:nvSpPr>
          <p:cNvPr id="94213" name="TextBox 7"/>
          <p:cNvSpPr txBox="1">
            <a:spLocks noChangeArrowheads="1"/>
          </p:cNvSpPr>
          <p:nvPr/>
        </p:nvSpPr>
        <p:spPr bwMode="auto">
          <a:xfrm>
            <a:off x="762000" y="1690688"/>
            <a:ext cx="7826375" cy="1077912"/>
          </a:xfrm>
          <a:prstGeom prst="rect">
            <a:avLst/>
          </a:prstGeom>
          <a:noFill/>
          <a:ln w="9525">
            <a:noFill/>
            <a:miter lim="800000"/>
            <a:headEnd/>
            <a:tailEnd/>
          </a:ln>
        </p:spPr>
        <p:txBody>
          <a:bodyPr wrap="none">
            <a:spAutoFit/>
          </a:bodyPr>
          <a:lstStyle/>
          <a:p>
            <a:pPr marL="285750" indent="-285750">
              <a:buFont typeface="Wingdings" pitchFamily="2" charset="2"/>
              <a:buChar char="ü"/>
            </a:pPr>
            <a:r>
              <a:rPr lang="lv-LV" sz="1600">
                <a:latin typeface="Calibri" pitchFamily="34" charset="0"/>
              </a:rPr>
              <a:t>Role-based Access Control,  Attribute-based Access Control, </a:t>
            </a:r>
          </a:p>
          <a:p>
            <a:pPr marL="285750" indent="-285750">
              <a:buFont typeface="Wingdings" pitchFamily="2" charset="2"/>
              <a:buChar char="ü"/>
            </a:pPr>
            <a:r>
              <a:rPr lang="lv-LV" sz="1600">
                <a:latin typeface="Calibri" pitchFamily="34" charset="0"/>
              </a:rPr>
              <a:t>XACML (eXtensible Access Control Markap Language) - ietver iepriekšējās u.c.</a:t>
            </a:r>
          </a:p>
          <a:p>
            <a:pPr marL="285750" indent="-285750">
              <a:buFont typeface="Wingdings" pitchFamily="2" charset="2"/>
              <a:buChar char="ü"/>
            </a:pPr>
            <a:r>
              <a:rPr lang="lv-LV" sz="1600">
                <a:latin typeface="Calibri" pitchFamily="34" charset="0"/>
              </a:rPr>
              <a:t>Metodes universālas, bet komplicētas.</a:t>
            </a:r>
          </a:p>
          <a:p>
            <a:pPr marL="285750" indent="-285750">
              <a:buFont typeface="Wingdings" pitchFamily="2" charset="2"/>
              <a:buChar char="ü"/>
            </a:pPr>
            <a:r>
              <a:rPr lang="lv-LV" sz="1600">
                <a:latin typeface="Calibri" pitchFamily="34" charset="0"/>
              </a:rPr>
              <a:t>Puszvaigžņu (semistar) datu ontoloģijas un ātrā vaicājumu valoda – vai nevar vienkāršāk?</a:t>
            </a:r>
          </a:p>
        </p:txBody>
      </p:sp>
      <p:sp>
        <p:nvSpPr>
          <p:cNvPr id="94214" name="Rectangle 6"/>
          <p:cNvSpPr>
            <a:spLocks noChangeArrowheads="1"/>
          </p:cNvSpPr>
          <p:nvPr/>
        </p:nvSpPr>
        <p:spPr bwMode="auto">
          <a:xfrm>
            <a:off x="647700" y="3154363"/>
            <a:ext cx="7940675" cy="3138487"/>
          </a:xfrm>
          <a:prstGeom prst="rect">
            <a:avLst/>
          </a:prstGeom>
          <a:noFill/>
          <a:ln w="9525">
            <a:noFill/>
            <a:miter lim="800000"/>
            <a:headEnd/>
            <a:tailEnd/>
          </a:ln>
        </p:spPr>
        <p:txBody>
          <a:bodyPr>
            <a:spAutoFit/>
          </a:bodyPr>
          <a:lstStyle/>
          <a:p>
            <a:pPr marL="285750" indent="-285750">
              <a:buFont typeface="Arial" charset="0"/>
              <a:buChar char="•"/>
            </a:pPr>
            <a:r>
              <a:rPr lang="lv-LV" sz="1600">
                <a:solidFill>
                  <a:srgbClr val="000000"/>
                </a:solidFill>
                <a:latin typeface="Calibri" pitchFamily="34" charset="0"/>
                <a:ea typeface="Calibri" pitchFamily="34" charset="0"/>
                <a:cs typeface="Times New Roman" pitchFamily="18" charset="0"/>
              </a:rPr>
              <a:t>Izstrādāts  pietiekoši vispārīgs pieejas tiesību definēšanas mehānisms priekš minētās vaicājumu valodas,  kas izmanto jauna veida lomas jēdzienu, kas tiek definēts ar šīs pašas vaicājumu valodas līdzekļiem, tikai nedaudz tos papildinot. </a:t>
            </a:r>
          </a:p>
          <a:p>
            <a:pPr marL="285750" indent="-285750">
              <a:buFont typeface="Arial" charset="0"/>
              <a:buChar char="•"/>
            </a:pPr>
            <a:r>
              <a:rPr lang="lv-LV" sz="1600">
                <a:solidFill>
                  <a:srgbClr val="000000"/>
                </a:solidFill>
                <a:latin typeface="Calibri" pitchFamily="34" charset="0"/>
                <a:ea typeface="Calibri" pitchFamily="34" charset="0"/>
                <a:cs typeface="Times New Roman" pitchFamily="18" charset="0"/>
              </a:rPr>
              <a:t>Un proti, lomas definēšana balstās uz datu atlasi priekš attiecīgā lietotāja ar formulas tipa “FULLSELECT &lt;class name&gt; WHERE &lt;select condition&gt; WITHOUT &lt;class name&gt;[.&lt;attribute name&gt;], … ” palīdzību, kur FULLSELECT  nozīmē, ka reizē  ar norādītas klases instanču atlasi notiek  arī tās “bērnu” un “vecāku” atlase. </a:t>
            </a:r>
          </a:p>
          <a:p>
            <a:pPr marL="285750" indent="-285750">
              <a:buFont typeface="Arial" charset="0"/>
              <a:buChar char="•"/>
            </a:pPr>
            <a:r>
              <a:rPr lang="lv-LV" sz="1600">
                <a:solidFill>
                  <a:srgbClr val="000000"/>
                </a:solidFill>
                <a:latin typeface="Calibri" pitchFamily="34" charset="0"/>
                <a:ea typeface="Calibri" pitchFamily="34" charset="0"/>
                <a:cs typeface="Times New Roman" pitchFamily="18" charset="0"/>
              </a:rPr>
              <a:t>Korekta šādas atlases definīcija ir iespējam pateicoties aplūkojamo ontoloģiju zvaigžņveida struktūrai</a:t>
            </a:r>
          </a:p>
          <a:p>
            <a:pPr marL="285750" indent="-285750">
              <a:buFont typeface="Arial" charset="0"/>
              <a:buChar char="•"/>
            </a:pPr>
            <a:r>
              <a:rPr lang="lv-LV">
                <a:latin typeface="Calibri" pitchFamily="34" charset="0"/>
                <a:ea typeface="Calibri" pitchFamily="34" charset="0"/>
                <a:cs typeface="Times New Roman" pitchFamily="18" charset="0"/>
              </a:rPr>
              <a:t>Pētīta arī minēto pieejas tiesību ietekme uz  vaicājumu izpildes ātrdarbību, sagaidāmais palēninājums – ne vairāk kā 2 reizes, bet tas prasa vēl tālākus eksperimentālus pētījumus, kas paredzēti projekta nākamajā posmā. </a:t>
            </a:r>
          </a:p>
        </p:txBody>
      </p:sp>
      <p:sp>
        <p:nvSpPr>
          <p:cNvPr id="94215" name="TextBox 8"/>
          <p:cNvSpPr txBox="1">
            <a:spLocks noChangeArrowheads="1"/>
          </p:cNvSpPr>
          <p:nvPr/>
        </p:nvSpPr>
        <p:spPr bwMode="auto">
          <a:xfrm>
            <a:off x="457200" y="2906713"/>
            <a:ext cx="2049463" cy="368300"/>
          </a:xfrm>
          <a:prstGeom prst="rect">
            <a:avLst/>
          </a:prstGeom>
          <a:noFill/>
          <a:ln w="9525">
            <a:noFill/>
            <a:miter lim="800000"/>
            <a:headEnd/>
            <a:tailEnd/>
          </a:ln>
        </p:spPr>
        <p:txBody>
          <a:bodyPr wrap="none">
            <a:spAutoFit/>
          </a:bodyPr>
          <a:lstStyle/>
          <a:p>
            <a:r>
              <a:rPr lang="lv-LV" b="1">
                <a:latin typeface="Calibri" pitchFamily="34" charset="0"/>
              </a:rPr>
              <a:t>Galvenais rezultāts: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898989"/>
                </a:solidFill>
              </a:rPr>
              <a:t>02/12/2016</a:t>
            </a:r>
            <a:endParaRPr lang="en-US">
              <a:solidFill>
                <a:srgbClr val="898989"/>
              </a:solidFill>
            </a:endParaRPr>
          </a:p>
        </p:txBody>
      </p:sp>
      <p:sp>
        <p:nvSpPr>
          <p:cNvPr id="6758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898989"/>
                </a:solidFill>
              </a:rPr>
              <a:t>VPP SOPHIS prjekts Nr.2</a:t>
            </a:r>
          </a:p>
        </p:txBody>
      </p:sp>
      <p:sp>
        <p:nvSpPr>
          <p:cNvPr id="6758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421657-27A3-4F2B-A287-5C9EE62142F0}" type="slidenum">
              <a:rPr lang="en-US">
                <a:solidFill>
                  <a:srgbClr val="898989"/>
                </a:solidFill>
              </a:rPr>
              <a:pPr fontAlgn="base">
                <a:spcBef>
                  <a:spcPct val="0"/>
                </a:spcBef>
                <a:spcAft>
                  <a:spcPct val="0"/>
                </a:spcAft>
              </a:pPr>
              <a:t>3</a:t>
            </a:fld>
            <a:endParaRPr lang="en-US">
              <a:solidFill>
                <a:srgbClr val="898989"/>
              </a:solidFill>
            </a:endParaRPr>
          </a:p>
        </p:txBody>
      </p:sp>
      <p:graphicFrame>
        <p:nvGraphicFramePr>
          <p:cNvPr id="7" name="Table 6"/>
          <p:cNvGraphicFramePr>
            <a:graphicFrameLocks noGrp="1"/>
          </p:cNvGraphicFramePr>
          <p:nvPr/>
        </p:nvGraphicFramePr>
        <p:xfrm>
          <a:off x="444500" y="152400"/>
          <a:ext cx="7404100" cy="3071813"/>
        </p:xfrm>
        <a:graphic>
          <a:graphicData uri="http://schemas.openxmlformats.org/drawingml/2006/table">
            <a:tbl>
              <a:tblPr firstRow="1" firstCol="1" bandRow="1" bandCol="1">
                <a:tableStyleId>{5C22544A-7EE6-4342-B048-85BDC9FD1C3A}</a:tableStyleId>
              </a:tblPr>
              <a:tblGrid>
                <a:gridCol w="3778006"/>
                <a:gridCol w="1067300"/>
                <a:gridCol w="913602"/>
                <a:gridCol w="883506"/>
                <a:gridCol w="762050"/>
              </a:tblGrid>
              <a:tr h="265430">
                <a:tc rowSpan="3">
                  <a:txBody>
                    <a:bodyPr/>
                    <a:lstStyle/>
                    <a:p>
                      <a:pPr algn="ctr">
                        <a:spcBef>
                          <a:spcPts val="375"/>
                        </a:spcBef>
                        <a:spcAft>
                          <a:spcPts val="0"/>
                        </a:spcAft>
                      </a:pPr>
                      <a:r>
                        <a:rPr lang="lv-LV" sz="1100" dirty="0">
                          <a:effectLst/>
                        </a:rPr>
                        <a:t>Rezultatīvais rādītājs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spcBef>
                          <a:spcPts val="375"/>
                        </a:spcBef>
                        <a:spcAft>
                          <a:spcPts val="0"/>
                        </a:spcAft>
                      </a:pPr>
                      <a:r>
                        <a:rPr lang="lv-LV" sz="1100" dirty="0">
                          <a:effectLst/>
                        </a:rPr>
                        <a:t>Rezultāti</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r>
              <a:tr h="265430">
                <a:tc vMerge="1">
                  <a:txBody>
                    <a:bodyPr/>
                    <a:lstStyle/>
                    <a:p>
                      <a:endParaRPr lang="lv-LV"/>
                    </a:p>
                  </a:txBody>
                  <a:tcPr/>
                </a:tc>
                <a:tc>
                  <a:txBody>
                    <a:bodyPr/>
                    <a:lstStyle/>
                    <a:p>
                      <a:pPr algn="ctr">
                        <a:spcAft>
                          <a:spcPts val="0"/>
                        </a:spcAft>
                      </a:pPr>
                      <a:r>
                        <a:rPr lang="lv-LV" sz="1100">
                          <a:effectLst/>
                        </a:rPr>
                        <a:t>plānots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Bef>
                          <a:spcPts val="375"/>
                        </a:spcBef>
                        <a:spcAft>
                          <a:spcPts val="0"/>
                        </a:spcAft>
                      </a:pPr>
                      <a:r>
                        <a:rPr lang="lv-LV" sz="1100">
                          <a:effectLst/>
                        </a:rPr>
                        <a:t>sasniegts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r>
              <a:tr h="530859">
                <a:tc vMerge="1">
                  <a:txBody>
                    <a:bodyPr/>
                    <a:lstStyle/>
                    <a:p>
                      <a:endParaRPr lang="lv-LV"/>
                    </a:p>
                  </a:txBody>
                  <a:tcPr/>
                </a:tc>
                <a:tc>
                  <a:txBody>
                    <a:bodyPr/>
                    <a:lstStyle/>
                    <a:p>
                      <a:pPr algn="ctr">
                        <a:spcBef>
                          <a:spcPts val="375"/>
                        </a:spcBef>
                        <a:spcAft>
                          <a:spcPts val="0"/>
                        </a:spcAft>
                      </a:pPr>
                      <a:r>
                        <a:rPr lang="lv-LV" sz="1100">
                          <a:effectLst/>
                        </a:rPr>
                        <a:t>2014.–2017. g.</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75"/>
                        </a:spcBef>
                        <a:spcAft>
                          <a:spcPts val="0"/>
                        </a:spcAft>
                      </a:pPr>
                      <a:r>
                        <a:rPr lang="lv-LV" sz="1100" dirty="0" smtClean="0">
                          <a:effectLst/>
                        </a:rPr>
                        <a:t>2014.</a:t>
                      </a:r>
                      <a:r>
                        <a:rPr lang="lv-LV" sz="900" spc="-1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75"/>
                        </a:spcBef>
                        <a:spcAft>
                          <a:spcPts val="0"/>
                        </a:spcAft>
                      </a:pPr>
                      <a:r>
                        <a:rPr lang="lv-LV" sz="1100" dirty="0">
                          <a:effectLst/>
                        </a:rPr>
                        <a:t>2015.</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75"/>
                        </a:spcBef>
                        <a:spcAft>
                          <a:spcPts val="0"/>
                        </a:spcAft>
                      </a:pPr>
                      <a:r>
                        <a:rPr lang="lv-LV" sz="1100" dirty="0">
                          <a:effectLst/>
                        </a:rPr>
                        <a:t>2016.</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430">
                <a:tc gridSpan="5">
                  <a:txBody>
                    <a:bodyPr/>
                    <a:lstStyle/>
                    <a:p>
                      <a:pPr algn="ctr">
                        <a:spcAft>
                          <a:spcPts val="0"/>
                        </a:spcAft>
                      </a:pPr>
                      <a:r>
                        <a:rPr lang="lv-LV" sz="1100" dirty="0">
                          <a:effectLst/>
                        </a:rPr>
                        <a:t>Zinātniskie rezultatīvie rādītāji</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289560">
                <a:tc>
                  <a:txBody>
                    <a:bodyPr/>
                    <a:lstStyle/>
                    <a:p>
                      <a:pPr>
                        <a:spcAft>
                          <a:spcPts val="0"/>
                        </a:spcAft>
                        <a:tabLst>
                          <a:tab pos="900430" algn="l"/>
                        </a:tabLst>
                      </a:pPr>
                      <a:r>
                        <a:rPr lang="lv-LV" sz="1100">
                          <a:effectLst/>
                        </a:rPr>
                        <a:t>1. Zinātnisko publikāciju skaits: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3861">
                <a:tc>
                  <a:txBody>
                    <a:bodyPr/>
                    <a:lstStyle/>
                    <a:p>
                      <a:pPr algn="r">
                        <a:spcAft>
                          <a:spcPts val="0"/>
                        </a:spcAft>
                        <a:tabLst>
                          <a:tab pos="900430" algn="l"/>
                        </a:tabLst>
                      </a:pPr>
                      <a:r>
                        <a:rPr lang="lv-LV" sz="1100" dirty="0">
                          <a:effectLst/>
                        </a:rPr>
                        <a:t>oriģinālo zinātnisko rakstu </a:t>
                      </a:r>
                      <a:endParaRPr lang="lv-LV" sz="1200" dirty="0">
                        <a:effectLst/>
                      </a:endParaRPr>
                    </a:p>
                    <a:p>
                      <a:pPr algn="r">
                        <a:spcAft>
                          <a:spcPts val="0"/>
                        </a:spcAft>
                        <a:tabLst>
                          <a:tab pos="900430" algn="l"/>
                        </a:tabLst>
                      </a:pPr>
                      <a:r>
                        <a:rPr lang="lv-LV" sz="1100" dirty="0">
                          <a:effectLst/>
                        </a:rPr>
                        <a:t>(SCOPUS) (</a:t>
                      </a:r>
                      <a:r>
                        <a:rPr lang="lv-LV" sz="1100" dirty="0">
                          <a:solidFill>
                            <a:srgbClr val="FF0000"/>
                          </a:solidFill>
                          <a:effectLst/>
                        </a:rPr>
                        <a:t>SNIP &gt; 1</a:t>
                      </a:r>
                      <a:r>
                        <a:rPr lang="lv-LV" sz="1100" dirty="0">
                          <a:effectLst/>
                        </a:rPr>
                        <a:t>) skaits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2637155" algn="ctr"/>
                          <a:tab pos="5274310" algn="r"/>
                          <a:tab pos="457200" algn="l"/>
                        </a:tabLst>
                      </a:pPr>
                      <a:r>
                        <a:rPr lang="lv-LV" sz="1200" dirty="0" smtClean="0">
                          <a:effectLst/>
                        </a:rPr>
                        <a:t>4 </a:t>
                      </a:r>
                      <a:r>
                        <a:rPr lang="lv-LV" sz="1200" dirty="0" smtClean="0">
                          <a:solidFill>
                            <a:srgbClr val="FF0000"/>
                          </a:solidFill>
                          <a:effectLst/>
                        </a:rPr>
                        <a:t>(-3)</a:t>
                      </a:r>
                      <a:endParaRPr lang="lv-LV"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b="1" dirty="0" smtClean="0">
                          <a:solidFill>
                            <a:srgbClr val="00B050"/>
                          </a:solidFill>
                          <a:effectLst/>
                        </a:rPr>
                        <a:t>1</a:t>
                      </a:r>
                      <a:endParaRPr lang="lv-LV"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33400">
                <a:tc>
                  <a:txBody>
                    <a:bodyPr/>
                    <a:lstStyle/>
                    <a:p>
                      <a:pPr algn="r">
                        <a:spcAft>
                          <a:spcPts val="0"/>
                        </a:spcAft>
                        <a:tabLst>
                          <a:tab pos="900430" algn="l"/>
                        </a:tabLst>
                      </a:pPr>
                      <a:r>
                        <a:rPr lang="lv-LV" sz="1100" dirty="0">
                          <a:effectLst/>
                        </a:rPr>
                        <a:t>Oriģinālo zinātnisko rakstu </a:t>
                      </a:r>
                      <a:endParaRPr lang="lv-LV" sz="1200" dirty="0">
                        <a:effectLst/>
                      </a:endParaRPr>
                    </a:p>
                    <a:p>
                      <a:pPr algn="r">
                        <a:spcAft>
                          <a:spcPts val="0"/>
                        </a:spcAft>
                        <a:tabLst>
                          <a:tab pos="900430" algn="l"/>
                        </a:tabLst>
                      </a:pPr>
                      <a:r>
                        <a:rPr lang="lv-LV" sz="1100" u="sng" dirty="0">
                          <a:effectLst/>
                        </a:rPr>
                        <a:t>IEEExplore, ACM DL, </a:t>
                      </a:r>
                      <a:r>
                        <a:rPr lang="lv-LV" sz="1100" u="sng" dirty="0">
                          <a:solidFill>
                            <a:srgbClr val="FF0000"/>
                          </a:solidFill>
                          <a:effectLst/>
                        </a:rPr>
                        <a:t>SCOPUS, Web of science</a:t>
                      </a:r>
                      <a:r>
                        <a:rPr lang="lv-LV" sz="1100" dirty="0">
                          <a:solidFill>
                            <a:srgbClr val="FF0000"/>
                          </a:solidFill>
                          <a:effectLst/>
                        </a:rPr>
                        <a:t> </a:t>
                      </a:r>
                      <a:r>
                        <a:rPr lang="lv-LV" sz="1100" dirty="0">
                          <a:effectLst/>
                        </a:rPr>
                        <a:t>datubāzēs iekļautajos izdevumos skaits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2637155" algn="ctr"/>
                          <a:tab pos="5274310" algn="r"/>
                          <a:tab pos="457200" algn="l"/>
                        </a:tabLst>
                      </a:pPr>
                      <a:r>
                        <a:rPr lang="lv-LV" sz="1200" dirty="0" smtClean="0">
                          <a:effectLst/>
                        </a:rPr>
                        <a:t>22 </a:t>
                      </a:r>
                      <a:r>
                        <a:rPr lang="lv-LV" sz="1200" dirty="0" smtClean="0">
                          <a:solidFill>
                            <a:srgbClr val="00B050"/>
                          </a:solidFill>
                          <a:effectLst/>
                        </a:rPr>
                        <a:t>(+17)</a:t>
                      </a:r>
                      <a:endParaRPr lang="lv-LV" sz="1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6</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12</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dirty="0" smtClean="0">
                          <a:effectLst/>
                        </a:rPr>
                        <a:t>21</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8600">
                <a:tc>
                  <a:txBody>
                    <a:bodyPr/>
                    <a:lstStyle/>
                    <a:p>
                      <a:pPr algn="r">
                        <a:spcAft>
                          <a:spcPts val="0"/>
                        </a:spcAft>
                        <a:tabLst>
                          <a:tab pos="900430" algn="l"/>
                        </a:tabLst>
                      </a:pPr>
                      <a:r>
                        <a:rPr lang="lv-LV" sz="1100" dirty="0">
                          <a:effectLst/>
                        </a:rPr>
                        <a:t>Citu oriģinālo zinātnisko rakstu skaits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2637155" algn="ctr"/>
                          <a:tab pos="5274310" algn="r"/>
                          <a:tab pos="457200" algn="l"/>
                        </a:tabLst>
                      </a:pP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dirty="0">
                          <a:effectLst/>
                        </a:rPr>
                        <a:t>2</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4</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dirty="0" smtClean="0">
                          <a:effectLst/>
                        </a:rPr>
                        <a:t>6</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89560">
                <a:tc>
                  <a:txBody>
                    <a:bodyPr/>
                    <a:lstStyle/>
                    <a:p>
                      <a:pPr algn="r">
                        <a:spcBef>
                          <a:spcPts val="375"/>
                        </a:spcBef>
                        <a:spcAft>
                          <a:spcPts val="0"/>
                        </a:spcAft>
                      </a:pPr>
                      <a:r>
                        <a:rPr lang="lv-LV" sz="1100">
                          <a:effectLst/>
                        </a:rPr>
                        <a:t>Sagatavotas un iesniegtas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a:effectLst/>
                        </a:rPr>
                        <a:t>1</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2637155" algn="ctr"/>
                          <a:tab pos="5274310" algn="r"/>
                          <a:tab pos="457200" algn="l"/>
                        </a:tabLst>
                      </a:pPr>
                      <a:r>
                        <a:rPr lang="lv-LV" sz="1200" dirty="0" smtClean="0">
                          <a:effectLst/>
                        </a:rPr>
                        <a:t>3</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Table 7"/>
          <p:cNvGraphicFramePr>
            <a:graphicFrameLocks noGrp="1"/>
          </p:cNvGraphicFramePr>
          <p:nvPr/>
        </p:nvGraphicFramePr>
        <p:xfrm>
          <a:off x="444500" y="3236913"/>
          <a:ext cx="7404100" cy="2586037"/>
        </p:xfrm>
        <a:graphic>
          <a:graphicData uri="http://schemas.openxmlformats.org/drawingml/2006/table">
            <a:tbl>
              <a:tblPr firstRow="1" firstCol="1" bandRow="1" bandCol="1">
                <a:tableStyleId>{5C22544A-7EE6-4342-B048-85BDC9FD1C3A}</a:tableStyleId>
              </a:tblPr>
              <a:tblGrid>
                <a:gridCol w="3746863"/>
                <a:gridCol w="1143000"/>
                <a:gridCol w="914400"/>
                <a:gridCol w="838200"/>
                <a:gridCol w="762000"/>
              </a:tblGrid>
              <a:tr h="192024">
                <a:tc>
                  <a:txBody>
                    <a:bodyPr/>
                    <a:lstStyle/>
                    <a:p>
                      <a:pPr marL="144145" indent="-144145">
                        <a:spcBef>
                          <a:spcPts val="375"/>
                        </a:spcBef>
                        <a:spcAft>
                          <a:spcPts val="0"/>
                        </a:spcAft>
                      </a:pPr>
                      <a:r>
                        <a:rPr lang="lv-LV" sz="1200" dirty="0">
                          <a:effectLst/>
                        </a:rPr>
                        <a:t>2. Programmas ietvaros aizstāvēto darbu skaits: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161642">
                <a:tc>
                  <a:txBody>
                    <a:bodyPr/>
                    <a:lstStyle/>
                    <a:p>
                      <a:pPr algn="r">
                        <a:spcBef>
                          <a:spcPts val="375"/>
                        </a:spcBef>
                        <a:spcAft>
                          <a:spcPts val="0"/>
                        </a:spcAft>
                      </a:pPr>
                      <a:r>
                        <a:rPr lang="lv-LV" sz="1200">
                          <a:effectLst/>
                        </a:rPr>
                        <a:t>promocijas darbu skaits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9 </a:t>
                      </a:r>
                      <a:r>
                        <a:rPr lang="lv-LV" sz="1200" dirty="0" smtClean="0">
                          <a:solidFill>
                            <a:srgbClr val="FF0000"/>
                          </a:solidFill>
                          <a:effectLst/>
                        </a:rPr>
                        <a:t>(-4)</a:t>
                      </a:r>
                      <a:endParaRPr lang="lv-LV"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1</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2</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smtClean="0">
                          <a:effectLst/>
                        </a:rPr>
                        <a:t>2</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242462">
                <a:tc>
                  <a:txBody>
                    <a:bodyPr/>
                    <a:lstStyle/>
                    <a:p>
                      <a:pPr algn="r">
                        <a:spcBef>
                          <a:spcPts val="375"/>
                        </a:spcBef>
                        <a:spcAft>
                          <a:spcPts val="0"/>
                        </a:spcAft>
                      </a:pPr>
                      <a:r>
                        <a:rPr lang="lv-LV" sz="1200">
                          <a:effectLst/>
                        </a:rPr>
                        <a:t>maģistra darbu skaits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22  </a:t>
                      </a:r>
                      <a:r>
                        <a:rPr lang="lv-LV" sz="1200" dirty="0" smtClean="0">
                          <a:solidFill>
                            <a:srgbClr val="00B050"/>
                          </a:solidFill>
                          <a:effectLst/>
                        </a:rPr>
                        <a:t>(+1)</a:t>
                      </a:r>
                      <a:endParaRPr lang="lv-LV" sz="1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6</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1</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smtClean="0">
                          <a:effectLst/>
                        </a:rPr>
                        <a:t>16</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74086">
                <a:tc gridSpan="5">
                  <a:txBody>
                    <a:bodyPr/>
                    <a:lstStyle/>
                    <a:p>
                      <a:pPr algn="ctr">
                        <a:spcAft>
                          <a:spcPts val="0"/>
                        </a:spcAft>
                      </a:pPr>
                      <a:r>
                        <a:rPr lang="lv-LV" sz="1200" dirty="0">
                          <a:effectLst/>
                        </a:rPr>
                        <a:t>Programmas popularizēšanas rezultatīvie rādītāji</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296343">
                <a:tc>
                  <a:txBody>
                    <a:bodyPr/>
                    <a:lstStyle/>
                    <a:p>
                      <a:pPr marL="144145" indent="-144145">
                        <a:spcAft>
                          <a:spcPts val="0"/>
                        </a:spcAft>
                      </a:pPr>
                      <a:r>
                        <a:rPr lang="lv-LV" sz="1200" dirty="0" smtClean="0">
                          <a:effectLst/>
                        </a:rPr>
                        <a:t>3. </a:t>
                      </a:r>
                      <a:r>
                        <a:rPr lang="lv-LV" sz="1200" dirty="0">
                          <a:effectLst/>
                        </a:rPr>
                        <a:t>Programmas gaitas un rezultātu popularizēšanas interaktīvie pasākumi, kuru mērķu grupās iekļauti arī izglītojamie, skaits: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80821">
                <a:tc>
                  <a:txBody>
                    <a:bodyPr/>
                    <a:lstStyle/>
                    <a:p>
                      <a:pPr algn="r">
                        <a:spcBef>
                          <a:spcPts val="375"/>
                        </a:spcBef>
                        <a:spcAft>
                          <a:spcPts val="0"/>
                        </a:spcAft>
                      </a:pPr>
                      <a:r>
                        <a:rPr lang="lv-LV" sz="1200">
                          <a:effectLst/>
                        </a:rPr>
                        <a:t>konferences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14  </a:t>
                      </a:r>
                      <a:r>
                        <a:rPr lang="lv-LV" sz="1200" dirty="0" smtClean="0">
                          <a:solidFill>
                            <a:srgbClr val="FF0000"/>
                          </a:solidFill>
                          <a:effectLst/>
                        </a:rPr>
                        <a:t>(-2)</a:t>
                      </a:r>
                      <a:endParaRPr lang="lv-LV"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3</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9</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80821">
                <a:tc>
                  <a:txBody>
                    <a:bodyPr/>
                    <a:lstStyle/>
                    <a:p>
                      <a:pPr algn="r">
                        <a:spcAft>
                          <a:spcPts val="0"/>
                        </a:spcAft>
                      </a:pPr>
                      <a:r>
                        <a:rPr lang="lv-LV" sz="1200">
                          <a:effectLst/>
                        </a:rPr>
                        <a:t>semināri</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1</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1</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80821">
                <a:tc>
                  <a:txBody>
                    <a:bodyPr/>
                    <a:lstStyle/>
                    <a:p>
                      <a:pPr algn="r">
                        <a:spcAft>
                          <a:spcPts val="0"/>
                        </a:spcAft>
                      </a:pPr>
                      <a:r>
                        <a:rPr lang="lv-LV" sz="1200">
                          <a:effectLst/>
                        </a:rPr>
                        <a:t>rīkotie semināri</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9 </a:t>
                      </a:r>
                      <a:r>
                        <a:rPr lang="lv-LV" sz="1200" dirty="0" smtClean="0">
                          <a:solidFill>
                            <a:srgbClr val="FF0000"/>
                          </a:solidFill>
                          <a:effectLst/>
                        </a:rPr>
                        <a:t>(-3)</a:t>
                      </a:r>
                      <a:endParaRPr lang="lv-LV"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1</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3</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2</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107761">
                <a:tc>
                  <a:txBody>
                    <a:bodyPr/>
                    <a:lstStyle/>
                    <a:p>
                      <a:pPr algn="r">
                        <a:spcBef>
                          <a:spcPts val="375"/>
                        </a:spcBef>
                        <a:spcAft>
                          <a:spcPts val="0"/>
                        </a:spcAft>
                      </a:pPr>
                      <a:r>
                        <a:rPr lang="lv-LV" sz="1200">
                          <a:effectLst/>
                        </a:rPr>
                        <a:t>rīkotās konferences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1 </a:t>
                      </a:r>
                      <a:r>
                        <a:rPr lang="lv-LV" sz="1200" dirty="0" smtClean="0">
                          <a:solidFill>
                            <a:srgbClr val="00B050"/>
                          </a:solidFill>
                          <a:effectLst/>
                        </a:rPr>
                        <a:t>(+0)</a:t>
                      </a:r>
                      <a:endParaRPr lang="lv-LV" sz="1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1</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b="1" dirty="0">
                          <a:solidFill>
                            <a:srgbClr val="00B050"/>
                          </a:solidFill>
                          <a:effectLst/>
                        </a:rPr>
                        <a:t>1</a:t>
                      </a:r>
                      <a:r>
                        <a:rPr lang="lv-LV" sz="1200" dirty="0">
                          <a:solidFill>
                            <a:srgbClr val="00B050"/>
                          </a:solidFill>
                          <a:effectLst/>
                        </a:rPr>
                        <a:t>(DB&amp;IS)</a:t>
                      </a:r>
                      <a:endParaRPr lang="lv-LV" sz="1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80821">
                <a:tc>
                  <a:txBody>
                    <a:bodyPr/>
                    <a:lstStyle/>
                    <a:p>
                      <a:pPr algn="r">
                        <a:spcBef>
                          <a:spcPts val="375"/>
                        </a:spcBef>
                        <a:spcAft>
                          <a:spcPts val="0"/>
                        </a:spcAft>
                      </a:pPr>
                      <a:r>
                        <a:rPr lang="lv-LV" sz="1200">
                          <a:effectLst/>
                        </a:rPr>
                        <a:t>populārzinātniskas publikācijas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3 </a:t>
                      </a:r>
                      <a:r>
                        <a:rPr lang="lv-LV" sz="1200" dirty="0" smtClean="0">
                          <a:solidFill>
                            <a:srgbClr val="FF0000"/>
                          </a:solidFill>
                          <a:effectLst/>
                        </a:rPr>
                        <a:t>(-3)</a:t>
                      </a:r>
                      <a:endParaRPr lang="lv-LV"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323283">
                <a:tc>
                  <a:txBody>
                    <a:bodyPr/>
                    <a:lstStyle/>
                    <a:p>
                      <a:pPr>
                        <a:spcAft>
                          <a:spcPts val="0"/>
                        </a:spcAft>
                      </a:pPr>
                      <a:r>
                        <a:rPr lang="lv-LV" sz="1200" dirty="0" smtClean="0">
                          <a:effectLst/>
                        </a:rPr>
                        <a:t>4. Ilgtermiņa </a:t>
                      </a:r>
                      <a:r>
                        <a:rPr lang="lv-LV" sz="1200" dirty="0">
                          <a:effectLst/>
                        </a:rPr>
                        <a:t>tehnoloģiskā </a:t>
                      </a:r>
                      <a:r>
                        <a:rPr lang="lv-LV" sz="1200" dirty="0" smtClean="0">
                          <a:effectLst/>
                        </a:rPr>
                        <a:t>prognoze</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1 </a:t>
                      </a:r>
                      <a:r>
                        <a:rPr lang="lv-LV" sz="1200" dirty="0" smtClean="0">
                          <a:solidFill>
                            <a:srgbClr val="FF0000"/>
                          </a:solidFill>
                          <a:effectLst/>
                        </a:rPr>
                        <a:t>(-1)</a:t>
                      </a:r>
                      <a:endParaRPr lang="lv-LV"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33AEB8B7-F9FD-4AB6-BDD3-0BCCA0835440}" type="slidenum">
              <a:rPr lang="en-US"/>
              <a:pPr>
                <a:defRPr/>
              </a:pPr>
              <a:t>30</a:t>
            </a:fld>
            <a:endParaRPr lang="en-US"/>
          </a:p>
        </p:txBody>
      </p:sp>
      <p:pic>
        <p:nvPicPr>
          <p:cNvPr id="95236" name="Picture 5" descr="C:\Users\Audris\AppData\Local\Microsoft\Windows\INetCache\Content.Word\ER.EMF"/>
          <p:cNvPicPr>
            <a:picLocks noChangeAspect="1" noChangeArrowheads="1"/>
          </p:cNvPicPr>
          <p:nvPr/>
        </p:nvPicPr>
        <p:blipFill>
          <a:blip r:embed="rId2"/>
          <a:srcRect/>
          <a:stretch>
            <a:fillRect/>
          </a:stretch>
        </p:blipFill>
        <p:spPr bwMode="auto">
          <a:xfrm>
            <a:off x="1066800" y="1371600"/>
            <a:ext cx="6477000" cy="3810000"/>
          </a:xfrm>
          <a:prstGeom prst="rect">
            <a:avLst/>
          </a:prstGeom>
          <a:noFill/>
          <a:ln w="9525">
            <a:noFill/>
            <a:miter lim="800000"/>
            <a:headEnd/>
            <a:tailEnd/>
          </a:ln>
        </p:spPr>
      </p:pic>
      <p:sp>
        <p:nvSpPr>
          <p:cNvPr id="95237" name="TextBox 6"/>
          <p:cNvSpPr txBox="1">
            <a:spLocks noChangeArrowheads="1"/>
          </p:cNvSpPr>
          <p:nvPr/>
        </p:nvSpPr>
        <p:spPr bwMode="auto">
          <a:xfrm>
            <a:off x="304800" y="609600"/>
            <a:ext cx="3570288" cy="369888"/>
          </a:xfrm>
          <a:prstGeom prst="rect">
            <a:avLst/>
          </a:prstGeom>
          <a:noFill/>
          <a:ln w="9525">
            <a:noFill/>
            <a:miter lim="800000"/>
            <a:headEnd/>
            <a:tailEnd/>
          </a:ln>
        </p:spPr>
        <p:txBody>
          <a:bodyPr wrap="none">
            <a:spAutoFit/>
          </a:bodyPr>
          <a:lstStyle/>
          <a:p>
            <a:r>
              <a:rPr lang="lv-LV">
                <a:latin typeface="Calibri" pitchFamily="34" charset="0"/>
              </a:rPr>
              <a:t>Pieejas tiesību definēšanas piemērs: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29F32EC5-6071-4A1F-9AC6-1C5B8830439B}" type="slidenum">
              <a:rPr lang="en-US"/>
              <a:pPr>
                <a:defRPr/>
              </a:pPr>
              <a:t>31</a:t>
            </a:fld>
            <a:endParaRPr lang="en-US"/>
          </a:p>
        </p:txBody>
      </p:sp>
      <p:graphicFrame>
        <p:nvGraphicFramePr>
          <p:cNvPr id="8" name="Table 7"/>
          <p:cNvGraphicFramePr>
            <a:graphicFrameLocks noGrp="1"/>
          </p:cNvGraphicFramePr>
          <p:nvPr/>
        </p:nvGraphicFramePr>
        <p:xfrm>
          <a:off x="838200" y="1631950"/>
          <a:ext cx="7620000" cy="2870200"/>
        </p:xfrm>
        <a:graphic>
          <a:graphicData uri="http://schemas.openxmlformats.org/drawingml/2006/table">
            <a:tbl>
              <a:tblPr firstRow="1" firstCol="1" bandRow="1"/>
              <a:tblGrid>
                <a:gridCol w="1382196"/>
                <a:gridCol w="693542"/>
                <a:gridCol w="1154816"/>
                <a:gridCol w="949443"/>
                <a:gridCol w="3440002"/>
              </a:tblGrid>
              <a:tr h="0">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Authentication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Person code C</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Role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Role parameter</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Access rule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Password</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Responsible Physician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FULLSELECT HospitalEpisode WHERE responsiblePhysician.personCode = C WITHOUT Patient.personCode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Password</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Ward manager</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FULLSELECT HospitalEpisode WHERE EXISTS TreatmentWard WHERE ward = n WITHOUT Patient.personCode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Password</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Hospital CEO</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FULLSELECT Patient WITHOUT Patient.personCode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External authentication (via Swedbank)</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Patient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FULLSELECT Patient WHERE personCode = C</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Open access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Journalist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FULLSELECT Patient WITHONLY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HospitalEpisode.totalCost</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WITHOUT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Patient.ALL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TreatmentWard.ALL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Manipulation.ALL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OutPatientEpisode.ALL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AdmissionDiagnosis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DischargeDiagnosis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304" name="Rectangle 3"/>
          <p:cNvSpPr>
            <a:spLocks noChangeArrowheads="1"/>
          </p:cNvSpPr>
          <p:nvPr/>
        </p:nvSpPr>
        <p:spPr bwMode="auto">
          <a:xfrm>
            <a:off x="533400" y="1209675"/>
            <a:ext cx="3886200" cy="338138"/>
          </a:xfrm>
          <a:prstGeom prst="rect">
            <a:avLst/>
          </a:prstGeom>
          <a:noFill/>
          <a:ln w="9525">
            <a:noFill/>
            <a:miter lim="800000"/>
            <a:headEnd/>
            <a:tailEnd/>
          </a:ln>
        </p:spPr>
        <p:txBody>
          <a:bodyPr anchor="ctr">
            <a:spAutoFit/>
          </a:bodyPr>
          <a:lstStyle/>
          <a:p>
            <a:pPr indent="215900" eaLnBrk="0" hangingPunct="0"/>
            <a:r>
              <a:rPr lang="en-US" altLang="lv-LV" sz="1600">
                <a:latin typeface="Times New Roman" pitchFamily="18" charset="0"/>
                <a:ea typeface="Calibri" pitchFamily="34" charset="0"/>
                <a:cs typeface="Times New Roman" pitchFamily="18" charset="0"/>
              </a:rPr>
              <a:t>Example of a schema definition table</a:t>
            </a:r>
            <a:r>
              <a:rPr lang="lv-LV" altLang="lv-LV" sz="1600">
                <a:latin typeface="Times New Roman" pitchFamily="18" charset="0"/>
                <a:ea typeface="Calibri" pitchFamily="34" charset="0"/>
                <a:cs typeface="Times New Roman" pitchFamily="18" charset="0"/>
              </a:rPr>
              <a:t>:</a:t>
            </a:r>
            <a:endParaRPr lang="en-US" altLang="lv-LV" sz="1600">
              <a:ea typeface="Calibri" pitchFamily="34" charset="0"/>
              <a:cs typeface="Times New Roman" pitchFamily="18" charset="0"/>
            </a:endParaRPr>
          </a:p>
        </p:txBody>
      </p:sp>
      <p:graphicFrame>
        <p:nvGraphicFramePr>
          <p:cNvPr id="10" name="Table 9"/>
          <p:cNvGraphicFramePr>
            <a:graphicFrameLocks noGrp="1"/>
          </p:cNvGraphicFramePr>
          <p:nvPr/>
        </p:nvGraphicFramePr>
        <p:xfrm>
          <a:off x="2185988" y="5170488"/>
          <a:ext cx="4772025" cy="1157287"/>
        </p:xfrm>
        <a:graphic>
          <a:graphicData uri="http://schemas.openxmlformats.org/drawingml/2006/table">
            <a:tbl>
              <a:tblPr firstRow="1" firstCol="1" bandRow="1"/>
              <a:tblGrid>
                <a:gridCol w="1167130"/>
                <a:gridCol w="1082040"/>
                <a:gridCol w="1440180"/>
                <a:gridCol w="1082040"/>
              </a:tblGrid>
              <a:tr h="0">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Authentication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Person code C</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Role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Role parameter</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ArpCrdV01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011040-11111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Responsible Physician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BrpHrtD02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301191-99999</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Responsible Physician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CmnEmT01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Ward manager</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DmnPlm03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Ward manager</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EceDrBKS0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Hospital CEO</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342" name="Rectangle 4"/>
          <p:cNvSpPr>
            <a:spLocks noChangeArrowheads="1"/>
          </p:cNvSpPr>
          <p:nvPr/>
        </p:nvSpPr>
        <p:spPr bwMode="auto">
          <a:xfrm>
            <a:off x="1828800" y="4748213"/>
            <a:ext cx="3341688" cy="338137"/>
          </a:xfrm>
          <a:prstGeom prst="rect">
            <a:avLst/>
          </a:prstGeom>
          <a:noFill/>
          <a:ln w="9525">
            <a:noFill/>
            <a:miter lim="800000"/>
            <a:headEnd/>
            <a:tailEnd/>
          </a:ln>
        </p:spPr>
        <p:txBody>
          <a:bodyPr wrap="none" anchor="ctr">
            <a:spAutoFit/>
          </a:bodyPr>
          <a:lstStyle/>
          <a:p>
            <a:pPr indent="215900" eaLnBrk="0" hangingPunct="0"/>
            <a:r>
              <a:rPr lang="en-US" altLang="lv-LV" sz="1600">
                <a:latin typeface="Times New Roman" pitchFamily="18" charset="0"/>
                <a:ea typeface="Calibri" pitchFamily="34" charset="0"/>
                <a:cs typeface="Times New Roman" pitchFamily="18" charset="0"/>
              </a:rPr>
              <a:t>An example of a filled access table</a:t>
            </a:r>
            <a:r>
              <a:rPr lang="lv-LV" altLang="lv-LV" sz="1600">
                <a:latin typeface="Times New Roman" pitchFamily="18" charset="0"/>
                <a:ea typeface="Calibri" pitchFamily="34" charset="0"/>
                <a:cs typeface="Times New Roman" pitchFamily="18" charset="0"/>
              </a:rPr>
              <a:t>:</a:t>
            </a:r>
            <a:endParaRPr lang="en-US" altLang="lv-LV" sz="1600">
              <a:ea typeface="Calibri" pitchFamily="34" charset="0"/>
              <a:cs typeface="Times New Roman" pitchFamily="18" charset="0"/>
            </a:endParaRPr>
          </a:p>
        </p:txBody>
      </p:sp>
      <p:sp>
        <p:nvSpPr>
          <p:cNvPr id="96343" name="TextBox 11"/>
          <p:cNvSpPr txBox="1">
            <a:spLocks noChangeArrowheads="1"/>
          </p:cNvSpPr>
          <p:nvPr/>
        </p:nvSpPr>
        <p:spPr bwMode="auto">
          <a:xfrm>
            <a:off x="188913" y="441325"/>
            <a:ext cx="3570287" cy="369888"/>
          </a:xfrm>
          <a:prstGeom prst="rect">
            <a:avLst/>
          </a:prstGeom>
          <a:noFill/>
          <a:ln w="9525">
            <a:noFill/>
            <a:miter lim="800000"/>
            <a:headEnd/>
            <a:tailEnd/>
          </a:ln>
        </p:spPr>
        <p:txBody>
          <a:bodyPr wrap="none">
            <a:spAutoFit/>
          </a:bodyPr>
          <a:lstStyle/>
          <a:p>
            <a:r>
              <a:rPr lang="lv-LV">
                <a:latin typeface="Calibri" pitchFamily="34" charset="0"/>
              </a:rPr>
              <a:t>Pieejas tiesību definēšanas piemērs: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lv-LV" sz="2400" b="1" smtClean="0">
                <a:solidFill>
                  <a:srgbClr val="C00000"/>
                </a:solidFill>
                <a:ea typeface="Calibri" pitchFamily="34" charset="0"/>
                <a:cs typeface="Times New Roman" pitchFamily="18" charset="0"/>
              </a:rPr>
              <a:t>3. Izstrādāt modeļu specializācijas metodes un to lietojumus tīmekļa vidē balstītu domēna specifisko valodu rīku būvei</a:t>
            </a:r>
            <a:endParaRPr lang="lv-LV" sz="2400" smtClean="0">
              <a:solidFill>
                <a:srgbClr val="C00000"/>
              </a:solidFill>
              <a:ea typeface="Calibri" pitchFamily="34" charset="0"/>
              <a:cs typeface="Times New Roman" pitchFamily="18" charset="0"/>
            </a:endParaRP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634CA468-1169-4ED4-BB91-BDF3DAEF93BC}" type="slidenum">
              <a:rPr lang="en-US"/>
              <a:pPr>
                <a:defRPr/>
              </a:pPr>
              <a:t>32</a:t>
            </a:fld>
            <a:endParaRPr lang="en-US"/>
          </a:p>
        </p:txBody>
      </p:sp>
      <p:pic>
        <p:nvPicPr>
          <p:cNvPr id="97285" name="Picture 6"/>
          <p:cNvPicPr>
            <a:picLocks noChangeAspect="1"/>
          </p:cNvPicPr>
          <p:nvPr/>
        </p:nvPicPr>
        <p:blipFill>
          <a:blip r:embed="rId2"/>
          <a:srcRect/>
          <a:stretch>
            <a:fillRect/>
          </a:stretch>
        </p:blipFill>
        <p:spPr bwMode="auto">
          <a:xfrm>
            <a:off x="533400" y="1323975"/>
            <a:ext cx="1431925" cy="500063"/>
          </a:xfrm>
          <a:prstGeom prst="rect">
            <a:avLst/>
          </a:prstGeom>
          <a:noFill/>
          <a:ln w="9525">
            <a:noFill/>
            <a:miter lim="800000"/>
            <a:headEnd/>
            <a:tailEnd/>
          </a:ln>
        </p:spPr>
      </p:pic>
      <p:sp>
        <p:nvSpPr>
          <p:cNvPr id="97286" name="Rectangle 7"/>
          <p:cNvSpPr>
            <a:spLocks noChangeArrowheads="1"/>
          </p:cNvSpPr>
          <p:nvPr/>
        </p:nvSpPr>
        <p:spPr bwMode="auto">
          <a:xfrm>
            <a:off x="1096963" y="1617663"/>
            <a:ext cx="7315200" cy="2339975"/>
          </a:xfrm>
          <a:prstGeom prst="rect">
            <a:avLst/>
          </a:prstGeom>
          <a:noFill/>
          <a:ln w="9525">
            <a:noFill/>
            <a:miter lim="800000"/>
            <a:headEnd/>
            <a:tailEnd/>
          </a:ln>
        </p:spPr>
        <p:txBody>
          <a:bodyPr>
            <a:spAutoFit/>
          </a:bodyPr>
          <a:lstStyle/>
          <a:p>
            <a:pPr marL="342900" indent="-342900" algn="just">
              <a:buFont typeface="Calibri" pitchFamily="34" charset="0"/>
              <a:buAutoNum type="arabicPeriod"/>
              <a:tabLst>
                <a:tab pos="457200" algn="l"/>
                <a:tab pos="2636838" algn="ctr"/>
                <a:tab pos="5273675" algn="r"/>
              </a:tabLst>
            </a:pPr>
            <a:r>
              <a:rPr lang="lv-LV" sz="1100">
                <a:latin typeface="Times New Roman" pitchFamily="18" charset="0"/>
              </a:rPr>
              <a:t>A.Kalnins, J.Barzdins, Metamodel Specialization for DSL Tool Building. // In: G.Arnicans, V.Arnicane, J.Borzovs, L.Niedrite (Eds.), Databases and Information Systems, 12th International Baltic Conference, DB&amp;IS 2016, Riga, Latvia, July 4-6, 2016, Proceedings, Communications in Computer and Information Science Vol. 615, Springer, pp.68-82, 2016. (</a:t>
            </a:r>
            <a:r>
              <a:rPr lang="lv-LV" sz="1100" b="1">
                <a:latin typeface="Times New Roman" pitchFamily="18" charset="0"/>
              </a:rPr>
              <a:t>SCOPUS</a:t>
            </a:r>
            <a:r>
              <a:rPr lang="lv-LV" sz="1100">
                <a:latin typeface="Times New Roman" pitchFamily="18" charset="0"/>
              </a:rPr>
              <a:t>)</a:t>
            </a:r>
            <a:endParaRPr lang="lv-LV" sz="1200">
              <a:latin typeface="Times New Roman" pitchFamily="18" charset="0"/>
            </a:endParaRPr>
          </a:p>
          <a:p>
            <a:pPr marL="342900" indent="-342900" algn="just">
              <a:buFont typeface="Calibri" pitchFamily="34" charset="0"/>
              <a:buAutoNum type="arabicPeriod"/>
              <a:tabLst>
                <a:tab pos="457200" algn="l"/>
                <a:tab pos="2636838" algn="ctr"/>
                <a:tab pos="5273675" algn="r"/>
              </a:tabLst>
            </a:pPr>
            <a:r>
              <a:rPr lang="lv-LV" sz="1100">
                <a:latin typeface="Times New Roman" pitchFamily="18" charset="0"/>
              </a:rPr>
              <a:t>A.Sprogis, DSML Tool Building Platform in WEB. // In: G.Arnicans, V.Arnicane, J.Borzovs, L.Niedrite (Eds.), Databases and Information Systems, 12th International Baltic Conference, DB&amp;IS 2016, Riga, Latvia, July 4-6, 2016, Proceedings, Communications in Computer and Information Science Vol. 615, Springer, pp.99-109, 2016. (</a:t>
            </a:r>
            <a:r>
              <a:rPr lang="lv-LV" sz="1100" b="1">
                <a:latin typeface="Times New Roman" pitchFamily="18" charset="0"/>
              </a:rPr>
              <a:t>SCOPUS</a:t>
            </a:r>
            <a:r>
              <a:rPr lang="lv-LV" sz="1100">
                <a:latin typeface="Times New Roman" pitchFamily="18" charset="0"/>
              </a:rPr>
              <a:t>)</a:t>
            </a:r>
            <a:endParaRPr lang="lv-LV" sz="1200">
              <a:latin typeface="Times New Roman" pitchFamily="18" charset="0"/>
            </a:endParaRPr>
          </a:p>
          <a:p>
            <a:pPr marL="342900" indent="-342900" algn="just">
              <a:buFont typeface="Calibri" pitchFamily="34" charset="0"/>
              <a:buAutoNum type="arabicPeriod"/>
              <a:tabLst>
                <a:tab pos="457200" algn="l"/>
                <a:tab pos="2636838" algn="ctr"/>
                <a:tab pos="5273675" algn="r"/>
              </a:tabLst>
            </a:pPr>
            <a:r>
              <a:rPr lang="lv-LV" sz="1100" b="1">
                <a:latin typeface="Times New Roman" pitchFamily="18" charset="0"/>
              </a:rPr>
              <a:t>A.Kalnins, J.Barzdins, Metamodel specialization for graphical modeling language support. // In: Proceedings of the ACM/IEEE 19th International Conference on Model Driven Engineering Languages and Systems. ACM, pp.103-112, 2016. (to be indexed SCOPUS)</a:t>
            </a:r>
          </a:p>
          <a:p>
            <a:pPr marL="342900" indent="-342900" algn="just">
              <a:buFont typeface="Calibri" pitchFamily="34" charset="0"/>
              <a:buAutoNum type="arabicPeriod"/>
              <a:tabLst>
                <a:tab pos="457200" algn="l"/>
                <a:tab pos="2636838" algn="ctr"/>
                <a:tab pos="5273675" algn="r"/>
              </a:tabLst>
            </a:pPr>
            <a:r>
              <a:rPr lang="lv-LV" sz="1200">
                <a:latin typeface="Times New Roman" pitchFamily="18" charset="0"/>
              </a:rPr>
              <a:t>A.Sprogis, ajoo: WEB Based Framework for Domain Specific Modeling Tools. // In: G.Arnicans, V.Arnicane, J.Borzovs, L.Niedrite (Eds.), </a:t>
            </a:r>
            <a:r>
              <a:rPr lang="lv-LV" sz="1200">
                <a:latin typeface="Times New Roman" pitchFamily="18" charset="0"/>
                <a:cs typeface="Times New Roman" pitchFamily="18" charset="0"/>
              </a:rPr>
              <a:t>Frontiers of AI and Applications, Vol. 291, Databases and Information Systems IX, IOS Press, pp. 115-126, 2016. </a:t>
            </a:r>
            <a:r>
              <a:rPr lang="lv-LV" sz="1200">
                <a:latin typeface="Times New Roman" pitchFamily="18" charset="0"/>
              </a:rPr>
              <a:t>(to be indexed </a:t>
            </a:r>
            <a:r>
              <a:rPr lang="lv-LV" sz="1200" b="1">
                <a:latin typeface="Times New Roman" pitchFamily="18" charset="0"/>
              </a:rPr>
              <a:t>SCOPUS</a:t>
            </a:r>
            <a:r>
              <a:rPr lang="lv-LV" sz="1200">
                <a:latin typeface="Times New Roman" pitchFamily="18" charset="0"/>
              </a:rPr>
              <a:t>), </a:t>
            </a:r>
            <a:r>
              <a:rPr lang="lv-LV" sz="1200" u="sng">
                <a:solidFill>
                  <a:srgbClr val="0000FF"/>
                </a:solidFill>
                <a:latin typeface="Times New Roman" pitchFamily="18" charset="0"/>
                <a:hlinkClick r:id="rId3"/>
              </a:rPr>
              <a:t>http://ebooks.iospress.com/volumearticle/45704</a:t>
            </a:r>
            <a:endParaRPr lang="lv-LV" sz="1400">
              <a:latin typeface="Times New Roman" pitchFamily="18" charset="0"/>
            </a:endParaRPr>
          </a:p>
        </p:txBody>
      </p:sp>
      <p:sp>
        <p:nvSpPr>
          <p:cNvPr id="97287" name="Rectangle 8"/>
          <p:cNvSpPr>
            <a:spLocks noChangeArrowheads="1"/>
          </p:cNvSpPr>
          <p:nvPr/>
        </p:nvSpPr>
        <p:spPr bwMode="auto">
          <a:xfrm>
            <a:off x="449263" y="4157663"/>
            <a:ext cx="8610600" cy="2032000"/>
          </a:xfrm>
          <a:prstGeom prst="rect">
            <a:avLst/>
          </a:prstGeom>
          <a:noFill/>
          <a:ln w="9525">
            <a:noFill/>
            <a:miter lim="800000"/>
            <a:headEnd/>
            <a:tailEnd/>
          </a:ln>
        </p:spPr>
        <p:txBody>
          <a:bodyPr>
            <a:spAutoFit/>
          </a:bodyPr>
          <a:lstStyle/>
          <a:p>
            <a:r>
              <a:rPr lang="en-US" sz="1400">
                <a:solidFill>
                  <a:srgbClr val="000000"/>
                </a:solidFill>
                <a:latin typeface="Calibri" pitchFamily="34" charset="0"/>
              </a:rPr>
              <a:t>Dear Audris and Janis,</a:t>
            </a:r>
          </a:p>
          <a:p>
            <a:r>
              <a:rPr lang="en-US" sz="1400">
                <a:solidFill>
                  <a:srgbClr val="000000"/>
                </a:solidFill>
                <a:latin typeface="Calibri" pitchFamily="34" charset="0"/>
              </a:rPr>
              <a:t>Thank you for your submission to one of the MODELS 2016 tracks. It is our</a:t>
            </a:r>
            <a:r>
              <a:rPr lang="lv-LV" sz="1400">
                <a:solidFill>
                  <a:srgbClr val="000000"/>
                </a:solidFill>
                <a:latin typeface="Calibri" pitchFamily="34" charset="0"/>
              </a:rPr>
              <a:t> </a:t>
            </a:r>
            <a:r>
              <a:rPr lang="en-US" sz="1400">
                <a:solidFill>
                  <a:srgbClr val="000000"/>
                </a:solidFill>
                <a:latin typeface="Calibri" pitchFamily="34" charset="0"/>
              </a:rPr>
              <a:t>pleasure to inform you that your paper:</a:t>
            </a:r>
          </a:p>
          <a:p>
            <a:r>
              <a:rPr lang="en-US" sz="1400">
                <a:solidFill>
                  <a:srgbClr val="000000"/>
                </a:solidFill>
                <a:latin typeface="Calibri" pitchFamily="34" charset="0"/>
              </a:rPr>
              <a:t>"Metamodel Specialization for Graphical Modeling Language Support“  with id: 70</a:t>
            </a:r>
            <a:r>
              <a:rPr lang="lv-LV" sz="1400">
                <a:solidFill>
                  <a:srgbClr val="000000"/>
                </a:solidFill>
                <a:latin typeface="Calibri" pitchFamily="34" charset="0"/>
              </a:rPr>
              <a:t> </a:t>
            </a:r>
            <a:r>
              <a:rPr lang="en-US" sz="1400">
                <a:solidFill>
                  <a:srgbClr val="000000"/>
                </a:solidFill>
                <a:latin typeface="Calibri" pitchFamily="34" charset="0"/>
              </a:rPr>
              <a:t>has been accepted for publication in the Foundations Track of the conference</a:t>
            </a:r>
            <a:r>
              <a:rPr lang="lv-LV" sz="1400">
                <a:solidFill>
                  <a:srgbClr val="000000"/>
                </a:solidFill>
                <a:latin typeface="Calibri" pitchFamily="34" charset="0"/>
              </a:rPr>
              <a:t> </a:t>
            </a:r>
            <a:r>
              <a:rPr lang="en-US" sz="1400">
                <a:solidFill>
                  <a:srgbClr val="000000"/>
                </a:solidFill>
                <a:latin typeface="Calibri" pitchFamily="34" charset="0"/>
              </a:rPr>
              <a:t>proceedings. Each paper was reviewed by at least three members of the Program</a:t>
            </a:r>
            <a:r>
              <a:rPr lang="lv-LV" sz="1400">
                <a:solidFill>
                  <a:srgbClr val="000000"/>
                </a:solidFill>
                <a:latin typeface="Calibri" pitchFamily="34" charset="0"/>
              </a:rPr>
              <a:t> </a:t>
            </a:r>
            <a:r>
              <a:rPr lang="en-US" sz="1400">
                <a:solidFill>
                  <a:srgbClr val="000000"/>
                </a:solidFill>
                <a:latin typeface="Calibri" pitchFamily="34" charset="0"/>
              </a:rPr>
              <a:t>Committee (PC) and the reviews were monitored by the Program Board(PB). Each</a:t>
            </a:r>
            <a:r>
              <a:rPr lang="lv-LV" sz="1400">
                <a:solidFill>
                  <a:srgbClr val="000000"/>
                </a:solidFill>
                <a:latin typeface="Calibri" pitchFamily="34" charset="0"/>
              </a:rPr>
              <a:t> </a:t>
            </a:r>
            <a:r>
              <a:rPr lang="en-US" sz="1400">
                <a:solidFill>
                  <a:srgbClr val="000000"/>
                </a:solidFill>
                <a:latin typeface="Calibri" pitchFamily="34" charset="0"/>
              </a:rPr>
              <a:t>paper was also extensively discussed during the online PC meeting, and due</a:t>
            </a:r>
            <a:r>
              <a:rPr lang="lv-LV" sz="1400">
                <a:solidFill>
                  <a:srgbClr val="000000"/>
                </a:solidFill>
                <a:latin typeface="Calibri" pitchFamily="34" charset="0"/>
              </a:rPr>
              <a:t> </a:t>
            </a:r>
            <a:r>
              <a:rPr lang="en-US" sz="1400">
                <a:solidFill>
                  <a:srgbClr val="000000"/>
                </a:solidFill>
                <a:latin typeface="Calibri" pitchFamily="34" charset="0"/>
              </a:rPr>
              <a:t>consideration was given to author responses that were provided. On July 1st-2nd,a PB meeting was held in Vienna, Austria, what all PB members attended. During</a:t>
            </a:r>
            <a:r>
              <a:rPr lang="lv-LV" sz="1400">
                <a:solidFill>
                  <a:srgbClr val="000000"/>
                </a:solidFill>
                <a:latin typeface="Calibri" pitchFamily="34" charset="0"/>
              </a:rPr>
              <a:t> </a:t>
            </a:r>
            <a:r>
              <a:rPr lang="en-US" sz="1400">
                <a:solidFill>
                  <a:srgbClr val="000000"/>
                </a:solidFill>
                <a:latin typeface="Calibri" pitchFamily="34" charset="0"/>
              </a:rPr>
              <a:t>that meeting, each paper was again discussed, and the paper selection was</a:t>
            </a:r>
            <a:r>
              <a:rPr lang="lv-LV" sz="1400">
                <a:solidFill>
                  <a:srgbClr val="000000"/>
                </a:solidFill>
                <a:latin typeface="Calibri" pitchFamily="34" charset="0"/>
              </a:rPr>
              <a:t> </a:t>
            </a:r>
            <a:r>
              <a:rPr lang="en-US" sz="1400">
                <a:solidFill>
                  <a:srgbClr val="000000"/>
                </a:solidFill>
                <a:latin typeface="Calibri" pitchFamily="34" charset="0"/>
              </a:rPr>
              <a:t>finalized. </a:t>
            </a:r>
            <a:r>
              <a:rPr lang="en-US" sz="1400" b="1">
                <a:solidFill>
                  <a:srgbClr val="000000"/>
                </a:solidFill>
                <a:latin typeface="Calibri" pitchFamily="34" charset="0"/>
              </a:rPr>
              <a:t>This year, out of 118 papers submitted to the Foundations Track, the</a:t>
            </a:r>
            <a:r>
              <a:rPr lang="lv-LV" sz="1400" b="1">
                <a:solidFill>
                  <a:srgbClr val="000000"/>
                </a:solidFill>
                <a:latin typeface="Calibri" pitchFamily="34" charset="0"/>
              </a:rPr>
              <a:t> </a:t>
            </a:r>
            <a:r>
              <a:rPr lang="en-US" sz="1400" b="1">
                <a:solidFill>
                  <a:srgbClr val="000000"/>
                </a:solidFill>
                <a:latin typeface="Calibri" pitchFamily="34" charset="0"/>
              </a:rPr>
              <a:t>PC and the PB accepted 28 (acceptance rate 23.7%). </a:t>
            </a:r>
            <a:endParaRPr lang="en-US" sz="1400">
              <a:solidFill>
                <a:srgbClr val="000000"/>
              </a:solidFill>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pic>
        <p:nvPicPr>
          <p:cNvPr id="98307" name="Picture 5"/>
          <p:cNvPicPr>
            <a:picLocks noChangeAspect="1" noChangeArrowheads="1"/>
          </p:cNvPicPr>
          <p:nvPr/>
        </p:nvPicPr>
        <p:blipFill>
          <a:blip r:embed="rId2"/>
          <a:srcRect/>
          <a:stretch>
            <a:fillRect/>
          </a:stretch>
        </p:blipFill>
        <p:spPr bwMode="auto">
          <a:xfrm>
            <a:off x="952500" y="2743200"/>
            <a:ext cx="7239000" cy="2667000"/>
          </a:xfrm>
          <a:prstGeom prst="rect">
            <a:avLst/>
          </a:prstGeom>
          <a:noFill/>
          <a:ln w="9525">
            <a:noFill/>
            <a:miter lim="800000"/>
            <a:headEnd/>
            <a:tailEnd/>
          </a:ln>
        </p:spPr>
      </p:pic>
      <p:sp>
        <p:nvSpPr>
          <p:cNvPr id="98308" name="TextBox 6"/>
          <p:cNvSpPr txBox="1">
            <a:spLocks noChangeArrowheads="1"/>
          </p:cNvSpPr>
          <p:nvPr/>
        </p:nvSpPr>
        <p:spPr bwMode="auto">
          <a:xfrm>
            <a:off x="990600" y="1905000"/>
            <a:ext cx="5154613" cy="369888"/>
          </a:xfrm>
          <a:prstGeom prst="rect">
            <a:avLst/>
          </a:prstGeom>
          <a:noFill/>
          <a:ln w="9525">
            <a:noFill/>
            <a:miter lim="800000"/>
            <a:headEnd/>
            <a:tailEnd/>
          </a:ln>
        </p:spPr>
        <p:txBody>
          <a:bodyPr wrap="none">
            <a:spAutoFit/>
          </a:bodyPr>
          <a:lstStyle/>
          <a:p>
            <a:r>
              <a:rPr lang="lv-LV">
                <a:latin typeface="Calibri" pitchFamily="34" charset="0"/>
              </a:rPr>
              <a:t>Kas ir modeļu (metamodeļu) specializācija – piemērs: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24000"/>
            <a:ext cx="8153400" cy="2616200"/>
          </a:xfrm>
          <a:prstGeom prst="rect">
            <a:avLst/>
          </a:prstGeom>
        </p:spPr>
        <p:txBody>
          <a:bodyPr>
            <a:spAutoFit/>
          </a:bodyPr>
          <a:lstStyle/>
          <a:p>
            <a:pPr fontAlgn="auto">
              <a:spcBef>
                <a:spcPts val="0"/>
              </a:spcBef>
              <a:spcAft>
                <a:spcPts val="0"/>
              </a:spcAft>
              <a:defRPr/>
            </a:pPr>
            <a:r>
              <a:rPr lang="lv-LV" sz="2400" dirty="0">
                <a:solidFill>
                  <a:prstClr val="black"/>
                </a:solidFill>
                <a:latin typeface="+mn-lt"/>
              </a:rPr>
              <a:t>M</a:t>
            </a:r>
            <a:r>
              <a:rPr lang="en-US" sz="2400" dirty="0" err="1">
                <a:solidFill>
                  <a:prstClr val="black"/>
                </a:solidFill>
                <a:latin typeface="+mn-lt"/>
              </a:rPr>
              <a:t>etamodel</a:t>
            </a:r>
            <a:r>
              <a:rPr lang="en-US" sz="2400" dirty="0">
                <a:solidFill>
                  <a:prstClr val="black"/>
                </a:solidFill>
                <a:latin typeface="+mn-lt"/>
              </a:rPr>
              <a:t> </a:t>
            </a:r>
            <a:r>
              <a:rPr lang="en-US" sz="2400" dirty="0">
                <a:solidFill>
                  <a:prstClr val="black"/>
                </a:solidFill>
                <a:latin typeface="+mn-lt"/>
              </a:rPr>
              <a:t>specialization facilities include</a:t>
            </a:r>
            <a:r>
              <a:rPr lang="en-US" sz="2400" dirty="0">
                <a:solidFill>
                  <a:prstClr val="black"/>
                </a:solidFill>
                <a:latin typeface="+mn-lt"/>
              </a:rPr>
              <a:t>:</a:t>
            </a:r>
            <a:endParaRPr lang="en-US" sz="2400" dirty="0">
              <a:solidFill>
                <a:prstClr val="black"/>
              </a:solidFill>
              <a:latin typeface="+mn-lt"/>
            </a:endParaRPr>
          </a:p>
          <a:p>
            <a:pPr marL="285750" indent="-285750" fontAlgn="auto">
              <a:spcBef>
                <a:spcPts val="0"/>
              </a:spcBef>
              <a:spcAft>
                <a:spcPts val="0"/>
              </a:spcAft>
              <a:buFont typeface="Arial" panose="020B0604020202020204" pitchFamily="34" charset="0"/>
              <a:buChar char="•"/>
              <a:defRPr/>
            </a:pPr>
            <a:r>
              <a:rPr lang="en-US" sz="2000" dirty="0">
                <a:solidFill>
                  <a:prstClr val="black"/>
                </a:solidFill>
                <a:latin typeface="+mn-lt"/>
              </a:rPr>
              <a:t>Create subclasses of the source metamodel</a:t>
            </a:r>
          </a:p>
          <a:p>
            <a:pPr marL="285750" indent="-285750" fontAlgn="auto">
              <a:spcBef>
                <a:spcPts val="0"/>
              </a:spcBef>
              <a:spcAft>
                <a:spcPts val="0"/>
              </a:spcAft>
              <a:buFont typeface="Arial" panose="020B0604020202020204" pitchFamily="34" charset="0"/>
              <a:buChar char="•"/>
              <a:defRPr/>
            </a:pPr>
            <a:r>
              <a:rPr lang="en-US" sz="2000" dirty="0">
                <a:solidFill>
                  <a:prstClr val="black"/>
                </a:solidFill>
                <a:latin typeface="+mn-lt"/>
              </a:rPr>
              <a:t>Redefine attributes – add new </a:t>
            </a:r>
            <a:r>
              <a:rPr lang="en-US" sz="2000" b="1" dirty="0">
                <a:solidFill>
                  <a:prstClr val="black"/>
                </a:solidFill>
                <a:latin typeface="+mn-lt"/>
              </a:rPr>
              <a:t>default</a:t>
            </a:r>
            <a:r>
              <a:rPr lang="en-US" sz="2000" dirty="0">
                <a:solidFill>
                  <a:prstClr val="black"/>
                </a:solidFill>
                <a:latin typeface="+mn-lt"/>
              </a:rPr>
              <a:t> values, but do not redefine attribute names, types and multiplicity (no explicit </a:t>
            </a:r>
            <a:r>
              <a:rPr lang="en-US" sz="2000" i="1" dirty="0">
                <a:solidFill>
                  <a:prstClr val="black"/>
                </a:solidFill>
                <a:latin typeface="+mn-lt"/>
              </a:rPr>
              <a:t>redefine</a:t>
            </a:r>
            <a:r>
              <a:rPr lang="en-US" sz="2000" dirty="0">
                <a:solidFill>
                  <a:prstClr val="black"/>
                </a:solidFill>
                <a:latin typeface="+mn-lt"/>
              </a:rPr>
              <a:t>s modifier is needed here)</a:t>
            </a:r>
          </a:p>
          <a:p>
            <a:pPr marL="285750" indent="-285750" fontAlgn="auto">
              <a:spcBef>
                <a:spcPts val="0"/>
              </a:spcBef>
              <a:spcAft>
                <a:spcPts val="0"/>
              </a:spcAft>
              <a:buFont typeface="Arial" panose="020B0604020202020204" pitchFamily="34" charset="0"/>
              <a:buChar char="•"/>
              <a:defRPr/>
            </a:pPr>
            <a:r>
              <a:rPr lang="en-US" sz="2000" dirty="0">
                <a:solidFill>
                  <a:prstClr val="black"/>
                </a:solidFill>
                <a:latin typeface="+mn-lt"/>
              </a:rPr>
              <a:t>Redefine association ends – names and multiplicity, explicit </a:t>
            </a:r>
            <a:r>
              <a:rPr lang="en-US" sz="2000" i="1" dirty="0">
                <a:solidFill>
                  <a:prstClr val="black"/>
                </a:solidFill>
                <a:latin typeface="+mn-lt"/>
              </a:rPr>
              <a:t>redefine</a:t>
            </a:r>
            <a:r>
              <a:rPr lang="en-US" sz="2000" dirty="0">
                <a:solidFill>
                  <a:prstClr val="black"/>
                </a:solidFill>
                <a:latin typeface="+mn-lt"/>
              </a:rPr>
              <a:t>s modifier is needed</a:t>
            </a:r>
          </a:p>
          <a:p>
            <a:pPr marL="285750" indent="-285750" fontAlgn="auto">
              <a:spcBef>
                <a:spcPts val="0"/>
              </a:spcBef>
              <a:spcAft>
                <a:spcPts val="0"/>
              </a:spcAft>
              <a:buFont typeface="Arial" panose="020B0604020202020204" pitchFamily="34" charset="0"/>
              <a:buChar char="•"/>
              <a:defRPr/>
            </a:pPr>
            <a:r>
              <a:rPr lang="en-US" sz="2000" dirty="0">
                <a:solidFill>
                  <a:prstClr val="black"/>
                </a:solidFill>
                <a:latin typeface="+mn-lt"/>
              </a:rPr>
              <a:t>Add new </a:t>
            </a:r>
            <a:r>
              <a:rPr lang="en-US" sz="2000" b="1" dirty="0">
                <a:solidFill>
                  <a:prstClr val="black"/>
                </a:solidFill>
                <a:latin typeface="+mn-lt"/>
              </a:rPr>
              <a:t>OCL constraints</a:t>
            </a:r>
            <a:r>
              <a:rPr lang="en-US" sz="2000" dirty="0">
                <a:solidFill>
                  <a:prstClr val="black"/>
                </a:solidFill>
                <a:latin typeface="+mn-lt"/>
              </a:rPr>
              <a:t> </a:t>
            </a:r>
            <a:r>
              <a:rPr lang="en-US" sz="2000" dirty="0">
                <a:solidFill>
                  <a:prstClr val="black"/>
                </a:solidFill>
                <a:latin typeface="+mn-lt"/>
              </a:rPr>
              <a:t>to classes and attributes</a:t>
            </a:r>
            <a:endParaRPr lang="en-US" sz="2000" dirty="0">
              <a:solidFill>
                <a:prstClr val="black"/>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C:\misc\Conferences16\DBIS2016\figures\Fig_3_X.JPG"/>
          <p:cNvPicPr>
            <a:picLocks noChangeAspect="1" noChangeArrowheads="1"/>
          </p:cNvPicPr>
          <p:nvPr/>
        </p:nvPicPr>
        <p:blipFill>
          <a:blip r:embed="rId2"/>
          <a:srcRect/>
          <a:stretch>
            <a:fillRect/>
          </a:stretch>
        </p:blipFill>
        <p:spPr bwMode="auto">
          <a:xfrm>
            <a:off x="1219200" y="2209800"/>
            <a:ext cx="6340475" cy="3860800"/>
          </a:xfrm>
          <a:prstGeom prst="rect">
            <a:avLst/>
          </a:prstGeom>
          <a:noFill/>
          <a:ln w="9525">
            <a:noFill/>
            <a:miter lim="800000"/>
            <a:headEnd/>
            <a:tailEnd/>
          </a:ln>
        </p:spPr>
      </p:pic>
      <p:sp>
        <p:nvSpPr>
          <p:cNvPr id="100354" name="TextBox 3"/>
          <p:cNvSpPr txBox="1">
            <a:spLocks noChangeArrowheads="1"/>
          </p:cNvSpPr>
          <p:nvPr/>
        </p:nvSpPr>
        <p:spPr bwMode="auto">
          <a:xfrm>
            <a:off x="762000" y="762000"/>
            <a:ext cx="7500938" cy="923925"/>
          </a:xfrm>
          <a:prstGeom prst="rect">
            <a:avLst/>
          </a:prstGeom>
          <a:noFill/>
          <a:ln w="9525">
            <a:noFill/>
            <a:miter lim="800000"/>
            <a:headEnd/>
            <a:tailEnd/>
          </a:ln>
        </p:spPr>
        <p:txBody>
          <a:bodyPr wrap="none">
            <a:spAutoFit/>
          </a:bodyPr>
          <a:lstStyle/>
          <a:p>
            <a:r>
              <a:rPr lang="lv-LV">
                <a:latin typeface="Calibri" pitchFamily="34" charset="0"/>
              </a:rPr>
              <a:t>Universālais metamodelis un universālais dzinis</a:t>
            </a:r>
          </a:p>
          <a:p>
            <a:endParaRPr lang="lv-LV">
              <a:latin typeface="Calibri" pitchFamily="34" charset="0"/>
            </a:endParaRPr>
          </a:p>
          <a:p>
            <a:r>
              <a:rPr lang="lv-LV">
                <a:latin typeface="Calibri" pitchFamily="34" charset="0"/>
              </a:rPr>
              <a:t>Universālais metamodelis (UMM) priekš ļoti vienkāršota diagrammu redaktora: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3"/>
          <p:cNvSpPr txBox="1">
            <a:spLocks noChangeArrowheads="1"/>
          </p:cNvSpPr>
          <p:nvPr/>
        </p:nvSpPr>
        <p:spPr bwMode="auto">
          <a:xfrm>
            <a:off x="762000" y="762000"/>
            <a:ext cx="5843588" cy="369888"/>
          </a:xfrm>
          <a:prstGeom prst="rect">
            <a:avLst/>
          </a:prstGeom>
          <a:noFill/>
          <a:ln w="9525">
            <a:noFill/>
            <a:miter lim="800000"/>
            <a:headEnd/>
            <a:tailEnd/>
          </a:ln>
        </p:spPr>
        <p:txBody>
          <a:bodyPr wrap="none">
            <a:spAutoFit/>
          </a:bodyPr>
          <a:lstStyle/>
          <a:p>
            <a:r>
              <a:rPr lang="lv-LV">
                <a:latin typeface="Calibri" pitchFamily="34" charset="0"/>
              </a:rPr>
              <a:t>UMM specializācija priekš vienkāršota blokshēmu redaktora:</a:t>
            </a:r>
          </a:p>
        </p:txBody>
      </p:sp>
      <p:pic>
        <p:nvPicPr>
          <p:cNvPr id="101378" name="Picture 4" descr="C:\misc\Conferences16\DBIS2016\figures\Fig_4_X.JPG"/>
          <p:cNvPicPr>
            <a:picLocks noChangeAspect="1" noChangeArrowheads="1"/>
          </p:cNvPicPr>
          <p:nvPr/>
        </p:nvPicPr>
        <p:blipFill>
          <a:blip r:embed="rId2"/>
          <a:srcRect/>
          <a:stretch>
            <a:fillRect/>
          </a:stretch>
        </p:blipFill>
        <p:spPr bwMode="auto">
          <a:xfrm>
            <a:off x="1219200" y="1524000"/>
            <a:ext cx="5715000" cy="4800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Box 1"/>
          <p:cNvSpPr txBox="1">
            <a:spLocks noChangeArrowheads="1"/>
          </p:cNvSpPr>
          <p:nvPr/>
        </p:nvSpPr>
        <p:spPr bwMode="auto">
          <a:xfrm>
            <a:off x="228600" y="238125"/>
            <a:ext cx="8839200" cy="461963"/>
          </a:xfrm>
          <a:prstGeom prst="rect">
            <a:avLst/>
          </a:prstGeom>
          <a:noFill/>
          <a:ln w="9525">
            <a:noFill/>
            <a:miter lim="800000"/>
            <a:headEnd/>
            <a:tailEnd/>
          </a:ln>
        </p:spPr>
        <p:txBody>
          <a:bodyPr>
            <a:spAutoFit/>
          </a:bodyPr>
          <a:lstStyle/>
          <a:p>
            <a:r>
              <a:rPr lang="en-US" sz="2400" u="sng">
                <a:solidFill>
                  <a:srgbClr val="000000"/>
                </a:solidFill>
                <a:latin typeface="Calibri" pitchFamily="34" charset="0"/>
              </a:rPr>
              <a:t>Universal metamodel </a:t>
            </a:r>
            <a:r>
              <a:rPr lang="en-US" sz="2400">
                <a:solidFill>
                  <a:srgbClr val="000000"/>
                </a:solidFill>
                <a:latin typeface="Calibri" pitchFamily="34" charset="0"/>
              </a:rPr>
              <a:t>for graphical</a:t>
            </a:r>
            <a:r>
              <a:rPr lang="lv-LV" sz="2400">
                <a:solidFill>
                  <a:srgbClr val="000000"/>
                </a:solidFill>
                <a:latin typeface="Calibri" pitchFamily="34" charset="0"/>
              </a:rPr>
              <a:t> </a:t>
            </a:r>
            <a:r>
              <a:rPr lang="en-US" sz="2400">
                <a:solidFill>
                  <a:srgbClr val="000000"/>
                </a:solidFill>
                <a:latin typeface="Calibri" pitchFamily="34" charset="0"/>
              </a:rPr>
              <a:t>language syntax </a:t>
            </a:r>
            <a:r>
              <a:rPr lang="lv-LV" sz="2400">
                <a:solidFill>
                  <a:srgbClr val="000000"/>
                </a:solidFill>
                <a:latin typeface="Calibri" pitchFamily="34" charset="0"/>
              </a:rPr>
              <a:t>+ editor </a:t>
            </a:r>
            <a:r>
              <a:rPr lang="en-US" sz="2400">
                <a:solidFill>
                  <a:srgbClr val="000000"/>
                </a:solidFill>
                <a:latin typeface="Calibri" pitchFamily="34" charset="0"/>
              </a:rPr>
              <a:t>definition </a:t>
            </a:r>
          </a:p>
        </p:txBody>
      </p:sp>
      <p:pic>
        <p:nvPicPr>
          <p:cNvPr id="102402" name="Picture 3"/>
          <p:cNvPicPr>
            <a:picLocks noChangeAspect="1" noChangeArrowheads="1"/>
          </p:cNvPicPr>
          <p:nvPr/>
        </p:nvPicPr>
        <p:blipFill>
          <a:blip r:embed="rId2"/>
          <a:srcRect/>
          <a:stretch>
            <a:fillRect/>
          </a:stretch>
        </p:blipFill>
        <p:spPr bwMode="auto">
          <a:xfrm>
            <a:off x="838200" y="866775"/>
            <a:ext cx="7343775" cy="5686425"/>
          </a:xfrm>
          <a:prstGeom prst="rect">
            <a:avLst/>
          </a:prstGeom>
          <a:noFill/>
          <a:ln w="9525">
            <a:noFill/>
            <a:miter lim="800000"/>
            <a:headEnd/>
            <a:tailEnd/>
          </a:ln>
        </p:spPr>
      </p:pic>
      <p:sp>
        <p:nvSpPr>
          <p:cNvPr id="5" name="Rectangle 4"/>
          <p:cNvSpPr/>
          <p:nvPr/>
        </p:nvSpPr>
        <p:spPr>
          <a:xfrm>
            <a:off x="1447800" y="5103813"/>
            <a:ext cx="914400" cy="228600"/>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6" name="Rectangle 5"/>
          <p:cNvSpPr/>
          <p:nvPr/>
        </p:nvSpPr>
        <p:spPr>
          <a:xfrm>
            <a:off x="1447800" y="5638800"/>
            <a:ext cx="1066800" cy="142875"/>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7" name="Rectangle 6"/>
          <p:cNvSpPr/>
          <p:nvPr/>
        </p:nvSpPr>
        <p:spPr>
          <a:xfrm>
            <a:off x="1676400" y="3276600"/>
            <a:ext cx="914400" cy="228600"/>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8" name="Rectangle 7"/>
          <p:cNvSpPr/>
          <p:nvPr/>
        </p:nvSpPr>
        <p:spPr>
          <a:xfrm>
            <a:off x="3200400" y="3886200"/>
            <a:ext cx="990600" cy="228600"/>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9" name="Rectangle 8"/>
          <p:cNvSpPr/>
          <p:nvPr/>
        </p:nvSpPr>
        <p:spPr>
          <a:xfrm>
            <a:off x="3886200" y="5397500"/>
            <a:ext cx="1066800" cy="371475"/>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10" name="Rectangle 9"/>
          <p:cNvSpPr/>
          <p:nvPr/>
        </p:nvSpPr>
        <p:spPr>
          <a:xfrm>
            <a:off x="7086600" y="2819400"/>
            <a:ext cx="1143000" cy="1447800"/>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11" name="Rectangle 10"/>
          <p:cNvSpPr/>
          <p:nvPr/>
        </p:nvSpPr>
        <p:spPr>
          <a:xfrm>
            <a:off x="7094538" y="4291013"/>
            <a:ext cx="1058862" cy="1728787"/>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12" name="Rectangle 11"/>
          <p:cNvSpPr/>
          <p:nvPr/>
        </p:nvSpPr>
        <p:spPr>
          <a:xfrm>
            <a:off x="6637338" y="368300"/>
            <a:ext cx="1058862" cy="331788"/>
          </a:xfrm>
          <a:prstGeom prst="rect">
            <a:avLst/>
          </a:prstGeom>
          <a:solidFill>
            <a:schemeClr val="accent3">
              <a:lumMod val="20000"/>
              <a:lumOff val="80000"/>
              <a:alpha val="9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102411" name="TextBox 3"/>
          <p:cNvSpPr txBox="1">
            <a:spLocks noChangeArrowheads="1"/>
          </p:cNvSpPr>
          <p:nvPr/>
        </p:nvSpPr>
        <p:spPr bwMode="auto">
          <a:xfrm>
            <a:off x="6781800" y="720725"/>
            <a:ext cx="2236788" cy="461963"/>
          </a:xfrm>
          <a:prstGeom prst="rect">
            <a:avLst/>
          </a:prstGeom>
          <a:noFill/>
          <a:ln w="9525">
            <a:noFill/>
            <a:miter lim="800000"/>
            <a:headEnd/>
            <a:tailEnd/>
          </a:ln>
        </p:spPr>
        <p:txBody>
          <a:bodyPr wrap="none">
            <a:spAutoFit/>
          </a:bodyPr>
          <a:lstStyle/>
          <a:p>
            <a:r>
              <a:rPr lang="lv-LV" sz="2400">
                <a:solidFill>
                  <a:srgbClr val="000000"/>
                </a:solidFill>
                <a:latin typeface="Calibri" pitchFamily="34" charset="0"/>
              </a:rPr>
              <a:t>by specialization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1"/>
          <p:cNvSpPr txBox="1">
            <a:spLocks noChangeArrowheads="1"/>
          </p:cNvSpPr>
          <p:nvPr/>
        </p:nvSpPr>
        <p:spPr bwMode="auto">
          <a:xfrm>
            <a:off x="717550" y="238125"/>
            <a:ext cx="254000" cy="461963"/>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 </a:t>
            </a:r>
          </a:p>
        </p:txBody>
      </p:sp>
      <p:pic>
        <p:nvPicPr>
          <p:cNvPr id="103426" name="Picture 3"/>
          <p:cNvPicPr>
            <a:picLocks noChangeAspect="1" noChangeArrowheads="1"/>
          </p:cNvPicPr>
          <p:nvPr/>
        </p:nvPicPr>
        <p:blipFill>
          <a:blip r:embed="rId2"/>
          <a:srcRect/>
          <a:stretch>
            <a:fillRect/>
          </a:stretch>
        </p:blipFill>
        <p:spPr bwMode="auto">
          <a:xfrm>
            <a:off x="844550" y="838200"/>
            <a:ext cx="7343775" cy="5686425"/>
          </a:xfrm>
          <a:prstGeom prst="rect">
            <a:avLst/>
          </a:prstGeom>
          <a:noFill/>
          <a:ln w="9525">
            <a:noFill/>
            <a:miter lim="800000"/>
            <a:headEnd/>
            <a:tailEnd/>
          </a:ln>
        </p:spPr>
      </p:pic>
      <p:sp>
        <p:nvSpPr>
          <p:cNvPr id="103427" name="TextBox 4"/>
          <p:cNvSpPr txBox="1">
            <a:spLocks noChangeArrowheads="1"/>
          </p:cNvSpPr>
          <p:nvPr/>
        </p:nvSpPr>
        <p:spPr bwMode="auto">
          <a:xfrm>
            <a:off x="228600" y="238125"/>
            <a:ext cx="8839200" cy="461963"/>
          </a:xfrm>
          <a:prstGeom prst="rect">
            <a:avLst/>
          </a:prstGeom>
          <a:noFill/>
          <a:ln w="9525">
            <a:noFill/>
            <a:miter lim="800000"/>
            <a:headEnd/>
            <a:tailEnd/>
          </a:ln>
        </p:spPr>
        <p:txBody>
          <a:bodyPr>
            <a:spAutoFit/>
          </a:bodyPr>
          <a:lstStyle/>
          <a:p>
            <a:r>
              <a:rPr lang="en-US" sz="2400" u="sng">
                <a:solidFill>
                  <a:srgbClr val="000000"/>
                </a:solidFill>
                <a:latin typeface="Calibri" pitchFamily="34" charset="0"/>
              </a:rPr>
              <a:t>Universal metamodel </a:t>
            </a:r>
            <a:r>
              <a:rPr lang="en-US" sz="2400">
                <a:solidFill>
                  <a:srgbClr val="000000"/>
                </a:solidFill>
                <a:latin typeface="Calibri" pitchFamily="34" charset="0"/>
              </a:rPr>
              <a:t>for language graphical syntax </a:t>
            </a:r>
            <a:r>
              <a:rPr lang="lv-LV" sz="2400" b="1">
                <a:solidFill>
                  <a:srgbClr val="000000"/>
                </a:solidFill>
                <a:latin typeface="Calibri" pitchFamily="34" charset="0"/>
              </a:rPr>
              <a:t>+ editor </a:t>
            </a:r>
            <a:r>
              <a:rPr lang="en-US" sz="2400">
                <a:solidFill>
                  <a:srgbClr val="000000"/>
                </a:solidFill>
                <a:latin typeface="Calibri" pitchFamily="34" charset="0"/>
              </a:rPr>
              <a:t>definition </a:t>
            </a:r>
          </a:p>
        </p:txBody>
      </p:sp>
      <p:sp>
        <p:nvSpPr>
          <p:cNvPr id="103428" name="TextBox 5"/>
          <p:cNvSpPr txBox="1">
            <a:spLocks noChangeArrowheads="1"/>
          </p:cNvSpPr>
          <p:nvPr/>
        </p:nvSpPr>
        <p:spPr bwMode="auto">
          <a:xfrm>
            <a:off x="6781800" y="720725"/>
            <a:ext cx="2236788" cy="461963"/>
          </a:xfrm>
          <a:prstGeom prst="rect">
            <a:avLst/>
          </a:prstGeom>
          <a:noFill/>
          <a:ln w="9525">
            <a:noFill/>
            <a:miter lim="800000"/>
            <a:headEnd/>
            <a:tailEnd/>
          </a:ln>
        </p:spPr>
        <p:txBody>
          <a:bodyPr wrap="none">
            <a:spAutoFit/>
          </a:bodyPr>
          <a:lstStyle/>
          <a:p>
            <a:r>
              <a:rPr lang="lv-LV" sz="2400">
                <a:solidFill>
                  <a:srgbClr val="000000"/>
                </a:solidFill>
                <a:latin typeface="Calibri" pitchFamily="34" charset="0"/>
              </a:rPr>
              <a:t>by specialization</a:t>
            </a:r>
          </a:p>
        </p:txBody>
      </p:sp>
      <p:sp>
        <p:nvSpPr>
          <p:cNvPr id="3" name="Rectangle 2"/>
          <p:cNvSpPr/>
          <p:nvPr/>
        </p:nvSpPr>
        <p:spPr>
          <a:xfrm>
            <a:off x="7086600" y="2874963"/>
            <a:ext cx="1143000" cy="139223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
        <p:nvSpPr>
          <p:cNvPr id="7" name="Rectangle 6"/>
          <p:cNvSpPr/>
          <p:nvPr/>
        </p:nvSpPr>
        <p:spPr>
          <a:xfrm>
            <a:off x="7086600" y="4343400"/>
            <a:ext cx="1101725" cy="1676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5"/>
          <p:cNvPicPr>
            <a:picLocks noChangeAspect="1" noChangeArrowheads="1"/>
          </p:cNvPicPr>
          <p:nvPr/>
        </p:nvPicPr>
        <p:blipFill>
          <a:blip r:embed="rId2"/>
          <a:srcRect/>
          <a:stretch>
            <a:fillRect/>
          </a:stretch>
        </p:blipFill>
        <p:spPr bwMode="auto">
          <a:xfrm>
            <a:off x="0" y="714375"/>
            <a:ext cx="7867650" cy="6067425"/>
          </a:xfrm>
          <a:prstGeom prst="rect">
            <a:avLst/>
          </a:prstGeom>
          <a:noFill/>
          <a:ln w="9525">
            <a:noFill/>
            <a:miter lim="800000"/>
            <a:headEnd/>
            <a:tailEnd/>
          </a:ln>
        </p:spPr>
      </p:pic>
      <p:sp>
        <p:nvSpPr>
          <p:cNvPr id="104450" name="Title 1"/>
          <p:cNvSpPr txBox="1">
            <a:spLocks/>
          </p:cNvSpPr>
          <p:nvPr/>
        </p:nvSpPr>
        <p:spPr bwMode="auto">
          <a:xfrm>
            <a:off x="457200" y="0"/>
            <a:ext cx="8229600" cy="685800"/>
          </a:xfrm>
          <a:prstGeom prst="rect">
            <a:avLst/>
          </a:prstGeom>
          <a:noFill/>
          <a:ln w="9525">
            <a:noFill/>
            <a:miter lim="800000"/>
            <a:headEnd/>
            <a:tailEnd/>
          </a:ln>
        </p:spPr>
        <p:txBody>
          <a:bodyPr/>
          <a:lstStyle/>
          <a:p>
            <a:r>
              <a:rPr lang="lv-LV" sz="2000">
                <a:solidFill>
                  <a:srgbClr val="000000"/>
                </a:solidFill>
                <a:latin typeface="Calibri" pitchFamily="34" charset="0"/>
              </a:rPr>
              <a:t>Real f</a:t>
            </a:r>
            <a:r>
              <a:rPr lang="en-US" sz="2000">
                <a:solidFill>
                  <a:srgbClr val="000000"/>
                </a:solidFill>
                <a:latin typeface="Calibri" pitchFamily="34" charset="0"/>
              </a:rPr>
              <a:t>lowchart editor defined by specialization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lv-LV">
                <a:solidFill>
                  <a:srgbClr val="898989"/>
                </a:solidFill>
              </a:rPr>
              <a:t>02/12/2016</a:t>
            </a:r>
            <a:endParaRPr lang="en-US">
              <a:solidFill>
                <a:srgbClr val="898989"/>
              </a:solidFill>
            </a:endParaRPr>
          </a:p>
        </p:txBody>
      </p:sp>
      <p:sp>
        <p:nvSpPr>
          <p:cNvPr id="6861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898989"/>
                </a:solidFill>
              </a:rPr>
              <a:t>VPP SOPHIS prjekts Nr.2</a:t>
            </a:r>
          </a:p>
        </p:txBody>
      </p:sp>
      <p:sp>
        <p:nvSpPr>
          <p:cNvPr id="6861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10D49-3096-4CA3-8B24-392F74CE531F}" type="slidenum">
              <a:rPr lang="en-US">
                <a:solidFill>
                  <a:srgbClr val="898989"/>
                </a:solidFill>
              </a:rPr>
              <a:pPr fontAlgn="base">
                <a:spcBef>
                  <a:spcPct val="0"/>
                </a:spcBef>
                <a:spcAft>
                  <a:spcPct val="0"/>
                </a:spcAft>
              </a:pPr>
              <a:t>4</a:t>
            </a:fld>
            <a:endParaRPr lang="en-US">
              <a:solidFill>
                <a:srgbClr val="898989"/>
              </a:solidFill>
            </a:endParaRPr>
          </a:p>
        </p:txBody>
      </p:sp>
      <p:graphicFrame>
        <p:nvGraphicFramePr>
          <p:cNvPr id="7" name="Table 6"/>
          <p:cNvGraphicFramePr>
            <a:graphicFrameLocks noGrp="1"/>
          </p:cNvGraphicFramePr>
          <p:nvPr/>
        </p:nvGraphicFramePr>
        <p:xfrm>
          <a:off x="454025" y="1219200"/>
          <a:ext cx="7404100" cy="2012950"/>
        </p:xfrm>
        <a:graphic>
          <a:graphicData uri="http://schemas.openxmlformats.org/drawingml/2006/table">
            <a:tbl>
              <a:tblPr firstRow="1" firstCol="1" bandRow="1" bandCol="1">
                <a:tableStyleId>{5C22544A-7EE6-4342-B048-85BDC9FD1C3A}</a:tableStyleId>
              </a:tblPr>
              <a:tblGrid>
                <a:gridCol w="3746863"/>
                <a:gridCol w="1143000"/>
                <a:gridCol w="914400"/>
                <a:gridCol w="838200"/>
                <a:gridCol w="762000"/>
              </a:tblGrid>
              <a:tr h="74086">
                <a:tc gridSpan="5">
                  <a:txBody>
                    <a:bodyPr/>
                    <a:lstStyle/>
                    <a:p>
                      <a:pPr algn="ctr">
                        <a:spcAft>
                          <a:spcPts val="0"/>
                        </a:spcAft>
                      </a:pPr>
                      <a:r>
                        <a:rPr lang="lv-LV" sz="1200" dirty="0">
                          <a:effectLst/>
                        </a:rPr>
                        <a:t>Tautsaimnieciskie rezultatīvie rādītāji</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222257">
                <a:tc>
                  <a:txBody>
                    <a:bodyPr/>
                    <a:lstStyle/>
                    <a:p>
                      <a:pPr marL="144145" indent="-144145">
                        <a:spcAft>
                          <a:spcPts val="0"/>
                        </a:spcAft>
                      </a:pPr>
                      <a:r>
                        <a:rPr lang="lv-LV" sz="1200">
                          <a:effectLst/>
                        </a:rPr>
                        <a:t>1. Zinātniskajai institūcijai programmas ietvaros piesaistītā privātā finansējuma apjoms, t. sk.:</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296343">
                <a:tc>
                  <a:txBody>
                    <a:bodyPr/>
                    <a:lstStyle/>
                    <a:p>
                      <a:pPr marL="252095" indent="-252095">
                        <a:spcAft>
                          <a:spcPts val="0"/>
                        </a:spcAft>
                        <a:tabLst>
                          <a:tab pos="247650" algn="l"/>
                          <a:tab pos="447675" algn="l"/>
                        </a:tabLst>
                      </a:pPr>
                      <a:r>
                        <a:rPr lang="lv-LV" sz="1200" dirty="0">
                          <a:effectLst/>
                        </a:rPr>
                        <a:t>1.3. ieņēmumi no līgumdarbiem, kas balstās uz programmas ietvaros radītajiem rezultātiem un zinātības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320000</a:t>
                      </a:r>
                    </a:p>
                    <a:p>
                      <a:pPr algn="ctr">
                        <a:spcAft>
                          <a:spcPts val="0"/>
                        </a:spcAft>
                        <a:tabLst>
                          <a:tab pos="2637155" algn="ctr"/>
                          <a:tab pos="5274310" algn="r"/>
                          <a:tab pos="457200" algn="l"/>
                        </a:tabLst>
                      </a:pPr>
                      <a:r>
                        <a:rPr lang="lv-LV" sz="1200" dirty="0" smtClean="0">
                          <a:solidFill>
                            <a:srgbClr val="00B050"/>
                          </a:solidFill>
                          <a:effectLst/>
                          <a:latin typeface="+mj-lt"/>
                          <a:ea typeface="Calibri" panose="020F0502020204030204" pitchFamily="34" charset="0"/>
                          <a:cs typeface="Times New Roman" panose="02020603050405020304" pitchFamily="18" charset="0"/>
                        </a:rPr>
                        <a:t>(+1037500)</a:t>
                      </a:r>
                      <a:endParaRPr lang="lv-LV" sz="1200" dirty="0">
                        <a:solidFill>
                          <a:srgbClr val="00B050"/>
                        </a:solidFill>
                        <a:effectLst/>
                        <a:latin typeface="+mj-lt"/>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197500</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1160000</a:t>
                      </a:r>
                      <a:r>
                        <a:rPr lang="lv-LV" sz="1200" baseline="300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298468">
                <a:tc>
                  <a:txBody>
                    <a:bodyPr/>
                    <a:lstStyle/>
                    <a:p>
                      <a:pPr marL="255905" indent="-255905">
                        <a:spcAft>
                          <a:spcPts val="0"/>
                        </a:spcAft>
                      </a:pPr>
                      <a:r>
                        <a:rPr lang="lv-LV" sz="1200" dirty="0">
                          <a:effectLst/>
                        </a:rPr>
                        <a:t>1.4 Zinātnisko institūciju līdzfinansējums no pašu līdzekļiem programmas izpildei (EUR):</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10000 </a:t>
                      </a:r>
                    </a:p>
                    <a:p>
                      <a:pPr algn="ctr">
                        <a:spcAft>
                          <a:spcPts val="0"/>
                        </a:spcAft>
                        <a:tabLst>
                          <a:tab pos="2637155" algn="ctr"/>
                          <a:tab pos="5274310" algn="r"/>
                          <a:tab pos="457200" algn="l"/>
                        </a:tabLst>
                      </a:pPr>
                      <a:r>
                        <a:rPr lang="lv-LV" sz="1200" dirty="0" smtClean="0">
                          <a:solidFill>
                            <a:srgbClr val="FF0000"/>
                          </a:solidFill>
                          <a:effectLst/>
                          <a:latin typeface="+mj-lt"/>
                          <a:ea typeface="Calibri" panose="020F0502020204030204" pitchFamily="34" charset="0"/>
                          <a:cs typeface="Times New Roman" panose="02020603050405020304" pitchFamily="18" charset="0"/>
                        </a:rPr>
                        <a:t>(-10000)</a:t>
                      </a:r>
                      <a:endParaRPr lang="lv-LV" sz="1200" dirty="0">
                        <a:solidFill>
                          <a:srgbClr val="FF0000"/>
                        </a:solidFill>
                        <a:effectLst/>
                        <a:latin typeface="+mj-lt"/>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a:effectLst/>
                        </a:rPr>
                        <a:t>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r h="296343">
                <a:tc>
                  <a:txBody>
                    <a:bodyPr/>
                    <a:lstStyle/>
                    <a:p>
                      <a:pPr marL="144145" indent="-144145">
                        <a:spcAft>
                          <a:spcPts val="0"/>
                        </a:spcAft>
                      </a:pPr>
                      <a:r>
                        <a:rPr lang="lv-LV" sz="1200" dirty="0">
                          <a:effectLst/>
                        </a:rPr>
                        <a:t>3. Programmas ietvaros izstrādāto jauno tehnoloģiju, metožu, prototipu vai pakalpojumu skaits, kas aprobēti uzņēmumos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tc>
                <a:tc>
                  <a:txBody>
                    <a:bodyPr/>
                    <a:lstStyle/>
                    <a:p>
                      <a:pPr algn="ctr">
                        <a:spcAft>
                          <a:spcPts val="0"/>
                        </a:spcAft>
                        <a:tabLst>
                          <a:tab pos="2637155" algn="ctr"/>
                          <a:tab pos="5274310" algn="r"/>
                          <a:tab pos="457200" algn="l"/>
                        </a:tabLst>
                      </a:pPr>
                      <a:r>
                        <a:rPr lang="lv-LV" sz="1200" dirty="0" smtClean="0">
                          <a:effectLst/>
                        </a:rPr>
                        <a:t>6 </a:t>
                      </a:r>
                      <a:r>
                        <a:rPr lang="lv-LV" sz="1200" dirty="0" smtClean="0">
                          <a:solidFill>
                            <a:srgbClr val="FF0000"/>
                          </a:solidFill>
                          <a:effectLst/>
                        </a:rPr>
                        <a:t>(-4)</a:t>
                      </a:r>
                      <a:endParaRPr lang="lv-LV"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2</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c>
                  <a:txBody>
                    <a:bodyPr/>
                    <a:lstStyle/>
                    <a:p>
                      <a:pPr algn="ctr">
                        <a:spcAft>
                          <a:spcPts val="0"/>
                        </a:spcAft>
                        <a:tabLst>
                          <a:tab pos="2637155" algn="ctr"/>
                          <a:tab pos="5274310" algn="r"/>
                          <a:tab pos="457200" algn="l"/>
                        </a:tabLst>
                      </a:pPr>
                      <a:r>
                        <a:rPr lang="lv-LV" sz="120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308" marR="30308" marT="0" marB="0" anchor="ctr"/>
                </a:tc>
              </a:tr>
            </a:tbl>
          </a:graphicData>
        </a:graphic>
      </p:graphicFrame>
      <p:sp>
        <p:nvSpPr>
          <p:cNvPr id="68646" name="Rectangle 7"/>
          <p:cNvSpPr>
            <a:spLocks noChangeArrowheads="1"/>
          </p:cNvSpPr>
          <p:nvPr/>
        </p:nvSpPr>
        <p:spPr bwMode="auto">
          <a:xfrm>
            <a:off x="304800" y="3387725"/>
            <a:ext cx="8534400" cy="400050"/>
          </a:xfrm>
          <a:prstGeom prst="rect">
            <a:avLst/>
          </a:prstGeom>
          <a:noFill/>
          <a:ln w="9525">
            <a:noFill/>
            <a:miter lim="800000"/>
            <a:headEnd/>
            <a:tailEnd/>
          </a:ln>
        </p:spPr>
        <p:txBody>
          <a:bodyPr>
            <a:spAutoFit/>
          </a:bodyPr>
          <a:lstStyle/>
          <a:p>
            <a:r>
              <a:rPr lang="lv-LV" sz="1000">
                <a:solidFill>
                  <a:srgbClr val="000000"/>
                </a:solidFill>
                <a:latin typeface="Calibri" pitchFamily="34" charset="0"/>
              </a:rPr>
              <a:t>** Eiropas IKT pētniecības projekts SUMMA, kas ir iegūts, izmantojot VPP izstrādes, un kurš norisināsies no 2016. gada 1. februāra līdz 2019. gada 31. janvārim. Projektu realizē SIA „LETA” un VPP iesaistītie LUMII pētnieki.</a:t>
            </a:r>
          </a:p>
        </p:txBody>
      </p:sp>
      <p:graphicFrame>
        <p:nvGraphicFramePr>
          <p:cNvPr id="9" name="Table 8"/>
          <p:cNvGraphicFramePr>
            <a:graphicFrameLocks noGrp="1"/>
          </p:cNvGraphicFramePr>
          <p:nvPr/>
        </p:nvGraphicFramePr>
        <p:xfrm>
          <a:off x="460375" y="149225"/>
          <a:ext cx="7404100" cy="1069975"/>
        </p:xfrm>
        <a:graphic>
          <a:graphicData uri="http://schemas.openxmlformats.org/drawingml/2006/table">
            <a:tbl>
              <a:tblPr firstRow="1" firstCol="1" bandRow="1" bandCol="1">
                <a:tableStyleId>{5C22544A-7EE6-4342-B048-85BDC9FD1C3A}</a:tableStyleId>
              </a:tblPr>
              <a:tblGrid>
                <a:gridCol w="3778006"/>
                <a:gridCol w="1067300"/>
                <a:gridCol w="913602"/>
                <a:gridCol w="883506"/>
                <a:gridCol w="762050"/>
              </a:tblGrid>
              <a:tr h="265430">
                <a:tc rowSpan="3">
                  <a:txBody>
                    <a:bodyPr/>
                    <a:lstStyle/>
                    <a:p>
                      <a:pPr algn="ctr">
                        <a:spcBef>
                          <a:spcPts val="375"/>
                        </a:spcBef>
                        <a:spcAft>
                          <a:spcPts val="0"/>
                        </a:spcAft>
                      </a:pPr>
                      <a:r>
                        <a:rPr lang="lv-LV" sz="1100" dirty="0">
                          <a:effectLst/>
                        </a:rPr>
                        <a:t>Rezultatīvais rādītājs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4">
                  <a:txBody>
                    <a:bodyPr/>
                    <a:lstStyle/>
                    <a:p>
                      <a:endParaRPr lang="lv-LV" dirty="0"/>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r>
              <a:tr h="265430">
                <a:tc vMerge="1">
                  <a:txBody>
                    <a:bodyPr/>
                    <a:lstStyle/>
                    <a:p>
                      <a:endParaRPr lang="lv-LV"/>
                    </a:p>
                  </a:txBody>
                  <a:tcPr/>
                </a:tc>
                <a:tc>
                  <a:txBody>
                    <a:bodyPr/>
                    <a:lstStyle/>
                    <a:p>
                      <a:pPr algn="ctr">
                        <a:spcAft>
                          <a:spcPts val="0"/>
                        </a:spcAft>
                      </a:pPr>
                      <a:r>
                        <a:rPr lang="lv-LV" sz="1100">
                          <a:effectLst/>
                        </a:rPr>
                        <a:t>plānots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Bef>
                          <a:spcPts val="375"/>
                        </a:spcBef>
                        <a:spcAft>
                          <a:spcPts val="0"/>
                        </a:spcAft>
                      </a:pPr>
                      <a:r>
                        <a:rPr lang="lv-LV" sz="1100">
                          <a:effectLst/>
                        </a:rPr>
                        <a:t>sasniegts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r>
              <a:tr h="530859">
                <a:tc vMerge="1">
                  <a:txBody>
                    <a:bodyPr/>
                    <a:lstStyle/>
                    <a:p>
                      <a:endParaRPr lang="lv-LV"/>
                    </a:p>
                  </a:txBody>
                  <a:tcPr/>
                </a:tc>
                <a:tc>
                  <a:txBody>
                    <a:bodyPr/>
                    <a:lstStyle/>
                    <a:p>
                      <a:pPr algn="ctr">
                        <a:spcBef>
                          <a:spcPts val="375"/>
                        </a:spcBef>
                        <a:spcAft>
                          <a:spcPts val="0"/>
                        </a:spcAft>
                      </a:pPr>
                      <a:r>
                        <a:rPr lang="lv-LV" sz="1100">
                          <a:effectLst/>
                        </a:rPr>
                        <a:t>2014.–2017. g.</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75"/>
                        </a:spcBef>
                        <a:spcAft>
                          <a:spcPts val="0"/>
                        </a:spcAft>
                      </a:pPr>
                      <a:r>
                        <a:rPr lang="lv-LV" sz="1100" dirty="0" smtClean="0">
                          <a:effectLst/>
                        </a:rPr>
                        <a:t>2014.</a:t>
                      </a:r>
                      <a:r>
                        <a:rPr lang="lv-LV" sz="900" spc="-10" dirty="0">
                          <a:effectLst/>
                        </a:rPr>
                        <a:t>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75"/>
                        </a:spcBef>
                        <a:spcAft>
                          <a:spcPts val="0"/>
                        </a:spcAft>
                      </a:pPr>
                      <a:r>
                        <a:rPr lang="lv-LV" sz="1100" dirty="0">
                          <a:effectLst/>
                        </a:rPr>
                        <a:t>2015.</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75"/>
                        </a:spcBef>
                        <a:spcAft>
                          <a:spcPts val="0"/>
                        </a:spcAft>
                      </a:pPr>
                      <a:r>
                        <a:rPr lang="lv-LV" sz="1100" dirty="0">
                          <a:effectLst/>
                        </a:rPr>
                        <a:t>2016.</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normAutofit fontScale="90000"/>
          </a:bodyPr>
          <a:lstStyle/>
          <a:p>
            <a:pPr fontAlgn="auto">
              <a:spcAft>
                <a:spcPts val="0"/>
              </a:spcAft>
              <a:defRPr/>
            </a:pPr>
            <a:r>
              <a:rPr lang="lv-LV" sz="3200" dirty="0">
                <a:ea typeface="Calibri" panose="020F0502020204030204" pitchFamily="34" charset="0"/>
                <a:cs typeface="Times New Roman" panose="02020603050405020304" pitchFamily="18" charset="0"/>
              </a:rPr>
              <a:t>Izstrādāta arī grafisko rīku būves platforma tīmekļa videi, kas lielā mērā  balstīta </a:t>
            </a:r>
            <a:r>
              <a:rPr lang="lv-LV" sz="3200" dirty="0" smtClean="0">
                <a:ea typeface="Calibri" panose="020F0502020204030204" pitchFamily="34" charset="0"/>
                <a:cs typeface="Times New Roman" panose="02020603050405020304" pitchFamily="18" charset="0"/>
              </a:rPr>
              <a:t>uz </a:t>
            </a:r>
            <a:r>
              <a:rPr lang="lv-LV" sz="3200" dirty="0">
                <a:ea typeface="Calibri" panose="020F0502020204030204" pitchFamily="34" charset="0"/>
                <a:cs typeface="Times New Roman" panose="02020603050405020304" pitchFamily="18" charset="0"/>
              </a:rPr>
              <a:t>minētajām idejām</a:t>
            </a:r>
            <a:endParaRPr lang="lv-LV"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849ECDED-FADC-4F30-8EAB-FD18FB5C6FF9}" type="slidenum">
              <a:rPr lang="en-US"/>
              <a:pPr>
                <a:defRPr/>
              </a:pPr>
              <a:t>40</a:t>
            </a:fld>
            <a:endParaRPr lang="en-US"/>
          </a:p>
        </p:txBody>
      </p:sp>
      <p:sp>
        <p:nvSpPr>
          <p:cNvPr id="105477" name="Rectangle 7"/>
          <p:cNvSpPr>
            <a:spLocks noChangeArrowheads="1"/>
          </p:cNvSpPr>
          <p:nvPr/>
        </p:nvSpPr>
        <p:spPr bwMode="auto">
          <a:xfrm>
            <a:off x="1143000" y="1828800"/>
            <a:ext cx="6629400" cy="954088"/>
          </a:xfrm>
          <a:prstGeom prst="rect">
            <a:avLst/>
          </a:prstGeom>
          <a:noFill/>
          <a:ln w="9525">
            <a:noFill/>
            <a:miter lim="800000"/>
            <a:headEnd/>
            <a:tailEnd/>
          </a:ln>
        </p:spPr>
        <p:txBody>
          <a:bodyPr>
            <a:spAutoFit/>
          </a:bodyPr>
          <a:lstStyle/>
          <a:p>
            <a:pPr algn="just">
              <a:tabLst>
                <a:tab pos="457200" algn="l"/>
                <a:tab pos="2636838" algn="ctr"/>
                <a:tab pos="5273675" algn="r"/>
              </a:tabLst>
            </a:pPr>
            <a:r>
              <a:rPr lang="lv-LV" sz="1400">
                <a:solidFill>
                  <a:srgbClr val="000000"/>
                </a:solidFill>
                <a:latin typeface="Times New Roman" pitchFamily="18" charset="0"/>
              </a:rPr>
              <a:t>A.Sprogis, ajoo: WEB Based Framework for Domain Specific Modeling Tools. // In: G.Arnicans, V.Arnicane, J.Borzovs, L.Niedrite (Eds.), </a:t>
            </a:r>
            <a:r>
              <a:rPr lang="lv-LV" sz="1400">
                <a:solidFill>
                  <a:srgbClr val="000000"/>
                </a:solidFill>
                <a:latin typeface="Times New Roman" pitchFamily="18" charset="0"/>
                <a:cs typeface="Times New Roman" pitchFamily="18" charset="0"/>
              </a:rPr>
              <a:t>Frontiers of AI and Applications, Vol. 291, Databases and Information Systems IX, IOS Press, pp. 115-126, 2016. </a:t>
            </a:r>
            <a:r>
              <a:rPr lang="lv-LV" sz="1400">
                <a:solidFill>
                  <a:srgbClr val="000000"/>
                </a:solidFill>
                <a:latin typeface="Times New Roman" pitchFamily="18" charset="0"/>
              </a:rPr>
              <a:t>(to be indexed </a:t>
            </a:r>
            <a:r>
              <a:rPr lang="lv-LV" sz="1400" b="1">
                <a:solidFill>
                  <a:srgbClr val="000000"/>
                </a:solidFill>
                <a:latin typeface="Times New Roman" pitchFamily="18" charset="0"/>
              </a:rPr>
              <a:t>SCOPUS</a:t>
            </a:r>
            <a:r>
              <a:rPr lang="lv-LV" sz="1400">
                <a:solidFill>
                  <a:srgbClr val="000000"/>
                </a:solidFill>
                <a:latin typeface="Times New Roman" pitchFamily="18" charset="0"/>
              </a:rPr>
              <a:t>), </a:t>
            </a:r>
            <a:r>
              <a:rPr lang="lv-LV" sz="1400" u="sng">
                <a:solidFill>
                  <a:srgbClr val="0000FF"/>
                </a:solidFill>
                <a:latin typeface="Times New Roman" pitchFamily="18" charset="0"/>
                <a:hlinkClick r:id="rId2"/>
              </a:rPr>
              <a:t>http://ebooks.iospress.com/volumearticle/45704</a:t>
            </a:r>
            <a:endParaRPr lang="lv-LV" sz="1400">
              <a:solidFill>
                <a:srgbClr val="000000"/>
              </a:solidFill>
              <a:latin typeface="Times New Roman" pitchFamily="18" charset="0"/>
            </a:endParaRPr>
          </a:p>
        </p:txBody>
      </p:sp>
      <p:sp>
        <p:nvSpPr>
          <p:cNvPr id="105478" name="TextBox 1"/>
          <p:cNvSpPr txBox="1">
            <a:spLocks noChangeArrowheads="1"/>
          </p:cNvSpPr>
          <p:nvPr/>
        </p:nvSpPr>
        <p:spPr bwMode="auto">
          <a:xfrm>
            <a:off x="762000" y="1466850"/>
            <a:ext cx="1241425" cy="369888"/>
          </a:xfrm>
          <a:prstGeom prst="rect">
            <a:avLst/>
          </a:prstGeom>
          <a:noFill/>
          <a:ln w="9525">
            <a:noFill/>
            <a:miter lim="800000"/>
            <a:headEnd/>
            <a:tailEnd/>
          </a:ln>
        </p:spPr>
        <p:txBody>
          <a:bodyPr wrap="none">
            <a:spAutoFit/>
          </a:bodyPr>
          <a:lstStyle/>
          <a:p>
            <a:r>
              <a:rPr lang="lv-LV">
                <a:latin typeface="Calibri" pitchFamily="34" charset="0"/>
              </a:rPr>
              <a:t>Publikācija:</a:t>
            </a:r>
          </a:p>
        </p:txBody>
      </p:sp>
      <p:sp>
        <p:nvSpPr>
          <p:cNvPr id="105479" name="TextBox 5"/>
          <p:cNvSpPr txBox="1">
            <a:spLocks noChangeArrowheads="1"/>
          </p:cNvSpPr>
          <p:nvPr/>
        </p:nvSpPr>
        <p:spPr bwMode="auto">
          <a:xfrm>
            <a:off x="838200" y="3276600"/>
            <a:ext cx="1212850" cy="369888"/>
          </a:xfrm>
          <a:prstGeom prst="rect">
            <a:avLst/>
          </a:prstGeom>
          <a:noFill/>
          <a:ln w="9525">
            <a:noFill/>
            <a:miter lim="800000"/>
            <a:headEnd/>
            <a:tailEnd/>
          </a:ln>
        </p:spPr>
        <p:txBody>
          <a:bodyPr wrap="none">
            <a:spAutoFit/>
          </a:bodyPr>
          <a:lstStyle/>
          <a:p>
            <a:r>
              <a:rPr lang="lv-LV">
                <a:latin typeface="Calibri" pitchFamily="34" charset="0"/>
              </a:rPr>
              <a:t>Nodrošina:</a:t>
            </a:r>
          </a:p>
        </p:txBody>
      </p:sp>
      <p:sp>
        <p:nvSpPr>
          <p:cNvPr id="105480" name="Rectangle 9"/>
          <p:cNvSpPr>
            <a:spLocks noChangeArrowheads="1"/>
          </p:cNvSpPr>
          <p:nvPr/>
        </p:nvSpPr>
        <p:spPr bwMode="auto">
          <a:xfrm>
            <a:off x="1219200" y="3760788"/>
            <a:ext cx="5410200" cy="923925"/>
          </a:xfrm>
          <a:prstGeom prst="rect">
            <a:avLst/>
          </a:prstGeom>
          <a:noFill/>
          <a:ln w="9525">
            <a:noFill/>
            <a:miter lim="800000"/>
            <a:headEnd/>
            <a:tailEnd/>
          </a:ln>
        </p:spPr>
        <p:txBody>
          <a:bodyPr>
            <a:spAutoFit/>
          </a:bodyPr>
          <a:lstStyle/>
          <a:p>
            <a:pPr marL="285750" indent="-285750">
              <a:buFont typeface="Arial" charset="0"/>
              <a:buChar char="•"/>
            </a:pPr>
            <a:r>
              <a:rPr lang="lv-LV">
                <a:latin typeface="Calibri" pitchFamily="34" charset="0"/>
              </a:rPr>
              <a:t>Daudzlietotāju režīmu (collaboration)</a:t>
            </a:r>
          </a:p>
          <a:p>
            <a:pPr marL="285750" indent="-285750">
              <a:buFont typeface="Arial" charset="0"/>
              <a:buChar char="•"/>
            </a:pPr>
            <a:r>
              <a:rPr lang="lv-LV">
                <a:latin typeface="Calibri" pitchFamily="34" charset="0"/>
              </a:rPr>
              <a:t>Dažādas iekārtas – datori, planšetes, telefoni…</a:t>
            </a:r>
          </a:p>
          <a:p>
            <a:pPr marL="285750" indent="-285750">
              <a:buFont typeface="Arial" charset="0"/>
              <a:buChar char="•"/>
            </a:pPr>
            <a:r>
              <a:rPr lang="lv-LV">
                <a:latin typeface="Calibri" pitchFamily="34" charset="0"/>
              </a:rPr>
              <a:t>Darbību reālā laikā (reactivity and live HTML)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Content Placeholder 3"/>
          <p:cNvPicPr>
            <a:picLocks noGrp="1" noChangeAspect="1"/>
          </p:cNvPicPr>
          <p:nvPr>
            <p:ph idx="1"/>
          </p:nvPr>
        </p:nvPicPr>
        <p:blipFill>
          <a:blip r:embed="rId2"/>
          <a:srcRect/>
          <a:stretch>
            <a:fillRect/>
          </a:stretch>
        </p:blipFill>
        <p:spPr>
          <a:xfrm>
            <a:off x="1381125" y="1925638"/>
            <a:ext cx="6450013" cy="3629025"/>
          </a:xfrm>
        </p:spPr>
      </p:pic>
      <p:sp>
        <p:nvSpPr>
          <p:cNvPr id="106498" name="Title 2"/>
          <p:cNvSpPr>
            <a:spLocks noGrp="1"/>
          </p:cNvSpPr>
          <p:nvPr>
            <p:ph type="title"/>
          </p:nvPr>
        </p:nvSpPr>
        <p:spPr/>
        <p:txBody>
          <a:bodyPr/>
          <a:lstStyle/>
          <a:p>
            <a:r>
              <a:rPr lang="lv-LV" sz="2400" smtClean="0"/>
              <a:t>Modelēšanas rīka piemērs: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Content Placeholder 7"/>
          <p:cNvPicPr>
            <a:picLocks noGrp="1" noChangeAspect="1"/>
          </p:cNvPicPr>
          <p:nvPr>
            <p:ph idx="1"/>
          </p:nvPr>
        </p:nvPicPr>
        <p:blipFill>
          <a:blip r:embed="rId2"/>
          <a:srcRect/>
          <a:stretch>
            <a:fillRect/>
          </a:stretch>
        </p:blipFill>
        <p:spPr>
          <a:xfrm>
            <a:off x="1385888" y="1927225"/>
            <a:ext cx="6448425" cy="3627438"/>
          </a:xfrm>
        </p:spPr>
      </p:pic>
      <p:sp>
        <p:nvSpPr>
          <p:cNvPr id="107522" name="Title 2"/>
          <p:cNvSpPr>
            <a:spLocks noGrp="1"/>
          </p:cNvSpPr>
          <p:nvPr>
            <p:ph type="title"/>
          </p:nvPr>
        </p:nvSpPr>
        <p:spPr>
          <a:xfrm>
            <a:off x="457200" y="228600"/>
            <a:ext cx="8229600" cy="1143000"/>
          </a:xfrm>
        </p:spPr>
        <p:txBody>
          <a:bodyPr/>
          <a:lstStyle/>
          <a:p>
            <a:r>
              <a:rPr lang="lv-LV" sz="2400" smtClean="0"/>
              <a:t>Turpinājums: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06283438-7080-4263-87C2-B892B9FCC8A4}" type="slidenum">
              <a:rPr lang="en-US"/>
              <a:pPr>
                <a:defRPr/>
              </a:pPr>
              <a:t>43</a:t>
            </a:fld>
            <a:endParaRPr lang="en-US"/>
          </a:p>
        </p:txBody>
      </p:sp>
      <p:sp>
        <p:nvSpPr>
          <p:cNvPr id="108548" name="TextBox 6"/>
          <p:cNvSpPr txBox="1">
            <a:spLocks noChangeArrowheads="1"/>
          </p:cNvSpPr>
          <p:nvPr/>
        </p:nvSpPr>
        <p:spPr bwMode="auto">
          <a:xfrm>
            <a:off x="838200" y="2057400"/>
            <a:ext cx="2693988" cy="461963"/>
          </a:xfrm>
          <a:prstGeom prst="rect">
            <a:avLst/>
          </a:prstGeom>
          <a:noFill/>
          <a:ln w="9525">
            <a:noFill/>
            <a:miter lim="800000"/>
            <a:headEnd/>
            <a:tailEnd/>
          </a:ln>
        </p:spPr>
        <p:txBody>
          <a:bodyPr wrap="none">
            <a:spAutoFit/>
          </a:bodyPr>
          <a:lstStyle/>
          <a:p>
            <a:r>
              <a:rPr lang="lv-LV" sz="2400">
                <a:latin typeface="Calibri" pitchFamily="34" charset="0"/>
              </a:rPr>
              <a:t>Turpmākie pētījumi:</a:t>
            </a:r>
          </a:p>
        </p:txBody>
      </p:sp>
      <p:sp>
        <p:nvSpPr>
          <p:cNvPr id="108549" name="TextBox 7"/>
          <p:cNvSpPr txBox="1">
            <a:spLocks noChangeArrowheads="1"/>
          </p:cNvSpPr>
          <p:nvPr/>
        </p:nvSpPr>
        <p:spPr bwMode="auto">
          <a:xfrm>
            <a:off x="1600200" y="2736850"/>
            <a:ext cx="4895850" cy="646113"/>
          </a:xfrm>
          <a:prstGeom prst="rect">
            <a:avLst/>
          </a:prstGeom>
          <a:noFill/>
          <a:ln w="9525">
            <a:noFill/>
            <a:miter lim="800000"/>
            <a:headEnd/>
            <a:tailEnd/>
          </a:ln>
        </p:spPr>
        <p:txBody>
          <a:bodyPr wrap="none">
            <a:spAutoFit/>
          </a:bodyPr>
          <a:lstStyle/>
          <a:p>
            <a:pPr marL="285750" indent="-285750">
              <a:buFont typeface="Arial" charset="0"/>
              <a:buChar char="•"/>
            </a:pPr>
            <a:r>
              <a:rPr lang="lv-LV">
                <a:solidFill>
                  <a:srgbClr val="000000"/>
                </a:solidFill>
                <a:latin typeface="Calibri" pitchFamily="34" charset="0"/>
              </a:rPr>
              <a:t>MM specializācijas (un to dziņu) tālāka attīstība</a:t>
            </a:r>
          </a:p>
          <a:p>
            <a:pPr marL="285750" indent="-285750">
              <a:buFont typeface="Arial" charset="0"/>
              <a:buChar char="•"/>
            </a:pPr>
            <a:r>
              <a:rPr lang="lv-LV">
                <a:solidFill>
                  <a:srgbClr val="000000"/>
                </a:solidFill>
                <a:latin typeface="Calibri" pitchFamily="34" charset="0"/>
              </a:rPr>
              <a:t>MM specializācijas jauni lietojumi</a:t>
            </a:r>
            <a:endParaRPr lang="lv-LV">
              <a:latin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1905000"/>
            <a:ext cx="8229600" cy="1143000"/>
          </a:xfrm>
        </p:spPr>
        <p:txBody>
          <a:bodyPr/>
          <a:lstStyle/>
          <a:p>
            <a:r>
              <a:rPr lang="lv-LV" smtClean="0">
                <a:solidFill>
                  <a:srgbClr val="00B050"/>
                </a:solidFill>
              </a:rPr>
              <a:t>Paldies par uzmanību!</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FBD3B202-1BEE-49DB-AA72-A6AC8B16CF11}" type="slidenum">
              <a:rPr lang="en-US"/>
              <a:pPr>
                <a:defRPr/>
              </a:pPr>
              <a:t>44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rtlCol="0">
            <a:normAutofit fontScale="90000"/>
          </a:bodyPr>
          <a:lstStyle/>
          <a:p>
            <a:pPr fontAlgn="auto">
              <a:spcAft>
                <a:spcPts val="0"/>
              </a:spcAft>
              <a:defRPr/>
            </a:pPr>
            <a:r>
              <a:rPr lang="lv-LV" sz="3200" dirty="0" smtClean="0"/>
              <a:t>3.posma uzdevumi</a:t>
            </a:r>
            <a:endParaRPr lang="lv-LV" sz="3200"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B534F6E0-5237-4DBB-B688-064CF67D32E7}" type="slidenum">
              <a:rPr lang="en-US"/>
              <a:pPr>
                <a:defRPr/>
              </a:pPr>
              <a:t>5</a:t>
            </a:fld>
            <a:endParaRPr lang="en-US"/>
          </a:p>
        </p:txBody>
      </p:sp>
      <p:graphicFrame>
        <p:nvGraphicFramePr>
          <p:cNvPr id="6" name="Table 5"/>
          <p:cNvGraphicFramePr>
            <a:graphicFrameLocks noGrp="1"/>
          </p:cNvGraphicFramePr>
          <p:nvPr/>
        </p:nvGraphicFramePr>
        <p:xfrm>
          <a:off x="1600200" y="1295400"/>
          <a:ext cx="7239000" cy="4994275"/>
        </p:xfrm>
        <a:graphic>
          <a:graphicData uri="http://schemas.openxmlformats.org/drawingml/2006/table">
            <a:tbl>
              <a:tblPr/>
              <a:tblGrid>
                <a:gridCol w="7239000"/>
              </a:tblGrid>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1. Tālāk attīstīt uz ontoloģijām un tīmekļa tehnoloģijām balstīto ātro vaicājumu valodu un tās efektīvu realizāciju, izstrādājot uz skatiem balstītu paplašināšanas mehānismu.</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2. Izstrādāt uz datu ontoloģijām un tīmekļa tehnoloģijām balstītas zināšanu pieejas tiesību modelēšanas metodes sensitīvu datu pieejas tiesību mehānisma realizēšanai ātro vaicājumu valodas realizācijas vajadzībām.</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3. Izstrādāt modeļu specializācijas metodes un to lietojumus tīmekļa vidē balstītu domēna specifisko valodu rīku būvei.</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4. Piedalīties SemEval-2016 starptautiskajā sacensībā ar uzlabotu C6.0 klasifikācijas algoritma versiju, kas pielāgota "Abstract Meaning Representation" (AMR) izgūšanai no dabiskās valodas teksta.</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5. Intelektuālā struktūrmodelēšanas rīka I4S funkcionalitātes tālāka pilnveidošana dažāda tipa un granularitātes zināšanu struktūru elementu nozīmības daudzkriteriālai novērtēšanai.</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6. Zināšanu struktūru modeļu izstrāde, apvienošana un pielietošana ontoloģijās un likumos balstītā lēmumu pieņemšanā.</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7. Prasību/sistēmu inženierijā sakņotu zināšanu/informācijas artefaktu savietojamības pieejas detalizēta izstrāde.</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8. Dažādu servisu, kas izmanto atvērtos semantiskā tīmekļa resursus, izstrāde un integrēšana tīmekļa portālā un programmatūras konfigurācijas pārvaldības metodes pilnveidošana.</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rPr>
                        <a:t>9. Tālāk attīstīt metodes liela apjoma datu pieejamībai, kas balstītas uz modeļiem un nozares ontoloģijām, saistot tās ar displeju sienas infrastruktūras iespējām.</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 Tālāk attīstīt biznesa procesu modeļu pielietošanas metodes programmas izpildes laika notikumu analīzē, kas balstītas uz specifisku modelēšanas valodu lietošanu.</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9661" name="TextBox 6"/>
          <p:cNvSpPr txBox="1">
            <a:spLocks noChangeArrowheads="1"/>
          </p:cNvSpPr>
          <p:nvPr/>
        </p:nvSpPr>
        <p:spPr bwMode="auto">
          <a:xfrm>
            <a:off x="165100" y="2182813"/>
            <a:ext cx="790575" cy="369887"/>
          </a:xfrm>
          <a:prstGeom prst="rect">
            <a:avLst/>
          </a:prstGeom>
          <a:noFill/>
          <a:ln w="9525">
            <a:noFill/>
            <a:miter lim="800000"/>
            <a:headEnd/>
            <a:tailEnd/>
          </a:ln>
        </p:spPr>
        <p:txBody>
          <a:bodyPr wrap="none">
            <a:spAutoFit/>
          </a:bodyPr>
          <a:lstStyle/>
          <a:p>
            <a:r>
              <a:rPr lang="lv-LV">
                <a:latin typeface="Calibri" pitchFamily="34" charset="0"/>
              </a:rPr>
              <a:t>LU MII</a:t>
            </a:r>
          </a:p>
        </p:txBody>
      </p:sp>
      <p:sp>
        <p:nvSpPr>
          <p:cNvPr id="69662" name="TextBox 7"/>
          <p:cNvSpPr txBox="1">
            <a:spLocks noChangeArrowheads="1"/>
          </p:cNvSpPr>
          <p:nvPr/>
        </p:nvSpPr>
        <p:spPr bwMode="auto">
          <a:xfrm>
            <a:off x="12700" y="4114800"/>
            <a:ext cx="1038225" cy="369888"/>
          </a:xfrm>
          <a:prstGeom prst="rect">
            <a:avLst/>
          </a:prstGeom>
          <a:noFill/>
          <a:ln w="9525">
            <a:noFill/>
            <a:miter lim="800000"/>
            <a:headEnd/>
            <a:tailEnd/>
          </a:ln>
        </p:spPr>
        <p:txBody>
          <a:bodyPr wrap="none">
            <a:spAutoFit/>
          </a:bodyPr>
          <a:lstStyle/>
          <a:p>
            <a:r>
              <a:rPr lang="lv-LV">
                <a:latin typeface="Calibri" pitchFamily="34" charset="0"/>
              </a:rPr>
              <a:t>RTU DITF</a:t>
            </a:r>
          </a:p>
        </p:txBody>
      </p:sp>
      <p:sp>
        <p:nvSpPr>
          <p:cNvPr id="69663" name="TextBox 8"/>
          <p:cNvSpPr txBox="1">
            <a:spLocks noChangeArrowheads="1"/>
          </p:cNvSpPr>
          <p:nvPr/>
        </p:nvSpPr>
        <p:spPr bwMode="auto">
          <a:xfrm>
            <a:off x="228600" y="5562600"/>
            <a:ext cx="727075" cy="369888"/>
          </a:xfrm>
          <a:prstGeom prst="rect">
            <a:avLst/>
          </a:prstGeom>
          <a:noFill/>
          <a:ln w="9525">
            <a:noFill/>
            <a:miter lim="800000"/>
            <a:headEnd/>
            <a:tailEnd/>
          </a:ln>
        </p:spPr>
        <p:txBody>
          <a:bodyPr wrap="none">
            <a:spAutoFit/>
          </a:bodyPr>
          <a:lstStyle/>
          <a:p>
            <a:r>
              <a:rPr lang="lv-LV">
                <a:latin typeface="Calibri" pitchFamily="34" charset="0"/>
              </a:rPr>
              <a:t>LU DF</a:t>
            </a:r>
          </a:p>
        </p:txBody>
      </p:sp>
      <p:sp>
        <p:nvSpPr>
          <p:cNvPr id="10" name="Left Brace 9"/>
          <p:cNvSpPr/>
          <p:nvPr/>
        </p:nvSpPr>
        <p:spPr>
          <a:xfrm>
            <a:off x="1219200" y="1414463"/>
            <a:ext cx="152400" cy="1868487"/>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lv-LV" b="1" dirty="0"/>
          </a:p>
        </p:txBody>
      </p:sp>
      <p:sp>
        <p:nvSpPr>
          <p:cNvPr id="11" name="Left Brace 10"/>
          <p:cNvSpPr/>
          <p:nvPr/>
        </p:nvSpPr>
        <p:spPr>
          <a:xfrm>
            <a:off x="1219200" y="3505200"/>
            <a:ext cx="152400" cy="1676400"/>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lv-LV"/>
          </a:p>
        </p:txBody>
      </p:sp>
      <p:sp>
        <p:nvSpPr>
          <p:cNvPr id="12" name="Left Brace 11"/>
          <p:cNvSpPr/>
          <p:nvPr/>
        </p:nvSpPr>
        <p:spPr>
          <a:xfrm>
            <a:off x="1219200" y="5403850"/>
            <a:ext cx="152400" cy="885825"/>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rtlCol="0">
            <a:normAutofit fontScale="90000"/>
          </a:bodyPr>
          <a:lstStyle/>
          <a:p>
            <a:pPr fontAlgn="auto">
              <a:spcAft>
                <a:spcPts val="0"/>
              </a:spcAft>
              <a:defRPr/>
            </a:pPr>
            <a:r>
              <a:rPr lang="lv-LV" sz="3200" dirty="0" smtClean="0"/>
              <a:t>3.posma uzdevumi</a:t>
            </a:r>
            <a:endParaRPr lang="lv-LV" sz="3200"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5868B82B-3E93-4A0D-A556-921E035B884A}" type="slidenum">
              <a:rPr lang="en-US"/>
              <a:pPr>
                <a:defRPr/>
              </a:pPr>
              <a:t>6</a:t>
            </a:fld>
            <a:endParaRPr lang="en-US"/>
          </a:p>
        </p:txBody>
      </p:sp>
      <p:graphicFrame>
        <p:nvGraphicFramePr>
          <p:cNvPr id="6" name="Table 5"/>
          <p:cNvGraphicFramePr>
            <a:graphicFrameLocks noGrp="1"/>
          </p:cNvGraphicFramePr>
          <p:nvPr/>
        </p:nvGraphicFramePr>
        <p:xfrm>
          <a:off x="1600200" y="1295400"/>
          <a:ext cx="7239000" cy="4994275"/>
        </p:xfrm>
        <a:graphic>
          <a:graphicData uri="http://schemas.openxmlformats.org/drawingml/2006/table">
            <a:tbl>
              <a:tblPr/>
              <a:tblGrid>
                <a:gridCol w="7239000"/>
              </a:tblGrid>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1. Tālāk attīstīt uz ontoloģijām un tīmekļa tehnoloģijām balstīto ātro vaicājumu valodu un tās efektīvu realizāciju, izstrādājot uz skatiem balstītu paplašināšanas mehānismu.</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2. Izstrādāt uz datu ontoloģijām un tīmekļa tehnoloģijām balstītas zināšanu pieejas tiesību modelēšanas metodes sensitīvu datu pieejas tiesību mehānisma realizēšanai ātro vaicājumu valodas realizācijas vajadzībām.</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3. Izstrādāt modeļu specializācijas metodes un to lietojumus tīmekļa vidē balstītu domēna specifisko valodu rīku būvei.</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 Piedalīties SemEval-2016 starptautiskajā sacensībā ar uzlabotu C6.0 klasifikācijas algoritma versiju, kas pielāgota "Abstract Meaning Representation" (AMR) izgūšanai no dabiskās valodas teksta.</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 Intelektuālā struktūrmodelēšanas rīka I4S funkcionalitātes tālāka pilnveidošana dažāda tipa un granularitātes zināšanu struktūru elementu nozīmības daudzkriteriālai novērtēšanai.</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 Zināšanu struktūru modeļu izstrāde, apvienošana un pielietošana ontoloģijās un likumos balstītā lēmumu pieņemšanā.</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 Prasību/sistēmu inženierijā sakņotu zināšanu/informācijas artefaktu savietojamības pieejas detalizēta izstrāde.</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 Dažādu servisu, kas izmanto atvērtos semantiskā tīmekļa resursus, izstrāde un integrēšana tīmekļa portālā un programmatūras konfigurācijas pārvaldības metodes pilnveidošana.</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9. Tālāk attīstīt metodes liela apjoma datu pieejamībai, kas balstītas uz modeļiem un nozares ontoloģijām, saistot tās ar displeju sienas infrastruktūras iespējām.</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Calibri" pitchFamily="34" charset="0"/>
                          <a:cs typeface="Times New Roman" pitchFamily="18" charset="0"/>
                        </a:rPr>
                        <a:t>10. Tālāk attīstīt biznesa procesu modeļu pielietošanas metodes programmas izpildes laika notikumu analīzē, kas balstītas uz specifisku modelēšanas valodu lietošanu.</a:t>
                      </a:r>
                    </a:p>
                  </a:txBody>
                  <a:tcPr marL="45059" marR="450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685" name="TextBox 6"/>
          <p:cNvSpPr txBox="1">
            <a:spLocks noChangeArrowheads="1"/>
          </p:cNvSpPr>
          <p:nvPr/>
        </p:nvSpPr>
        <p:spPr bwMode="auto">
          <a:xfrm>
            <a:off x="165100" y="2182813"/>
            <a:ext cx="790575" cy="369887"/>
          </a:xfrm>
          <a:prstGeom prst="rect">
            <a:avLst/>
          </a:prstGeom>
          <a:noFill/>
          <a:ln w="9525">
            <a:noFill/>
            <a:miter lim="800000"/>
            <a:headEnd/>
            <a:tailEnd/>
          </a:ln>
        </p:spPr>
        <p:txBody>
          <a:bodyPr wrap="none">
            <a:spAutoFit/>
          </a:bodyPr>
          <a:lstStyle/>
          <a:p>
            <a:r>
              <a:rPr lang="lv-LV">
                <a:latin typeface="Calibri" pitchFamily="34" charset="0"/>
              </a:rPr>
              <a:t>LU MII</a:t>
            </a:r>
          </a:p>
        </p:txBody>
      </p:sp>
      <p:sp>
        <p:nvSpPr>
          <p:cNvPr id="70686" name="TextBox 7"/>
          <p:cNvSpPr txBox="1">
            <a:spLocks noChangeArrowheads="1"/>
          </p:cNvSpPr>
          <p:nvPr/>
        </p:nvSpPr>
        <p:spPr bwMode="auto">
          <a:xfrm>
            <a:off x="12700" y="4114800"/>
            <a:ext cx="1038225" cy="369888"/>
          </a:xfrm>
          <a:prstGeom prst="rect">
            <a:avLst/>
          </a:prstGeom>
          <a:noFill/>
          <a:ln w="9525">
            <a:noFill/>
            <a:miter lim="800000"/>
            <a:headEnd/>
            <a:tailEnd/>
          </a:ln>
        </p:spPr>
        <p:txBody>
          <a:bodyPr wrap="none">
            <a:spAutoFit/>
          </a:bodyPr>
          <a:lstStyle/>
          <a:p>
            <a:r>
              <a:rPr lang="lv-LV">
                <a:latin typeface="Calibri" pitchFamily="34" charset="0"/>
              </a:rPr>
              <a:t>RTU DITF</a:t>
            </a:r>
          </a:p>
        </p:txBody>
      </p:sp>
      <p:sp>
        <p:nvSpPr>
          <p:cNvPr id="70687" name="TextBox 8"/>
          <p:cNvSpPr txBox="1">
            <a:spLocks noChangeArrowheads="1"/>
          </p:cNvSpPr>
          <p:nvPr/>
        </p:nvSpPr>
        <p:spPr bwMode="auto">
          <a:xfrm>
            <a:off x="228600" y="5562600"/>
            <a:ext cx="727075" cy="369888"/>
          </a:xfrm>
          <a:prstGeom prst="rect">
            <a:avLst/>
          </a:prstGeom>
          <a:noFill/>
          <a:ln w="9525">
            <a:noFill/>
            <a:miter lim="800000"/>
            <a:headEnd/>
            <a:tailEnd/>
          </a:ln>
        </p:spPr>
        <p:txBody>
          <a:bodyPr wrap="none">
            <a:spAutoFit/>
          </a:bodyPr>
          <a:lstStyle/>
          <a:p>
            <a:r>
              <a:rPr lang="lv-LV">
                <a:latin typeface="Calibri" pitchFamily="34" charset="0"/>
              </a:rPr>
              <a:t>LU DF</a:t>
            </a:r>
          </a:p>
        </p:txBody>
      </p:sp>
      <p:sp>
        <p:nvSpPr>
          <p:cNvPr id="10" name="Left Brace 9"/>
          <p:cNvSpPr/>
          <p:nvPr/>
        </p:nvSpPr>
        <p:spPr>
          <a:xfrm>
            <a:off x="1219200" y="1414463"/>
            <a:ext cx="152400" cy="1868487"/>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lv-LV" b="1" dirty="0"/>
          </a:p>
        </p:txBody>
      </p:sp>
      <p:sp>
        <p:nvSpPr>
          <p:cNvPr id="11" name="Left Brace 10"/>
          <p:cNvSpPr/>
          <p:nvPr/>
        </p:nvSpPr>
        <p:spPr>
          <a:xfrm>
            <a:off x="1219200" y="3505200"/>
            <a:ext cx="152400" cy="1676400"/>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lv-LV"/>
          </a:p>
        </p:txBody>
      </p:sp>
      <p:sp>
        <p:nvSpPr>
          <p:cNvPr id="12" name="Left Brace 11"/>
          <p:cNvSpPr/>
          <p:nvPr/>
        </p:nvSpPr>
        <p:spPr>
          <a:xfrm>
            <a:off x="1219200" y="5403850"/>
            <a:ext cx="152400" cy="885825"/>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362200"/>
            <a:ext cx="8229600" cy="1143000"/>
          </a:xfrm>
        </p:spPr>
        <p:txBody>
          <a:bodyPr/>
          <a:lstStyle/>
          <a:p>
            <a:r>
              <a:rPr lang="lv-LV" smtClean="0">
                <a:solidFill>
                  <a:srgbClr val="FF0000"/>
                </a:solidFill>
              </a:rPr>
              <a:t>Ātro vaicājumu valoda</a:t>
            </a:r>
            <a:br>
              <a:rPr lang="lv-LV" smtClean="0">
                <a:solidFill>
                  <a:srgbClr val="FF0000"/>
                </a:solidFill>
              </a:rPr>
            </a:br>
            <a:r>
              <a:rPr lang="lv-LV" sz="1800" smtClean="0"/>
              <a:t>(daļējs atkārtojums no 2.etapa atskaites)</a:t>
            </a:r>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99459F23-60EA-472F-AD60-1BEF17D7E6FE}" type="slidenum">
              <a:rPr lang="en-US"/>
              <a:pPr>
                <a:defRPr/>
              </a:pPr>
              <a:t>7</a:t>
            </a:fld>
            <a:endParaRPr lang="en-US"/>
          </a:p>
        </p:txBody>
      </p:sp>
      <p:sp>
        <p:nvSpPr>
          <p:cNvPr id="71685" name="TextBox 5"/>
          <p:cNvSpPr txBox="1">
            <a:spLocks noChangeArrowheads="1"/>
          </p:cNvSpPr>
          <p:nvPr/>
        </p:nvSpPr>
        <p:spPr bwMode="auto">
          <a:xfrm>
            <a:off x="842963" y="3810000"/>
            <a:ext cx="7848600" cy="646113"/>
          </a:xfrm>
          <a:prstGeom prst="rect">
            <a:avLst/>
          </a:prstGeom>
          <a:noFill/>
          <a:ln w="9525">
            <a:noFill/>
            <a:miter lim="800000"/>
            <a:headEnd/>
            <a:tailEnd/>
          </a:ln>
        </p:spPr>
        <p:txBody>
          <a:bodyPr>
            <a:spAutoFit/>
          </a:bodyPr>
          <a:lstStyle/>
          <a:p>
            <a:r>
              <a:rPr lang="lv-LV">
                <a:latin typeface="Calibri" pitchFamily="34" charset="0"/>
              </a:rPr>
              <a:t>PROBLĒMA: Kā ātri, bez programmētāja starpniecības, piemēram, slimnīcas vadība var iegūt iepriekš neparedzētos griezumos ziņas par slimnīcas darbību.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err="1" smtClean="0"/>
              <a:t>Puszvaigžņu</a:t>
            </a:r>
            <a:r>
              <a:rPr lang="lv-LV" dirty="0" smtClean="0"/>
              <a:t> (</a:t>
            </a:r>
            <a:r>
              <a:rPr lang="lv-LV" dirty="0" err="1" smtClean="0"/>
              <a:t>semistar</a:t>
            </a:r>
            <a:r>
              <a:rPr lang="lv-LV" dirty="0" smtClean="0"/>
              <a:t>) datu ontoloģijas</a:t>
            </a:r>
            <a:endParaRPr lang="lv-LV"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2FA3A892-1611-4841-8D11-6532ED8A218B}" type="slidenum">
              <a:rPr lang="en-US"/>
              <a:pPr>
                <a:defRPr/>
              </a:pPr>
              <a:t>8</a:t>
            </a:fld>
            <a:endParaRPr lang="en-US"/>
          </a:p>
        </p:txBody>
      </p:sp>
      <p:pic>
        <p:nvPicPr>
          <p:cNvPr id="72709" name="Picture 5"/>
          <p:cNvPicPr>
            <a:picLocks noChangeAspect="1"/>
          </p:cNvPicPr>
          <p:nvPr/>
        </p:nvPicPr>
        <p:blipFill>
          <a:blip r:embed="rId2"/>
          <a:srcRect/>
          <a:stretch>
            <a:fillRect/>
          </a:stretch>
        </p:blipFill>
        <p:spPr bwMode="auto">
          <a:xfrm>
            <a:off x="1524000" y="1851025"/>
            <a:ext cx="6172200" cy="42846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rtlCol="0">
            <a:normAutofit fontScale="90000"/>
          </a:bodyPr>
          <a:lstStyle/>
          <a:p>
            <a:pPr fontAlgn="auto">
              <a:spcAft>
                <a:spcPts val="0"/>
              </a:spcAft>
              <a:defRPr/>
            </a:pPr>
            <a:r>
              <a:rPr lang="lv-LV" sz="1600" b="1" dirty="0" smtClean="0"/>
              <a:t>BKUS datu ontoloģija</a:t>
            </a:r>
            <a:endParaRPr lang="lv-LV" sz="1600" b="1" dirty="0"/>
          </a:p>
        </p:txBody>
      </p:sp>
      <p:sp>
        <p:nvSpPr>
          <p:cNvPr id="3" name="Date Placeholder 2"/>
          <p:cNvSpPr>
            <a:spLocks noGrp="1"/>
          </p:cNvSpPr>
          <p:nvPr>
            <p:ph type="dt" sz="quarter" idx="10"/>
          </p:nvPr>
        </p:nvSpPr>
        <p:spPr/>
        <p:txBody>
          <a:bodyPr/>
          <a:lstStyle/>
          <a:p>
            <a:pPr>
              <a:defRPr/>
            </a:pPr>
            <a:r>
              <a:rPr lang="lv-LV"/>
              <a:t>02/12/2016</a:t>
            </a:r>
            <a:endParaRPr lang="en-US"/>
          </a:p>
        </p:txBody>
      </p:sp>
      <p:sp>
        <p:nvSpPr>
          <p:cNvPr id="4" name="Footer Placeholder 3"/>
          <p:cNvSpPr>
            <a:spLocks noGrp="1"/>
          </p:cNvSpPr>
          <p:nvPr>
            <p:ph type="ftr" sz="quarter" idx="11"/>
          </p:nvPr>
        </p:nvSpPr>
        <p:spPr/>
        <p:txBody>
          <a:bodyPr/>
          <a:lstStyle/>
          <a:p>
            <a:pPr>
              <a:defRPr/>
            </a:pPr>
            <a:r>
              <a:rPr lang="en-US"/>
              <a:t>VPP SOPHIS prjekts Nr.2</a:t>
            </a:r>
            <a:endParaRPr lang="en-US"/>
          </a:p>
        </p:txBody>
      </p:sp>
      <p:sp>
        <p:nvSpPr>
          <p:cNvPr id="5" name="Slide Number Placeholder 4"/>
          <p:cNvSpPr>
            <a:spLocks noGrp="1"/>
          </p:cNvSpPr>
          <p:nvPr>
            <p:ph type="sldNum" sz="quarter" idx="12"/>
          </p:nvPr>
        </p:nvSpPr>
        <p:spPr/>
        <p:txBody>
          <a:bodyPr/>
          <a:lstStyle/>
          <a:p>
            <a:pPr>
              <a:defRPr/>
            </a:pPr>
            <a:fld id="{E8C2E729-31A1-4A6F-A4AD-FBB37FE62E58}" type="slidenum">
              <a:rPr lang="en-US"/>
              <a:pPr>
                <a:defRPr/>
              </a:pPr>
              <a:t>9</a:t>
            </a:fld>
            <a:endParaRPr lang="en-US"/>
          </a:p>
        </p:txBody>
      </p:sp>
      <p:pic>
        <p:nvPicPr>
          <p:cNvPr id="73733" name="Picture 5"/>
          <p:cNvPicPr>
            <a:picLocks noChangeAspect="1"/>
          </p:cNvPicPr>
          <p:nvPr/>
        </p:nvPicPr>
        <p:blipFill>
          <a:blip r:embed="rId2"/>
          <a:srcRect/>
          <a:stretch>
            <a:fillRect/>
          </a:stretch>
        </p:blipFill>
        <p:spPr bwMode="auto">
          <a:xfrm>
            <a:off x="-4763" y="687388"/>
            <a:ext cx="9148763" cy="56689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2791</TotalTime>
  <Words>3134</Words>
  <Application>Microsoft Office PowerPoint</Application>
  <PresentationFormat>On-screen Show (4:3)</PresentationFormat>
  <Paragraphs>474</Paragraphs>
  <Slides>44</Slides>
  <Notes>2</Notes>
  <HiddenSlides>0</HiddenSlides>
  <MMClips>0</MMClips>
  <ScaleCrop>false</ScaleCrop>
  <HeadingPairs>
    <vt:vector size="6" baseType="variant">
      <vt:variant>
        <vt:lpstr>Fonts Used</vt:lpstr>
      </vt:variant>
      <vt:variant>
        <vt:i4>8</vt:i4>
      </vt:variant>
      <vt:variant>
        <vt:lpstr>Design Template</vt:lpstr>
      </vt:variant>
      <vt:variant>
        <vt:i4>5</vt:i4>
      </vt:variant>
      <vt:variant>
        <vt:lpstr>Slide Titles</vt:lpstr>
      </vt:variant>
      <vt:variant>
        <vt:i4>44</vt:i4>
      </vt:variant>
    </vt:vector>
  </HeadingPairs>
  <TitlesOfParts>
    <vt:vector size="57" baseType="lpstr">
      <vt:lpstr>Calibri</vt:lpstr>
      <vt:lpstr>Arial</vt:lpstr>
      <vt:lpstr>Times New Roman</vt:lpstr>
      <vt:lpstr>Courier New</vt:lpstr>
      <vt:lpstr>Verdana</vt:lpstr>
      <vt:lpstr>Times</vt:lpstr>
      <vt:lpstr>SimSun</vt:lpstr>
      <vt:lpstr>Wingdings</vt:lpstr>
      <vt:lpstr>Office Theme</vt:lpstr>
      <vt:lpstr>2_Office Theme</vt:lpstr>
      <vt:lpstr>3_Office Theme</vt:lpstr>
      <vt:lpstr>4_Office Theme</vt:lpstr>
      <vt:lpstr>5_Office Theme</vt:lpstr>
      <vt:lpstr>VPP „SOPHIS” 2.projekts  „Uz ontoloģijām balstītas tīmekļa videi pielāgotas zināšanu inženierijas tehnoloģijas”</vt:lpstr>
      <vt:lpstr>Seminārs par VPP „SOPHIS” 2.projekta „Uz ontoloģijām balstītas tīmekļa videi pielāgotas zināšanu inženierijas tehnoloģijas”  3.posmā  veiktajiem darbiem un iegūtajiem rezultātiem </vt:lpstr>
      <vt:lpstr>Slide 3</vt:lpstr>
      <vt:lpstr>Slide 4</vt:lpstr>
      <vt:lpstr>3.posma uzdevumi</vt:lpstr>
      <vt:lpstr>3.posma uzdevumi</vt:lpstr>
      <vt:lpstr>Ātro vaicājumu valoda (daļējs atkārtojums no 2.etapa atskaites)</vt:lpstr>
      <vt:lpstr>Puszvaigžņu (semistar) datu ontoloģijas</vt:lpstr>
      <vt:lpstr>BKUS datu ontoloģija</vt:lpstr>
      <vt:lpstr>7 vaicājumu šabloni kontrolētajā dabīgajā valodā</vt:lpstr>
      <vt:lpstr>7 vaicājumu šabloni kontrolētajā dabīgajā valodā</vt:lpstr>
      <vt:lpstr>7 vaicājumu šabloni kontrolētajā dabīgajā valodā</vt:lpstr>
      <vt:lpstr>7 vaicājumu šabloni kontrolētajā dabīgajā valodā</vt:lpstr>
      <vt:lpstr>7 vaicājumu šabloni kontrolētajā dabīgajā valodā</vt:lpstr>
      <vt:lpstr>Piemērs vaicājumu rīkā</vt:lpstr>
      <vt:lpstr>Piemērs «no dzīves»</vt:lpstr>
      <vt:lpstr>Angliskais variants:</vt:lpstr>
      <vt:lpstr>T1</vt:lpstr>
      <vt:lpstr>T2</vt:lpstr>
      <vt:lpstr>T3</vt:lpstr>
      <vt:lpstr>T4, T5</vt:lpstr>
      <vt:lpstr>T6</vt:lpstr>
      <vt:lpstr>T7</vt:lpstr>
      <vt:lpstr>1. Tālāk attīstīt uz ontoloģijām un tīmekļa tehnoloģijām balstīto ātro vaicājumu valodu un tās efektīvu realizāciju, izstrādājot uz skatiem balstītu paplašināšanas mehānismu</vt:lpstr>
      <vt:lpstr>Slide 25</vt:lpstr>
      <vt:lpstr>Slide 26</vt:lpstr>
      <vt:lpstr>Slide 27</vt:lpstr>
      <vt:lpstr>Slide 28</vt:lpstr>
      <vt:lpstr>2. Izstrādāt uz datu ontoloģijām un tīmekļa tehnoloģijām balstītas zināšanu pieejas tiesību modelēšanas metodes sensitīvu datu pieejas tiesību mehānisma realizēšanai ātro vaicājumu valodas realizācijas vajadzībām</vt:lpstr>
      <vt:lpstr>Slide 30</vt:lpstr>
      <vt:lpstr>Slide 31</vt:lpstr>
      <vt:lpstr>3. Izstrādāt modeļu specializācijas metodes un to lietojumus tīmekļa vidē balstītu domēna specifisko valodu rīku būvei</vt:lpstr>
      <vt:lpstr>Slide 33</vt:lpstr>
      <vt:lpstr>Slide 34</vt:lpstr>
      <vt:lpstr>Slide 35</vt:lpstr>
      <vt:lpstr>Slide 36</vt:lpstr>
      <vt:lpstr>Slide 37</vt:lpstr>
      <vt:lpstr>Slide 38</vt:lpstr>
      <vt:lpstr>Slide 39</vt:lpstr>
      <vt:lpstr>Izstrādāta arī grafisko rīku būves platforma tīmekļa videi, kas lielā mērā  balstīta uz minētajām idejām</vt:lpstr>
      <vt:lpstr>Modelēšanas rīka piemērs:</vt:lpstr>
      <vt:lpstr>Turpinājums:</vt:lpstr>
      <vt:lpstr>Slide 43</vt:lpstr>
      <vt:lpstr>Paldies par uzmanību!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Seminārs VPP „SOPHIS”  2.projekta „Uz ontoloģijām balstītas tīmekļa videi pielāgotas zināšanu inženierijas tehnoloģijas” seminārs par projekta 1.posmā veiktajiem darbiem un iegūtajiem rezultātiem </dc:title>
  <dc:creator>JBarzdins</dc:creator>
  <cp:lastModifiedBy>Tamara</cp:lastModifiedBy>
  <cp:revision>176</cp:revision>
  <dcterms:created xsi:type="dcterms:W3CDTF">2006-08-16T00:00:00Z</dcterms:created>
  <dcterms:modified xsi:type="dcterms:W3CDTF">2016-12-04T15:09:15Z</dcterms:modified>
</cp:coreProperties>
</file>