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328" r:id="rId2"/>
    <p:sldId id="256" r:id="rId3"/>
    <p:sldId id="329" r:id="rId4"/>
    <p:sldId id="330" r:id="rId5"/>
    <p:sldId id="314" r:id="rId6"/>
    <p:sldId id="315" r:id="rId7"/>
    <p:sldId id="316" r:id="rId8"/>
    <p:sldId id="317" r:id="rId9"/>
    <p:sldId id="318" r:id="rId10"/>
    <p:sldId id="319" r:id="rId11"/>
    <p:sldId id="320" r:id="rId12"/>
    <p:sldId id="332" r:id="rId13"/>
    <p:sldId id="331" r:id="rId14"/>
    <p:sldId id="324" r:id="rId15"/>
    <p:sldId id="322" r:id="rId16"/>
    <p:sldId id="325" r:id="rId17"/>
    <p:sldId id="326" r:id="rId18"/>
    <p:sldId id="32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1D8C1E-963E-484C-AFDE-751FAC36770F}" type="datetimeFigureOut">
              <a:rPr lang="lv-LV" smtClean="0"/>
              <a:t>2016.03.29.</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3E73DD-A8C5-445A-A2AA-43EE427BFE35}" type="slidenum">
              <a:rPr lang="lv-LV" smtClean="0"/>
              <a:t>‹#›</a:t>
            </a:fld>
            <a:endParaRPr lang="lv-LV"/>
          </a:p>
        </p:txBody>
      </p:sp>
    </p:spTree>
    <p:extLst>
      <p:ext uri="{BB962C8B-B14F-4D97-AF65-F5344CB8AC3E}">
        <p14:creationId xmlns:p14="http://schemas.microsoft.com/office/powerpoint/2010/main" val="330672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3E73DD-A8C5-445A-A2AA-43EE427BFE35}" type="slidenum">
              <a:rPr lang="lv-LV" smtClean="0"/>
              <a:t>1</a:t>
            </a:fld>
            <a:endParaRPr lang="lv-LV"/>
          </a:p>
        </p:txBody>
      </p:sp>
    </p:spTree>
    <p:extLst>
      <p:ext uri="{BB962C8B-B14F-4D97-AF65-F5344CB8AC3E}">
        <p14:creationId xmlns:p14="http://schemas.microsoft.com/office/powerpoint/2010/main" val="4122483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173E73DD-A8C5-445A-A2AA-43EE427BFE35}" type="slidenum">
              <a:rPr lang="lv-LV" smtClean="0"/>
              <a:t>2</a:t>
            </a:fld>
            <a:endParaRPr lang="lv-LV"/>
          </a:p>
        </p:txBody>
      </p:sp>
    </p:spTree>
    <p:extLst>
      <p:ext uri="{BB962C8B-B14F-4D97-AF65-F5344CB8AC3E}">
        <p14:creationId xmlns:p14="http://schemas.microsoft.com/office/powerpoint/2010/main" val="3778896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lv-LV" smtClean="0"/>
              <a:t>17/03/2016</a:t>
            </a:r>
            <a:endParaRPr lang="en-US"/>
          </a:p>
        </p:txBody>
      </p:sp>
      <p:sp>
        <p:nvSpPr>
          <p:cNvPr id="5" name="Footer Placeholder 4"/>
          <p:cNvSpPr>
            <a:spLocks noGrp="1"/>
          </p:cNvSpPr>
          <p:nvPr>
            <p:ph type="ftr" sz="quarter" idx="11"/>
          </p:nvPr>
        </p:nvSpPr>
        <p:spPr/>
        <p:txBody>
          <a:bodyPr/>
          <a:lstStyle/>
          <a:p>
            <a:r>
              <a:rPr lang="en-US" smtClean="0"/>
              <a:t>VPP SOPHIS prjekts Nr.2</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lv-LV" smtClean="0"/>
              <a:t>17/03/2016</a:t>
            </a:r>
            <a:endParaRPr lang="en-US"/>
          </a:p>
        </p:txBody>
      </p:sp>
      <p:sp>
        <p:nvSpPr>
          <p:cNvPr id="5" name="Footer Placeholder 4"/>
          <p:cNvSpPr>
            <a:spLocks noGrp="1"/>
          </p:cNvSpPr>
          <p:nvPr>
            <p:ph type="ftr" sz="quarter" idx="11"/>
          </p:nvPr>
        </p:nvSpPr>
        <p:spPr/>
        <p:txBody>
          <a:bodyPr/>
          <a:lstStyle/>
          <a:p>
            <a:r>
              <a:rPr lang="en-US" smtClean="0"/>
              <a:t>VPP SOPHIS prjekts Nr.2</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lv-LV" smtClean="0"/>
              <a:t>17/03/2016</a:t>
            </a:r>
            <a:endParaRPr lang="en-US"/>
          </a:p>
        </p:txBody>
      </p:sp>
      <p:sp>
        <p:nvSpPr>
          <p:cNvPr id="5" name="Footer Placeholder 4"/>
          <p:cNvSpPr>
            <a:spLocks noGrp="1"/>
          </p:cNvSpPr>
          <p:nvPr>
            <p:ph type="ftr" sz="quarter" idx="11"/>
          </p:nvPr>
        </p:nvSpPr>
        <p:spPr/>
        <p:txBody>
          <a:bodyPr/>
          <a:lstStyle/>
          <a:p>
            <a:r>
              <a:rPr lang="en-US" smtClean="0"/>
              <a:t>VPP SOPHIS prjekts Nr.2</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lv-LV" smtClean="0"/>
              <a:t>17/03/2016</a:t>
            </a:r>
            <a:endParaRPr lang="en-US"/>
          </a:p>
        </p:txBody>
      </p:sp>
      <p:sp>
        <p:nvSpPr>
          <p:cNvPr id="5" name="Footer Placeholder 4"/>
          <p:cNvSpPr>
            <a:spLocks noGrp="1"/>
          </p:cNvSpPr>
          <p:nvPr>
            <p:ph type="ftr" sz="quarter" idx="11"/>
          </p:nvPr>
        </p:nvSpPr>
        <p:spPr/>
        <p:txBody>
          <a:bodyPr/>
          <a:lstStyle/>
          <a:p>
            <a:r>
              <a:rPr lang="en-US" smtClean="0"/>
              <a:t>VPP SOPHIS prjekts Nr.2</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lv-LV" smtClean="0"/>
              <a:t>17/03/2016</a:t>
            </a:r>
            <a:endParaRPr lang="en-US"/>
          </a:p>
        </p:txBody>
      </p:sp>
      <p:sp>
        <p:nvSpPr>
          <p:cNvPr id="5" name="Footer Placeholder 4"/>
          <p:cNvSpPr>
            <a:spLocks noGrp="1"/>
          </p:cNvSpPr>
          <p:nvPr>
            <p:ph type="ftr" sz="quarter" idx="11"/>
          </p:nvPr>
        </p:nvSpPr>
        <p:spPr/>
        <p:txBody>
          <a:bodyPr/>
          <a:lstStyle/>
          <a:p>
            <a:r>
              <a:rPr lang="en-US" smtClean="0"/>
              <a:t>VPP SOPHIS prjekts Nr.2</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lv-LV" smtClean="0"/>
              <a:t>17/03/2016</a:t>
            </a:r>
            <a:endParaRPr lang="en-US"/>
          </a:p>
        </p:txBody>
      </p:sp>
      <p:sp>
        <p:nvSpPr>
          <p:cNvPr id="6" name="Footer Placeholder 5"/>
          <p:cNvSpPr>
            <a:spLocks noGrp="1"/>
          </p:cNvSpPr>
          <p:nvPr>
            <p:ph type="ftr" sz="quarter" idx="11"/>
          </p:nvPr>
        </p:nvSpPr>
        <p:spPr/>
        <p:txBody>
          <a:bodyPr/>
          <a:lstStyle/>
          <a:p>
            <a:r>
              <a:rPr lang="en-US" smtClean="0"/>
              <a:t>VPP SOPHIS prjekts Nr.2</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lv-LV" smtClean="0"/>
              <a:t>17/03/2016</a:t>
            </a:r>
            <a:endParaRPr lang="en-US"/>
          </a:p>
        </p:txBody>
      </p:sp>
      <p:sp>
        <p:nvSpPr>
          <p:cNvPr id="8" name="Footer Placeholder 7"/>
          <p:cNvSpPr>
            <a:spLocks noGrp="1"/>
          </p:cNvSpPr>
          <p:nvPr>
            <p:ph type="ftr" sz="quarter" idx="11"/>
          </p:nvPr>
        </p:nvSpPr>
        <p:spPr/>
        <p:txBody>
          <a:bodyPr/>
          <a:lstStyle/>
          <a:p>
            <a:r>
              <a:rPr lang="en-US" smtClean="0"/>
              <a:t>VPP SOPHIS prjekts Nr.2</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lv-LV" smtClean="0"/>
              <a:t>17/03/2016</a:t>
            </a:r>
            <a:endParaRPr lang="en-US"/>
          </a:p>
        </p:txBody>
      </p:sp>
      <p:sp>
        <p:nvSpPr>
          <p:cNvPr id="3" name="Footer Placeholder 2"/>
          <p:cNvSpPr>
            <a:spLocks noGrp="1"/>
          </p:cNvSpPr>
          <p:nvPr>
            <p:ph type="ftr" sz="quarter" idx="11"/>
          </p:nvPr>
        </p:nvSpPr>
        <p:spPr/>
        <p:txBody>
          <a:bodyPr/>
          <a:lstStyle/>
          <a:p>
            <a:r>
              <a:rPr lang="en-US" smtClean="0"/>
              <a:t>VPP SOPHIS prjekts Nr.2</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lv-LV" smtClean="0"/>
              <a:t>17/03/2016</a:t>
            </a:r>
            <a:endParaRPr lang="en-US"/>
          </a:p>
        </p:txBody>
      </p:sp>
      <p:sp>
        <p:nvSpPr>
          <p:cNvPr id="6" name="Footer Placeholder 5"/>
          <p:cNvSpPr>
            <a:spLocks noGrp="1"/>
          </p:cNvSpPr>
          <p:nvPr>
            <p:ph type="ftr" sz="quarter" idx="11"/>
          </p:nvPr>
        </p:nvSpPr>
        <p:spPr/>
        <p:txBody>
          <a:bodyPr/>
          <a:lstStyle/>
          <a:p>
            <a:r>
              <a:rPr lang="en-US" smtClean="0"/>
              <a:t>VPP SOPHIS prjekts Nr.2</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lv-LV" smtClean="0"/>
              <a:t>17/03/2016</a:t>
            </a:r>
            <a:endParaRPr lang="en-US"/>
          </a:p>
        </p:txBody>
      </p:sp>
      <p:sp>
        <p:nvSpPr>
          <p:cNvPr id="6" name="Footer Placeholder 5"/>
          <p:cNvSpPr>
            <a:spLocks noGrp="1"/>
          </p:cNvSpPr>
          <p:nvPr>
            <p:ph type="ftr" sz="quarter" idx="11"/>
          </p:nvPr>
        </p:nvSpPr>
        <p:spPr/>
        <p:txBody>
          <a:bodyPr/>
          <a:lstStyle/>
          <a:p>
            <a:r>
              <a:rPr lang="en-US" smtClean="0"/>
              <a:t>VPP SOPHIS prjekts Nr.2</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lv-LV" smtClean="0"/>
              <a:t>17/03/2016</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VPP SOPHIS prjekts Nr.2</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80347" y="4832747"/>
            <a:ext cx="3156347" cy="336947"/>
          </a:xfrm>
        </p:spPr>
        <p:txBody>
          <a:bodyPr rtlCol="0">
            <a:noAutofit/>
          </a:bodyPr>
          <a:lstStyle/>
          <a:p>
            <a:pPr algn="l">
              <a:defRPr/>
            </a:pPr>
            <a:r>
              <a:rPr lang="lv-LV" sz="1500" dirty="0"/>
              <a:t>vadītājs: </a:t>
            </a:r>
          </a:p>
          <a:p>
            <a:pPr algn="l">
              <a:defRPr/>
            </a:pPr>
            <a:r>
              <a:rPr lang="lv-LV" sz="1500" dirty="0"/>
              <a:t>Dr.habil.sc.comp., profesors </a:t>
            </a:r>
            <a:r>
              <a:rPr lang="lv-LV" sz="1500" dirty="0" err="1"/>
              <a:t>J.Bārzdiņš</a:t>
            </a:r>
            <a:endParaRPr lang="lv-LV" sz="1500" dirty="0"/>
          </a:p>
        </p:txBody>
      </p:sp>
      <p:pic>
        <p:nvPicPr>
          <p:cNvPr id="5" name="Picture 4" descr="logo_90"/>
          <p:cNvPicPr>
            <a:picLocks noChangeAspect="1" noChangeArrowheads="1"/>
          </p:cNvPicPr>
          <p:nvPr/>
        </p:nvPicPr>
        <p:blipFill>
          <a:blip r:embed="rId3">
            <a:extLst>
              <a:ext uri="{28A0092B-C50C-407E-A947-70E740481C1C}">
                <a14:useLocalDpi xmlns:a14="http://schemas.microsoft.com/office/drawing/2010/main" val="0"/>
              </a:ext>
            </a:extLst>
          </a:blip>
          <a:srcRect l="4173" t="13161" b="19354"/>
          <a:stretch>
            <a:fillRect/>
          </a:stretch>
        </p:blipFill>
        <p:spPr bwMode="auto">
          <a:xfrm>
            <a:off x="1036507" y="1414258"/>
            <a:ext cx="1532335"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5" descr="title_lv"/>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9405" y="1518438"/>
            <a:ext cx="2091929" cy="320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4" descr="http://www.rtu.lv/templates/rtu_1st_page/img/logo_new.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9200" y="1518438"/>
            <a:ext cx="2545556" cy="3202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le 1"/>
          <p:cNvSpPr>
            <a:spLocks noGrp="1"/>
          </p:cNvSpPr>
          <p:nvPr>
            <p:ph type="ctrTitle"/>
          </p:nvPr>
        </p:nvSpPr>
        <p:spPr>
          <a:xfrm>
            <a:off x="1143000" y="2110063"/>
            <a:ext cx="6858000" cy="1790700"/>
          </a:xfrm>
        </p:spPr>
        <p:txBody>
          <a:bodyPr>
            <a:noAutofit/>
          </a:bodyPr>
          <a:lstStyle/>
          <a:p>
            <a:r>
              <a:rPr lang="lv-LV" sz="1800" b="1" dirty="0"/>
              <a:t>VPP „SOPHIS” 2.projekts </a:t>
            </a:r>
            <a:br>
              <a:rPr lang="lv-LV" sz="1800" b="1" dirty="0"/>
            </a:br>
            <a:r>
              <a:rPr lang="lv-LV" sz="2700" b="1" dirty="0">
                <a:solidFill>
                  <a:schemeClr val="accent5"/>
                </a:solidFill>
              </a:rPr>
              <a:t>„Uz ontoloģijām balstītas tīmekļa videi pielāgotas zināšanu inženierijas tehnoloģijas”</a:t>
            </a:r>
          </a:p>
        </p:txBody>
      </p:sp>
      <p:sp>
        <p:nvSpPr>
          <p:cNvPr id="4" name="TextBox 3"/>
          <p:cNvSpPr txBox="1"/>
          <p:nvPr/>
        </p:nvSpPr>
        <p:spPr>
          <a:xfrm>
            <a:off x="3733800" y="3810000"/>
            <a:ext cx="1042273" cy="830997"/>
          </a:xfrm>
          <a:prstGeom prst="rect">
            <a:avLst/>
          </a:prstGeom>
          <a:noFill/>
        </p:spPr>
        <p:txBody>
          <a:bodyPr wrap="none" rtlCol="0">
            <a:spAutoFit/>
          </a:bodyPr>
          <a:lstStyle/>
          <a:p>
            <a:r>
              <a:rPr lang="lv-LV" sz="1600" dirty="0" smtClean="0"/>
              <a:t>1.un</a:t>
            </a:r>
            <a:r>
              <a:rPr lang="lv-LV" sz="2400" dirty="0" smtClean="0"/>
              <a:t> 2.</a:t>
            </a:r>
          </a:p>
          <a:p>
            <a:r>
              <a:rPr lang="lv-LV" sz="2400" dirty="0" smtClean="0"/>
              <a:t>posmi </a:t>
            </a:r>
            <a:endParaRPr lang="lv-LV" sz="2400" dirty="0"/>
          </a:p>
        </p:txBody>
      </p:sp>
    </p:spTree>
    <p:extLst>
      <p:ext uri="{BB962C8B-B14F-4D97-AF65-F5344CB8AC3E}">
        <p14:creationId xmlns:p14="http://schemas.microsoft.com/office/powerpoint/2010/main" val="3373974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7</a:t>
            </a:r>
            <a:r>
              <a:rPr lang="lv-LV" dirty="0" smtClean="0"/>
              <a:t> vaicājumu šabloni kontrolētajā dabīgajā valodā</a:t>
            </a:r>
            <a:endParaRPr lang="lv-LV" dirty="0"/>
          </a:p>
        </p:txBody>
      </p:sp>
      <p:sp>
        <p:nvSpPr>
          <p:cNvPr id="3" name="Date Placeholder 2"/>
          <p:cNvSpPr>
            <a:spLocks noGrp="1"/>
          </p:cNvSpPr>
          <p:nvPr>
            <p:ph type="dt" sz="half" idx="10"/>
          </p:nvPr>
        </p:nvSpPr>
        <p:spPr/>
        <p:txBody>
          <a:bodyPr/>
          <a:lstStyle/>
          <a:p>
            <a:r>
              <a:rPr lang="lv-LV" dirty="0" smtClean="0"/>
              <a:t>17/03/2016</a:t>
            </a:r>
            <a:endParaRPr lang="en-US" dirty="0"/>
          </a:p>
        </p:txBody>
      </p:sp>
      <p:sp>
        <p:nvSpPr>
          <p:cNvPr id="4" name="Footer Placeholder 3"/>
          <p:cNvSpPr>
            <a:spLocks noGrp="1"/>
          </p:cNvSpPr>
          <p:nvPr>
            <p:ph type="ftr" sz="quarter" idx="11"/>
          </p:nvPr>
        </p:nvSpPr>
        <p:spPr/>
        <p:txBody>
          <a:bodyPr/>
          <a:lstStyle/>
          <a:p>
            <a:r>
              <a:rPr lang="en-US" dirty="0" smtClean="0"/>
              <a:t>VPP SOPHIS </a:t>
            </a:r>
            <a:r>
              <a:rPr lang="en-US" dirty="0" err="1" smtClean="0"/>
              <a:t>prjekts</a:t>
            </a:r>
            <a:r>
              <a:rPr lang="en-US" dirty="0" smtClean="0"/>
              <a:t> Nr.2</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10</a:t>
            </a:fld>
            <a:endParaRPr lang="en-US"/>
          </a:p>
        </p:txBody>
      </p:sp>
      <p:sp>
        <p:nvSpPr>
          <p:cNvPr id="6" name="Rectangle 5"/>
          <p:cNvSpPr/>
          <p:nvPr/>
        </p:nvSpPr>
        <p:spPr>
          <a:xfrm>
            <a:off x="838200" y="1641225"/>
            <a:ext cx="8077200" cy="4897687"/>
          </a:xfrm>
          <a:prstGeom prst="rect">
            <a:avLst/>
          </a:prstGeom>
        </p:spPr>
        <p:txBody>
          <a:bodyPr wrap="square">
            <a:spAutoFit/>
          </a:bodyPr>
          <a:lstStyle/>
          <a:p>
            <a:pPr lvl="0">
              <a:lnSpc>
                <a:spcPct val="107000"/>
              </a:lnSpc>
              <a:spcAft>
                <a:spcPts val="800"/>
              </a:spcAft>
            </a:pPr>
            <a:r>
              <a:rPr lang="lv-LV" sz="1400" b="1" dirty="0" smtClean="0">
                <a:latin typeface="Calibri" panose="020F0502020204030204" pitchFamily="34" charset="0"/>
                <a:ea typeface="Calibri" panose="020F0502020204030204" pitchFamily="34" charset="0"/>
                <a:cs typeface="Times New Roman" panose="02020603050405020304" pitchFamily="18" charset="0"/>
              </a:rPr>
              <a:t>2</a:t>
            </a:r>
            <a:r>
              <a:rPr lang="lv-LV" sz="1600" b="1" dirty="0" smtClean="0">
                <a:latin typeface="Calibri" panose="020F0502020204030204" pitchFamily="34" charset="0"/>
                <a:ea typeface="Calibri" panose="020F0502020204030204" pitchFamily="34" charset="0"/>
                <a:cs typeface="Times New Roman" panose="02020603050405020304" pitchFamily="18" charset="0"/>
              </a:rPr>
              <a:t>.  [</a:t>
            </a:r>
            <a:r>
              <a:rPr lang="lv-LV" sz="1600" b="1" dirty="0">
                <a:latin typeface="Calibri" panose="020F0502020204030204" pitchFamily="34" charset="0"/>
                <a:ea typeface="Calibri" panose="020F0502020204030204" pitchFamily="34" charset="0"/>
                <a:cs typeface="Times New Roman" panose="02020603050405020304" pitchFamily="18" charset="0"/>
              </a:rPr>
              <a:t>SUM / MAX / MIN / VID / BIEŽ]   /&lt;klases </a:t>
            </a:r>
            <a:r>
              <a:rPr lang="lv-LV" sz="1600" b="1" dirty="0" err="1">
                <a:latin typeface="Calibri" panose="020F0502020204030204" pitchFamily="34" charset="0"/>
                <a:ea typeface="Calibri" panose="020F0502020204030204" pitchFamily="34" charset="0"/>
                <a:cs typeface="Times New Roman" panose="02020603050405020304" pitchFamily="18" charset="0"/>
              </a:rPr>
              <a:t>atribūtizteiksme</a:t>
            </a:r>
            <a:r>
              <a:rPr lang="lv-LV" sz="1600" b="1" dirty="0">
                <a:latin typeface="Calibri" panose="020F0502020204030204" pitchFamily="34" charset="0"/>
                <a:ea typeface="Calibri" panose="020F0502020204030204" pitchFamily="34" charset="0"/>
                <a:cs typeface="Times New Roman" panose="02020603050405020304" pitchFamily="18" charset="0"/>
              </a:rPr>
              <a:t>&gt;/ &lt;klases vārds&gt; KUR &lt;klases selekcijas izteiksme&gt;</a:t>
            </a:r>
            <a:endParaRPr lang="lv-LV"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Semantika: Vispirms tiek atlasītas </a:t>
            </a:r>
            <a:r>
              <a:rPr lang="lv-LV" sz="1400" dirty="0" err="1">
                <a:latin typeface="Calibri" panose="020F0502020204030204" pitchFamily="34" charset="0"/>
                <a:ea typeface="Calibri" panose="020F0502020204030204" pitchFamily="34" charset="0"/>
                <a:cs typeface="Times New Roman" panose="02020603050405020304" pitchFamily="18" charset="0"/>
              </a:rPr>
              <a:t>Aclass</a:t>
            </a:r>
            <a:r>
              <a:rPr lang="lv-LV" sz="1400" dirty="0">
                <a:latin typeface="Calibri" panose="020F0502020204030204" pitchFamily="34" charset="0"/>
                <a:ea typeface="Calibri" panose="020F0502020204030204" pitchFamily="34" charset="0"/>
                <a:cs typeface="Times New Roman" panose="02020603050405020304" pitchFamily="18" charset="0"/>
              </a:rPr>
              <a:t> instances, kurām izpildās  &lt;</a:t>
            </a:r>
            <a:r>
              <a:rPr lang="lv-LV" sz="1400" dirty="0" err="1">
                <a:latin typeface="Calibri" panose="020F0502020204030204" pitchFamily="34" charset="0"/>
                <a:ea typeface="Calibri" panose="020F0502020204030204" pitchFamily="34" charset="0"/>
                <a:cs typeface="Times New Roman" panose="02020603050405020304" pitchFamily="18" charset="0"/>
              </a:rPr>
              <a:t>Aclass</a:t>
            </a:r>
            <a:r>
              <a:rPr lang="lv-LV" sz="1400" dirty="0">
                <a:latin typeface="Calibri" panose="020F0502020204030204" pitchFamily="34" charset="0"/>
                <a:ea typeface="Calibri" panose="020F0502020204030204" pitchFamily="34" charset="0"/>
                <a:cs typeface="Times New Roman" panose="02020603050405020304" pitchFamily="18" charset="0"/>
              </a:rPr>
              <a:t> </a:t>
            </a:r>
            <a:r>
              <a:rPr lang="lv-LV" sz="1400" dirty="0" err="1">
                <a:latin typeface="Calibri" panose="020F0502020204030204" pitchFamily="34" charset="0"/>
                <a:ea typeface="Calibri" panose="020F0502020204030204" pitchFamily="34" charset="0"/>
                <a:cs typeface="Times New Roman" panose="02020603050405020304" pitchFamily="18" charset="0"/>
              </a:rPr>
              <a:t>select</a:t>
            </a:r>
            <a:r>
              <a:rPr lang="lv-LV" sz="1400" dirty="0">
                <a:latin typeface="Calibri" panose="020F0502020204030204" pitchFamily="34" charset="0"/>
                <a:ea typeface="Calibri" panose="020F0502020204030204" pitchFamily="34" charset="0"/>
                <a:cs typeface="Times New Roman" panose="02020603050405020304" pitchFamily="18" charset="0"/>
              </a:rPr>
              <a:t> </a:t>
            </a:r>
            <a:r>
              <a:rPr lang="lv-LV" sz="1400" dirty="0" err="1">
                <a:latin typeface="Calibri" panose="020F0502020204030204" pitchFamily="34" charset="0"/>
                <a:ea typeface="Calibri" panose="020F0502020204030204" pitchFamily="34" charset="0"/>
                <a:cs typeface="Times New Roman" panose="02020603050405020304" pitchFamily="18" charset="0"/>
              </a:rPr>
              <a:t>cond</a:t>
            </a:r>
            <a:r>
              <a:rPr lang="lv-LV" sz="1400" dirty="0">
                <a:latin typeface="Calibri" panose="020F0502020204030204" pitchFamily="34" charset="0"/>
                <a:ea typeface="Calibri" panose="020F0502020204030204" pitchFamily="34" charset="0"/>
                <a:cs typeface="Times New Roman" panose="02020603050405020304" pitchFamily="18" charset="0"/>
              </a:rPr>
              <a:t>&gt;”, pēc tam atlasītajām </a:t>
            </a:r>
            <a:r>
              <a:rPr lang="lv-LV" sz="1400" dirty="0" err="1">
                <a:latin typeface="Calibri" panose="020F0502020204030204" pitchFamily="34" charset="0"/>
                <a:ea typeface="Calibri" panose="020F0502020204030204" pitchFamily="34" charset="0"/>
                <a:cs typeface="Times New Roman" panose="02020603050405020304" pitchFamily="18" charset="0"/>
              </a:rPr>
              <a:t>Aclass</a:t>
            </a:r>
            <a:r>
              <a:rPr lang="lv-LV" sz="1400" dirty="0">
                <a:latin typeface="Calibri" panose="020F0502020204030204" pitchFamily="34" charset="0"/>
                <a:ea typeface="Calibri" panose="020F0502020204030204" pitchFamily="34" charset="0"/>
                <a:cs typeface="Times New Roman" panose="02020603050405020304" pitchFamily="18" charset="0"/>
              </a:rPr>
              <a:t> instancēm tiek izrēķināta attiecīgās </a:t>
            </a:r>
            <a:r>
              <a:rPr lang="lv-LV" sz="1400" dirty="0" err="1">
                <a:latin typeface="Calibri" panose="020F0502020204030204" pitchFamily="34" charset="0"/>
                <a:ea typeface="Calibri" panose="020F0502020204030204" pitchFamily="34" charset="0"/>
                <a:cs typeface="Times New Roman" panose="02020603050405020304" pitchFamily="18" charset="0"/>
              </a:rPr>
              <a:t>atribūtizteiksmes</a:t>
            </a:r>
            <a:r>
              <a:rPr lang="lv-LV" sz="1400" dirty="0">
                <a:latin typeface="Calibri" panose="020F0502020204030204" pitchFamily="34" charset="0"/>
                <a:ea typeface="Calibri" panose="020F0502020204030204" pitchFamily="34" charset="0"/>
                <a:cs typeface="Times New Roman" panose="02020603050405020304" pitchFamily="18" charset="0"/>
              </a:rPr>
              <a:t> vērtība (jeb, ja </a:t>
            </a:r>
            <a:r>
              <a:rPr lang="lv-LV" sz="1400" dirty="0" err="1">
                <a:latin typeface="Calibri" panose="020F0502020204030204" pitchFamily="34" charset="0"/>
                <a:ea typeface="Calibri" panose="020F0502020204030204" pitchFamily="34" charset="0"/>
                <a:cs typeface="Times New Roman" panose="02020603050405020304" pitchFamily="18" charset="0"/>
              </a:rPr>
              <a:t>atribūtizteiksme</a:t>
            </a:r>
            <a:r>
              <a:rPr lang="lv-LV" sz="1400" dirty="0">
                <a:latin typeface="Calibri" panose="020F0502020204030204" pitchFamily="34" charset="0"/>
                <a:ea typeface="Calibri" panose="020F0502020204030204" pitchFamily="34" charset="0"/>
                <a:cs typeface="Times New Roman" panose="02020603050405020304" pitchFamily="18" charset="0"/>
              </a:rPr>
              <a:t> ir vienkārši  </a:t>
            </a:r>
            <a:r>
              <a:rPr lang="lv-LV" sz="1400" dirty="0" err="1">
                <a:latin typeface="Calibri" panose="020F0502020204030204" pitchFamily="34" charset="0"/>
                <a:ea typeface="Calibri" panose="020F0502020204030204" pitchFamily="34" charset="0"/>
                <a:cs typeface="Times New Roman" panose="02020603050405020304" pitchFamily="18" charset="0"/>
              </a:rPr>
              <a:t>Aclass</a:t>
            </a:r>
            <a:r>
              <a:rPr lang="lv-LV" sz="1400" dirty="0">
                <a:latin typeface="Calibri" panose="020F0502020204030204" pitchFamily="34" charset="0"/>
                <a:ea typeface="Calibri" panose="020F0502020204030204" pitchFamily="34" charset="0"/>
                <a:cs typeface="Times New Roman" panose="02020603050405020304" pitchFamily="18" charset="0"/>
              </a:rPr>
              <a:t> atribūts, tad tiek paņemta šī atribūta vērtība), rezultātā tiek iegūts vērtību saraksts, kuram tālāk pielieto attiecīgi operācijas SUM, MAX, MIN, VID, BIEŽ (operācijas SUM, MAX, MIN, AVG ir definētas tikai </a:t>
            </a:r>
            <a:r>
              <a:rPr lang="lv-LV" sz="1400" dirty="0" err="1">
                <a:latin typeface="Calibri" panose="020F0502020204030204" pitchFamily="34" charset="0"/>
                <a:ea typeface="Calibri" panose="020F0502020204030204" pitchFamily="34" charset="0"/>
                <a:cs typeface="Times New Roman" panose="02020603050405020304" pitchFamily="18" charset="0"/>
              </a:rPr>
              <a:t>Integer</a:t>
            </a:r>
            <a:r>
              <a:rPr lang="lv-LV" sz="1400" dirty="0">
                <a:latin typeface="Calibri" panose="020F0502020204030204" pitchFamily="34" charset="0"/>
                <a:ea typeface="Calibri" panose="020F0502020204030204" pitchFamily="34" charset="0"/>
                <a:cs typeface="Times New Roman" panose="02020603050405020304" pitchFamily="18" charset="0"/>
              </a:rPr>
              <a:t>, </a:t>
            </a:r>
            <a:r>
              <a:rPr lang="lv-LV" sz="1400" dirty="0" err="1">
                <a:latin typeface="Calibri" panose="020F0502020204030204" pitchFamily="34" charset="0"/>
                <a:ea typeface="Calibri" panose="020F0502020204030204" pitchFamily="34" charset="0"/>
                <a:cs typeface="Times New Roman" panose="02020603050405020304" pitchFamily="18" charset="0"/>
              </a:rPr>
              <a:t>Decimal</a:t>
            </a:r>
            <a:r>
              <a:rPr lang="lv-LV" sz="1400" dirty="0">
                <a:latin typeface="Calibri" panose="020F0502020204030204" pitchFamily="34" charset="0"/>
                <a:ea typeface="Calibri" panose="020F0502020204030204" pitchFamily="34" charset="0"/>
                <a:cs typeface="Times New Roman" panose="02020603050405020304" pitchFamily="18" charset="0"/>
              </a:rPr>
              <a:t> un </a:t>
            </a:r>
            <a:r>
              <a:rPr lang="lv-LV" sz="1400" dirty="0" err="1">
                <a:latin typeface="Calibri" panose="020F0502020204030204" pitchFamily="34" charset="0"/>
                <a:ea typeface="Calibri" panose="020F0502020204030204" pitchFamily="34" charset="0"/>
                <a:cs typeface="Times New Roman" panose="02020603050405020304" pitchFamily="18" charset="0"/>
              </a:rPr>
              <a:t>Duration</a:t>
            </a:r>
            <a:r>
              <a:rPr lang="lv-LV" sz="1400" dirty="0">
                <a:latin typeface="Calibri" panose="020F0502020204030204" pitchFamily="34" charset="0"/>
                <a:ea typeface="Calibri" panose="020F0502020204030204" pitchFamily="34" charset="0"/>
                <a:cs typeface="Times New Roman" panose="02020603050405020304" pitchFamily="18" charset="0"/>
              </a:rPr>
              <a:t> tipiem, operācija MOST – tikai </a:t>
            </a:r>
            <a:r>
              <a:rPr lang="lv-LV" sz="1400" dirty="0" err="1">
                <a:latin typeface="Calibri" panose="020F0502020204030204" pitchFamily="34" charset="0"/>
                <a:ea typeface="Calibri" panose="020F0502020204030204" pitchFamily="34" charset="0"/>
                <a:cs typeface="Times New Roman" panose="02020603050405020304" pitchFamily="18" charset="0"/>
              </a:rPr>
              <a:t>String</a:t>
            </a:r>
            <a:r>
              <a:rPr lang="lv-LV" sz="1400" dirty="0">
                <a:latin typeface="Calibri" panose="020F0502020204030204" pitchFamily="34" charset="0"/>
                <a:ea typeface="Calibri" panose="020F0502020204030204" pitchFamily="34" charset="0"/>
                <a:cs typeface="Times New Roman" panose="02020603050405020304" pitchFamily="18" charset="0"/>
              </a:rPr>
              <a:t> tipam).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Piemēri</a:t>
            </a:r>
            <a:r>
              <a:rPr lang="lv-LV" sz="1400" dirty="0">
                <a:latin typeface="Calibri" panose="020F0502020204030204" pitchFamily="34" charset="0"/>
                <a:ea typeface="Calibri" panose="020F0502020204030204" pitchFamily="34" charset="0"/>
                <a:cs typeface="Times New Roman" panose="02020603050405020304" pitchFamily="18" charset="0"/>
              </a:rPr>
              <a:t>: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i="1" dirty="0" smtClean="0">
                <a:latin typeface="Calibri" panose="020F0502020204030204" pitchFamily="34" charset="0"/>
                <a:ea typeface="Calibri" panose="020F0502020204030204" pitchFamily="34" charset="0"/>
                <a:cs typeface="Times New Roman" panose="02020603050405020304" pitchFamily="18" charset="0"/>
              </a:rPr>
              <a:t>SUM </a:t>
            </a:r>
            <a:r>
              <a:rPr lang="lv-LV" sz="1400" i="1" dirty="0">
                <a:latin typeface="Calibri" panose="020F0502020204030204" pitchFamily="34" charset="0"/>
                <a:ea typeface="Calibri" panose="020F0502020204030204" pitchFamily="34" charset="0"/>
                <a:cs typeface="Times New Roman" panose="02020603050405020304" pitchFamily="18" charset="0"/>
              </a:rPr>
              <a:t>/</a:t>
            </a:r>
            <a:r>
              <a:rPr lang="lv-LV" sz="1400" i="1" dirty="0" err="1">
                <a:latin typeface="Calibri" panose="020F0502020204030204" pitchFamily="34" charset="0"/>
                <a:ea typeface="Calibri" panose="020F0502020204030204" pitchFamily="34" charset="0"/>
                <a:cs typeface="Times New Roman" panose="02020603050405020304" pitchFamily="18" charset="0"/>
              </a:rPr>
              <a:t>slimKopizmaksas</a:t>
            </a:r>
            <a:r>
              <a:rPr lang="lv-LV" sz="1400" i="1" dirty="0">
                <a:latin typeface="Calibri" panose="020F0502020204030204" pitchFamily="34" charset="0"/>
                <a:ea typeface="Calibri" panose="020F0502020204030204" pitchFamily="34" charset="0"/>
                <a:cs typeface="Times New Roman" panose="02020603050405020304" pitchFamily="18" charset="0"/>
              </a:rPr>
              <a:t>/ </a:t>
            </a:r>
            <a:r>
              <a:rPr lang="lv-LV" sz="1400" i="1" dirty="0" err="1">
                <a:latin typeface="Calibri" panose="020F0502020204030204" pitchFamily="34" charset="0"/>
                <a:ea typeface="Calibri" panose="020F0502020204030204" pitchFamily="34" charset="0"/>
                <a:cs typeface="Times New Roman" panose="02020603050405020304" pitchFamily="18" charset="0"/>
              </a:rPr>
              <a:t>SlimnīcasEpizodes</a:t>
            </a:r>
            <a:r>
              <a:rPr lang="lv-LV" sz="1400" i="1" dirty="0">
                <a:latin typeface="Calibri" panose="020F0502020204030204" pitchFamily="34" charset="0"/>
                <a:ea typeface="Calibri" panose="020F0502020204030204" pitchFamily="34" charset="0"/>
                <a:cs typeface="Times New Roman" panose="02020603050405020304" pitchFamily="18" charset="0"/>
              </a:rPr>
              <a:t>, KURĀM </a:t>
            </a:r>
            <a:r>
              <a:rPr lang="lv-LV" sz="1400" i="1" dirty="0" err="1">
                <a:latin typeface="Calibri" panose="020F0502020204030204" pitchFamily="34" charset="0"/>
                <a:ea typeface="Calibri" panose="020F0502020204030204" pitchFamily="34" charset="0"/>
                <a:cs typeface="Times New Roman" panose="02020603050405020304" pitchFamily="18" charset="0"/>
              </a:rPr>
              <a:t>slimIzrakstīšanasIemesls</a:t>
            </a:r>
            <a:r>
              <a:rPr lang="lv-LV" sz="1400" i="1" dirty="0">
                <a:latin typeface="Calibri" panose="020F0502020204030204" pitchFamily="34" charset="0"/>
                <a:ea typeface="Calibri" panose="020F0502020204030204" pitchFamily="34" charset="0"/>
                <a:cs typeface="Times New Roman" panose="02020603050405020304" pitchFamily="18" charset="0"/>
              </a:rPr>
              <a:t>=vesels UN </a:t>
            </a:r>
            <a:r>
              <a:rPr lang="lv-LV" sz="1400" i="1" dirty="0" err="1">
                <a:latin typeface="Calibri" panose="020F0502020204030204" pitchFamily="34" charset="0"/>
                <a:ea typeface="Calibri" panose="020F0502020204030204" pitchFamily="34" charset="0"/>
                <a:cs typeface="Times New Roman" panose="02020603050405020304" pitchFamily="18" charset="0"/>
              </a:rPr>
              <a:t>pacDzimšanasDatums.YEAR</a:t>
            </a:r>
            <a:r>
              <a:rPr lang="lv-LV" sz="1400" i="1" dirty="0">
                <a:latin typeface="Calibri" panose="020F0502020204030204" pitchFamily="34" charset="0"/>
                <a:ea typeface="Calibri" panose="020F0502020204030204" pitchFamily="34" charset="0"/>
                <a:cs typeface="Times New Roman" panose="02020603050405020304" pitchFamily="18" charset="0"/>
              </a:rPr>
              <a:t>=2012                                                                                                        </a:t>
            </a:r>
            <a:endParaRPr lang="lv-LV" sz="1400" i="1"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i="1" dirty="0" smtClean="0">
                <a:latin typeface="Calibri" panose="020F0502020204030204" pitchFamily="34" charset="0"/>
                <a:ea typeface="Calibri" panose="020F0502020204030204" pitchFamily="34" charset="0"/>
                <a:cs typeface="Times New Roman" panose="02020603050405020304" pitchFamily="18" charset="0"/>
              </a:rPr>
              <a:t> </a:t>
            </a:r>
            <a:r>
              <a:rPr lang="lv-LV" sz="1400" dirty="0">
                <a:latin typeface="Calibri" panose="020F0502020204030204" pitchFamily="34" charset="0"/>
                <a:ea typeface="Calibri" panose="020F0502020204030204" pitchFamily="34" charset="0"/>
                <a:cs typeface="Times New Roman" panose="02020603050405020304" pitchFamily="18" charset="0"/>
              </a:rPr>
              <a:t>-- cik izmaksājušas veiksmīgas  ārstēšanās slimnīcā pacientiem, kas dzimuši 2012.gadā,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i="1" dirty="0" smtClean="0">
                <a:latin typeface="Calibri" panose="020F0502020204030204" pitchFamily="34" charset="0"/>
                <a:ea typeface="Calibri" panose="020F0502020204030204" pitchFamily="34" charset="0"/>
                <a:cs typeface="Times New Roman" panose="02020603050405020304" pitchFamily="18" charset="0"/>
              </a:rPr>
              <a:t>BIEŽ </a:t>
            </a:r>
            <a:r>
              <a:rPr lang="lv-LV" sz="1400" i="1" dirty="0">
                <a:latin typeface="Calibri" panose="020F0502020204030204" pitchFamily="34" charset="0"/>
                <a:ea typeface="Calibri" panose="020F0502020204030204" pitchFamily="34" charset="0"/>
                <a:cs typeface="Times New Roman" panose="02020603050405020304" pitchFamily="18" charset="0"/>
              </a:rPr>
              <a:t>/</a:t>
            </a:r>
            <a:r>
              <a:rPr lang="lv-LV" sz="1400" i="1" dirty="0" err="1">
                <a:latin typeface="Calibri" panose="020F0502020204030204" pitchFamily="34" charset="0"/>
                <a:ea typeface="Calibri" panose="020F0502020204030204" pitchFamily="34" charset="0"/>
                <a:cs typeface="Times New Roman" panose="02020603050405020304" pitchFamily="18" charset="0"/>
              </a:rPr>
              <a:t>izrakstDiagnoze.kods</a:t>
            </a:r>
            <a:r>
              <a:rPr lang="lv-LV" sz="1400" i="1" dirty="0">
                <a:latin typeface="Calibri" panose="020F0502020204030204" pitchFamily="34" charset="0"/>
                <a:ea typeface="Calibri" panose="020F0502020204030204" pitchFamily="34" charset="0"/>
                <a:cs typeface="Times New Roman" panose="02020603050405020304" pitchFamily="18" charset="0"/>
              </a:rPr>
              <a:t>/ </a:t>
            </a:r>
            <a:r>
              <a:rPr lang="lv-LV" sz="1400" i="1" dirty="0" err="1">
                <a:latin typeface="Calibri" panose="020F0502020204030204" pitchFamily="34" charset="0"/>
                <a:ea typeface="Calibri" panose="020F0502020204030204" pitchFamily="34" charset="0"/>
                <a:cs typeface="Times New Roman" panose="02020603050405020304" pitchFamily="18" charset="0"/>
              </a:rPr>
              <a:t>IzrakstīšanasDiagnozes</a:t>
            </a:r>
            <a:r>
              <a:rPr lang="lv-LV" sz="1400" i="1" dirty="0">
                <a:latin typeface="Calibri" panose="020F0502020204030204" pitchFamily="34" charset="0"/>
                <a:ea typeface="Calibri" panose="020F0502020204030204" pitchFamily="34" charset="0"/>
                <a:cs typeface="Times New Roman" panose="02020603050405020304" pitchFamily="18" charset="0"/>
              </a:rPr>
              <a:t> KURĀM </a:t>
            </a:r>
            <a:r>
              <a:rPr lang="lv-LV" sz="1400" i="1" dirty="0" err="1">
                <a:latin typeface="Calibri" panose="020F0502020204030204" pitchFamily="34" charset="0"/>
                <a:ea typeface="Calibri" panose="020F0502020204030204" pitchFamily="34" charset="0"/>
                <a:cs typeface="Times New Roman" panose="02020603050405020304" pitchFamily="18" charset="0"/>
              </a:rPr>
              <a:t>izrakstNpk</a:t>
            </a:r>
            <a:r>
              <a:rPr lang="lv-LV" sz="1400" i="1" dirty="0">
                <a:latin typeface="Calibri" panose="020F0502020204030204" pitchFamily="34" charset="0"/>
                <a:ea typeface="Calibri" panose="020F0502020204030204" pitchFamily="34" charset="0"/>
                <a:cs typeface="Times New Roman" panose="02020603050405020304" pitchFamily="18" charset="0"/>
              </a:rPr>
              <a:t>=1 UN </a:t>
            </a:r>
            <a:r>
              <a:rPr lang="lv-LV" sz="1400" i="1" dirty="0" err="1">
                <a:latin typeface="Calibri" panose="020F0502020204030204" pitchFamily="34" charset="0"/>
                <a:ea typeface="Calibri" panose="020F0502020204030204" pitchFamily="34" charset="0"/>
                <a:cs typeface="Times New Roman" panose="02020603050405020304" pitchFamily="18" charset="0"/>
              </a:rPr>
              <a:t>slimIzrakstīšanasIemesls</a:t>
            </a:r>
            <a:r>
              <a:rPr lang="lv-LV" sz="1400" i="1" dirty="0">
                <a:latin typeface="Calibri" panose="020F0502020204030204" pitchFamily="34" charset="0"/>
                <a:ea typeface="Calibri" panose="020F0502020204030204" pitchFamily="34" charset="0"/>
                <a:cs typeface="Times New Roman" panose="02020603050405020304" pitchFamily="18" charset="0"/>
              </a:rPr>
              <a:t>=miris                                                                                                                </a:t>
            </a:r>
            <a:r>
              <a:rPr lang="lv-LV" sz="1400" dirty="0">
                <a:latin typeface="Calibri" panose="020F0502020204030204" pitchFamily="34" charset="0"/>
                <a:ea typeface="Calibri" panose="020F0502020204030204" pitchFamily="34" charset="0"/>
                <a:cs typeface="Times New Roman" panose="02020603050405020304" pitchFamily="18" charset="0"/>
              </a:rPr>
              <a:t>-- biežākās galvenās (</a:t>
            </a:r>
            <a:r>
              <a:rPr lang="lv-LV" sz="1400" dirty="0" err="1">
                <a:latin typeface="Calibri" panose="020F0502020204030204" pitchFamily="34" charset="0"/>
                <a:ea typeface="Calibri" panose="020F0502020204030204" pitchFamily="34" charset="0"/>
                <a:cs typeface="Times New Roman" panose="02020603050405020304" pitchFamily="18" charset="0"/>
              </a:rPr>
              <a:t>izrakstNpk</a:t>
            </a:r>
            <a:r>
              <a:rPr lang="lv-LV" sz="1400" dirty="0">
                <a:latin typeface="Calibri" panose="020F0502020204030204" pitchFamily="34" charset="0"/>
                <a:ea typeface="Calibri" panose="020F0502020204030204" pitchFamily="34" charset="0"/>
                <a:cs typeface="Times New Roman" panose="02020603050405020304" pitchFamily="18" charset="0"/>
              </a:rPr>
              <a:t>=1) miršanas diagnozes,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a:t>
            </a:r>
            <a:r>
              <a:rPr lang="lv-LV" sz="1400" dirty="0">
                <a:latin typeface="Calibri" panose="020F0502020204030204" pitchFamily="34" charset="0"/>
                <a:ea typeface="Calibri" panose="020F0502020204030204" pitchFamily="34" charset="0"/>
                <a:cs typeface="Times New Roman" panose="02020603050405020304" pitchFamily="18" charset="0"/>
              </a:rPr>
              <a:t>BIEŽ” vaicājumam ir paredzēta vēl viena opcija – “BIEŽ m”: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 </a:t>
            </a:r>
            <a:r>
              <a:rPr lang="lv-LV" sz="1400" i="1" dirty="0">
                <a:latin typeface="Calibri" panose="020F0502020204030204" pitchFamily="34" charset="0"/>
                <a:ea typeface="Calibri" panose="020F0502020204030204" pitchFamily="34" charset="0"/>
                <a:cs typeface="Times New Roman" panose="02020603050405020304" pitchFamily="18" charset="0"/>
              </a:rPr>
              <a:t>BIEŽ 3 /</a:t>
            </a:r>
            <a:r>
              <a:rPr lang="lv-LV" sz="1400" i="1" dirty="0" err="1">
                <a:latin typeface="Calibri" panose="020F0502020204030204" pitchFamily="34" charset="0"/>
                <a:ea typeface="Calibri" panose="020F0502020204030204" pitchFamily="34" charset="0"/>
                <a:cs typeface="Times New Roman" panose="02020603050405020304" pitchFamily="18" charset="0"/>
              </a:rPr>
              <a:t>izrakstDiagnoze.kods</a:t>
            </a:r>
            <a:r>
              <a:rPr lang="lv-LV" sz="1400" i="1" dirty="0">
                <a:latin typeface="Calibri" panose="020F0502020204030204" pitchFamily="34" charset="0"/>
                <a:ea typeface="Calibri" panose="020F0502020204030204" pitchFamily="34" charset="0"/>
                <a:cs typeface="Times New Roman" panose="02020603050405020304" pitchFamily="18" charset="0"/>
              </a:rPr>
              <a:t>/ </a:t>
            </a:r>
            <a:r>
              <a:rPr lang="lv-LV" sz="1400" i="1" dirty="0" err="1">
                <a:latin typeface="Calibri" panose="020F0502020204030204" pitchFamily="34" charset="0"/>
                <a:ea typeface="Calibri" panose="020F0502020204030204" pitchFamily="34" charset="0"/>
                <a:cs typeface="Times New Roman" panose="02020603050405020304" pitchFamily="18" charset="0"/>
              </a:rPr>
              <a:t>IzrakstīšanasDiagnozes</a:t>
            </a:r>
            <a:r>
              <a:rPr lang="lv-LV" sz="1400" i="1" dirty="0">
                <a:latin typeface="Calibri" panose="020F0502020204030204" pitchFamily="34" charset="0"/>
                <a:ea typeface="Calibri" panose="020F0502020204030204" pitchFamily="34" charset="0"/>
                <a:cs typeface="Times New Roman" panose="02020603050405020304" pitchFamily="18" charset="0"/>
              </a:rPr>
              <a:t> KURĀM </a:t>
            </a:r>
            <a:r>
              <a:rPr lang="lv-LV" sz="1400" i="1" dirty="0" err="1">
                <a:latin typeface="Calibri" panose="020F0502020204030204" pitchFamily="34" charset="0"/>
                <a:ea typeface="Calibri" panose="020F0502020204030204" pitchFamily="34" charset="0"/>
                <a:cs typeface="Times New Roman" panose="02020603050405020304" pitchFamily="18" charset="0"/>
              </a:rPr>
              <a:t>izrakstNpk</a:t>
            </a:r>
            <a:r>
              <a:rPr lang="lv-LV" sz="1400" i="1" dirty="0">
                <a:latin typeface="Calibri" panose="020F0502020204030204" pitchFamily="34" charset="0"/>
                <a:ea typeface="Calibri" panose="020F0502020204030204" pitchFamily="34" charset="0"/>
                <a:cs typeface="Times New Roman" panose="02020603050405020304" pitchFamily="18" charset="0"/>
              </a:rPr>
              <a:t>=1 UN </a:t>
            </a:r>
            <a:r>
              <a:rPr lang="lv-LV" sz="1400" i="1" dirty="0" err="1">
                <a:latin typeface="Calibri" panose="020F0502020204030204" pitchFamily="34" charset="0"/>
                <a:ea typeface="Calibri" panose="020F0502020204030204" pitchFamily="34" charset="0"/>
                <a:cs typeface="Times New Roman" panose="02020603050405020304" pitchFamily="18" charset="0"/>
              </a:rPr>
              <a:t>slimIzrakstīšanasIemesls</a:t>
            </a:r>
            <a:r>
              <a:rPr lang="lv-LV" sz="1400" i="1" dirty="0">
                <a:latin typeface="Calibri" panose="020F0502020204030204" pitchFamily="34" charset="0"/>
                <a:ea typeface="Calibri" panose="020F0502020204030204" pitchFamily="34" charset="0"/>
                <a:cs typeface="Times New Roman" panose="02020603050405020304" pitchFamily="18" charset="0"/>
              </a:rPr>
              <a:t>=miris                                                                                                                 </a:t>
            </a:r>
            <a:r>
              <a:rPr lang="lv-LV" sz="1400" i="1" dirty="0" smtClean="0">
                <a:latin typeface="Calibri" panose="020F0502020204030204" pitchFamily="34" charset="0"/>
                <a:ea typeface="Calibri" panose="020F0502020204030204" pitchFamily="34" charset="0"/>
                <a:cs typeface="Times New Roman" panose="02020603050405020304" pitchFamily="18" charset="0"/>
              </a:rPr>
              <a:t>                              </a:t>
            </a:r>
            <a:r>
              <a:rPr lang="lv-LV" sz="1400" dirty="0" smtClean="0">
                <a:latin typeface="Calibri" panose="020F0502020204030204" pitchFamily="34" charset="0"/>
                <a:ea typeface="Calibri" panose="020F0502020204030204" pitchFamily="34" charset="0"/>
                <a:cs typeface="Times New Roman" panose="02020603050405020304" pitchFamily="18" charset="0"/>
              </a:rPr>
              <a:t>-- </a:t>
            </a:r>
            <a:r>
              <a:rPr lang="lv-LV" sz="1400" dirty="0">
                <a:latin typeface="Calibri" panose="020F0502020204030204" pitchFamily="34" charset="0"/>
                <a:ea typeface="Calibri" panose="020F0502020204030204" pitchFamily="34" charset="0"/>
                <a:cs typeface="Times New Roman" panose="02020603050405020304" pitchFamily="18" charset="0"/>
              </a:rPr>
              <a:t>atrast 3 biežākās miršanas diagnozes.   </a:t>
            </a:r>
          </a:p>
        </p:txBody>
      </p:sp>
    </p:spTree>
    <p:extLst>
      <p:ext uri="{BB962C8B-B14F-4D97-AF65-F5344CB8AC3E}">
        <p14:creationId xmlns:p14="http://schemas.microsoft.com/office/powerpoint/2010/main" val="2997612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7</a:t>
            </a:r>
            <a:r>
              <a:rPr lang="lv-LV" dirty="0" smtClean="0"/>
              <a:t> vaicājumu šabloni kontrolētajā dabīgajā valodā</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11</a:t>
            </a:fld>
            <a:endParaRPr lang="en-US"/>
          </a:p>
        </p:txBody>
      </p:sp>
      <p:sp>
        <p:nvSpPr>
          <p:cNvPr id="7" name="Rectangle 6"/>
          <p:cNvSpPr/>
          <p:nvPr/>
        </p:nvSpPr>
        <p:spPr>
          <a:xfrm>
            <a:off x="381000" y="1676400"/>
            <a:ext cx="8305800" cy="4605171"/>
          </a:xfrm>
          <a:prstGeom prst="rect">
            <a:avLst/>
          </a:prstGeom>
        </p:spPr>
        <p:txBody>
          <a:bodyPr wrap="square">
            <a:spAutoFit/>
          </a:bodyPr>
          <a:lstStyle/>
          <a:p>
            <a:pPr marL="342900" lvl="0" indent="-342900">
              <a:lnSpc>
                <a:spcPct val="107000"/>
              </a:lnSpc>
              <a:spcAft>
                <a:spcPts val="800"/>
              </a:spcAft>
              <a:buAutoNum type="arabicPeriod" startAt="3"/>
            </a:pPr>
            <a:r>
              <a:rPr lang="lv-LV" sz="1600" b="1" dirty="0" smtClean="0">
                <a:latin typeface="Calibri" panose="020F0502020204030204" pitchFamily="34" charset="0"/>
                <a:ea typeface="Calibri" panose="020F0502020204030204" pitchFamily="34" charset="0"/>
                <a:cs typeface="Times New Roman" panose="02020603050405020304" pitchFamily="18" charset="0"/>
              </a:rPr>
              <a:t>ATLASĪT </a:t>
            </a:r>
            <a:r>
              <a:rPr lang="lv-LV" sz="1600" b="1" dirty="0">
                <a:latin typeface="Calibri" panose="020F0502020204030204" pitchFamily="34" charset="0"/>
                <a:ea typeface="Calibri" panose="020F0502020204030204" pitchFamily="34" charset="0"/>
                <a:cs typeface="Times New Roman" panose="02020603050405020304" pitchFamily="18" charset="0"/>
              </a:rPr>
              <a:t>NO  &lt;klases vārds&gt; KUR &lt;klases selekcijas </a:t>
            </a:r>
            <a:r>
              <a:rPr lang="lv-LV" sz="1600" b="1" dirty="0" smtClean="0">
                <a:latin typeface="Calibri" panose="020F0502020204030204" pitchFamily="34" charset="0"/>
                <a:ea typeface="Calibri" panose="020F0502020204030204" pitchFamily="34" charset="0"/>
                <a:cs typeface="Times New Roman" panose="02020603050405020304" pitchFamily="18" charset="0"/>
              </a:rPr>
              <a:t>izteiksme&gt;  ATRIBŪTA  </a:t>
            </a:r>
            <a:r>
              <a:rPr lang="lv-LV" sz="1600" b="1" dirty="0">
                <a:latin typeface="Calibri" panose="020F0502020204030204" pitchFamily="34" charset="0"/>
                <a:ea typeface="Calibri" panose="020F0502020204030204" pitchFamily="34" charset="0"/>
                <a:cs typeface="Times New Roman" panose="02020603050405020304" pitchFamily="18" charset="0"/>
              </a:rPr>
              <a:t>&lt;</a:t>
            </a:r>
            <a:r>
              <a:rPr lang="lv-LV" sz="1600" b="1" dirty="0" smtClean="0">
                <a:latin typeface="Calibri" panose="020F0502020204030204" pitchFamily="34" charset="0"/>
                <a:ea typeface="Calibri" panose="020F0502020204030204" pitchFamily="34" charset="0"/>
                <a:cs typeface="Times New Roman" panose="02020603050405020304" pitchFamily="18" charset="0"/>
              </a:rPr>
              <a:t>klases  </a:t>
            </a:r>
            <a:r>
              <a:rPr lang="lv-LV" sz="1600" b="1" dirty="0" err="1" smtClean="0">
                <a:latin typeface="Calibri" panose="020F0502020204030204" pitchFamily="34" charset="0"/>
                <a:ea typeface="Calibri" panose="020F0502020204030204" pitchFamily="34" charset="0"/>
                <a:cs typeface="Times New Roman" panose="02020603050405020304" pitchFamily="18" charset="0"/>
              </a:rPr>
              <a:t>atribūtizteiksme</a:t>
            </a:r>
            <a:r>
              <a:rPr lang="lv-LV" sz="1600" b="1" dirty="0">
                <a:latin typeface="Calibri" panose="020F0502020204030204" pitchFamily="34" charset="0"/>
                <a:ea typeface="Calibri" panose="020F0502020204030204" pitchFamily="34" charset="0"/>
                <a:cs typeface="Times New Roman" panose="02020603050405020304" pitchFamily="18" charset="0"/>
              </a:rPr>
              <a:t>&gt; VISAS VĒRTĪBAS  </a:t>
            </a:r>
            <a:endParaRPr lang="lv-LV"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err="1" smtClean="0">
                <a:latin typeface="Calibri" panose="020F0502020204030204" pitchFamily="34" charset="0"/>
                <a:ea typeface="Calibri" panose="020F0502020204030204" pitchFamily="34" charset="0"/>
                <a:cs typeface="Times New Roman" panose="02020603050405020304" pitchFamily="18" charset="0"/>
              </a:rPr>
              <a:t>Seantika</a:t>
            </a:r>
            <a:r>
              <a:rPr lang="lv-LV" sz="1400" dirty="0">
                <a:latin typeface="Calibri" panose="020F0502020204030204" pitchFamily="34" charset="0"/>
                <a:ea typeface="Calibri" panose="020F0502020204030204" pitchFamily="34" charset="0"/>
                <a:cs typeface="Times New Roman" panose="02020603050405020304" pitchFamily="18" charset="0"/>
              </a:rPr>
              <a:t>: Acīmredzama. </a:t>
            </a:r>
            <a:r>
              <a:rPr lang="lv-LV" sz="1400" dirty="0" smtClean="0">
                <a:latin typeface="Calibri" panose="020F0502020204030204" pitchFamily="34" charset="0"/>
                <a:ea typeface="Calibri" panose="020F0502020204030204" pitchFamily="34" charset="0"/>
                <a:cs typeface="Times New Roman" panose="02020603050405020304" pitchFamily="18" charset="0"/>
              </a:rPr>
              <a:t>Piemēri:</a:t>
            </a: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ATLASĪT </a:t>
            </a:r>
            <a:r>
              <a:rPr lang="lv-LV" sz="1400" dirty="0">
                <a:latin typeface="Calibri" panose="020F0502020204030204" pitchFamily="34" charset="0"/>
                <a:ea typeface="Calibri" panose="020F0502020204030204" pitchFamily="34" charset="0"/>
                <a:cs typeface="Times New Roman" panose="02020603050405020304" pitchFamily="18" charset="0"/>
              </a:rPr>
              <a:t>NO  </a:t>
            </a:r>
            <a:r>
              <a:rPr lang="lv-LV" sz="1400" dirty="0" err="1">
                <a:latin typeface="Calibri" panose="020F0502020204030204" pitchFamily="34" charset="0"/>
                <a:ea typeface="Calibri" panose="020F0502020204030204" pitchFamily="34" charset="0"/>
                <a:cs typeface="Times New Roman" panose="02020603050405020304" pitchFamily="18" charset="0"/>
              </a:rPr>
              <a:t>SlimnīcasEpizodēm</a:t>
            </a:r>
            <a:r>
              <a:rPr lang="lv-LV" sz="1400" dirty="0">
                <a:latin typeface="Calibri" panose="020F0502020204030204" pitchFamily="34" charset="0"/>
                <a:ea typeface="Calibri" panose="020F0502020204030204" pitchFamily="34" charset="0"/>
                <a:cs typeface="Times New Roman" panose="02020603050405020304" pitchFamily="18" charset="0"/>
              </a:rPr>
              <a:t>, KURĀM </a:t>
            </a:r>
            <a:r>
              <a:rPr lang="lv-LV" sz="1400" dirty="0" err="1">
                <a:latin typeface="Calibri" panose="020F0502020204030204" pitchFamily="34" charset="0"/>
                <a:ea typeface="Calibri" panose="020F0502020204030204" pitchFamily="34" charset="0"/>
                <a:cs typeface="Times New Roman" panose="02020603050405020304" pitchFamily="18" charset="0"/>
              </a:rPr>
              <a:t>slimIzrakstīsanasIemesls</a:t>
            </a:r>
            <a:r>
              <a:rPr lang="lv-LV" sz="1400" dirty="0">
                <a:latin typeface="Calibri" panose="020F0502020204030204" pitchFamily="34" charset="0"/>
                <a:ea typeface="Calibri" panose="020F0502020204030204" pitchFamily="34" charset="0"/>
                <a:cs typeface="Times New Roman" panose="02020603050405020304" pitchFamily="18" charset="0"/>
              </a:rPr>
              <a:t>=miris, ATRIBŪTA </a:t>
            </a:r>
            <a:r>
              <a:rPr lang="lv-LV" sz="1400" dirty="0" err="1">
                <a:latin typeface="Calibri" panose="020F0502020204030204" pitchFamily="34" charset="0"/>
                <a:ea typeface="Calibri" panose="020F0502020204030204" pitchFamily="34" charset="0"/>
                <a:cs typeface="Times New Roman" panose="02020603050405020304" pitchFamily="18" charset="0"/>
              </a:rPr>
              <a:t>slimAtbildīgaisĀrsts.uzvārds</a:t>
            </a:r>
            <a:r>
              <a:rPr lang="lv-LV" sz="1400" dirty="0">
                <a:latin typeface="Calibri" panose="020F0502020204030204" pitchFamily="34" charset="0"/>
                <a:ea typeface="Calibri" panose="020F0502020204030204" pitchFamily="34" charset="0"/>
                <a:cs typeface="Times New Roman" panose="02020603050405020304" pitchFamily="18" charset="0"/>
              </a:rPr>
              <a:t>  VISAS  VĒRTĪBAS</a:t>
            </a: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ATLASĪT NO </a:t>
            </a:r>
            <a:r>
              <a:rPr lang="lv-LV" sz="1400" dirty="0" err="1">
                <a:latin typeface="Calibri" panose="020F0502020204030204" pitchFamily="34" charset="0"/>
                <a:ea typeface="Calibri" panose="020F0502020204030204" pitchFamily="34" charset="0"/>
                <a:cs typeface="Times New Roman" panose="02020603050405020304" pitchFamily="18" charset="0"/>
              </a:rPr>
              <a:t>SlimnīcasEpizodēm</a:t>
            </a:r>
            <a:r>
              <a:rPr lang="lv-LV" sz="1400" dirty="0">
                <a:latin typeface="Calibri" panose="020F0502020204030204" pitchFamily="34" charset="0"/>
                <a:ea typeface="Calibri" panose="020F0502020204030204" pitchFamily="34" charset="0"/>
                <a:cs typeface="Times New Roman" panose="02020603050405020304" pitchFamily="18" charset="0"/>
              </a:rPr>
              <a:t> KURĀM </a:t>
            </a:r>
            <a:r>
              <a:rPr lang="lv-LV" sz="1400" dirty="0" err="1">
                <a:latin typeface="Calibri" panose="020F0502020204030204" pitchFamily="34" charset="0"/>
                <a:ea typeface="Calibri" panose="020F0502020204030204" pitchFamily="34" charset="0"/>
                <a:cs typeface="Times New Roman" panose="02020603050405020304" pitchFamily="18" charset="0"/>
              </a:rPr>
              <a:t>slimIzrakstīšanasIemesls</a:t>
            </a:r>
            <a:r>
              <a:rPr lang="lv-LV" sz="1400" dirty="0">
                <a:latin typeface="Calibri" panose="020F0502020204030204" pitchFamily="34" charset="0"/>
                <a:ea typeface="Calibri" panose="020F0502020204030204" pitchFamily="34" charset="0"/>
                <a:cs typeface="Times New Roman" panose="02020603050405020304" pitchFamily="18" charset="0"/>
              </a:rPr>
              <a:t>=miris,  ATRIBŪTA        (</a:t>
            </a:r>
            <a:r>
              <a:rPr lang="lv-LV" sz="1400" dirty="0" err="1">
                <a:latin typeface="Calibri" panose="020F0502020204030204" pitchFamily="34" charset="0"/>
                <a:ea typeface="Calibri" panose="020F0502020204030204" pitchFamily="34" charset="0"/>
                <a:cs typeface="Times New Roman" panose="02020603050405020304" pitchFamily="18" charset="0"/>
              </a:rPr>
              <a:t>IzrakstīšanasDiagnoze</a:t>
            </a:r>
            <a:r>
              <a:rPr lang="lv-LV" sz="1400" dirty="0">
                <a:latin typeface="Calibri" panose="020F0502020204030204" pitchFamily="34" charset="0"/>
                <a:ea typeface="Calibri" panose="020F0502020204030204" pitchFamily="34" charset="0"/>
                <a:cs typeface="Times New Roman" panose="02020603050405020304" pitchFamily="18" charset="0"/>
              </a:rPr>
              <a:t>, KURAI </a:t>
            </a:r>
            <a:r>
              <a:rPr lang="lv-LV" sz="1400" dirty="0" err="1">
                <a:latin typeface="Calibri" panose="020F0502020204030204" pitchFamily="34" charset="0"/>
                <a:ea typeface="Calibri" panose="020F0502020204030204" pitchFamily="34" charset="0"/>
                <a:cs typeface="Times New Roman" panose="02020603050405020304" pitchFamily="18" charset="0"/>
              </a:rPr>
              <a:t>izrakstNpk</a:t>
            </a:r>
            <a:r>
              <a:rPr lang="lv-LV" sz="1400" dirty="0">
                <a:latin typeface="Calibri" panose="020F0502020204030204" pitchFamily="34" charset="0"/>
                <a:ea typeface="Calibri" panose="020F0502020204030204" pitchFamily="34" charset="0"/>
                <a:cs typeface="Times New Roman" panose="02020603050405020304" pitchFamily="18" charset="0"/>
              </a:rPr>
              <a:t>=1).</a:t>
            </a:r>
            <a:r>
              <a:rPr lang="lv-LV" sz="1400" dirty="0" err="1">
                <a:latin typeface="Calibri" panose="020F0502020204030204" pitchFamily="34" charset="0"/>
                <a:ea typeface="Calibri" panose="020F0502020204030204" pitchFamily="34" charset="0"/>
                <a:cs typeface="Times New Roman" panose="02020603050405020304" pitchFamily="18" charset="0"/>
              </a:rPr>
              <a:t>izrakstDiagnoze.kods</a:t>
            </a:r>
            <a:r>
              <a:rPr lang="lv-LV" sz="1400" dirty="0">
                <a:latin typeface="Calibri" panose="020F0502020204030204" pitchFamily="34" charset="0"/>
                <a:ea typeface="Calibri" panose="020F0502020204030204" pitchFamily="34" charset="0"/>
                <a:cs typeface="Times New Roman" panose="02020603050405020304" pitchFamily="18" charset="0"/>
              </a:rPr>
              <a:t>    </a:t>
            </a:r>
            <a:r>
              <a:rPr lang="lv-LV" sz="1400" dirty="0" smtClean="0">
                <a:latin typeface="Calibri" panose="020F0502020204030204" pitchFamily="34" charset="0"/>
                <a:ea typeface="Calibri" panose="020F0502020204030204" pitchFamily="34" charset="0"/>
                <a:cs typeface="Times New Roman" panose="02020603050405020304" pitchFamily="18" charset="0"/>
              </a:rPr>
              <a:t>VISAS </a:t>
            </a:r>
            <a:r>
              <a:rPr lang="lv-LV" sz="1400" dirty="0">
                <a:latin typeface="Calibri" panose="020F0502020204030204" pitchFamily="34" charset="0"/>
                <a:ea typeface="Calibri" panose="020F0502020204030204" pitchFamily="34" charset="0"/>
                <a:cs typeface="Times New Roman" panose="02020603050405020304" pitchFamily="18" charset="0"/>
              </a:rPr>
              <a:t>VĒRTĪBAS </a:t>
            </a: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ATLASĪT NO </a:t>
            </a:r>
            <a:r>
              <a:rPr lang="lv-LV" sz="1400" dirty="0" err="1">
                <a:latin typeface="Calibri" panose="020F0502020204030204" pitchFamily="34" charset="0"/>
                <a:ea typeface="Calibri" panose="020F0502020204030204" pitchFamily="34" charset="0"/>
                <a:cs typeface="Times New Roman" panose="02020603050405020304" pitchFamily="18" charset="0"/>
              </a:rPr>
              <a:t>IzrakstīšanasDiagnozēm</a:t>
            </a:r>
            <a:r>
              <a:rPr lang="lv-LV" sz="1400" dirty="0">
                <a:latin typeface="Calibri" panose="020F0502020204030204" pitchFamily="34" charset="0"/>
                <a:ea typeface="Calibri" panose="020F0502020204030204" pitchFamily="34" charset="0"/>
                <a:cs typeface="Times New Roman" panose="02020603050405020304" pitchFamily="18" charset="0"/>
              </a:rPr>
              <a:t>, KURĀM </a:t>
            </a:r>
            <a:r>
              <a:rPr lang="lv-LV" sz="1400" dirty="0" err="1">
                <a:latin typeface="Calibri" panose="020F0502020204030204" pitchFamily="34" charset="0"/>
                <a:ea typeface="Calibri" panose="020F0502020204030204" pitchFamily="34" charset="0"/>
                <a:cs typeface="Times New Roman" panose="02020603050405020304" pitchFamily="18" charset="0"/>
              </a:rPr>
              <a:t>izrakstNpk</a:t>
            </a:r>
            <a:r>
              <a:rPr lang="lv-LV" sz="1400" dirty="0">
                <a:latin typeface="Calibri" panose="020F0502020204030204" pitchFamily="34" charset="0"/>
                <a:ea typeface="Calibri" panose="020F0502020204030204" pitchFamily="34" charset="0"/>
                <a:cs typeface="Times New Roman" panose="02020603050405020304" pitchFamily="18" charset="0"/>
              </a:rPr>
              <a:t>=1 UN </a:t>
            </a:r>
            <a:r>
              <a:rPr lang="lv-LV" sz="1400" dirty="0" err="1">
                <a:latin typeface="Calibri" panose="020F0502020204030204" pitchFamily="34" charset="0"/>
                <a:ea typeface="Calibri" panose="020F0502020204030204" pitchFamily="34" charset="0"/>
                <a:cs typeface="Times New Roman" panose="02020603050405020304" pitchFamily="18" charset="0"/>
              </a:rPr>
              <a:t>slimIzrakstīšanasIemesls</a:t>
            </a:r>
            <a:r>
              <a:rPr lang="lv-LV" sz="1400" dirty="0">
                <a:latin typeface="Calibri" panose="020F0502020204030204" pitchFamily="34" charset="0"/>
                <a:ea typeface="Calibri" panose="020F0502020204030204" pitchFamily="34" charset="0"/>
                <a:cs typeface="Times New Roman" panose="02020603050405020304" pitchFamily="18" charset="0"/>
              </a:rPr>
              <a:t>= miris, ATRIBŪTA </a:t>
            </a:r>
            <a:r>
              <a:rPr lang="lv-LV" sz="1400" dirty="0" err="1">
                <a:latin typeface="Calibri" panose="020F0502020204030204" pitchFamily="34" charset="0"/>
                <a:ea typeface="Calibri" panose="020F0502020204030204" pitchFamily="34" charset="0"/>
                <a:cs typeface="Times New Roman" panose="02020603050405020304" pitchFamily="18" charset="0"/>
              </a:rPr>
              <a:t>izrakstDiagnoze.kods</a:t>
            </a:r>
            <a:r>
              <a:rPr lang="lv-LV" sz="1400" dirty="0">
                <a:latin typeface="Calibri" panose="020F0502020204030204" pitchFamily="34" charset="0"/>
                <a:ea typeface="Calibri" panose="020F0502020204030204" pitchFamily="34" charset="0"/>
                <a:cs typeface="Times New Roman" panose="02020603050405020304" pitchFamily="18" charset="0"/>
              </a:rPr>
              <a:t> </a:t>
            </a:r>
            <a:r>
              <a:rPr lang="lv-LV" sz="1400" dirty="0" smtClean="0">
                <a:latin typeface="Calibri" panose="020F0502020204030204" pitchFamily="34" charset="0"/>
                <a:ea typeface="Calibri" panose="020F0502020204030204" pitchFamily="34" charset="0"/>
                <a:cs typeface="Times New Roman" panose="02020603050405020304" pitchFamily="18" charset="0"/>
              </a:rPr>
              <a:t> VISAS </a:t>
            </a:r>
            <a:r>
              <a:rPr lang="lv-LV" sz="1400" dirty="0">
                <a:latin typeface="Calibri" panose="020F0502020204030204" pitchFamily="34" charset="0"/>
                <a:ea typeface="Calibri" panose="020F0502020204030204" pitchFamily="34" charset="0"/>
                <a:cs typeface="Times New Roman" panose="02020603050405020304" pitchFamily="18" charset="0"/>
              </a:rPr>
              <a:t>VĒRTĪBAS</a:t>
            </a: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ATLASĪT NO </a:t>
            </a:r>
            <a:r>
              <a:rPr lang="lv-LV" sz="1400" dirty="0" err="1">
                <a:latin typeface="Calibri" panose="020F0502020204030204" pitchFamily="34" charset="0"/>
                <a:ea typeface="Calibri" panose="020F0502020204030204" pitchFamily="34" charset="0"/>
                <a:cs typeface="Times New Roman" panose="02020603050405020304" pitchFamily="18" charset="0"/>
              </a:rPr>
              <a:t>IzrakstīšanasDiagnozēm</a:t>
            </a:r>
            <a:r>
              <a:rPr lang="lv-LV" sz="1400" dirty="0">
                <a:latin typeface="Calibri" panose="020F0502020204030204" pitchFamily="34" charset="0"/>
                <a:ea typeface="Calibri" panose="020F0502020204030204" pitchFamily="34" charset="0"/>
                <a:cs typeface="Times New Roman" panose="02020603050405020304" pitchFamily="18" charset="0"/>
              </a:rPr>
              <a:t>,  KURĀM </a:t>
            </a:r>
            <a:r>
              <a:rPr lang="lv-LV" sz="1400" dirty="0" err="1">
                <a:latin typeface="Calibri" panose="020F0502020204030204" pitchFamily="34" charset="0"/>
                <a:ea typeface="Calibri" panose="020F0502020204030204" pitchFamily="34" charset="0"/>
                <a:cs typeface="Times New Roman" panose="02020603050405020304" pitchFamily="18" charset="0"/>
              </a:rPr>
              <a:t>izrakstNpk</a:t>
            </a:r>
            <a:r>
              <a:rPr lang="lv-LV" sz="1400" dirty="0">
                <a:latin typeface="Calibri" panose="020F0502020204030204" pitchFamily="34" charset="0"/>
                <a:ea typeface="Calibri" panose="020F0502020204030204" pitchFamily="34" charset="0"/>
                <a:cs typeface="Times New Roman" panose="02020603050405020304" pitchFamily="18" charset="0"/>
              </a:rPr>
              <a:t>=1 UN </a:t>
            </a:r>
            <a:r>
              <a:rPr lang="lv-LV" sz="1400" dirty="0" err="1">
                <a:latin typeface="Calibri" panose="020F0502020204030204" pitchFamily="34" charset="0"/>
                <a:ea typeface="Calibri" panose="020F0502020204030204" pitchFamily="34" charset="0"/>
                <a:cs typeface="Times New Roman" panose="02020603050405020304" pitchFamily="18" charset="0"/>
              </a:rPr>
              <a:t>slimIzrakstīšanasIemesls</a:t>
            </a:r>
            <a:r>
              <a:rPr lang="lv-LV" sz="1400" dirty="0">
                <a:latin typeface="Calibri" panose="020F0502020204030204" pitchFamily="34" charset="0"/>
                <a:ea typeface="Calibri" panose="020F0502020204030204" pitchFamily="34" charset="0"/>
                <a:cs typeface="Times New Roman" panose="02020603050405020304" pitchFamily="18" charset="0"/>
              </a:rPr>
              <a:t>= miris,  ATRIBŪTA </a:t>
            </a:r>
            <a:r>
              <a:rPr lang="lv-LV" sz="1400" dirty="0" err="1">
                <a:latin typeface="Calibri" panose="020F0502020204030204" pitchFamily="34" charset="0"/>
                <a:ea typeface="Calibri" panose="020F0502020204030204" pitchFamily="34" charset="0"/>
                <a:cs typeface="Times New Roman" panose="02020603050405020304" pitchFamily="18" charset="0"/>
              </a:rPr>
              <a:t>izrakstDiagnoze.kods.SUBSTRING</a:t>
            </a:r>
            <a:r>
              <a:rPr lang="lv-LV" sz="1400" dirty="0">
                <a:latin typeface="Calibri" panose="020F0502020204030204" pitchFamily="34" charset="0"/>
                <a:ea typeface="Calibri" panose="020F0502020204030204" pitchFamily="34" charset="0"/>
                <a:cs typeface="Times New Roman" panose="02020603050405020304" pitchFamily="18" charset="0"/>
              </a:rPr>
              <a:t>(1,3)  VISAS VĒRTĪBAS </a:t>
            </a:r>
            <a:endParaRPr lang="lv-LV" sz="14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lv-LV" sz="1400" b="1" dirty="0" smtClean="0">
                <a:latin typeface="Calibri" panose="020F0502020204030204" pitchFamily="34" charset="0"/>
                <a:ea typeface="Calibri" panose="020F0502020204030204" pitchFamily="34" charset="0"/>
                <a:cs typeface="Times New Roman" panose="02020603050405020304" pitchFamily="18" charset="0"/>
              </a:rPr>
              <a:t>4.   </a:t>
            </a:r>
            <a:r>
              <a:rPr lang="lv-LV" sz="1600" b="1" dirty="0" smtClean="0">
                <a:latin typeface="Calibri" panose="020F0502020204030204" pitchFamily="34" charset="0"/>
                <a:ea typeface="Calibri" panose="020F0502020204030204" pitchFamily="34" charset="0"/>
                <a:cs typeface="Times New Roman" panose="02020603050405020304" pitchFamily="18" charset="0"/>
              </a:rPr>
              <a:t>PARĀDĪT </a:t>
            </a:r>
            <a:r>
              <a:rPr lang="lv-LV" sz="1600" b="1" dirty="0">
                <a:latin typeface="Calibri" panose="020F0502020204030204" pitchFamily="34" charset="0"/>
                <a:ea typeface="Calibri" panose="020F0502020204030204" pitchFamily="34" charset="0"/>
                <a:cs typeface="Times New Roman" panose="02020603050405020304" pitchFamily="18" charset="0"/>
              </a:rPr>
              <a:t>[n / VISAS] </a:t>
            </a:r>
            <a:r>
              <a:rPr lang="lv-LV" sz="1600" b="1" dirty="0" smtClean="0">
                <a:latin typeface="Calibri" panose="020F0502020204030204" pitchFamily="34" charset="0"/>
                <a:ea typeface="Calibri" panose="020F0502020204030204" pitchFamily="34" charset="0"/>
                <a:cs typeface="Times New Roman" panose="02020603050405020304" pitchFamily="18" charset="0"/>
              </a:rPr>
              <a:t> &lt;klases </a:t>
            </a:r>
            <a:r>
              <a:rPr lang="lv-LV" sz="1600" b="1" dirty="0">
                <a:latin typeface="Calibri" panose="020F0502020204030204" pitchFamily="34" charset="0"/>
                <a:ea typeface="Calibri" panose="020F0502020204030204" pitchFamily="34" charset="0"/>
                <a:cs typeface="Times New Roman" panose="02020603050405020304" pitchFamily="18" charset="0"/>
              </a:rPr>
              <a:t>selekcijas izteiksme&gt;  </a:t>
            </a:r>
            <a:endParaRPr lang="lv-LV"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Semantika: acīmredzama.</a:t>
            </a:r>
          </a:p>
          <a:p>
            <a:pPr lvl="0">
              <a:lnSpc>
                <a:spcPct val="107000"/>
              </a:lnSpc>
              <a:spcAft>
                <a:spcPts val="800"/>
              </a:spcAft>
            </a:pPr>
            <a:r>
              <a:rPr lang="lv-LV" sz="1400" b="1" dirty="0" smtClean="0">
                <a:latin typeface="Calibri" panose="020F0502020204030204" pitchFamily="34" charset="0"/>
                <a:ea typeface="Calibri" panose="020F0502020204030204" pitchFamily="34" charset="0"/>
                <a:cs typeface="Times New Roman" panose="02020603050405020304" pitchFamily="18" charset="0"/>
              </a:rPr>
              <a:t>5.   </a:t>
            </a:r>
            <a:r>
              <a:rPr lang="lv-LV" sz="1600" b="1" dirty="0" smtClean="0">
                <a:latin typeface="Calibri" panose="020F0502020204030204" pitchFamily="34" charset="0"/>
                <a:ea typeface="Calibri" panose="020F0502020204030204" pitchFamily="34" charset="0"/>
                <a:cs typeface="Times New Roman" panose="02020603050405020304" pitchFamily="18" charset="0"/>
              </a:rPr>
              <a:t>PILNPRĀDĪT  </a:t>
            </a:r>
            <a:r>
              <a:rPr lang="lv-LV" sz="1600" b="1" dirty="0">
                <a:latin typeface="Calibri" panose="020F0502020204030204" pitchFamily="34" charset="0"/>
                <a:ea typeface="Calibri" panose="020F0502020204030204" pitchFamily="34" charset="0"/>
                <a:cs typeface="Times New Roman" panose="02020603050405020304" pitchFamily="18" charset="0"/>
              </a:rPr>
              <a:t>[n / VISAS]  </a:t>
            </a:r>
            <a:r>
              <a:rPr lang="lv-LV" sz="1600" b="1" dirty="0" smtClean="0">
                <a:latin typeface="Calibri" panose="020F0502020204030204" pitchFamily="34" charset="0"/>
                <a:ea typeface="Calibri" panose="020F0502020204030204" pitchFamily="34" charset="0"/>
                <a:cs typeface="Times New Roman" panose="02020603050405020304" pitchFamily="18" charset="0"/>
              </a:rPr>
              <a:t>&lt;klases </a:t>
            </a:r>
            <a:r>
              <a:rPr lang="lv-LV" sz="1600" b="1" dirty="0">
                <a:latin typeface="Calibri" panose="020F0502020204030204" pitchFamily="34" charset="0"/>
                <a:ea typeface="Calibri" panose="020F0502020204030204" pitchFamily="34" charset="0"/>
                <a:cs typeface="Times New Roman" panose="02020603050405020304" pitchFamily="18" charset="0"/>
              </a:rPr>
              <a:t>selekcijas izteiksme&gt; </a:t>
            </a:r>
            <a:endParaRPr lang="lv-LV"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Semantika: </a:t>
            </a:r>
            <a:r>
              <a:rPr lang="lv-LV" sz="1400" dirty="0" smtClean="0">
                <a:latin typeface="Calibri" panose="020F0502020204030204" pitchFamily="34" charset="0"/>
                <a:ea typeface="Calibri" panose="020F0502020204030204" pitchFamily="34" charset="0"/>
                <a:cs typeface="Times New Roman" panose="02020603050405020304" pitchFamily="18" charset="0"/>
              </a:rPr>
              <a:t>…</a:t>
            </a:r>
            <a:endParaRPr lang="lv-LV"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39023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7</a:t>
            </a:r>
            <a:r>
              <a:rPr lang="lv-LV" dirty="0" smtClean="0"/>
              <a:t> vaicājumu šabloni kontrolētajā dabīgajā valodā</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12</a:t>
            </a:fld>
            <a:endParaRPr lang="en-US"/>
          </a:p>
        </p:txBody>
      </p:sp>
      <p:sp>
        <p:nvSpPr>
          <p:cNvPr id="8" name="TextBox 7"/>
          <p:cNvSpPr txBox="1"/>
          <p:nvPr/>
        </p:nvSpPr>
        <p:spPr>
          <a:xfrm>
            <a:off x="749808" y="1828232"/>
            <a:ext cx="7924800" cy="4215257"/>
          </a:xfrm>
          <a:prstGeom prst="rect">
            <a:avLst/>
          </a:prstGeom>
          <a:noFill/>
        </p:spPr>
        <p:txBody>
          <a:bodyPr wrap="square" rtlCol="0">
            <a:spAutoFit/>
          </a:bodyPr>
          <a:lstStyle/>
          <a:p>
            <a:pPr marL="342900" lvl="0" indent="-342900">
              <a:lnSpc>
                <a:spcPct val="107000"/>
              </a:lnSpc>
              <a:spcAft>
                <a:spcPts val="800"/>
              </a:spcAft>
              <a:buAutoNum type="arabicPeriod" startAt="6"/>
            </a:pPr>
            <a:r>
              <a:rPr lang="lv-LV" sz="1600" b="1" dirty="0" smtClean="0">
                <a:latin typeface="Calibri" panose="020F0502020204030204" pitchFamily="34" charset="0"/>
                <a:ea typeface="Calibri" panose="020F0502020204030204" pitchFamily="34" charset="0"/>
                <a:cs typeface="Times New Roman" panose="02020603050405020304" pitchFamily="18" charset="0"/>
              </a:rPr>
              <a:t>ATLASĪT   </a:t>
            </a:r>
            <a:r>
              <a:rPr lang="lv-LV" sz="1600" b="1" dirty="0" err="1">
                <a:latin typeface="Calibri" panose="020F0502020204030204" pitchFamily="34" charset="0"/>
                <a:ea typeface="Calibri" panose="020F0502020204030204" pitchFamily="34" charset="0"/>
                <a:cs typeface="Times New Roman" panose="02020603050405020304" pitchFamily="18" charset="0"/>
              </a:rPr>
              <a:t>Aclass</a:t>
            </a:r>
            <a:r>
              <a:rPr lang="lv-LV" sz="1600" b="1" dirty="0">
                <a:latin typeface="Calibri" panose="020F0502020204030204" pitchFamily="34" charset="0"/>
                <a:ea typeface="Calibri" panose="020F0502020204030204" pitchFamily="34" charset="0"/>
                <a:cs typeface="Times New Roman" panose="02020603050405020304" pitchFamily="18" charset="0"/>
              </a:rPr>
              <a:t> x  </a:t>
            </a:r>
            <a:r>
              <a:rPr lang="lv-LV" sz="1600" b="1" dirty="0" smtClean="0">
                <a:latin typeface="Calibri" panose="020F0502020204030204" pitchFamily="34" charset="0"/>
                <a:ea typeface="Calibri" panose="020F0502020204030204" pitchFamily="34" charset="0"/>
                <a:cs typeface="Times New Roman" panose="02020603050405020304" pitchFamily="18" charset="0"/>
              </a:rPr>
              <a:t>KURĀM  </a:t>
            </a:r>
            <a:r>
              <a:rPr lang="lv-LV" sz="1600" b="1" dirty="0">
                <a:latin typeface="Calibri" panose="020F0502020204030204" pitchFamily="34" charset="0"/>
                <a:ea typeface="Calibri" panose="020F0502020204030204" pitchFamily="34" charset="0"/>
                <a:cs typeface="Times New Roman" panose="02020603050405020304" pitchFamily="18" charset="0"/>
              </a:rPr>
              <a:t>&lt;</a:t>
            </a:r>
            <a:r>
              <a:rPr lang="lv-LV" sz="1600" b="1" dirty="0" err="1">
                <a:latin typeface="Calibri" panose="020F0502020204030204" pitchFamily="34" charset="0"/>
                <a:ea typeface="Calibri" panose="020F0502020204030204" pitchFamily="34" charset="0"/>
                <a:cs typeface="Times New Roman" panose="02020603050405020304" pitchFamily="18" charset="0"/>
              </a:rPr>
              <a:t>Aclass</a:t>
            </a:r>
            <a:r>
              <a:rPr lang="lv-LV" sz="1600" b="1" dirty="0">
                <a:latin typeface="Calibri" panose="020F0502020204030204" pitchFamily="34" charset="0"/>
                <a:ea typeface="Calibri" panose="020F0502020204030204" pitchFamily="34" charset="0"/>
                <a:cs typeface="Times New Roman" panose="02020603050405020304" pitchFamily="18" charset="0"/>
              </a:rPr>
              <a:t> </a:t>
            </a:r>
            <a:r>
              <a:rPr lang="lv-LV" sz="1600" b="1" dirty="0" err="1">
                <a:latin typeface="Calibri" panose="020F0502020204030204" pitchFamily="34" charset="0"/>
                <a:ea typeface="Calibri" panose="020F0502020204030204" pitchFamily="34" charset="0"/>
                <a:cs typeface="Times New Roman" panose="02020603050405020304" pitchFamily="18" charset="0"/>
              </a:rPr>
              <a:t>select</a:t>
            </a:r>
            <a:r>
              <a:rPr lang="lv-LV" sz="1600" b="1" dirty="0">
                <a:latin typeface="Calibri" panose="020F0502020204030204" pitchFamily="34" charset="0"/>
                <a:ea typeface="Calibri" panose="020F0502020204030204" pitchFamily="34" charset="0"/>
                <a:cs typeface="Times New Roman" panose="02020603050405020304" pitchFamily="18" charset="0"/>
              </a:rPr>
              <a:t> </a:t>
            </a:r>
            <a:r>
              <a:rPr lang="lv-LV" sz="1600" b="1" dirty="0" err="1" smtClean="0">
                <a:latin typeface="Calibri" panose="020F0502020204030204" pitchFamily="34" charset="0"/>
                <a:ea typeface="Calibri" panose="020F0502020204030204" pitchFamily="34" charset="0"/>
                <a:cs typeface="Times New Roman" panose="02020603050405020304" pitchFamily="18" charset="0"/>
              </a:rPr>
              <a:t>cond</a:t>
            </a:r>
            <a:r>
              <a:rPr lang="lv-LV" sz="1600" b="1" dirty="0" smtClean="0">
                <a:latin typeface="Calibri" panose="020F0502020204030204" pitchFamily="34" charset="0"/>
                <a:ea typeface="Calibri" panose="020F0502020204030204" pitchFamily="34" charset="0"/>
                <a:cs typeface="Times New Roman" panose="02020603050405020304" pitchFamily="18" charset="0"/>
              </a:rPr>
              <a:t>&gt;,                                                                                   IZVEIDOT TABULU</a:t>
            </a:r>
            <a:r>
              <a:rPr lang="lv-LV" sz="1600" dirty="0" smtClean="0">
                <a:latin typeface="Calibri" panose="020F0502020204030204" pitchFamily="34" charset="0"/>
                <a:ea typeface="Calibri" panose="020F0502020204030204" pitchFamily="34" charset="0"/>
                <a:cs typeface="Times New Roman" panose="02020603050405020304" pitchFamily="18" charset="0"/>
              </a:rPr>
              <a:t>  </a:t>
            </a:r>
            <a:r>
              <a:rPr lang="lv-LV" sz="1600" b="1" dirty="0">
                <a:latin typeface="Calibri" panose="020F0502020204030204" pitchFamily="34" charset="0"/>
                <a:ea typeface="Calibri" panose="020F0502020204030204" pitchFamily="34" charset="0"/>
                <a:cs typeface="Times New Roman" panose="02020603050405020304" pitchFamily="18" charset="0"/>
              </a:rPr>
              <a:t>&lt;x-expr’1&gt;</a:t>
            </a:r>
            <a:r>
              <a:rPr lang="lv-LV" sz="1600" dirty="0">
                <a:latin typeface="Calibri" panose="020F0502020204030204" pitchFamily="34" charset="0"/>
                <a:ea typeface="Calibri" panose="020F0502020204030204" pitchFamily="34" charset="0"/>
                <a:cs typeface="Times New Roman" panose="02020603050405020304" pitchFamily="18" charset="0"/>
              </a:rPr>
              <a:t> </a:t>
            </a:r>
            <a:r>
              <a:rPr lang="lv-LV" sz="1600" b="1" dirty="0" smtClean="0">
                <a:latin typeface="Calibri" panose="020F0502020204030204" pitchFamily="34" charset="0"/>
                <a:ea typeface="Calibri" panose="020F0502020204030204" pitchFamily="34" charset="0"/>
                <a:cs typeface="Times New Roman" panose="02020603050405020304" pitchFamily="18" charset="0"/>
              </a:rPr>
              <a:t>[(KOL  </a:t>
            </a:r>
            <a:r>
              <a:rPr lang="lv-LV" sz="1600" b="1" i="1" dirty="0">
                <a:latin typeface="Calibri" panose="020F0502020204030204" pitchFamily="34" charset="0"/>
                <a:ea typeface="Calibri" panose="020F0502020204030204" pitchFamily="34" charset="0"/>
                <a:cs typeface="Times New Roman" panose="02020603050405020304" pitchFamily="18" charset="0"/>
              </a:rPr>
              <a:t>a1</a:t>
            </a:r>
            <a:r>
              <a:rPr lang="lv-LV" sz="1600" b="1" dirty="0">
                <a:latin typeface="Calibri" panose="020F0502020204030204" pitchFamily="34" charset="0"/>
                <a:ea typeface="Calibri" panose="020F0502020204030204" pitchFamily="34" charset="0"/>
                <a:cs typeface="Times New Roman" panose="02020603050405020304" pitchFamily="18" charset="0"/>
              </a:rPr>
              <a:t>)], </a:t>
            </a:r>
            <a:r>
              <a:rPr lang="lv-LV" sz="1600" dirty="0">
                <a:latin typeface="Calibri" panose="020F0502020204030204" pitchFamily="34" charset="0"/>
                <a:ea typeface="Calibri" panose="020F0502020204030204" pitchFamily="34" charset="0"/>
                <a:cs typeface="Times New Roman" panose="02020603050405020304" pitchFamily="18" charset="0"/>
              </a:rPr>
              <a:t>… </a:t>
            </a:r>
            <a:r>
              <a:rPr lang="lv-LV" sz="1600" b="1" dirty="0">
                <a:latin typeface="Calibri" panose="020F0502020204030204" pitchFamily="34" charset="0"/>
                <a:ea typeface="Calibri" panose="020F0502020204030204" pitchFamily="34" charset="0"/>
                <a:cs typeface="Times New Roman" panose="02020603050405020304" pitchFamily="18" charset="0"/>
              </a:rPr>
              <a:t>,</a:t>
            </a:r>
            <a:r>
              <a:rPr lang="lv-LV" sz="1600" dirty="0">
                <a:latin typeface="Calibri" panose="020F0502020204030204" pitchFamily="34" charset="0"/>
                <a:ea typeface="Calibri" panose="020F0502020204030204" pitchFamily="34" charset="0"/>
                <a:cs typeface="Times New Roman" panose="02020603050405020304" pitchFamily="18" charset="0"/>
              </a:rPr>
              <a:t>&lt;</a:t>
            </a:r>
            <a:r>
              <a:rPr lang="lv-LV" sz="1600" b="1" dirty="0">
                <a:latin typeface="Calibri" panose="020F0502020204030204" pitchFamily="34" charset="0"/>
                <a:ea typeface="Calibri" panose="020F0502020204030204" pitchFamily="34" charset="0"/>
                <a:cs typeface="Times New Roman" panose="02020603050405020304" pitchFamily="18" charset="0"/>
              </a:rPr>
              <a:t>x-</a:t>
            </a:r>
            <a:r>
              <a:rPr lang="lv-LV" sz="1600" b="1" dirty="0" err="1">
                <a:latin typeface="Calibri" panose="020F0502020204030204" pitchFamily="34" charset="0"/>
                <a:ea typeface="Calibri" panose="020F0502020204030204" pitchFamily="34" charset="0"/>
                <a:cs typeface="Times New Roman" panose="02020603050405020304" pitchFamily="18" charset="0"/>
              </a:rPr>
              <a:t>expr’n</a:t>
            </a:r>
            <a:r>
              <a:rPr lang="lv-LV" sz="1600" dirty="0">
                <a:latin typeface="Calibri" panose="020F0502020204030204" pitchFamily="34" charset="0"/>
                <a:ea typeface="Calibri" panose="020F0502020204030204" pitchFamily="34" charset="0"/>
                <a:cs typeface="Times New Roman" panose="02020603050405020304" pitchFamily="18" charset="0"/>
              </a:rPr>
              <a:t>&gt; </a:t>
            </a:r>
            <a:r>
              <a:rPr lang="lv-LV" sz="1600" b="1" dirty="0" smtClean="0">
                <a:latin typeface="Calibri" panose="020F0502020204030204" pitchFamily="34" charset="0"/>
                <a:ea typeface="Calibri" panose="020F0502020204030204" pitchFamily="34" charset="0"/>
                <a:cs typeface="Times New Roman" panose="02020603050405020304" pitchFamily="18" charset="0"/>
              </a:rPr>
              <a:t>[(KOL  </a:t>
            </a:r>
            <a:r>
              <a:rPr lang="lv-LV" sz="1600" b="1" i="1" dirty="0" err="1">
                <a:latin typeface="Calibri" panose="020F0502020204030204" pitchFamily="34" charset="0"/>
                <a:ea typeface="Calibri" panose="020F0502020204030204" pitchFamily="34" charset="0"/>
                <a:cs typeface="Times New Roman" panose="02020603050405020304" pitchFamily="18" charset="0"/>
              </a:rPr>
              <a:t>an</a:t>
            </a:r>
            <a:r>
              <a:rPr lang="lv-LV" sz="1600" b="1" dirty="0">
                <a:latin typeface="Calibri" panose="020F0502020204030204" pitchFamily="34" charset="0"/>
                <a:ea typeface="Calibri" panose="020F0502020204030204" pitchFamily="34" charset="0"/>
                <a:cs typeface="Times New Roman" panose="02020603050405020304" pitchFamily="18" charset="0"/>
              </a:rPr>
              <a:t>)],                                   </a:t>
            </a:r>
            <a:r>
              <a:rPr lang="lv-LV" sz="1600" b="1" dirty="0" smtClean="0">
                <a:latin typeface="Calibri" panose="020F0502020204030204" pitchFamily="34" charset="0"/>
                <a:ea typeface="Calibri" panose="020F0502020204030204" pitchFamily="34" charset="0"/>
                <a:cs typeface="Times New Roman" panose="02020603050405020304" pitchFamily="18" charset="0"/>
              </a:rPr>
              <a:t>                                                 [ATLASĪT RINDAS  KURĀM  </a:t>
            </a:r>
            <a:r>
              <a:rPr lang="lv-LV" sz="1600" b="1" i="1" dirty="0">
                <a:latin typeface="Calibri" panose="020F0502020204030204" pitchFamily="34" charset="0"/>
                <a:ea typeface="Calibri" panose="020F0502020204030204" pitchFamily="34" charset="0"/>
                <a:cs typeface="Times New Roman" panose="02020603050405020304" pitchFamily="18" charset="0"/>
              </a:rPr>
              <a:t>ai</a:t>
            </a:r>
            <a:r>
              <a:rPr lang="lv-LV" sz="1600" b="1" dirty="0">
                <a:latin typeface="Calibri" panose="020F0502020204030204" pitchFamily="34" charset="0"/>
                <a:ea typeface="Calibri" panose="020F0502020204030204" pitchFamily="34" charset="0"/>
                <a:cs typeface="Times New Roman" panose="02020603050405020304" pitchFamily="18" charset="0"/>
              </a:rPr>
              <a:t>=&lt;</a:t>
            </a:r>
            <a:r>
              <a:rPr lang="lv-LV" sz="1600" b="1" dirty="0" err="1">
                <a:latin typeface="Calibri" panose="020F0502020204030204" pitchFamily="34" charset="0"/>
                <a:ea typeface="Calibri" panose="020F0502020204030204" pitchFamily="34" charset="0"/>
                <a:cs typeface="Times New Roman" panose="02020603050405020304" pitchFamily="18" charset="0"/>
              </a:rPr>
              <a:t>konst</a:t>
            </a:r>
            <a:r>
              <a:rPr lang="lv-LV" sz="1600" b="1" dirty="0">
                <a:latin typeface="Calibri" panose="020F0502020204030204" pitchFamily="34" charset="0"/>
                <a:ea typeface="Calibri" panose="020F0502020204030204" pitchFamily="34" charset="0"/>
                <a:cs typeface="Times New Roman" panose="02020603050405020304" pitchFamily="18" charset="0"/>
              </a:rPr>
              <a:t>&gt;]  </a:t>
            </a:r>
            <a:r>
              <a:rPr lang="lv-LV" sz="1600" dirty="0">
                <a:latin typeface="Calibri" panose="020F0502020204030204" pitchFamily="34" charset="0"/>
                <a:ea typeface="Calibri" panose="020F0502020204030204" pitchFamily="34" charset="0"/>
                <a:cs typeface="Times New Roman" panose="02020603050405020304" pitchFamily="18" charset="0"/>
              </a:rPr>
              <a:t>(* = vietā var būt &lt;&gt;, &lt;, &lt;=, &gt;=*)</a:t>
            </a:r>
            <a:br>
              <a:rPr lang="lv-LV" sz="1600" dirty="0">
                <a:latin typeface="Calibri" panose="020F0502020204030204" pitchFamily="34" charset="0"/>
                <a:ea typeface="Calibri" panose="020F0502020204030204" pitchFamily="34" charset="0"/>
                <a:cs typeface="Times New Roman" panose="02020603050405020304" pitchFamily="18" charset="0"/>
              </a:rPr>
            </a:br>
            <a:r>
              <a:rPr lang="lv-LV" sz="1600" b="1" dirty="0">
                <a:latin typeface="Calibri" panose="020F0502020204030204" pitchFamily="34" charset="0"/>
                <a:ea typeface="Calibri" panose="020F0502020204030204" pitchFamily="34" charset="0"/>
                <a:cs typeface="Times New Roman" panose="02020603050405020304" pitchFamily="18" charset="0"/>
              </a:rPr>
              <a:t>[SAKĀRT</a:t>
            </a:r>
            <a:r>
              <a:rPr lang="lv-LV" sz="1600" dirty="0">
                <a:latin typeface="Calibri" panose="020F0502020204030204" pitchFamily="34" charset="0"/>
                <a:ea typeface="Calibri" panose="020F0502020204030204" pitchFamily="34" charset="0"/>
                <a:cs typeface="Times New Roman" panose="02020603050405020304" pitchFamily="18" charset="0"/>
              </a:rPr>
              <a:t>OT</a:t>
            </a:r>
            <a:r>
              <a:rPr lang="lv-LV" sz="1600" b="1" dirty="0">
                <a:latin typeface="Calibri" panose="020F0502020204030204" pitchFamily="34" charset="0"/>
                <a:ea typeface="Calibri" panose="020F0502020204030204" pitchFamily="34" charset="0"/>
                <a:cs typeface="Times New Roman" panose="02020603050405020304" pitchFamily="18" charset="0"/>
              </a:rPr>
              <a:t> [AUG</a:t>
            </a:r>
            <a:r>
              <a:rPr lang="lv-LV" sz="1600" dirty="0">
                <a:latin typeface="Calibri" panose="020F0502020204030204" pitchFamily="34" charset="0"/>
                <a:ea typeface="Calibri" panose="020F0502020204030204" pitchFamily="34" charset="0"/>
                <a:cs typeface="Times New Roman" panose="02020603050405020304" pitchFamily="18" charset="0"/>
              </a:rPr>
              <a:t>OŠI</a:t>
            </a:r>
            <a:r>
              <a:rPr lang="lv-LV" sz="1600" b="1" dirty="0">
                <a:latin typeface="Calibri" panose="020F0502020204030204" pitchFamily="34" charset="0"/>
                <a:ea typeface="Calibri" panose="020F0502020204030204" pitchFamily="34" charset="0"/>
                <a:cs typeface="Times New Roman" panose="02020603050405020304" pitchFamily="18" charset="0"/>
              </a:rPr>
              <a:t> / DILST</a:t>
            </a:r>
            <a:r>
              <a:rPr lang="lv-LV" sz="1600" dirty="0">
                <a:latin typeface="Calibri" panose="020F0502020204030204" pitchFamily="34" charset="0"/>
                <a:ea typeface="Calibri" panose="020F0502020204030204" pitchFamily="34" charset="0"/>
                <a:cs typeface="Times New Roman" panose="02020603050405020304" pitchFamily="18" charset="0"/>
              </a:rPr>
              <a:t>OŠI</a:t>
            </a:r>
            <a:r>
              <a:rPr lang="lv-LV" sz="1600" b="1" dirty="0">
                <a:latin typeface="Calibri" panose="020F0502020204030204" pitchFamily="34" charset="0"/>
                <a:ea typeface="Calibri" panose="020F0502020204030204" pitchFamily="34" charset="0"/>
                <a:cs typeface="Times New Roman" panose="02020603050405020304" pitchFamily="18" charset="0"/>
              </a:rPr>
              <a:t>] PĒC  </a:t>
            </a:r>
            <a:r>
              <a:rPr lang="lv-LV" sz="1600" b="1" i="1" dirty="0" err="1">
                <a:latin typeface="Calibri" panose="020F0502020204030204" pitchFamily="34" charset="0"/>
                <a:ea typeface="Calibri" panose="020F0502020204030204" pitchFamily="34" charset="0"/>
                <a:cs typeface="Times New Roman" panose="02020603050405020304" pitchFamily="18" charset="0"/>
              </a:rPr>
              <a:t>aj</a:t>
            </a:r>
            <a:r>
              <a:rPr lang="lv-LV" sz="1600" b="1" dirty="0">
                <a:latin typeface="Calibri" panose="020F0502020204030204" pitchFamily="34" charset="0"/>
                <a:ea typeface="Calibri" panose="020F0502020204030204" pitchFamily="34" charset="0"/>
                <a:cs typeface="Times New Roman" panose="02020603050405020304" pitchFamily="18" charset="0"/>
              </a:rPr>
              <a:t>]</a:t>
            </a:r>
            <a:br>
              <a:rPr lang="lv-LV" sz="1600" b="1" dirty="0">
                <a:latin typeface="Calibri" panose="020F0502020204030204" pitchFamily="34" charset="0"/>
                <a:ea typeface="Calibri" panose="020F0502020204030204" pitchFamily="34" charset="0"/>
                <a:cs typeface="Times New Roman" panose="02020603050405020304" pitchFamily="18" charset="0"/>
              </a:rPr>
            </a:br>
            <a:r>
              <a:rPr lang="lv-LV" sz="1600" b="1" dirty="0">
                <a:latin typeface="Calibri" panose="020F0502020204030204" pitchFamily="34" charset="0"/>
                <a:ea typeface="Calibri" panose="020F0502020204030204" pitchFamily="34" charset="0"/>
                <a:cs typeface="Times New Roman" panose="02020603050405020304" pitchFamily="18" charset="0"/>
              </a:rPr>
              <a:t>[ATSTĀT [PIRM</a:t>
            </a:r>
            <a:r>
              <a:rPr lang="lv-LV" sz="1600" dirty="0">
                <a:latin typeface="Calibri" panose="020F0502020204030204" pitchFamily="34" charset="0"/>
                <a:ea typeface="Calibri" panose="020F0502020204030204" pitchFamily="34" charset="0"/>
                <a:cs typeface="Times New Roman" panose="02020603050405020304" pitchFamily="18" charset="0"/>
              </a:rPr>
              <a:t>ĀS</a:t>
            </a:r>
            <a:r>
              <a:rPr lang="lv-LV" sz="1600" b="1" dirty="0">
                <a:latin typeface="Calibri" panose="020F0502020204030204" pitchFamily="34" charset="0"/>
                <a:ea typeface="Calibri" panose="020F0502020204030204" pitchFamily="34" charset="0"/>
                <a:cs typeface="Times New Roman" panose="02020603050405020304" pitchFamily="18" charset="0"/>
              </a:rPr>
              <a:t> / PĒD</a:t>
            </a:r>
            <a:r>
              <a:rPr lang="lv-LV" sz="1600" dirty="0">
                <a:latin typeface="Calibri" panose="020F0502020204030204" pitchFamily="34" charset="0"/>
                <a:ea typeface="Calibri" panose="020F0502020204030204" pitchFamily="34" charset="0"/>
                <a:cs typeface="Times New Roman" panose="02020603050405020304" pitchFamily="18" charset="0"/>
              </a:rPr>
              <a:t>ĒJĀS</a:t>
            </a:r>
            <a:r>
              <a:rPr lang="lv-LV" sz="1600" b="1" dirty="0">
                <a:latin typeface="Calibri" panose="020F0502020204030204" pitchFamily="34" charset="0"/>
                <a:ea typeface="Calibri" panose="020F0502020204030204" pitchFamily="34" charset="0"/>
                <a:cs typeface="Times New Roman" panose="02020603050405020304" pitchFamily="18" charset="0"/>
              </a:rPr>
              <a:t>]  </a:t>
            </a:r>
            <a:r>
              <a:rPr lang="lv-LV" sz="1600" b="1" i="1" dirty="0">
                <a:latin typeface="Calibri" panose="020F0502020204030204" pitchFamily="34" charset="0"/>
                <a:ea typeface="Calibri" panose="020F0502020204030204" pitchFamily="34" charset="0"/>
                <a:cs typeface="Times New Roman" panose="02020603050405020304" pitchFamily="18" charset="0"/>
              </a:rPr>
              <a:t>s</a:t>
            </a:r>
            <a:r>
              <a:rPr lang="lv-LV" sz="1600" b="1" dirty="0">
                <a:latin typeface="Calibri" panose="020F0502020204030204" pitchFamily="34" charset="0"/>
                <a:ea typeface="Calibri" panose="020F0502020204030204" pitchFamily="34" charset="0"/>
                <a:cs typeface="Times New Roman" panose="02020603050405020304" pitchFamily="18" charset="0"/>
              </a:rPr>
              <a:t>  </a:t>
            </a:r>
            <a:r>
              <a:rPr lang="lv-LV" sz="1600" dirty="0">
                <a:latin typeface="Calibri" panose="020F0502020204030204" pitchFamily="34" charset="0"/>
                <a:ea typeface="Calibri" panose="020F0502020204030204" pitchFamily="34" charset="0"/>
                <a:cs typeface="Times New Roman" panose="02020603050405020304" pitchFamily="18" charset="0"/>
              </a:rPr>
              <a:t>RINDAS</a:t>
            </a:r>
            <a:r>
              <a:rPr lang="lv-LV" sz="1600" b="1" dirty="0">
                <a:latin typeface="Calibri" panose="020F0502020204030204" pitchFamily="34" charset="0"/>
                <a:ea typeface="Calibri" panose="020F0502020204030204" pitchFamily="34" charset="0"/>
                <a:cs typeface="Times New Roman" panose="02020603050405020304" pitchFamily="18" charset="0"/>
              </a:rPr>
              <a:t>]</a:t>
            </a:r>
            <a:endParaRPr lang="lv-LV"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Piemēri</a:t>
            </a:r>
            <a:r>
              <a:rPr lang="lv-LV" sz="1400" dirty="0">
                <a:latin typeface="Calibri" panose="020F0502020204030204" pitchFamily="34" charset="0"/>
                <a:ea typeface="Calibri" panose="020F0502020204030204" pitchFamily="34" charset="0"/>
                <a:cs typeface="Times New Roman" panose="02020603050405020304" pitchFamily="18" charset="0"/>
              </a:rPr>
              <a:t>:</a:t>
            </a:r>
          </a:p>
          <a:p>
            <a:r>
              <a:rPr lang="lv-LV" sz="1400" i="1" dirty="0"/>
              <a:t>ATLASĪT </a:t>
            </a:r>
            <a:r>
              <a:rPr lang="lv-LV" sz="1400" i="1" dirty="0" err="1"/>
              <a:t>SlimnīcasEpizodes</a:t>
            </a:r>
            <a:r>
              <a:rPr lang="lv-LV" sz="1400" i="1" dirty="0"/>
              <a:t> x KURĀM </a:t>
            </a:r>
            <a:r>
              <a:rPr lang="lv-LV" sz="1400" i="1" dirty="0" err="1"/>
              <a:t>slimIzrakstīšanasIemesls</a:t>
            </a:r>
            <a:r>
              <a:rPr lang="lv-LV" sz="1400" i="1" dirty="0"/>
              <a:t>=miris, IZVEIDOT TABULU </a:t>
            </a:r>
            <a:r>
              <a:rPr lang="lv-LV" sz="1400" i="1" dirty="0" err="1"/>
              <a:t>x.pacUzvārds</a:t>
            </a:r>
            <a:r>
              <a:rPr lang="lv-LV" sz="1400" i="1" dirty="0"/>
              <a:t> (KOL </a:t>
            </a:r>
            <a:r>
              <a:rPr lang="lv-LV" sz="1400" i="1" dirty="0" err="1"/>
              <a:t>uzvards</a:t>
            </a:r>
            <a:r>
              <a:rPr lang="lv-LV" sz="1400" i="1" dirty="0"/>
              <a:t>),  </a:t>
            </a:r>
            <a:r>
              <a:rPr lang="lv-LV" sz="1400" i="1" dirty="0" err="1"/>
              <a:t>x.slimIzrakstīšanasLaiks.DATE</a:t>
            </a:r>
            <a:r>
              <a:rPr lang="lv-LV" sz="1400" i="1" dirty="0"/>
              <a:t> (KOL </a:t>
            </a:r>
            <a:r>
              <a:rPr lang="lv-LV" sz="1400" i="1" dirty="0" err="1"/>
              <a:t>mirsanas_datums</a:t>
            </a:r>
            <a:r>
              <a:rPr lang="lv-LV" sz="1400" i="1" dirty="0"/>
              <a:t>),  (SKAITS  </a:t>
            </a:r>
            <a:r>
              <a:rPr lang="lv-LV" sz="1400" i="1" dirty="0" err="1"/>
              <a:t>x.KustībasManipulācijas</a:t>
            </a:r>
            <a:r>
              <a:rPr lang="lv-LV" sz="1400" i="1" dirty="0"/>
              <a:t> KURĀM </a:t>
            </a:r>
            <a:r>
              <a:rPr lang="lv-LV" sz="1400" i="1" dirty="0" err="1"/>
              <a:t>kmanManipulacija.kods</a:t>
            </a:r>
            <a:r>
              <a:rPr lang="lv-LV" sz="1400" i="1" dirty="0"/>
              <a:t>=02078) (KOL skaits_02078), (SUM /</a:t>
            </a:r>
            <a:r>
              <a:rPr lang="lv-LV" sz="1400" i="1" dirty="0" err="1"/>
              <a:t>kmanManipulacija.cena</a:t>
            </a:r>
            <a:r>
              <a:rPr lang="lv-LV" sz="1400" i="1" dirty="0"/>
              <a:t>/ </a:t>
            </a:r>
            <a:r>
              <a:rPr lang="lv-LV" sz="1400" i="1" dirty="0" err="1"/>
              <a:t>x.KustībasManipulācijas</a:t>
            </a:r>
            <a:r>
              <a:rPr lang="lv-LV" sz="1400" i="1" dirty="0"/>
              <a:t> KURĀM </a:t>
            </a:r>
            <a:r>
              <a:rPr lang="lv-LV" sz="1400" i="1" dirty="0" err="1"/>
              <a:t>kmanManipulacija.kods</a:t>
            </a:r>
            <a:r>
              <a:rPr lang="lv-LV" sz="1400" i="1" dirty="0"/>
              <a:t>=02078) (KOL izmaksas_02078),   (</a:t>
            </a:r>
            <a:r>
              <a:rPr lang="lv-LV" sz="1400" i="1" dirty="0" err="1"/>
              <a:t>x.IzrakstīšanasDiagnoze</a:t>
            </a:r>
            <a:r>
              <a:rPr lang="lv-LV" sz="1400" i="1" dirty="0"/>
              <a:t> KURAI </a:t>
            </a:r>
            <a:r>
              <a:rPr lang="lv-LV" sz="1400" i="1" dirty="0" err="1"/>
              <a:t>izrakstNpk</a:t>
            </a:r>
            <a:r>
              <a:rPr lang="lv-LV" sz="1400" i="1" dirty="0"/>
              <a:t>=1).</a:t>
            </a:r>
            <a:r>
              <a:rPr lang="lv-LV" sz="1400" i="1" dirty="0" err="1"/>
              <a:t>izrakstDiagnoze.kods</a:t>
            </a:r>
            <a:r>
              <a:rPr lang="lv-LV" sz="1400" i="1" dirty="0"/>
              <a:t> (KOL </a:t>
            </a:r>
            <a:r>
              <a:rPr lang="lv-LV" sz="1400" i="1" dirty="0" err="1"/>
              <a:t>pamatdiagnoze</a:t>
            </a:r>
            <a:r>
              <a:rPr lang="lv-LV" sz="1400" i="1" dirty="0"/>
              <a:t>), (</a:t>
            </a:r>
            <a:r>
              <a:rPr lang="lv-LV" sz="1400" i="1" dirty="0" err="1"/>
              <a:t>x.Kustība</a:t>
            </a:r>
            <a:r>
              <a:rPr lang="lv-LV" sz="1400" i="1" dirty="0"/>
              <a:t> KURAI </a:t>
            </a:r>
            <a:r>
              <a:rPr lang="lv-LV" sz="1400" i="1" dirty="0" err="1"/>
              <a:t>kustNpk</a:t>
            </a:r>
            <a:r>
              <a:rPr lang="lv-LV" sz="1400" i="1" dirty="0"/>
              <a:t>=*).</a:t>
            </a:r>
            <a:r>
              <a:rPr lang="lv-LV" sz="1400" i="1" dirty="0" err="1"/>
              <a:t>kustNodaļa</a:t>
            </a:r>
            <a:r>
              <a:rPr lang="lv-LV" sz="1400" i="1" dirty="0"/>
              <a:t> (KOL </a:t>
            </a:r>
            <a:r>
              <a:rPr lang="lv-LV" sz="1400" i="1" dirty="0" err="1"/>
              <a:t>pēdējā_nodala</a:t>
            </a:r>
            <a:r>
              <a:rPr lang="lv-LV" sz="1400" i="1" dirty="0"/>
              <a:t>)</a:t>
            </a:r>
            <a:endParaRPr lang="lv-LV" sz="1400" dirty="0"/>
          </a:p>
          <a:p>
            <a:pPr marL="228600"/>
            <a:r>
              <a:rPr lang="lv-LV" sz="1400" i="1" dirty="0"/>
              <a:t> </a:t>
            </a:r>
            <a:endParaRPr lang="lv-LV" sz="1400" dirty="0"/>
          </a:p>
          <a:p>
            <a:r>
              <a:rPr lang="lv-LV" sz="1400" i="1" dirty="0"/>
              <a:t>ATLASĪT </a:t>
            </a:r>
            <a:r>
              <a:rPr lang="lv-LV" sz="1400" i="1" dirty="0" err="1"/>
              <a:t>KĀrstus</a:t>
            </a:r>
            <a:r>
              <a:rPr lang="lv-LV" sz="1400" i="1" dirty="0"/>
              <a:t> x KURIEM  vārds=Gatis  UN EKSISTĒ  </a:t>
            </a:r>
            <a:r>
              <a:rPr lang="lv-LV" sz="1400" i="1" dirty="0" err="1"/>
              <a:t>SlimnīcasEpizode</a:t>
            </a:r>
            <a:r>
              <a:rPr lang="lv-LV" sz="1400" i="1" dirty="0"/>
              <a:t> KURAI  </a:t>
            </a:r>
            <a:r>
              <a:rPr lang="lv-LV" sz="1400" i="1" dirty="0" err="1"/>
              <a:t>slimAtbildīgaisĀrsts</a:t>
            </a:r>
            <a:r>
              <a:rPr lang="lv-LV" sz="1400" i="1" dirty="0"/>
              <a:t>=x, IZVEIDOT TABULU  </a:t>
            </a:r>
            <a:r>
              <a:rPr lang="lv-LV" sz="1400" i="1" dirty="0" err="1"/>
              <a:t>x.uzvārds</a:t>
            </a:r>
            <a:r>
              <a:rPr lang="lv-LV" sz="1400" i="1" dirty="0"/>
              <a:t> (KOL </a:t>
            </a:r>
            <a:r>
              <a:rPr lang="lv-LV" sz="1400" i="1" dirty="0" err="1"/>
              <a:t>ārsta_uzvārds</a:t>
            </a:r>
            <a:r>
              <a:rPr lang="lv-LV" sz="1400" i="1" dirty="0"/>
              <a:t>), (SKAITS </a:t>
            </a:r>
            <a:r>
              <a:rPr lang="lv-LV" sz="1400" i="1" dirty="0" err="1"/>
              <a:t>SlimnīcasEpizodes</a:t>
            </a:r>
            <a:r>
              <a:rPr lang="lv-LV" sz="1400" i="1" dirty="0"/>
              <a:t> KURĀM </a:t>
            </a:r>
            <a:r>
              <a:rPr lang="lv-LV" sz="1400" i="1" dirty="0" err="1"/>
              <a:t>slimAtbildīgaisĀrsts</a:t>
            </a:r>
            <a:r>
              <a:rPr lang="lv-LV" sz="1400" i="1" dirty="0"/>
              <a:t>=x) (KOL </a:t>
            </a:r>
            <a:r>
              <a:rPr lang="lv-LV" sz="1400" i="1" dirty="0" err="1"/>
              <a:t>epizožu_skaits</a:t>
            </a:r>
            <a:r>
              <a:rPr lang="lv-LV" sz="1400" i="1" dirty="0"/>
              <a:t>), (BIEŽ /</a:t>
            </a:r>
            <a:r>
              <a:rPr lang="lv-LV" sz="1400" i="1" dirty="0" err="1"/>
              <a:t>uznemDiagnoze.kods</a:t>
            </a:r>
            <a:r>
              <a:rPr lang="lv-LV" sz="1400" i="1" dirty="0"/>
              <a:t>/ </a:t>
            </a:r>
            <a:r>
              <a:rPr lang="lv-LV" sz="1400" i="1" dirty="0" err="1"/>
              <a:t>UzņemšanasDiagnozes</a:t>
            </a:r>
            <a:r>
              <a:rPr lang="lv-LV" sz="1400" i="1" dirty="0"/>
              <a:t>  KURĀM </a:t>
            </a:r>
            <a:r>
              <a:rPr lang="lv-LV" sz="1400" i="1" dirty="0" err="1"/>
              <a:t>uzņemNPK</a:t>
            </a:r>
            <a:r>
              <a:rPr lang="lv-LV" sz="1400" i="1" dirty="0"/>
              <a:t>=1 UN </a:t>
            </a:r>
            <a:r>
              <a:rPr lang="lv-LV" sz="1400" i="1" dirty="0" err="1"/>
              <a:t>slimAtbildīgaisĀrsts</a:t>
            </a:r>
            <a:r>
              <a:rPr lang="lv-LV" sz="1400" i="1" dirty="0"/>
              <a:t>=x) (KOL </a:t>
            </a:r>
            <a:r>
              <a:rPr lang="lv-LV" sz="1400" i="1" dirty="0" err="1"/>
              <a:t>biežākā_galv_diagnoze</a:t>
            </a:r>
            <a:r>
              <a:rPr lang="lv-LV" sz="1400" i="1" dirty="0"/>
              <a:t>)</a:t>
            </a:r>
            <a:endParaRPr lang="lv-LV" sz="1400" dirty="0">
              <a:effectLst/>
            </a:endParaRPr>
          </a:p>
        </p:txBody>
      </p:sp>
    </p:spTree>
    <p:extLst>
      <p:ext uri="{BB962C8B-B14F-4D97-AF65-F5344CB8AC3E}">
        <p14:creationId xmlns:p14="http://schemas.microsoft.com/office/powerpoint/2010/main" val="183138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7</a:t>
            </a:r>
            <a:r>
              <a:rPr lang="lv-LV" dirty="0" smtClean="0"/>
              <a:t> vaicājumu šabloni kontrolētajā dabīgajā valodā</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13</a:t>
            </a:fld>
            <a:endParaRPr lang="en-US"/>
          </a:p>
        </p:txBody>
      </p:sp>
      <p:sp>
        <p:nvSpPr>
          <p:cNvPr id="8" name="TextBox 7"/>
          <p:cNvSpPr txBox="1"/>
          <p:nvPr/>
        </p:nvSpPr>
        <p:spPr>
          <a:xfrm>
            <a:off x="749808" y="1828232"/>
            <a:ext cx="7924800" cy="3604513"/>
          </a:xfrm>
          <a:prstGeom prst="rect">
            <a:avLst/>
          </a:prstGeom>
          <a:noFill/>
        </p:spPr>
        <p:txBody>
          <a:bodyPr wrap="square" rtlCol="0">
            <a:spAutoFit/>
          </a:bodyPr>
          <a:lstStyle/>
          <a:p>
            <a:pPr lvl="0">
              <a:spcAft>
                <a:spcPts val="800"/>
              </a:spcAft>
            </a:pPr>
            <a:r>
              <a:rPr lang="lv-LV" sz="1400" b="1" dirty="0" smtClean="0">
                <a:solidFill>
                  <a:prstClr val="black"/>
                </a:solidFill>
              </a:rPr>
              <a:t>7a.    ATLASĪT </a:t>
            </a:r>
            <a:r>
              <a:rPr lang="lv-LV" sz="1400" b="1" dirty="0">
                <a:solidFill>
                  <a:srgbClr val="92D050"/>
                </a:solidFill>
              </a:rPr>
              <a:t>[</a:t>
            </a:r>
            <a:r>
              <a:rPr lang="lv-LV" sz="1400" b="1" dirty="0">
                <a:solidFill>
                  <a:prstClr val="black"/>
                </a:solidFill>
              </a:rPr>
              <a:t>NO</a:t>
            </a:r>
            <a:r>
              <a:rPr lang="lv-LV" sz="1400" dirty="0">
                <a:solidFill>
                  <a:srgbClr val="92D050"/>
                </a:solidFill>
              </a:rPr>
              <a:t>]</a:t>
            </a:r>
            <a:r>
              <a:rPr lang="lv-LV" sz="1400" dirty="0">
                <a:solidFill>
                  <a:prstClr val="black"/>
                </a:solidFill>
              </a:rPr>
              <a:t>  </a:t>
            </a:r>
            <a:r>
              <a:rPr lang="lv-LV" sz="1400" b="1" dirty="0">
                <a:solidFill>
                  <a:prstClr val="black"/>
                </a:solidFill>
              </a:rPr>
              <a:t>INTERVĀLA</a:t>
            </a:r>
            <a:r>
              <a:rPr lang="lv-LV" sz="1400" dirty="0">
                <a:solidFill>
                  <a:srgbClr val="FF0000"/>
                </a:solidFill>
              </a:rPr>
              <a:t> </a:t>
            </a:r>
            <a:r>
              <a:rPr lang="lv-LV" sz="1400" dirty="0">
                <a:solidFill>
                  <a:prstClr val="black"/>
                </a:solidFill>
              </a:rPr>
              <a:t>(i-j)</a:t>
            </a:r>
            <a:r>
              <a:rPr lang="lv-LV" sz="1400" b="1" dirty="0">
                <a:solidFill>
                  <a:srgbClr val="92D050"/>
                </a:solidFill>
              </a:rPr>
              <a:t> </a:t>
            </a:r>
            <a:r>
              <a:rPr lang="lv-LV" sz="1400" b="1" dirty="0">
                <a:solidFill>
                  <a:prstClr val="black"/>
                </a:solidFill>
              </a:rPr>
              <a:t>VISAS VĒRTĪBAS  </a:t>
            </a:r>
            <a:r>
              <a:rPr lang="lv-LV" sz="1400" b="1" dirty="0">
                <a:solidFill>
                  <a:srgbClr val="FF0000"/>
                </a:solidFill>
              </a:rPr>
              <a:t>x</a:t>
            </a:r>
            <a:r>
              <a:rPr lang="lv-LV" sz="1400" b="1" dirty="0">
                <a:solidFill>
                  <a:prstClr val="black"/>
                </a:solidFill>
              </a:rPr>
              <a:t/>
            </a:r>
            <a:br>
              <a:rPr lang="lv-LV" sz="1400" b="1" dirty="0">
                <a:solidFill>
                  <a:prstClr val="black"/>
                </a:solidFill>
              </a:rPr>
            </a:br>
            <a:r>
              <a:rPr lang="lv-LV" sz="1400" b="1" dirty="0">
                <a:solidFill>
                  <a:prstClr val="black"/>
                </a:solidFill>
              </a:rPr>
              <a:t>                 </a:t>
            </a:r>
            <a:r>
              <a:rPr lang="lv-LV" sz="1400" b="1" dirty="0">
                <a:solidFill>
                  <a:srgbClr val="92D050"/>
                </a:solidFill>
              </a:rPr>
              <a:t> </a:t>
            </a:r>
            <a:r>
              <a:rPr lang="lv-LV" sz="1400" b="1" dirty="0">
                <a:solidFill>
                  <a:srgbClr val="00B050"/>
                </a:solidFill>
              </a:rPr>
              <a:t>[</a:t>
            </a:r>
            <a:r>
              <a:rPr lang="lv-LV" sz="1400" b="1" dirty="0">
                <a:solidFill>
                  <a:prstClr val="black"/>
                </a:solidFill>
              </a:rPr>
              <a:t>IZVEIDOT TABULU</a:t>
            </a:r>
            <a:r>
              <a:rPr lang="lv-LV" sz="1400" b="1" dirty="0">
                <a:solidFill>
                  <a:srgbClr val="00B050"/>
                </a:solidFill>
              </a:rPr>
              <a:t>/</a:t>
            </a:r>
            <a:r>
              <a:rPr lang="lv-LV" sz="1400" b="1" dirty="0">
                <a:solidFill>
                  <a:prstClr val="black"/>
                </a:solidFill>
              </a:rPr>
              <a:t> RĀDĪT</a:t>
            </a:r>
            <a:r>
              <a:rPr lang="lv-LV" sz="1400" b="1" dirty="0">
                <a:solidFill>
                  <a:srgbClr val="00B050"/>
                </a:solidFill>
              </a:rPr>
              <a:t>]</a:t>
            </a:r>
            <a:r>
              <a:rPr lang="lv-LV" sz="1400" b="1" dirty="0">
                <a:solidFill>
                  <a:prstClr val="black"/>
                </a:solidFill>
              </a:rPr>
              <a:t> </a:t>
            </a:r>
            <a:r>
              <a:rPr lang="lv-LV" sz="1400" dirty="0">
                <a:solidFill>
                  <a:srgbClr val="FF0000"/>
                </a:solidFill>
              </a:rPr>
              <a:t> </a:t>
            </a:r>
            <a:r>
              <a:rPr lang="lv-LV" sz="1400" dirty="0">
                <a:solidFill>
                  <a:srgbClr val="92D050"/>
                </a:solidFill>
              </a:rPr>
              <a:t>&lt;</a:t>
            </a:r>
            <a:r>
              <a:rPr lang="lv-LV" sz="1400" dirty="0">
                <a:solidFill>
                  <a:srgbClr val="5B9BD5"/>
                </a:solidFill>
              </a:rPr>
              <a:t>izteiksme’1</a:t>
            </a:r>
            <a:r>
              <a:rPr lang="lv-LV" sz="1400" dirty="0">
                <a:solidFill>
                  <a:srgbClr val="92D050"/>
                </a:solidFill>
              </a:rPr>
              <a:t>&gt;</a:t>
            </a:r>
            <a:r>
              <a:rPr lang="lv-LV" sz="1400" dirty="0">
                <a:solidFill>
                  <a:srgbClr val="FF0000"/>
                </a:solidFill>
              </a:rPr>
              <a:t> </a:t>
            </a:r>
            <a:r>
              <a:rPr lang="lv-LV" sz="1400" b="1" dirty="0">
                <a:solidFill>
                  <a:srgbClr val="00B050"/>
                </a:solidFill>
              </a:rPr>
              <a:t>[</a:t>
            </a:r>
            <a:r>
              <a:rPr lang="lv-LV" sz="1400" b="1" dirty="0">
                <a:solidFill>
                  <a:prstClr val="black"/>
                </a:solidFill>
              </a:rPr>
              <a:t>(KOL </a:t>
            </a:r>
            <a:r>
              <a:rPr lang="lv-LV" sz="1400" b="1" dirty="0">
                <a:solidFill>
                  <a:srgbClr val="5B9BD5"/>
                </a:solidFill>
              </a:rPr>
              <a:t>a1</a:t>
            </a:r>
            <a:r>
              <a:rPr lang="lv-LV" sz="1400" b="1" dirty="0">
                <a:solidFill>
                  <a:prstClr val="black"/>
                </a:solidFill>
              </a:rPr>
              <a:t>)</a:t>
            </a:r>
            <a:r>
              <a:rPr lang="lv-LV" sz="1400" b="1" dirty="0">
                <a:solidFill>
                  <a:srgbClr val="00B050"/>
                </a:solidFill>
              </a:rPr>
              <a:t>]</a:t>
            </a:r>
            <a:r>
              <a:rPr lang="lv-LV" sz="1400" b="1" dirty="0">
                <a:solidFill>
                  <a:srgbClr val="FF0000"/>
                </a:solidFill>
              </a:rPr>
              <a:t>,</a:t>
            </a:r>
            <a:r>
              <a:rPr lang="lv-LV" sz="1400" b="1" dirty="0">
                <a:solidFill>
                  <a:prstClr val="black"/>
                </a:solidFill>
              </a:rPr>
              <a:t> </a:t>
            </a:r>
            <a:r>
              <a:rPr lang="lv-LV" sz="1400" dirty="0">
                <a:solidFill>
                  <a:prstClr val="black"/>
                </a:solidFill>
              </a:rPr>
              <a:t>…</a:t>
            </a:r>
            <a:r>
              <a:rPr lang="lv-LV" sz="1400" dirty="0">
                <a:solidFill>
                  <a:srgbClr val="FF0000"/>
                </a:solidFill>
              </a:rPr>
              <a:t> </a:t>
            </a:r>
            <a:r>
              <a:rPr lang="lv-LV" sz="1400" b="1" dirty="0">
                <a:solidFill>
                  <a:srgbClr val="FF0000"/>
                </a:solidFill>
              </a:rPr>
              <a:t>,</a:t>
            </a:r>
            <a:r>
              <a:rPr lang="lv-LV" sz="1400" dirty="0">
                <a:solidFill>
                  <a:srgbClr val="FF0000"/>
                </a:solidFill>
              </a:rPr>
              <a:t> </a:t>
            </a:r>
            <a:r>
              <a:rPr lang="lv-LV" sz="1400" dirty="0">
                <a:solidFill>
                  <a:srgbClr val="92D050"/>
                </a:solidFill>
              </a:rPr>
              <a:t>&lt;</a:t>
            </a:r>
            <a:r>
              <a:rPr lang="lv-LV" sz="1400" dirty="0" err="1">
                <a:solidFill>
                  <a:srgbClr val="5B9BD5"/>
                </a:solidFill>
              </a:rPr>
              <a:t>izteiksme’n</a:t>
            </a:r>
            <a:r>
              <a:rPr lang="lv-LV" sz="1400" dirty="0">
                <a:solidFill>
                  <a:srgbClr val="92D050"/>
                </a:solidFill>
              </a:rPr>
              <a:t>&gt;</a:t>
            </a:r>
            <a:r>
              <a:rPr lang="lv-LV" sz="1400" dirty="0">
                <a:solidFill>
                  <a:srgbClr val="FF0000"/>
                </a:solidFill>
              </a:rPr>
              <a:t> </a:t>
            </a:r>
            <a:r>
              <a:rPr lang="lv-LV" sz="1400" b="1" dirty="0">
                <a:solidFill>
                  <a:srgbClr val="00B050"/>
                </a:solidFill>
              </a:rPr>
              <a:t>[</a:t>
            </a:r>
            <a:r>
              <a:rPr lang="lv-LV" sz="1400" b="1" dirty="0">
                <a:solidFill>
                  <a:prstClr val="black"/>
                </a:solidFill>
              </a:rPr>
              <a:t>(KOL </a:t>
            </a:r>
            <a:r>
              <a:rPr lang="lv-LV" sz="1400" b="1" dirty="0" err="1">
                <a:solidFill>
                  <a:srgbClr val="5B9BD5"/>
                </a:solidFill>
              </a:rPr>
              <a:t>an</a:t>
            </a:r>
            <a:r>
              <a:rPr lang="lv-LV" sz="1400" b="1" dirty="0" smtClean="0">
                <a:solidFill>
                  <a:prstClr val="black"/>
                </a:solidFill>
              </a:rPr>
              <a:t>)</a:t>
            </a:r>
            <a:r>
              <a:rPr lang="lv-LV" sz="1400" b="1" dirty="0" smtClean="0">
                <a:solidFill>
                  <a:srgbClr val="00B050"/>
                </a:solidFill>
              </a:rPr>
              <a:t>]</a:t>
            </a:r>
          </a:p>
          <a:p>
            <a:pPr lvl="0">
              <a:spcAft>
                <a:spcPts val="800"/>
              </a:spcAft>
            </a:pPr>
            <a:r>
              <a:rPr lang="lv-LV" sz="1200" b="1" dirty="0" smtClean="0">
                <a:solidFill>
                  <a:prstClr val="black"/>
                </a:solidFill>
                <a:latin typeface="Arial" panose="020B0604020202020204" pitchFamily="34" charset="0"/>
                <a:ea typeface="Calibri" panose="020F0502020204030204" pitchFamily="34" charset="0"/>
                <a:cs typeface="Arial" panose="020B0604020202020204" pitchFamily="34" charset="0"/>
              </a:rPr>
              <a:t>7b.    ATLASĪT </a:t>
            </a:r>
            <a: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t>[NO]  &lt;klases vārds&gt; KUR &lt;klases selekcijas izteiksme&gt;</a:t>
            </a:r>
            <a:b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br>
            <a:r>
              <a:rPr lang="lv-LV" sz="1200" b="1" dirty="0" smtClean="0">
                <a:solidFill>
                  <a:prstClr val="black"/>
                </a:solidFill>
                <a:latin typeface="Arial" panose="020B0604020202020204" pitchFamily="34" charset="0"/>
                <a:ea typeface="Calibri" panose="020F0502020204030204" pitchFamily="34" charset="0"/>
                <a:cs typeface="Arial" panose="020B0604020202020204" pitchFamily="34" charset="0"/>
              </a:rPr>
              <a:t>         ATRIBŪTA  </a:t>
            </a:r>
            <a: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t>&lt;klases </a:t>
            </a:r>
            <a:r>
              <a:rPr lang="lv-LV" sz="1200" b="1" dirty="0" err="1">
                <a:solidFill>
                  <a:prstClr val="black"/>
                </a:solidFill>
                <a:latin typeface="Arial" panose="020B0604020202020204" pitchFamily="34" charset="0"/>
                <a:ea typeface="Calibri" panose="020F0502020204030204" pitchFamily="34" charset="0"/>
                <a:cs typeface="Arial" panose="020B0604020202020204" pitchFamily="34" charset="0"/>
              </a:rPr>
              <a:t>atribūtizteiksme</a:t>
            </a:r>
            <a: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t>&gt; VISAS VĒRTĪBAS  x</a:t>
            </a:r>
            <a:b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br>
            <a:r>
              <a:rPr lang="lv-LV" sz="1200" b="1" dirty="0" smtClean="0">
                <a:solidFill>
                  <a:prstClr val="black"/>
                </a:solidFill>
                <a:latin typeface="Arial" panose="020B0604020202020204" pitchFamily="34" charset="0"/>
                <a:ea typeface="Calibri" panose="020F0502020204030204" pitchFamily="34" charset="0"/>
                <a:cs typeface="Arial" panose="020B0604020202020204" pitchFamily="34" charset="0"/>
              </a:rPr>
              <a:t>         IZVEIDOT TABULU  </a:t>
            </a:r>
            <a: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t>&lt;izteiksme’1&gt; [(KOL a1)], … , &lt;</a:t>
            </a:r>
            <a:r>
              <a:rPr lang="lv-LV" sz="1200" b="1" dirty="0" err="1">
                <a:solidFill>
                  <a:prstClr val="black"/>
                </a:solidFill>
                <a:latin typeface="Arial" panose="020B0604020202020204" pitchFamily="34" charset="0"/>
                <a:ea typeface="Calibri" panose="020F0502020204030204" pitchFamily="34" charset="0"/>
                <a:cs typeface="Arial" panose="020B0604020202020204" pitchFamily="34" charset="0"/>
              </a:rPr>
              <a:t>izteiksme’n</a:t>
            </a:r>
            <a: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t>&gt; [(KOL </a:t>
            </a:r>
            <a:r>
              <a:rPr lang="lv-LV" sz="1200" b="1" dirty="0" err="1">
                <a:solidFill>
                  <a:prstClr val="black"/>
                </a:solidFill>
                <a:latin typeface="Arial" panose="020B0604020202020204" pitchFamily="34" charset="0"/>
                <a:ea typeface="Calibri" panose="020F0502020204030204" pitchFamily="34" charset="0"/>
                <a:cs typeface="Arial" panose="020B0604020202020204" pitchFamily="34" charset="0"/>
              </a:rPr>
              <a:t>an</a:t>
            </a:r>
            <a:r>
              <a:rPr lang="lv-LV" sz="1200" b="1" dirty="0">
                <a:solidFill>
                  <a:prstClr val="black"/>
                </a:solidFill>
                <a:latin typeface="Arial" panose="020B0604020202020204" pitchFamily="34" charset="0"/>
                <a:ea typeface="Calibri" panose="020F0502020204030204" pitchFamily="34" charset="0"/>
                <a:cs typeface="Arial" panose="020B0604020202020204" pitchFamily="34" charset="0"/>
              </a:rPr>
              <a:t>)]</a:t>
            </a:r>
          </a:p>
          <a:p>
            <a:pPr marL="342900" lvl="0" indent="-342900">
              <a:lnSpc>
                <a:spcPct val="107000"/>
              </a:lnSpc>
              <a:spcAft>
                <a:spcPts val="800"/>
              </a:spcAft>
              <a:buAutoNum type="arabicPeriod" startAt="6"/>
            </a:pPr>
            <a:endParaRPr lang="lv-LV"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Piemēri:</a:t>
            </a:r>
          </a:p>
          <a:p>
            <a:pPr>
              <a:lnSpc>
                <a:spcPct val="107000"/>
              </a:lnSpc>
              <a:spcAft>
                <a:spcPts val="800"/>
              </a:spcAft>
            </a:pPr>
            <a:r>
              <a:rPr lang="lv-LV" sz="1400" i="1" dirty="0" smtClean="0"/>
              <a:t>ATLASĪT </a:t>
            </a:r>
            <a:r>
              <a:rPr lang="lv-LV" sz="1400" i="1" dirty="0"/>
              <a:t>NO </a:t>
            </a:r>
            <a:r>
              <a:rPr lang="lv-LV" sz="1400" i="1" dirty="0" err="1"/>
              <a:t>SlimnīcasEpizodēm</a:t>
            </a:r>
            <a:r>
              <a:rPr lang="lv-LV" sz="1400" i="1" dirty="0"/>
              <a:t>, KURĀM </a:t>
            </a:r>
            <a:r>
              <a:rPr lang="lv-LV" sz="1400" i="1" dirty="0" err="1"/>
              <a:t>slimIzrakstīsanasIemesls</a:t>
            </a:r>
            <a:r>
              <a:rPr lang="lv-LV" sz="1400" i="1" dirty="0"/>
              <a:t>=vesels, ATRIBŪTA </a:t>
            </a:r>
            <a:r>
              <a:rPr lang="lv-LV" sz="1400" i="1" dirty="0" err="1"/>
              <a:t>slimAtbildīgaisĀrsts.personasKods</a:t>
            </a:r>
            <a:r>
              <a:rPr lang="lv-LV" sz="1400" i="1" dirty="0"/>
              <a:t> VISAS VĒRTĪBAS  x</a:t>
            </a:r>
            <a:r>
              <a:rPr lang="lv-LV" sz="1400" i="1" dirty="0" smtClean="0"/>
              <a:t>,  IZVIDOT TABULU  </a:t>
            </a:r>
            <a:r>
              <a:rPr lang="lv-LV" sz="1400" i="1" dirty="0"/>
              <a:t>x (KOL a1), (</a:t>
            </a:r>
            <a:r>
              <a:rPr lang="lv-LV" sz="1400" i="1" dirty="0" err="1"/>
              <a:t>KĀrsts</a:t>
            </a:r>
            <a:r>
              <a:rPr lang="lv-LV" sz="1400" i="1" dirty="0"/>
              <a:t> KURAM </a:t>
            </a:r>
            <a:r>
              <a:rPr lang="lv-LV" sz="1400" i="1" dirty="0" err="1"/>
              <a:t>personasKods</a:t>
            </a:r>
            <a:r>
              <a:rPr lang="lv-LV" sz="1400" i="1" dirty="0"/>
              <a:t>=x).vārds  (KOL a2), (</a:t>
            </a:r>
            <a:r>
              <a:rPr lang="lv-LV" sz="1400" i="1" dirty="0" err="1"/>
              <a:t>KĀrsts</a:t>
            </a:r>
            <a:r>
              <a:rPr lang="lv-LV" sz="1400" i="1" dirty="0"/>
              <a:t> KURAM </a:t>
            </a:r>
            <a:r>
              <a:rPr lang="lv-LV" sz="1400" i="1" dirty="0" err="1"/>
              <a:t>personasKods</a:t>
            </a:r>
            <a:r>
              <a:rPr lang="lv-LV" sz="1400" i="1" dirty="0"/>
              <a:t>=x).uzvārds (KOL a3)</a:t>
            </a:r>
          </a:p>
          <a:p>
            <a:pPr marL="228600"/>
            <a:r>
              <a:rPr lang="lv-LV" sz="1400" i="1" dirty="0"/>
              <a:t> </a:t>
            </a:r>
            <a:endParaRPr lang="lv-LV" sz="1400" dirty="0"/>
          </a:p>
          <a:p>
            <a:r>
              <a:rPr lang="lv-LV" sz="1400" i="1" dirty="0" smtClean="0"/>
              <a:t>ATLASĪT </a:t>
            </a:r>
            <a:r>
              <a:rPr lang="lv-LV" sz="1400" i="1" dirty="0"/>
              <a:t>NO INTERVĀLA (0-23) VISAS VĒRTĪBAS x, IZVEIDOT TABULU x (KOL stunda), (SKAITS </a:t>
            </a:r>
            <a:r>
              <a:rPr lang="lv-LV" sz="1400" i="1" dirty="0" err="1"/>
              <a:t>SlimnīcasEpizodes</a:t>
            </a:r>
            <a:r>
              <a:rPr lang="lv-LV" sz="1400" i="1" dirty="0"/>
              <a:t> KURĀM </a:t>
            </a:r>
            <a:r>
              <a:rPr lang="lv-LV" sz="1400" i="1" dirty="0" err="1"/>
              <a:t>slimUzņemšanasLaiks.HOUR</a:t>
            </a:r>
            <a:r>
              <a:rPr lang="lv-LV" sz="1400" i="1" dirty="0"/>
              <a:t>=x) (KOL skaits)</a:t>
            </a:r>
          </a:p>
          <a:p>
            <a:endParaRPr lang="lv-LV" sz="1400" dirty="0">
              <a:effectLst/>
            </a:endParaRPr>
          </a:p>
        </p:txBody>
      </p:sp>
    </p:spTree>
    <p:extLst>
      <p:ext uri="{BB962C8B-B14F-4D97-AF65-F5344CB8AC3E}">
        <p14:creationId xmlns:p14="http://schemas.microsoft.com/office/powerpoint/2010/main" val="1634840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Piemērs vaicājumu rīkā</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14</a:t>
            </a:fld>
            <a:endParaRPr lang="en-US"/>
          </a:p>
        </p:txBody>
      </p:sp>
      <p:pic>
        <p:nvPicPr>
          <p:cNvPr id="6" name="Picture 5"/>
          <p:cNvPicPr>
            <a:picLocks noChangeAspect="1"/>
          </p:cNvPicPr>
          <p:nvPr/>
        </p:nvPicPr>
        <p:blipFill>
          <a:blip r:embed="rId2"/>
          <a:stretch>
            <a:fillRect/>
          </a:stretch>
        </p:blipFill>
        <p:spPr>
          <a:xfrm>
            <a:off x="142704" y="1219200"/>
            <a:ext cx="8858591" cy="5038528"/>
          </a:xfrm>
          <a:prstGeom prst="rect">
            <a:avLst/>
          </a:prstGeom>
        </p:spPr>
      </p:pic>
    </p:spTree>
    <p:extLst>
      <p:ext uri="{BB962C8B-B14F-4D97-AF65-F5344CB8AC3E}">
        <p14:creationId xmlns:p14="http://schemas.microsoft.com/office/powerpoint/2010/main" val="3036669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dirty="0" smtClean="0"/>
              <a:t>Piemērs «no dzīves»</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dirty="0" smtClean="0"/>
              <a:t>VPP SOPHIS </a:t>
            </a:r>
            <a:r>
              <a:rPr lang="en-US" dirty="0" err="1" smtClean="0"/>
              <a:t>prjekts</a:t>
            </a:r>
            <a:r>
              <a:rPr lang="en-US" dirty="0" smtClean="0"/>
              <a:t> Nr.2</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15</a:t>
            </a:fld>
            <a:endParaRPr lang="en-US"/>
          </a:p>
        </p:txBody>
      </p:sp>
      <p:sp>
        <p:nvSpPr>
          <p:cNvPr id="8" name="Rectangle 7"/>
          <p:cNvSpPr/>
          <p:nvPr/>
        </p:nvSpPr>
        <p:spPr>
          <a:xfrm>
            <a:off x="304800" y="1417638"/>
            <a:ext cx="8534400" cy="4915320"/>
          </a:xfrm>
          <a:prstGeom prst="rect">
            <a:avLst/>
          </a:prstGeom>
        </p:spPr>
        <p:txBody>
          <a:bodyPr wrap="square">
            <a:spAutoFit/>
          </a:bodyPr>
          <a:lstStyle/>
          <a:p>
            <a:pPr>
              <a:lnSpc>
                <a:spcPct val="107000"/>
              </a:lnSpc>
              <a:spcAft>
                <a:spcPts val="800"/>
              </a:spcAft>
            </a:pPr>
            <a:r>
              <a:rPr lang="lv-LV" i="1" dirty="0">
                <a:latin typeface="Calibri" panose="020F0502020204030204" pitchFamily="34" charset="0"/>
                <a:ea typeface="Calibri" panose="020F0502020204030204" pitchFamily="34" charset="0"/>
                <a:cs typeface="Times New Roman" panose="02020603050405020304" pitchFamily="18" charset="0"/>
              </a:rPr>
              <a:t>ATLASĪT Kārstus x KURIEM EKSISTĒ </a:t>
            </a:r>
            <a:r>
              <a:rPr lang="lv-LV" i="1" dirty="0" err="1">
                <a:latin typeface="Calibri" panose="020F0502020204030204" pitchFamily="34" charset="0"/>
                <a:ea typeface="Calibri" panose="020F0502020204030204" pitchFamily="34" charset="0"/>
                <a:cs typeface="Times New Roman" panose="02020603050405020304" pitchFamily="18" charset="0"/>
              </a:rPr>
              <a:t>SlimnīcasEpizode</a:t>
            </a:r>
            <a:r>
              <a:rPr lang="lv-LV" i="1" dirty="0">
                <a:latin typeface="Calibri" panose="020F0502020204030204" pitchFamily="34" charset="0"/>
                <a:ea typeface="Calibri" panose="020F0502020204030204" pitchFamily="34" charset="0"/>
                <a:cs typeface="Times New Roman" panose="02020603050405020304" pitchFamily="18" charset="0"/>
              </a:rPr>
              <a:t>, KURAI </a:t>
            </a:r>
            <a:r>
              <a:rPr lang="lv-LV" i="1" dirty="0" err="1">
                <a:latin typeface="Calibri" panose="020F0502020204030204" pitchFamily="34" charset="0"/>
                <a:ea typeface="Calibri" panose="020F0502020204030204" pitchFamily="34" charset="0"/>
                <a:cs typeface="Times New Roman" panose="02020603050405020304" pitchFamily="18" charset="0"/>
              </a:rPr>
              <a:t>slimAtbildīgaisĀrsts</a:t>
            </a:r>
            <a:r>
              <a:rPr lang="lv-LV" i="1" dirty="0">
                <a:latin typeface="Calibri" panose="020F0502020204030204" pitchFamily="34" charset="0"/>
                <a:ea typeface="Calibri" panose="020F0502020204030204" pitchFamily="34" charset="0"/>
                <a:cs typeface="Times New Roman" panose="02020603050405020304" pitchFamily="18" charset="0"/>
              </a:rPr>
              <a:t>=x, IZVEIDOT TABULU   </a:t>
            </a:r>
            <a:r>
              <a:rPr lang="lv-LV" i="1" dirty="0" err="1">
                <a:latin typeface="Calibri" panose="020F0502020204030204" pitchFamily="34" charset="0"/>
                <a:ea typeface="Calibri" panose="020F0502020204030204" pitchFamily="34" charset="0"/>
                <a:cs typeface="Times New Roman" panose="02020603050405020304" pitchFamily="18" charset="0"/>
              </a:rPr>
              <a:t>x.uzvārds</a:t>
            </a:r>
            <a:r>
              <a:rPr lang="lv-LV" i="1" dirty="0">
                <a:latin typeface="Calibri" panose="020F0502020204030204" pitchFamily="34" charset="0"/>
                <a:ea typeface="Calibri" panose="020F0502020204030204" pitchFamily="34" charset="0"/>
                <a:cs typeface="Times New Roman" panose="02020603050405020304" pitchFamily="18" charset="0"/>
              </a:rPr>
              <a:t> (KOL </a:t>
            </a:r>
            <a:r>
              <a:rPr lang="lv-LV" i="1" dirty="0" err="1">
                <a:latin typeface="Calibri" panose="020F0502020204030204" pitchFamily="34" charset="0"/>
                <a:ea typeface="Calibri" panose="020F0502020204030204" pitchFamily="34" charset="0"/>
                <a:cs typeface="Times New Roman" panose="02020603050405020304" pitchFamily="18" charset="0"/>
              </a:rPr>
              <a:t>arsta_uzvards</a:t>
            </a:r>
            <a:r>
              <a:rPr lang="lv-LV" i="1" dirty="0">
                <a:latin typeface="Calibri" panose="020F0502020204030204" pitchFamily="34" charset="0"/>
                <a:ea typeface="Calibri" panose="020F0502020204030204" pitchFamily="34" charset="0"/>
                <a:cs typeface="Times New Roman" panose="02020603050405020304" pitchFamily="18" charset="0"/>
              </a:rPr>
              <a:t>), (SKAITS </a:t>
            </a:r>
            <a:r>
              <a:rPr lang="lv-LV" i="1" dirty="0" err="1">
                <a:latin typeface="Calibri" panose="020F0502020204030204" pitchFamily="34" charset="0"/>
                <a:ea typeface="Calibri" panose="020F0502020204030204" pitchFamily="34" charset="0"/>
                <a:cs typeface="Times New Roman" panose="02020603050405020304" pitchFamily="18" charset="0"/>
              </a:rPr>
              <a:t>SlimnīcasEpizodes</a:t>
            </a:r>
            <a:r>
              <a:rPr lang="lv-LV" i="1" dirty="0">
                <a:latin typeface="Calibri" panose="020F0502020204030204" pitchFamily="34" charset="0"/>
                <a:ea typeface="Calibri" panose="020F0502020204030204" pitchFamily="34" charset="0"/>
                <a:cs typeface="Times New Roman" panose="02020603050405020304" pitchFamily="18" charset="0"/>
              </a:rPr>
              <a:t> KURĀM </a:t>
            </a:r>
            <a:r>
              <a:rPr lang="lv-LV" i="1" dirty="0" err="1">
                <a:latin typeface="Calibri" panose="020F0502020204030204" pitchFamily="34" charset="0"/>
                <a:ea typeface="Calibri" panose="020F0502020204030204" pitchFamily="34" charset="0"/>
                <a:cs typeface="Times New Roman" panose="02020603050405020304" pitchFamily="18" charset="0"/>
              </a:rPr>
              <a:t>slimAtbildīgaisārsts</a:t>
            </a:r>
            <a:r>
              <a:rPr lang="lv-LV" i="1" dirty="0">
                <a:latin typeface="Calibri" panose="020F0502020204030204" pitchFamily="34" charset="0"/>
                <a:ea typeface="Calibri" panose="020F0502020204030204" pitchFamily="34" charset="0"/>
                <a:cs typeface="Times New Roman" panose="02020603050405020304" pitchFamily="18" charset="0"/>
              </a:rPr>
              <a:t>=x UN EKSISTĒ </a:t>
            </a:r>
            <a:r>
              <a:rPr lang="lv-LV" i="1" dirty="0" err="1">
                <a:latin typeface="Calibri" panose="020F0502020204030204" pitchFamily="34" charset="0"/>
                <a:ea typeface="Calibri" panose="020F0502020204030204" pitchFamily="34" charset="0"/>
                <a:cs typeface="Times New Roman" panose="02020603050405020304" pitchFamily="18" charset="0"/>
              </a:rPr>
              <a:t>UzņemšanasDiagnoze</a:t>
            </a:r>
            <a:r>
              <a:rPr lang="lv-LV" i="1" dirty="0">
                <a:latin typeface="Calibri" panose="020F0502020204030204" pitchFamily="34" charset="0"/>
                <a:ea typeface="Calibri" panose="020F0502020204030204" pitchFamily="34" charset="0"/>
                <a:cs typeface="Times New Roman" panose="02020603050405020304" pitchFamily="18" charset="0"/>
              </a:rPr>
              <a:t>, KURAI </a:t>
            </a:r>
            <a:r>
              <a:rPr lang="lv-LV" i="1" dirty="0" err="1">
                <a:latin typeface="Calibri" panose="020F0502020204030204" pitchFamily="34" charset="0"/>
                <a:ea typeface="Calibri" panose="020F0502020204030204" pitchFamily="34" charset="0"/>
                <a:cs typeface="Times New Roman" panose="02020603050405020304" pitchFamily="18" charset="0"/>
              </a:rPr>
              <a:t>uzņemDiagnoze.nosaukums~bronhīts</a:t>
            </a:r>
            <a:r>
              <a:rPr lang="lv-LV" i="1" dirty="0">
                <a:latin typeface="Calibri" panose="020F0502020204030204" pitchFamily="34" charset="0"/>
                <a:ea typeface="Calibri" panose="020F0502020204030204" pitchFamily="34" charset="0"/>
                <a:cs typeface="Times New Roman" panose="02020603050405020304" pitchFamily="18" charset="0"/>
              </a:rPr>
              <a:t>) (</a:t>
            </a:r>
            <a:r>
              <a:rPr lang="lv-LV" i="1" dirty="0" err="1">
                <a:latin typeface="Calibri" panose="020F0502020204030204" pitchFamily="34" charset="0"/>
                <a:ea typeface="Calibri" panose="020F0502020204030204" pitchFamily="34" charset="0"/>
                <a:cs typeface="Times New Roman" panose="02020603050405020304" pitchFamily="18" charset="0"/>
              </a:rPr>
              <a:t>KOl</a:t>
            </a:r>
            <a:r>
              <a:rPr lang="lv-LV" i="1" dirty="0">
                <a:latin typeface="Calibri" panose="020F0502020204030204" pitchFamily="34" charset="0"/>
                <a:ea typeface="Calibri" panose="020F0502020204030204" pitchFamily="34" charset="0"/>
                <a:cs typeface="Times New Roman" panose="02020603050405020304" pitchFamily="18" charset="0"/>
              </a:rPr>
              <a:t> </a:t>
            </a:r>
            <a:r>
              <a:rPr lang="lv-LV" i="1" dirty="0" err="1">
                <a:latin typeface="Calibri" panose="020F0502020204030204" pitchFamily="34" charset="0"/>
                <a:ea typeface="Calibri" panose="020F0502020204030204" pitchFamily="34" charset="0"/>
                <a:cs typeface="Times New Roman" panose="02020603050405020304" pitchFamily="18" charset="0"/>
              </a:rPr>
              <a:t>bronhitu_skaits</a:t>
            </a:r>
            <a:r>
              <a:rPr lang="lv-LV" i="1" dirty="0">
                <a:latin typeface="Calibri" panose="020F0502020204030204" pitchFamily="34" charset="0"/>
                <a:ea typeface="Calibri" panose="020F0502020204030204" pitchFamily="34" charset="0"/>
                <a:cs typeface="Times New Roman" panose="02020603050405020304" pitchFamily="18" charset="0"/>
              </a:rPr>
              <a:t>),  (SKAITS </a:t>
            </a:r>
            <a:r>
              <a:rPr lang="lv-LV" i="1" dirty="0" err="1">
                <a:latin typeface="Calibri" panose="020F0502020204030204" pitchFamily="34" charset="0"/>
                <a:ea typeface="Calibri" panose="020F0502020204030204" pitchFamily="34" charset="0"/>
                <a:cs typeface="Times New Roman" panose="02020603050405020304" pitchFamily="18" charset="0"/>
              </a:rPr>
              <a:t>SlimnīcasEpizodes</a:t>
            </a:r>
            <a:r>
              <a:rPr lang="lv-LV" i="1" dirty="0">
                <a:latin typeface="Calibri" panose="020F0502020204030204" pitchFamily="34" charset="0"/>
                <a:ea typeface="Calibri" panose="020F0502020204030204" pitchFamily="34" charset="0"/>
                <a:cs typeface="Times New Roman" panose="02020603050405020304" pitchFamily="18" charset="0"/>
              </a:rPr>
              <a:t> KURĀM </a:t>
            </a:r>
            <a:r>
              <a:rPr lang="lv-LV" i="1" dirty="0" err="1">
                <a:latin typeface="Calibri" panose="020F0502020204030204" pitchFamily="34" charset="0"/>
                <a:ea typeface="Calibri" panose="020F0502020204030204" pitchFamily="34" charset="0"/>
                <a:cs typeface="Times New Roman" panose="02020603050405020304" pitchFamily="18" charset="0"/>
              </a:rPr>
              <a:t>slimAtbildīgaisārsts</a:t>
            </a:r>
            <a:r>
              <a:rPr lang="lv-LV" i="1" dirty="0">
                <a:latin typeface="Calibri" panose="020F0502020204030204" pitchFamily="34" charset="0"/>
                <a:ea typeface="Calibri" panose="020F0502020204030204" pitchFamily="34" charset="0"/>
                <a:cs typeface="Times New Roman" panose="02020603050405020304" pitchFamily="18" charset="0"/>
              </a:rPr>
              <a:t>=x UN EKSISTĒ </a:t>
            </a:r>
            <a:r>
              <a:rPr lang="lv-LV" i="1" dirty="0" err="1">
                <a:latin typeface="Calibri" panose="020F0502020204030204" pitchFamily="34" charset="0"/>
                <a:ea typeface="Calibri" panose="020F0502020204030204" pitchFamily="34" charset="0"/>
                <a:cs typeface="Times New Roman" panose="02020603050405020304" pitchFamily="18" charset="0"/>
              </a:rPr>
              <a:t>UzņemšanasDiagnoze</a:t>
            </a:r>
            <a:r>
              <a:rPr lang="lv-LV" i="1" dirty="0">
                <a:latin typeface="Calibri" panose="020F0502020204030204" pitchFamily="34" charset="0"/>
                <a:ea typeface="Calibri" panose="020F0502020204030204" pitchFamily="34" charset="0"/>
                <a:cs typeface="Times New Roman" panose="02020603050405020304" pitchFamily="18" charset="0"/>
              </a:rPr>
              <a:t>, KURAI </a:t>
            </a:r>
            <a:r>
              <a:rPr lang="lv-LV" i="1" dirty="0" err="1">
                <a:latin typeface="Calibri" panose="020F0502020204030204" pitchFamily="34" charset="0"/>
                <a:ea typeface="Calibri" panose="020F0502020204030204" pitchFamily="34" charset="0"/>
                <a:cs typeface="Times New Roman" panose="02020603050405020304" pitchFamily="18" charset="0"/>
              </a:rPr>
              <a:t>uzņemDiagnoze.nosaukums~alerģija</a:t>
            </a:r>
            <a:r>
              <a:rPr lang="lv-LV" i="1" dirty="0">
                <a:latin typeface="Calibri" panose="020F0502020204030204" pitchFamily="34" charset="0"/>
                <a:ea typeface="Calibri" panose="020F0502020204030204" pitchFamily="34" charset="0"/>
                <a:cs typeface="Times New Roman" panose="02020603050405020304" pitchFamily="18" charset="0"/>
              </a:rPr>
              <a:t>) (</a:t>
            </a:r>
            <a:r>
              <a:rPr lang="lv-LV" i="1" dirty="0" err="1">
                <a:latin typeface="Calibri" panose="020F0502020204030204" pitchFamily="34" charset="0"/>
                <a:ea typeface="Calibri" panose="020F0502020204030204" pitchFamily="34" charset="0"/>
                <a:cs typeface="Times New Roman" panose="02020603050405020304" pitchFamily="18" charset="0"/>
              </a:rPr>
              <a:t>KOl</a:t>
            </a:r>
            <a:r>
              <a:rPr lang="lv-LV" i="1" dirty="0">
                <a:latin typeface="Calibri" panose="020F0502020204030204" pitchFamily="34" charset="0"/>
                <a:ea typeface="Calibri" panose="020F0502020204030204" pitchFamily="34" charset="0"/>
                <a:cs typeface="Times New Roman" panose="02020603050405020304" pitchFamily="18" charset="0"/>
              </a:rPr>
              <a:t> </a:t>
            </a:r>
            <a:r>
              <a:rPr lang="lv-LV" i="1" dirty="0" err="1">
                <a:latin typeface="Calibri" panose="020F0502020204030204" pitchFamily="34" charset="0"/>
                <a:ea typeface="Calibri" panose="020F0502020204030204" pitchFamily="34" charset="0"/>
                <a:cs typeface="Times New Roman" panose="02020603050405020304" pitchFamily="18" charset="0"/>
              </a:rPr>
              <a:t>alerģiju_skaits</a:t>
            </a:r>
            <a:r>
              <a:rPr lang="lv-LV" i="1" dirty="0">
                <a:latin typeface="Calibri" panose="020F0502020204030204" pitchFamily="34" charset="0"/>
                <a:ea typeface="Calibri" panose="020F0502020204030204" pitchFamily="34" charset="0"/>
                <a:cs typeface="Times New Roman" panose="02020603050405020304" pitchFamily="18" charset="0"/>
              </a:rPr>
              <a:t>), SAKĀRTOD DILSTOŠI PĒC </a:t>
            </a:r>
            <a:r>
              <a:rPr lang="lv-LV" i="1" dirty="0" err="1">
                <a:latin typeface="Calibri" panose="020F0502020204030204" pitchFamily="34" charset="0"/>
                <a:ea typeface="Calibri" panose="020F0502020204030204" pitchFamily="34" charset="0"/>
                <a:cs typeface="Times New Roman" panose="02020603050405020304" pitchFamily="18" charset="0"/>
              </a:rPr>
              <a:t>bronhitu_skaits</a:t>
            </a:r>
            <a:r>
              <a:rPr lang="lv-LV" i="1" dirty="0">
                <a:latin typeface="Calibri" panose="020F0502020204030204" pitchFamily="34" charset="0"/>
                <a:ea typeface="Calibri" panose="020F0502020204030204" pitchFamily="34" charset="0"/>
                <a:cs typeface="Times New Roman" panose="02020603050405020304" pitchFamily="18" charset="0"/>
              </a:rPr>
              <a:t>, ATLASĪT  KURĀM </a:t>
            </a:r>
            <a:r>
              <a:rPr lang="lv-LV" i="1" dirty="0" err="1">
                <a:latin typeface="Calibri" panose="020F0502020204030204" pitchFamily="34" charset="0"/>
                <a:ea typeface="Calibri" panose="020F0502020204030204" pitchFamily="34" charset="0"/>
                <a:cs typeface="Times New Roman" panose="02020603050405020304" pitchFamily="18" charset="0"/>
              </a:rPr>
              <a:t>bronhitu_skaits</a:t>
            </a:r>
            <a:r>
              <a:rPr lang="lv-LV" i="1" dirty="0">
                <a:latin typeface="Calibri" panose="020F0502020204030204" pitchFamily="34" charset="0"/>
                <a:ea typeface="Calibri" panose="020F0502020204030204" pitchFamily="34" charset="0"/>
                <a:cs typeface="Times New Roman" panose="02020603050405020304" pitchFamily="18" charset="0"/>
              </a:rPr>
              <a:t>&gt;5, ATLASĪT KURĀM </a:t>
            </a:r>
            <a:r>
              <a:rPr lang="lv-LV" i="1" dirty="0" err="1">
                <a:latin typeface="Calibri" panose="020F0502020204030204" pitchFamily="34" charset="0"/>
                <a:ea typeface="Calibri" panose="020F0502020204030204" pitchFamily="34" charset="0"/>
                <a:cs typeface="Times New Roman" panose="02020603050405020304" pitchFamily="18" charset="0"/>
              </a:rPr>
              <a:t>alerģiju_skaits</a:t>
            </a:r>
            <a:r>
              <a:rPr lang="lv-LV" i="1" dirty="0">
                <a:latin typeface="Calibri" panose="020F0502020204030204" pitchFamily="34" charset="0"/>
                <a:ea typeface="Calibri" panose="020F0502020204030204" pitchFamily="34" charset="0"/>
                <a:cs typeface="Times New Roman" panose="02020603050405020304" pitchFamily="18" charset="0"/>
              </a:rPr>
              <a:t>&gt;3</a:t>
            </a:r>
            <a:endParaRPr lang="lv-LV"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Atbilde:</a:t>
            </a:r>
          </a:p>
          <a:p>
            <a:pPr latinLnBrk="1">
              <a:lnSpc>
                <a:spcPct val="107000"/>
              </a:lnSpc>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lv-LV" sz="1400" dirty="0" err="1">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arsta_uzvard</a:t>
            </a: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  </a:t>
            </a:r>
            <a:r>
              <a:rPr lang="lv-LV" sz="1400" dirty="0" err="1">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bronhitu_ska</a:t>
            </a: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  </a:t>
            </a:r>
            <a:r>
              <a:rPr lang="lv-LV" sz="1400" dirty="0" err="1">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alerģiju_ska</a:t>
            </a:r>
            <a: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t/>
            </a:r>
            <a:b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b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s                      </a:t>
            </a:r>
            <a:r>
              <a:rPr lang="lv-LV" sz="1400" dirty="0" err="1">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its</a:t>
            </a: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           </a:t>
            </a:r>
            <a:r>
              <a:rPr lang="lv-LV" sz="1400" dirty="0" err="1">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its</a:t>
            </a:r>
            <a: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t/>
            </a:r>
            <a:b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b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a:t>
            </a:r>
            <a: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t/>
            </a:r>
            <a:b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br>
            <a:r>
              <a:rPr lang="lv-LV" sz="1400" dirty="0" err="1">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Laimītis</a:t>
            </a: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               111             6</a:t>
            </a:r>
            <a: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t/>
            </a:r>
            <a:b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b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Dīķis                   97             7</a:t>
            </a:r>
            <a: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t/>
            </a:r>
            <a:br>
              <a:rPr lang="lv-LV" sz="1400" dirty="0">
                <a:solidFill>
                  <a:srgbClr val="008000"/>
                </a:solidFill>
                <a:latin typeface="Verdana" panose="020B0604030504040204" pitchFamily="34" charset="0"/>
                <a:ea typeface="Times New Roman" panose="02020603050405020304" pitchFamily="18" charset="0"/>
                <a:cs typeface="Courier New" panose="02070309020205020404" pitchFamily="49" charset="0"/>
              </a:rPr>
            </a:br>
            <a:r>
              <a:rPr lang="lv-LV" sz="1400" dirty="0">
                <a:solidFill>
                  <a:srgbClr val="008000"/>
                </a:solidFill>
                <a:latin typeface="Courier New" panose="02070309020205020404" pitchFamily="49" charset="0"/>
                <a:ea typeface="Times New Roman" panose="02020603050405020304" pitchFamily="18" charset="0"/>
                <a:cs typeface="Times New Roman" panose="02020603050405020304" pitchFamily="18" charset="0"/>
              </a:rPr>
              <a:t>Mēness                  87            13</a:t>
            </a:r>
            <a:endParaRPr lang="lv-LV" sz="1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Secinājums: Droši vien ārsts Mēnesis ir </a:t>
            </a:r>
            <a:r>
              <a:rPr lang="lv-LV" sz="1400" dirty="0" err="1">
                <a:latin typeface="Calibri" panose="020F0502020204030204" pitchFamily="34" charset="0"/>
                <a:ea typeface="Calibri" panose="020F0502020204030204" pitchFamily="34" charset="0"/>
                <a:cs typeface="Times New Roman" panose="02020603050405020304" pitchFamily="18" charset="0"/>
              </a:rPr>
              <a:t>vispieredzējušākais</a:t>
            </a:r>
            <a:r>
              <a:rPr lang="lv-LV" sz="1400" dirty="0">
                <a:latin typeface="Calibri" panose="020F0502020204030204" pitchFamily="34" charset="0"/>
                <a:ea typeface="Calibri" panose="020F0502020204030204" pitchFamily="34" charset="0"/>
                <a:cs typeface="Times New Roman" panose="02020603050405020304" pitchFamily="18" charset="0"/>
              </a:rPr>
              <a:t> priekš mūsu gadījuma, jācenšas pie viņa pieteikties</a:t>
            </a:r>
            <a:r>
              <a:rPr lang="lv-LV" sz="1400" dirty="0" smtClean="0">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lv-LV" sz="16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Bet vai to atļaut ?  </a:t>
            </a:r>
            <a:r>
              <a:rPr lang="lv-LV" sz="1600"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Vajadzīgs ļoti smalks  pieejas tiesību mehānisms. To nākamajā posmā.</a:t>
            </a:r>
            <a:endParaRPr lang="lv-LV" sz="1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4396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Apmācība</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16</a:t>
            </a:fld>
            <a:endParaRPr lang="en-US"/>
          </a:p>
        </p:txBody>
      </p:sp>
      <p:graphicFrame>
        <p:nvGraphicFramePr>
          <p:cNvPr id="8" name="Table 7"/>
          <p:cNvGraphicFramePr>
            <a:graphicFrameLocks noGrp="1"/>
          </p:cNvGraphicFramePr>
          <p:nvPr>
            <p:extLst>
              <p:ext uri="{D42A27DB-BD31-4B8C-83A1-F6EECF244321}">
                <p14:modId xmlns:p14="http://schemas.microsoft.com/office/powerpoint/2010/main" val="3742660161"/>
              </p:ext>
            </p:extLst>
          </p:nvPr>
        </p:nvGraphicFramePr>
        <p:xfrm>
          <a:off x="1600199" y="2374866"/>
          <a:ext cx="4601845" cy="678911"/>
        </p:xfrm>
        <a:graphic>
          <a:graphicData uri="http://schemas.openxmlformats.org/drawingml/2006/table">
            <a:tbl>
              <a:tblPr firstRow="1" firstCol="1" bandRow="1"/>
              <a:tblGrid>
                <a:gridCol w="4601845"/>
              </a:tblGrid>
              <a:tr h="678911">
                <a:tc>
                  <a:txBody>
                    <a:bodyPr/>
                    <a:lstStyle/>
                    <a:p>
                      <a:pPr indent="144145" algn="just">
                        <a:spcAft>
                          <a:spcPts val="0"/>
                        </a:spcAft>
                      </a:pPr>
                      <a:r>
                        <a:rPr lang="en-US" sz="900" b="1" dirty="0">
                          <a:effectLst/>
                          <a:latin typeface="Times" panose="02020603050405020304" pitchFamily="18" charset="0"/>
                          <a:ea typeface="Times New Roman" panose="02020603050405020304" pitchFamily="18" charset="0"/>
                          <a:cs typeface="Times New Roman" panose="02020603050405020304" pitchFamily="18" charset="0"/>
                        </a:rPr>
                        <a:t> </a:t>
                      </a:r>
                      <a:endParaRPr lang="lv-LV" sz="1000" dirty="0">
                        <a:effectLst/>
                        <a:latin typeface="Times" panose="02020603050405020304" pitchFamily="18" charset="0"/>
                        <a:ea typeface="Times New Roman" panose="02020603050405020304" pitchFamily="18" charset="0"/>
                        <a:cs typeface="Times New Roman" panose="02020603050405020304" pitchFamily="18" charset="0"/>
                      </a:endParaRPr>
                    </a:p>
                    <a:p>
                      <a:pPr indent="144145" algn="just">
                        <a:spcAft>
                          <a:spcPts val="0"/>
                        </a:spcAft>
                      </a:pPr>
                      <a:r>
                        <a:rPr lang="lv-LV" sz="1600" dirty="0" err="1" smtClean="0">
                          <a:effectLst/>
                          <a:latin typeface="Times" panose="02020603050405020304" pitchFamily="18" charset="0"/>
                          <a:ea typeface="Times New Roman" panose="02020603050405020304" pitchFamily="18" charset="0"/>
                          <a:cs typeface="Times New Roman" panose="02020603050405020304" pitchFamily="18" charset="0"/>
                        </a:rPr>
                        <a:t>Table</a:t>
                      </a:r>
                      <a:r>
                        <a:rPr lang="lv-LV" sz="1600" dirty="0" smtClean="0">
                          <a:effectLst/>
                          <a:latin typeface="Times" panose="02020603050405020304" pitchFamily="18" charset="0"/>
                          <a:ea typeface="Times New Roman" panose="02020603050405020304" pitchFamily="18" charset="0"/>
                          <a:cs typeface="Times New Roman" panose="02020603050405020304" pitchFamily="18" charset="0"/>
                        </a:rPr>
                        <a:t> 1. </a:t>
                      </a:r>
                      <a:r>
                        <a:rPr lang="en-US" sz="1600" dirty="0" smtClean="0">
                          <a:effectLst/>
                          <a:latin typeface="Times" panose="02020603050405020304" pitchFamily="18" charset="0"/>
                          <a:ea typeface="Times New Roman" panose="02020603050405020304" pitchFamily="18" charset="0"/>
                          <a:cs typeface="Times New Roman" panose="02020603050405020304" pitchFamily="18" charset="0"/>
                        </a:rPr>
                        <a:t>The </a:t>
                      </a:r>
                      <a:r>
                        <a:rPr lang="en-US" sz="1600" dirty="0">
                          <a:effectLst/>
                          <a:latin typeface="Times" panose="02020603050405020304" pitchFamily="18" charset="0"/>
                          <a:ea typeface="Times New Roman" panose="02020603050405020304" pitchFamily="18" charset="0"/>
                          <a:cs typeface="Times New Roman" panose="02020603050405020304" pitchFamily="18" charset="0"/>
                        </a:rPr>
                        <a:t>results of the experiment</a:t>
                      </a:r>
                      <a:endParaRPr lang="lv-LV" sz="1600" dirty="0">
                        <a:effectLst/>
                        <a:latin typeface="Times" panose="02020603050405020304" pitchFamily="18" charset="0"/>
                        <a:ea typeface="Times New Roman" panose="02020603050405020304" pitchFamily="18" charset="0"/>
                        <a:cs typeface="Times New Roman" panose="02020603050405020304" pitchFamily="18" charset="0"/>
                      </a:endParaRPr>
                    </a:p>
                    <a:p>
                      <a:pPr indent="144145" algn="just">
                        <a:spcAft>
                          <a:spcPts val="0"/>
                        </a:spcAft>
                      </a:pPr>
                      <a:r>
                        <a:rPr lang="en-US" sz="900" dirty="0">
                          <a:effectLst/>
                          <a:latin typeface="Times" panose="02020603050405020304" pitchFamily="18" charset="0"/>
                          <a:ea typeface="Times New Roman" panose="02020603050405020304" pitchFamily="18" charset="0"/>
                          <a:cs typeface="Times New Roman" panose="02020603050405020304" pitchFamily="18" charset="0"/>
                        </a:rPr>
                        <a:t> </a:t>
                      </a:r>
                      <a:endParaRPr lang="lv-LV" sz="10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621611708"/>
              </p:ext>
            </p:extLst>
          </p:nvPr>
        </p:nvGraphicFramePr>
        <p:xfrm>
          <a:off x="1600199" y="3109914"/>
          <a:ext cx="6019801" cy="1382491"/>
        </p:xfrm>
        <a:graphic>
          <a:graphicData uri="http://schemas.openxmlformats.org/drawingml/2006/table">
            <a:tbl>
              <a:tblPr firstRow="1" firstCol="1" bandRow="1"/>
              <a:tblGrid>
                <a:gridCol w="2229187"/>
                <a:gridCol w="757458"/>
                <a:gridCol w="758289"/>
                <a:gridCol w="758289"/>
                <a:gridCol w="758289"/>
                <a:gridCol w="758289"/>
              </a:tblGrid>
              <a:tr h="529051">
                <a:tc>
                  <a:txBody>
                    <a:bodyPr/>
                    <a:lstStyle/>
                    <a:p>
                      <a:pPr indent="144145" algn="just">
                        <a:spcAft>
                          <a:spcPts val="0"/>
                        </a:spcAft>
                      </a:pPr>
                      <a:r>
                        <a:rPr lang="en-US" sz="1400" dirty="0">
                          <a:effectLst/>
                          <a:latin typeface="Times" panose="02020603050405020304" pitchFamily="18" charset="0"/>
                          <a:ea typeface="Times New Roman" panose="02020603050405020304" pitchFamily="18" charset="0"/>
                          <a:cs typeface="Times New Roman" panose="02020603050405020304" pitchFamily="18" charset="0"/>
                        </a:rPr>
                        <a:t> </a:t>
                      </a:r>
                      <a:endParaRPr lang="lv-LV" sz="14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indent="144145" algn="ctr">
                        <a:spcAft>
                          <a:spcPts val="0"/>
                        </a:spcAft>
                      </a:pPr>
                      <a:r>
                        <a:rPr lang="en-US" sz="1400" dirty="0">
                          <a:effectLst/>
                          <a:latin typeface="Times" panose="02020603050405020304" pitchFamily="18" charset="0"/>
                          <a:ea typeface="Times New Roman" panose="02020603050405020304" pitchFamily="18" charset="0"/>
                          <a:cs typeface="Times New Roman" panose="02020603050405020304" pitchFamily="18" charset="0"/>
                        </a:rPr>
                        <a:t>Number of students succeeded (n=15)</a:t>
                      </a:r>
                      <a:endParaRPr lang="lv-LV" sz="14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0">
                <a:tc>
                  <a:txBody>
                    <a:bodyPr/>
                    <a:lstStyle/>
                    <a:p>
                      <a:pPr indent="144145" algn="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Task execution level (%)</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Calibri" panose="020F0502020204030204" pitchFamily="34" charset="0"/>
                          <a:ea typeface="Times New Roman" panose="02020603050405020304" pitchFamily="18" charset="0"/>
                          <a:cs typeface="Times New Roman" panose="02020603050405020304" pitchFamily="18" charset="0"/>
                        </a:rPr>
                        <a:t>≥</a:t>
                      </a:r>
                      <a:r>
                        <a:rPr lang="en-US" sz="1400">
                          <a:effectLst/>
                          <a:latin typeface="Times" panose="02020603050405020304" pitchFamily="18" charset="0"/>
                          <a:ea typeface="Times New Roman" panose="02020603050405020304" pitchFamily="18" charset="0"/>
                          <a:cs typeface="Times New Roman" panose="02020603050405020304" pitchFamily="18" charset="0"/>
                        </a:rPr>
                        <a:t>90</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Calibri" panose="020F0502020204030204" pitchFamily="34" charset="0"/>
                          <a:ea typeface="Times New Roman" panose="02020603050405020304" pitchFamily="18" charset="0"/>
                          <a:cs typeface="Times New Roman" panose="02020603050405020304" pitchFamily="18" charset="0"/>
                        </a:rPr>
                        <a:t>≥</a:t>
                      </a:r>
                      <a:r>
                        <a:rPr lang="en-US" sz="1400">
                          <a:effectLst/>
                          <a:latin typeface="Times" panose="02020603050405020304" pitchFamily="18" charset="0"/>
                          <a:ea typeface="Times New Roman" panose="02020603050405020304" pitchFamily="18" charset="0"/>
                          <a:cs typeface="Times New Roman" panose="02020603050405020304" pitchFamily="18" charset="0"/>
                        </a:rPr>
                        <a:t>75&lt;90</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Calibri" panose="020F0502020204030204" pitchFamily="34" charset="0"/>
                          <a:ea typeface="Times New Roman" panose="02020603050405020304" pitchFamily="18" charset="0"/>
                          <a:cs typeface="Times New Roman" panose="02020603050405020304" pitchFamily="18" charset="0"/>
                        </a:rPr>
                        <a:t>≥</a:t>
                      </a:r>
                      <a:r>
                        <a:rPr lang="en-US" sz="1400">
                          <a:effectLst/>
                          <a:latin typeface="Times" panose="02020603050405020304" pitchFamily="18" charset="0"/>
                          <a:ea typeface="Times New Roman" panose="02020603050405020304" pitchFamily="18" charset="0"/>
                          <a:cs typeface="Times New Roman" panose="02020603050405020304" pitchFamily="18" charset="0"/>
                        </a:rPr>
                        <a:t>50&lt;75</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Calibri" panose="020F0502020204030204" pitchFamily="34" charset="0"/>
                          <a:ea typeface="Times New Roman" panose="02020603050405020304" pitchFamily="18" charset="0"/>
                          <a:cs typeface="Times New Roman" panose="02020603050405020304" pitchFamily="18" charset="0"/>
                        </a:rPr>
                        <a:t>≥</a:t>
                      </a:r>
                      <a:r>
                        <a:rPr lang="en-US" sz="1400">
                          <a:effectLst/>
                          <a:latin typeface="Times" panose="02020603050405020304" pitchFamily="18" charset="0"/>
                          <a:ea typeface="Times New Roman" panose="02020603050405020304" pitchFamily="18" charset="0"/>
                          <a:cs typeface="Times New Roman" panose="02020603050405020304" pitchFamily="18" charset="0"/>
                        </a:rPr>
                        <a:t>25&lt;50</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&lt;25</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indent="144145" algn="just">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Understanding of queries </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dirty="0">
                          <a:effectLst/>
                          <a:latin typeface="Times" panose="02020603050405020304" pitchFamily="18" charset="0"/>
                          <a:ea typeface="Times New Roman" panose="02020603050405020304" pitchFamily="18" charset="0"/>
                          <a:cs typeface="Times New Roman" panose="02020603050405020304" pitchFamily="18" charset="0"/>
                        </a:rPr>
                        <a:t>9</a:t>
                      </a:r>
                      <a:endParaRPr lang="lv-LV" sz="14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2</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2</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1</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1</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indent="144145" algn="just">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Writing of queries </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3</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5</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2</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a:effectLst/>
                          <a:latin typeface="Times" panose="02020603050405020304" pitchFamily="18" charset="0"/>
                          <a:ea typeface="Times New Roman" panose="02020603050405020304" pitchFamily="18" charset="0"/>
                          <a:cs typeface="Times New Roman" panose="02020603050405020304" pitchFamily="18" charset="0"/>
                        </a:rPr>
                        <a:t>3</a:t>
                      </a:r>
                      <a:endParaRPr lang="lv-LV" sz="140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44145" algn="ctr">
                        <a:spcAft>
                          <a:spcPts val="0"/>
                        </a:spcAft>
                      </a:pPr>
                      <a:r>
                        <a:rPr lang="en-US" sz="1400" dirty="0">
                          <a:effectLst/>
                          <a:latin typeface="Times" panose="02020603050405020304" pitchFamily="18" charset="0"/>
                          <a:ea typeface="Times New Roman" panose="02020603050405020304" pitchFamily="18" charset="0"/>
                          <a:cs typeface="Times New Roman" panose="02020603050405020304" pitchFamily="18" charset="0"/>
                        </a:rPr>
                        <a:t>2</a:t>
                      </a:r>
                      <a:endParaRPr lang="lv-LV" sz="1400" dirty="0">
                        <a:effectLst/>
                        <a:latin typeface="Times"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 name="Rectangle 1"/>
          <p:cNvSpPr>
            <a:spLocks noChangeArrowheads="1"/>
          </p:cNvSpPr>
          <p:nvPr/>
        </p:nvSpPr>
        <p:spPr bwMode="auto">
          <a:xfrm>
            <a:off x="1981200" y="290569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lv-LV"/>
          </a:p>
        </p:txBody>
      </p:sp>
      <p:sp>
        <p:nvSpPr>
          <p:cNvPr id="11" name="Rectangle 10"/>
          <p:cNvSpPr/>
          <p:nvPr/>
        </p:nvSpPr>
        <p:spPr>
          <a:xfrm>
            <a:off x="1606296" y="4804045"/>
            <a:ext cx="6019801" cy="1169551"/>
          </a:xfrm>
          <a:prstGeom prst="rect">
            <a:avLst/>
          </a:prstGeom>
        </p:spPr>
        <p:txBody>
          <a:bodyPr wrap="square">
            <a:spAutoFit/>
          </a:bodyPr>
          <a:lstStyle/>
          <a:p>
            <a:pPr indent="144145" algn="just">
              <a:spcAft>
                <a:spcPts val="0"/>
              </a:spcAft>
            </a:pPr>
            <a:r>
              <a:rPr lang="en-US" sz="1400" dirty="0">
                <a:latin typeface="Times" panose="02020603050405020304" pitchFamily="18" charset="0"/>
                <a:ea typeface="Times New Roman" panose="02020603050405020304" pitchFamily="18" charset="0"/>
                <a:cs typeface="Times New Roman" panose="02020603050405020304" pitchFamily="18" charset="0"/>
              </a:rPr>
              <a:t>A very important factor related to the teaching process is the fact that the underlying data ontology was anonymized (from patients’, physicians’ and wards’ point of view), but real. Our experience shows that students being domain experts of this ontology rapidly got very interested in the querying process and started to perceive this as a game. This fact had a beneficial impact on the learning process.</a:t>
            </a:r>
            <a:endParaRPr lang="lv-LV" sz="1400" dirty="0">
              <a:effectLst/>
              <a:latin typeface="Times" panose="02020603050405020304" pitchFamily="18" charset="0"/>
              <a:ea typeface="Times New Roman" panose="02020603050405020304" pitchFamily="18" charset="0"/>
              <a:cs typeface="Times New Roman" panose="02020603050405020304" pitchFamily="18" charset="0"/>
            </a:endParaRPr>
          </a:p>
        </p:txBody>
      </p:sp>
      <p:sp>
        <p:nvSpPr>
          <p:cNvPr id="12" name="TextBox 11"/>
          <p:cNvSpPr txBox="1"/>
          <p:nvPr/>
        </p:nvSpPr>
        <p:spPr>
          <a:xfrm>
            <a:off x="1461644" y="1789060"/>
            <a:ext cx="5607625" cy="369332"/>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lv-LV" b="0" i="0" u="none" strike="noStrike" kern="0" cap="none" spc="0" normalizeH="0" baseline="0" noProof="0" dirty="0" smtClean="0">
                <a:ln>
                  <a:noFill/>
                </a:ln>
                <a:solidFill>
                  <a:srgbClr val="00B0F0"/>
                </a:solidFill>
                <a:effectLst/>
                <a:uLnTx/>
                <a:uFillTx/>
              </a:rPr>
              <a:t>LU Medicīnas </a:t>
            </a:r>
            <a:r>
              <a:rPr kumimoji="0" lang="lv-LV" b="0" i="0" u="none" strike="noStrike" kern="0" cap="none" spc="0" normalizeH="0" baseline="0" noProof="0" dirty="0" err="1" smtClean="0">
                <a:ln>
                  <a:noFill/>
                </a:ln>
                <a:solidFill>
                  <a:srgbClr val="00B0F0"/>
                </a:solidFill>
                <a:effectLst/>
                <a:uLnTx/>
                <a:uFillTx/>
              </a:rPr>
              <a:t>fakultāes</a:t>
            </a:r>
            <a:r>
              <a:rPr kumimoji="0" lang="lv-LV" b="0" i="0" u="none" strike="noStrike" kern="0" cap="none" spc="0" normalizeH="0" baseline="0" noProof="0" dirty="0" smtClean="0">
                <a:ln>
                  <a:noFill/>
                </a:ln>
                <a:solidFill>
                  <a:srgbClr val="00B0F0"/>
                </a:solidFill>
                <a:effectLst/>
                <a:uLnTx/>
                <a:uFillTx/>
              </a:rPr>
              <a:t> </a:t>
            </a:r>
            <a:r>
              <a:rPr kumimoji="0" lang="lv-LV" b="0" i="0" u="none" strike="noStrike" kern="0" cap="none" spc="0" normalizeH="0" baseline="0" noProof="0" dirty="0" err="1" smtClean="0">
                <a:ln>
                  <a:noFill/>
                </a:ln>
                <a:solidFill>
                  <a:srgbClr val="00B0F0"/>
                </a:solidFill>
                <a:effectLst/>
                <a:uLnTx/>
                <a:uFillTx/>
              </a:rPr>
              <a:t>Māszinību</a:t>
            </a:r>
            <a:r>
              <a:rPr kumimoji="0" lang="lv-LV" b="0" i="0" u="none" strike="noStrike" kern="0" cap="none" spc="0" normalizeH="0" baseline="0" noProof="0" dirty="0" smtClean="0">
                <a:ln>
                  <a:noFill/>
                </a:ln>
                <a:solidFill>
                  <a:srgbClr val="00B0F0"/>
                </a:solidFill>
                <a:effectLst/>
                <a:uLnTx/>
                <a:uFillTx/>
              </a:rPr>
              <a:t> maģistrantūras studenti</a:t>
            </a:r>
          </a:p>
        </p:txBody>
      </p:sp>
    </p:spTree>
    <p:extLst>
      <p:ext uri="{BB962C8B-B14F-4D97-AF65-F5344CB8AC3E}">
        <p14:creationId xmlns:p14="http://schemas.microsoft.com/office/powerpoint/2010/main" val="3621463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152400"/>
            <a:ext cx="8229600" cy="877534"/>
          </a:xfrm>
        </p:spPr>
        <p:txBody>
          <a:bodyPr/>
          <a:lstStyle/>
          <a:p>
            <a:r>
              <a:rPr lang="lv-LV" dirty="0" smtClean="0"/>
              <a:t>Realizācija un ātrdarbība</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17</a:t>
            </a:fld>
            <a:endParaRPr lang="en-US"/>
          </a:p>
        </p:txBody>
      </p:sp>
      <p:pic>
        <p:nvPicPr>
          <p:cNvPr id="2050" name="Picture 2"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5786" y="1188300"/>
            <a:ext cx="6752425" cy="3289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266699" y="4636309"/>
            <a:ext cx="8610600" cy="1754326"/>
          </a:xfrm>
          <a:prstGeom prst="rect">
            <a:avLst/>
          </a:prstGeom>
        </p:spPr>
        <p:txBody>
          <a:bodyPr wrap="square">
            <a:spAutoFit/>
          </a:bodyPr>
          <a:lstStyle/>
          <a:p>
            <a:pPr indent="144145" algn="just">
              <a:spcAft>
                <a:spcPts val="0"/>
              </a:spcAft>
            </a:pPr>
            <a:r>
              <a:rPr lang="en-US" sz="1200" dirty="0">
                <a:latin typeface="Times" panose="02020603050405020304" pitchFamily="18" charset="0"/>
                <a:ea typeface="Times New Roman" panose="02020603050405020304" pitchFamily="18" charset="0"/>
                <a:cs typeface="Times New Roman" panose="02020603050405020304" pitchFamily="18" charset="0"/>
              </a:rPr>
              <a:t>The volume of data over the period of year 2015 was the following – there were about 35’000 hospital episodes and 70’000 outpatient episodes in Riga Children’s Clinical University Hospital (in total the data took up less than 2GB RAM). The performance on such queries and data volume can be seen in Fig. 4, where queries are sorted in an increasing order by their execution time</a:t>
            </a:r>
            <a:r>
              <a:rPr lang="en-US" sz="1200" dirty="0" smtClean="0">
                <a:latin typeface="Times" panose="02020603050405020304" pitchFamily="18" charset="0"/>
                <a:ea typeface="Times New Roman" panose="02020603050405020304" pitchFamily="18" charset="0"/>
                <a:cs typeface="Times New Roman" panose="02020603050405020304" pitchFamily="18" charset="0"/>
              </a:rPr>
              <a:t>.</a:t>
            </a:r>
            <a:endParaRPr lang="lv-LV" sz="1200" dirty="0" smtClean="0">
              <a:latin typeface="Times" panose="02020603050405020304" pitchFamily="18" charset="0"/>
              <a:ea typeface="Times New Roman" panose="02020603050405020304" pitchFamily="18" charset="0"/>
              <a:cs typeface="Times New Roman" panose="02020603050405020304" pitchFamily="18" charset="0"/>
            </a:endParaRPr>
          </a:p>
          <a:p>
            <a:pPr indent="144145" algn="just">
              <a:spcAft>
                <a:spcPts val="0"/>
              </a:spcAft>
            </a:pPr>
            <a:r>
              <a:rPr lang="en-US" sz="1200" dirty="0">
                <a:latin typeface="Times" panose="02020603050405020304" pitchFamily="18" charset="0"/>
                <a:ea typeface="Times New Roman" panose="02020603050405020304" pitchFamily="18" charset="0"/>
                <a:cs typeface="Times New Roman" panose="02020603050405020304" pitchFamily="18" charset="0"/>
              </a:rPr>
              <a:t>According to statistics there are about 350’000 hospital episodes together in all hospitals in Latvia per year (about ten times more than in Riga Children’s Clinical University Hospital). It means that all these data would take up less than 20 GB RAM. Currently a quad-core computer with 32 GB RAM costs about 1’000 euro. Since the </a:t>
            </a:r>
            <a:r>
              <a:rPr lang="en-US" sz="1200" dirty="0" err="1">
                <a:latin typeface="Times" panose="02020603050405020304" pitchFamily="18" charset="0"/>
                <a:ea typeface="Times New Roman" panose="02020603050405020304" pitchFamily="18" charset="0"/>
                <a:cs typeface="Times New Roman" panose="02020603050405020304" pitchFamily="18" charset="0"/>
              </a:rPr>
              <a:t>semistar</a:t>
            </a:r>
            <a:r>
              <a:rPr lang="en-US" sz="1200" dirty="0">
                <a:latin typeface="Times" panose="02020603050405020304" pitchFamily="18" charset="0"/>
                <a:ea typeface="Times New Roman" panose="02020603050405020304" pitchFamily="18" charset="0"/>
                <a:cs typeface="Times New Roman" panose="02020603050405020304" pitchFamily="18" charset="0"/>
              </a:rPr>
              <a:t> data ontology is granular </a:t>
            </a:r>
            <a:r>
              <a:rPr lang="en-US" sz="1200" dirty="0" smtClean="0">
                <a:latin typeface="Times" panose="02020603050405020304" pitchFamily="18" charset="0"/>
                <a:ea typeface="Times New Roman" panose="02020603050405020304" pitchFamily="18" charset="0"/>
                <a:cs typeface="Times New Roman" panose="02020603050405020304" pitchFamily="18" charset="0"/>
              </a:rPr>
              <a:t>, </a:t>
            </a:r>
            <a:r>
              <a:rPr lang="en-US" sz="1200" dirty="0">
                <a:latin typeface="Times" panose="02020603050405020304" pitchFamily="18" charset="0"/>
                <a:ea typeface="Times New Roman" panose="02020603050405020304" pitchFamily="18" charset="0"/>
                <a:cs typeface="Times New Roman" panose="02020603050405020304" pitchFamily="18" charset="0"/>
              </a:rPr>
              <a:t>the query execution can be done in parallel on all four cores thus improving the execution time four times (our experiment seen in Fig. 4 was performed on only one core). We can conclude that the performance of the query execution over data of all the hospitals in Latvia would only be 2.5-3 times slower than it is now providing the ability to answer a vast majority of queries in less than one second</a:t>
            </a:r>
            <a:r>
              <a:rPr lang="en-US" sz="1200" dirty="0" smtClean="0">
                <a:latin typeface="Times" panose="02020603050405020304" pitchFamily="18" charset="0"/>
                <a:ea typeface="Times New Roman" panose="02020603050405020304" pitchFamily="18" charset="0"/>
                <a:cs typeface="Times New Roman" panose="02020603050405020304" pitchFamily="18" charset="0"/>
              </a:rPr>
              <a:t>.</a:t>
            </a:r>
            <a:endParaRPr lang="lv-LV" sz="1200" dirty="0">
              <a:latin typeface="Times"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73326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Problēmas un tālākie pētījumi</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18</a:t>
            </a:fld>
            <a:endParaRPr lang="en-US"/>
          </a:p>
        </p:txBody>
      </p:sp>
      <p:sp>
        <p:nvSpPr>
          <p:cNvPr id="7" name="TextBox 6"/>
          <p:cNvSpPr txBox="1"/>
          <p:nvPr/>
        </p:nvSpPr>
        <p:spPr>
          <a:xfrm>
            <a:off x="1066800" y="2286000"/>
            <a:ext cx="7620000" cy="2031325"/>
          </a:xfrm>
          <a:prstGeom prst="rect">
            <a:avLst/>
          </a:prstGeom>
          <a:noFill/>
        </p:spPr>
        <p:txBody>
          <a:bodyPr wrap="square" rtlCol="0">
            <a:spAutoFit/>
          </a:bodyPr>
          <a:lstStyle/>
          <a:p>
            <a:pPr marL="342900" indent="-342900">
              <a:buFont typeface="Arial" panose="020B0604020202020204" pitchFamily="34" charset="0"/>
              <a:buChar char="•"/>
            </a:pPr>
            <a:r>
              <a:rPr lang="lv-LV" dirty="0" smtClean="0"/>
              <a:t>Attīstīt apakšklašu un jaunu atribūtu definēšanas mehānismu </a:t>
            </a:r>
            <a:r>
              <a:rPr lang="en-US" dirty="0"/>
              <a:t>(</a:t>
            </a:r>
            <a:r>
              <a:rPr lang="en-US" i="1" dirty="0"/>
              <a:t>DEFINE </a:t>
            </a:r>
            <a:r>
              <a:rPr lang="en-US" i="1" dirty="0" err="1"/>
              <a:t>InfectiousDisease</a:t>
            </a:r>
            <a:r>
              <a:rPr lang="en-US" i="1" dirty="0"/>
              <a:t> = SELECT …) and attribute definition feature (DEFINE </a:t>
            </a:r>
            <a:r>
              <a:rPr lang="en-US" i="1" dirty="0" err="1"/>
              <a:t>HospitalEpisode.duration</a:t>
            </a:r>
            <a:r>
              <a:rPr lang="en-US" i="1" dirty="0"/>
              <a:t> = </a:t>
            </a:r>
            <a:r>
              <a:rPr lang="en-US" i="1" dirty="0" err="1"/>
              <a:t>dischargeTime-admissionTime</a:t>
            </a:r>
            <a:r>
              <a:rPr lang="en-US" dirty="0"/>
              <a:t>). </a:t>
            </a:r>
            <a:endParaRPr lang="lv-LV" dirty="0" smtClean="0"/>
          </a:p>
          <a:p>
            <a:pPr marL="285750" indent="-285750">
              <a:buFont typeface="Arial" panose="020B0604020202020204" pitchFamily="34" charset="0"/>
              <a:buChar char="•"/>
            </a:pPr>
            <a:endParaRPr lang="lv-LV" dirty="0" smtClean="0"/>
          </a:p>
          <a:p>
            <a:pPr marL="342900" indent="-342900">
              <a:buFont typeface="Arial" panose="020B0604020202020204" pitchFamily="34" charset="0"/>
              <a:buChar char="•"/>
            </a:pPr>
            <a:r>
              <a:rPr lang="lv-LV" dirty="0" smtClean="0"/>
              <a:t>Izstrādāt notikumu izvietojumu laikā (lai ar Excel var tālāk apstrādāt)</a:t>
            </a:r>
          </a:p>
          <a:p>
            <a:pPr marL="342900" indent="-342900">
              <a:buFont typeface="Arial" panose="020B0604020202020204" pitchFamily="34" charset="0"/>
              <a:buChar char="•"/>
            </a:pPr>
            <a:endParaRPr lang="lv-LV" dirty="0" smtClean="0"/>
          </a:p>
          <a:p>
            <a:pPr marL="285750" indent="-285750">
              <a:buFont typeface="Arial" panose="020B0604020202020204" pitchFamily="34" charset="0"/>
              <a:buChar char="•"/>
            </a:pPr>
            <a:r>
              <a:rPr lang="lv-LV" dirty="0" smtClean="0"/>
              <a:t>Tālāk attīstīt pieejas tiesību mehānismu</a:t>
            </a:r>
            <a:endParaRPr lang="lv-LV" dirty="0"/>
          </a:p>
        </p:txBody>
      </p:sp>
    </p:spTree>
    <p:extLst>
      <p:ext uri="{BB962C8B-B14F-4D97-AF65-F5344CB8AC3E}">
        <p14:creationId xmlns:p14="http://schemas.microsoft.com/office/powerpoint/2010/main" val="2052853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3697" y="2832080"/>
            <a:ext cx="7924800" cy="3139321"/>
          </a:xfrm>
          <a:prstGeom prst="rect">
            <a:avLst/>
          </a:prstGeom>
        </p:spPr>
        <p:txBody>
          <a:bodyPr wrap="square">
            <a:spAutoFit/>
          </a:bodyPr>
          <a:lstStyle/>
          <a:p>
            <a:r>
              <a:rPr lang="lv-LV" dirty="0" smtClean="0"/>
              <a:t>Dienas </a:t>
            </a:r>
            <a:r>
              <a:rPr lang="lv-LV" dirty="0"/>
              <a:t>kārtība:</a:t>
            </a:r>
          </a:p>
          <a:p>
            <a:pPr marL="285750" lvl="0" indent="-285750">
              <a:buFont typeface="Arial" panose="020B0604020202020204" pitchFamily="34" charset="0"/>
              <a:buChar char="•"/>
            </a:pPr>
            <a:r>
              <a:rPr lang="lv-LV" dirty="0"/>
              <a:t>Uz ontoloģijām balstītas tīmekļa videi pielāgotas modelēšanas tehnoloģijas un rīki zināšanu analīzei  (LU </a:t>
            </a:r>
            <a:r>
              <a:rPr lang="lv-LV" dirty="0" smtClean="0"/>
              <a:t>MII uzdevumi)  </a:t>
            </a:r>
            <a:r>
              <a:rPr lang="lv-LV" dirty="0"/>
              <a:t>- J.Bārzdiņš, A.šostaks, E.Rencis, M.Grasmanis, A.Sproģis</a:t>
            </a:r>
          </a:p>
          <a:p>
            <a:pPr marL="285750" lvl="0" indent="-285750">
              <a:buFont typeface="Arial" panose="020B0604020202020204" pitchFamily="34" charset="0"/>
              <a:buChar char="•"/>
            </a:pPr>
            <a:r>
              <a:rPr lang="lv-LV" dirty="0"/>
              <a:t>Uz ontoloģijām balstītas dabīgās valodas semantikas izgūšanas metodes (LU </a:t>
            </a:r>
            <a:r>
              <a:rPr lang="lv-LV" dirty="0" smtClean="0"/>
              <a:t>MII uzdevumi par dabīgās valodas analīzi) </a:t>
            </a:r>
            <a:r>
              <a:rPr lang="lv-LV" dirty="0"/>
              <a:t>-  G.Bārzdiņš, D.Goško, P.Paikens</a:t>
            </a:r>
          </a:p>
          <a:p>
            <a:pPr marL="285750" lvl="0" indent="-285750">
              <a:buFont typeface="Arial" panose="020B0604020202020204" pitchFamily="34" charset="0"/>
              <a:buChar char="•"/>
            </a:pPr>
            <a:r>
              <a:rPr lang="lv-LV" dirty="0"/>
              <a:t>Semantiskā tīmekļa tehnoloģijas zināšanu </a:t>
            </a:r>
            <a:r>
              <a:rPr lang="lv-LV" dirty="0" smtClean="0"/>
              <a:t>formalizācijai, analīzei un  </a:t>
            </a:r>
            <a:r>
              <a:rPr lang="lv-LV" dirty="0"/>
              <a:t>vairākkārtīgai izmantošanai </a:t>
            </a:r>
            <a:r>
              <a:rPr lang="lv-LV" dirty="0" smtClean="0"/>
              <a:t> </a:t>
            </a:r>
            <a:r>
              <a:rPr lang="lv-LV" dirty="0"/>
              <a:t>(RTU </a:t>
            </a:r>
            <a:r>
              <a:rPr lang="lv-LV" dirty="0" smtClean="0"/>
              <a:t>DITF uzdevumi) </a:t>
            </a:r>
            <a:r>
              <a:rPr lang="lv-LV" dirty="0"/>
              <a:t>– J.Grundspeņķis, </a:t>
            </a:r>
            <a:r>
              <a:rPr lang="lv-LV" dirty="0" err="1" smtClean="0"/>
              <a:t>P.Rudzājs</a:t>
            </a:r>
            <a:r>
              <a:rPr lang="lv-LV" dirty="0" smtClean="0"/>
              <a:t>, </a:t>
            </a:r>
            <a:r>
              <a:rPr lang="lv-LV" dirty="0"/>
              <a:t>M.Kirikova, </a:t>
            </a:r>
            <a:r>
              <a:rPr lang="lv-LV" dirty="0" err="1" smtClean="0"/>
              <a:t>A.Novickis</a:t>
            </a:r>
            <a:r>
              <a:rPr lang="lv-LV" dirty="0" smtClean="0"/>
              <a:t>, </a:t>
            </a:r>
            <a:r>
              <a:rPr lang="lv-LV" dirty="0" err="1" smtClean="0"/>
              <a:t>E.Lavendelis</a:t>
            </a:r>
            <a:endParaRPr lang="lv-LV" dirty="0"/>
          </a:p>
          <a:p>
            <a:pPr marL="285750" lvl="0" indent="-285750">
              <a:buFont typeface="Arial" panose="020B0604020202020204" pitchFamily="34" charset="0"/>
              <a:buChar char="•"/>
            </a:pPr>
            <a:r>
              <a:rPr lang="es-ES" dirty="0" err="1"/>
              <a:t>Modeļu</a:t>
            </a:r>
            <a:r>
              <a:rPr lang="es-ES" dirty="0"/>
              <a:t> </a:t>
            </a:r>
            <a:r>
              <a:rPr lang="es-ES" dirty="0" err="1"/>
              <a:t>bāzēta</a:t>
            </a:r>
            <a:r>
              <a:rPr lang="es-ES" dirty="0"/>
              <a:t> </a:t>
            </a:r>
            <a:r>
              <a:rPr lang="es-ES" dirty="0" err="1"/>
              <a:t>datu</a:t>
            </a:r>
            <a:r>
              <a:rPr lang="es-ES" dirty="0"/>
              <a:t> </a:t>
            </a:r>
            <a:r>
              <a:rPr lang="es-ES" dirty="0" err="1"/>
              <a:t>vizualizācija</a:t>
            </a:r>
            <a:r>
              <a:rPr lang="es-ES" dirty="0"/>
              <a:t> un </a:t>
            </a:r>
            <a:r>
              <a:rPr lang="es-ES" dirty="0" err="1"/>
              <a:t>biznesa</a:t>
            </a:r>
            <a:r>
              <a:rPr lang="es-ES" dirty="0"/>
              <a:t> </a:t>
            </a:r>
            <a:r>
              <a:rPr lang="es-ES" dirty="0" err="1"/>
              <a:t>procesu</a:t>
            </a:r>
            <a:r>
              <a:rPr lang="es-ES" dirty="0"/>
              <a:t> </a:t>
            </a:r>
            <a:r>
              <a:rPr lang="es-ES" dirty="0" err="1"/>
              <a:t>izpildes</a:t>
            </a:r>
            <a:r>
              <a:rPr lang="es-ES" dirty="0"/>
              <a:t> </a:t>
            </a:r>
            <a:r>
              <a:rPr lang="es-ES" dirty="0" err="1"/>
              <a:t>laika</a:t>
            </a:r>
            <a:r>
              <a:rPr lang="es-ES" dirty="0"/>
              <a:t> </a:t>
            </a:r>
            <a:r>
              <a:rPr lang="es-ES" dirty="0" err="1"/>
              <a:t>verifikācija</a:t>
            </a:r>
            <a:r>
              <a:rPr lang="lv-LV" dirty="0" smtClean="0"/>
              <a:t> </a:t>
            </a:r>
            <a:r>
              <a:rPr lang="lv-LV" dirty="0"/>
              <a:t>(LU </a:t>
            </a:r>
            <a:r>
              <a:rPr lang="lv-LV" dirty="0" smtClean="0"/>
              <a:t>DF uzdevumi) </a:t>
            </a:r>
            <a:r>
              <a:rPr lang="lv-LV" dirty="0"/>
              <a:t>– J.Bičevskis, G.Arnicāns, Ģ.Karnītis</a:t>
            </a:r>
          </a:p>
        </p:txBody>
      </p:sp>
      <p:sp>
        <p:nvSpPr>
          <p:cNvPr id="5" name="Title 4"/>
          <p:cNvSpPr>
            <a:spLocks noGrp="1"/>
          </p:cNvSpPr>
          <p:nvPr>
            <p:ph type="title"/>
          </p:nvPr>
        </p:nvSpPr>
        <p:spPr>
          <a:xfrm>
            <a:off x="457200" y="247244"/>
            <a:ext cx="8229600" cy="2392362"/>
          </a:xfrm>
        </p:spPr>
        <p:txBody>
          <a:bodyPr>
            <a:noAutofit/>
          </a:bodyPr>
          <a:lstStyle/>
          <a:p>
            <a:r>
              <a:rPr lang="lv-LV" sz="1800" i="1" dirty="0">
                <a:solidFill>
                  <a:srgbClr val="4F81BD"/>
                </a:solidFill>
              </a:rPr>
              <a:t>2016.g. 17.martā Raiņa b.29 (LU MII), 210.telpā</a:t>
            </a:r>
            <a:r>
              <a:rPr lang="lv-LV" sz="2400" dirty="0" smtClean="0"/>
              <a:t/>
            </a:r>
            <a:br>
              <a:rPr lang="lv-LV" sz="2400" dirty="0" smtClean="0"/>
            </a:br>
            <a:r>
              <a:rPr lang="lv-LV" sz="2400" dirty="0" smtClean="0"/>
              <a:t>Seminārs</a:t>
            </a:r>
            <a:r>
              <a:rPr lang="lv-LV" sz="2400" dirty="0"/>
              <a:t/>
            </a:r>
            <a:br>
              <a:rPr lang="lv-LV" sz="2400" dirty="0"/>
            </a:br>
            <a:r>
              <a:rPr lang="lv-LV" sz="2400" dirty="0" smtClean="0"/>
              <a:t>par VPP </a:t>
            </a:r>
            <a:r>
              <a:rPr lang="lv-LV" sz="2400" dirty="0"/>
              <a:t>„SOPHIS” </a:t>
            </a:r>
            <a:br>
              <a:rPr lang="lv-LV" sz="2400" dirty="0"/>
            </a:br>
            <a:r>
              <a:rPr lang="lv-LV" sz="2400" dirty="0"/>
              <a:t>2.projekta „Uz ontoloģijām balstītas tīmekļa videi pielāgotas zināšanu inženierijas tehnoloģijas” </a:t>
            </a:r>
            <a:r>
              <a:rPr lang="lv-LV" sz="2400" dirty="0" smtClean="0"/>
              <a:t> 2.posmā (plus īsumā arī 1.posmā) veiktajiem </a:t>
            </a:r>
            <a:r>
              <a:rPr lang="lv-LV" sz="2400" dirty="0"/>
              <a:t>darbiem un iegūtajiem rezultātiem </a:t>
            </a:r>
            <a:endParaRPr lang="lv-LV" sz="1800" i="1" dirty="0">
              <a:solidFill>
                <a:schemeClr val="accent1"/>
              </a:solidFill>
            </a:endParaRPr>
          </a:p>
        </p:txBody>
      </p:sp>
      <p:sp>
        <p:nvSpPr>
          <p:cNvPr id="2" name="Date Placeholder 1"/>
          <p:cNvSpPr>
            <a:spLocks noGrp="1"/>
          </p:cNvSpPr>
          <p:nvPr>
            <p:ph type="dt" sz="half" idx="10"/>
          </p:nvPr>
        </p:nvSpPr>
        <p:spPr/>
        <p:txBody>
          <a:bodyPr/>
          <a:lstStyle/>
          <a:p>
            <a:r>
              <a:rPr lang="lv-LV" smtClean="0"/>
              <a:t>17/03/2016</a:t>
            </a:r>
            <a:endParaRPr lang="en-US" dirty="0"/>
          </a:p>
        </p:txBody>
      </p:sp>
      <p:sp>
        <p:nvSpPr>
          <p:cNvPr id="3" name="Footer Placeholder 2"/>
          <p:cNvSpPr>
            <a:spLocks noGrp="1"/>
          </p:cNvSpPr>
          <p:nvPr>
            <p:ph type="ftr" sz="quarter" idx="11"/>
          </p:nvPr>
        </p:nvSpPr>
        <p:spPr/>
        <p:txBody>
          <a:bodyPr/>
          <a:lstStyle/>
          <a:p>
            <a:r>
              <a:rPr lang="en-US" smtClean="0"/>
              <a:t>VPP SOPHIS prjekts Nr.2</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2238977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fontScale="90000"/>
          </a:bodyPr>
          <a:lstStyle/>
          <a:p>
            <a:r>
              <a:rPr lang="lv-LV" dirty="0" smtClean="0"/>
              <a:t>Pārskats par 2.projektu </a:t>
            </a:r>
            <a:br>
              <a:rPr lang="lv-LV" dirty="0" smtClean="0"/>
            </a:br>
            <a:r>
              <a:rPr lang="lv-LV" dirty="0" smtClean="0"/>
              <a:t>(1. un 2. posmi)</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2597542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lv-LV" dirty="0" smtClean="0"/>
              <a:t>Uzdevumi</a:t>
            </a:r>
            <a:endParaRPr lang="lv-LV" dirty="0"/>
          </a:p>
        </p:txBody>
      </p:sp>
      <p:sp>
        <p:nvSpPr>
          <p:cNvPr id="3" name="Text Placeholder 2"/>
          <p:cNvSpPr>
            <a:spLocks noGrp="1"/>
          </p:cNvSpPr>
          <p:nvPr>
            <p:ph type="body" idx="1"/>
          </p:nvPr>
        </p:nvSpPr>
        <p:spPr>
          <a:xfrm>
            <a:off x="483709" y="1008509"/>
            <a:ext cx="4040188" cy="639762"/>
          </a:xfrm>
        </p:spPr>
        <p:txBody>
          <a:bodyPr/>
          <a:lstStyle/>
          <a:p>
            <a:r>
              <a:rPr lang="lv-LV" dirty="0" smtClean="0"/>
              <a:t>1.etaps</a:t>
            </a:r>
            <a:endParaRPr lang="lv-LV" dirty="0"/>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1687208421"/>
              </p:ext>
            </p:extLst>
          </p:nvPr>
        </p:nvGraphicFramePr>
        <p:xfrm>
          <a:off x="457200" y="1762128"/>
          <a:ext cx="3832924" cy="3967621"/>
        </p:xfrm>
        <a:graphic>
          <a:graphicData uri="http://schemas.openxmlformats.org/drawingml/2006/table">
            <a:tbl>
              <a:tblPr firstRow="1" firstCol="1" bandRow="1"/>
              <a:tblGrid>
                <a:gridCol w="3832924"/>
              </a:tblGrid>
              <a:tr h="630977">
                <a:tc>
                  <a:txBody>
                    <a:bodyPr/>
                    <a:lstStyle/>
                    <a:p>
                      <a:pPr>
                        <a:spcAft>
                          <a:spcPts val="0"/>
                        </a:spcAft>
                      </a:pPr>
                      <a:r>
                        <a:rPr lang="lv-LV" sz="1400" dirty="0">
                          <a:solidFill>
                            <a:srgbClr val="FF0000"/>
                          </a:solidFill>
                          <a:effectLst/>
                          <a:latin typeface="Times New Roman" panose="02020603050405020304" pitchFamily="18" charset="0"/>
                          <a:ea typeface="Times New Roman" panose="02020603050405020304" pitchFamily="18" charset="0"/>
                        </a:rPr>
                        <a:t>1. Uz ontoloģijām un tīmekļa tehnoloģijām balstītas grafiskas ātro vaicājumu valodas teorētisko pamatu izstrāde.</a:t>
                      </a:r>
                    </a:p>
                  </a:txBody>
                  <a:tcPr marL="0" marR="0" marT="0" marB="0">
                    <a:lnL>
                      <a:noFill/>
                    </a:lnL>
                    <a:lnR>
                      <a:noFill/>
                    </a:lnR>
                    <a:lnT>
                      <a:noFill/>
                    </a:lnT>
                    <a:lnB>
                      <a:noFill/>
                    </a:lnB>
                    <a:solidFill>
                      <a:srgbClr val="FFFFFF"/>
                    </a:solidFill>
                  </a:tcPr>
                </a:tc>
              </a:tr>
              <a:tr h="1407301">
                <a:tc>
                  <a:txBody>
                    <a:bodyPr/>
                    <a:lstStyle/>
                    <a:p>
                      <a:pPr>
                        <a:spcAft>
                          <a:spcPts val="0"/>
                        </a:spcAft>
                      </a:pPr>
                      <a:r>
                        <a:rPr lang="lv-LV" sz="1400" dirty="0">
                          <a:solidFill>
                            <a:srgbClr val="FF0000"/>
                          </a:solidFill>
                          <a:effectLst/>
                          <a:latin typeface="Times New Roman" panose="02020603050405020304" pitchFamily="18" charset="0"/>
                          <a:ea typeface="Times New Roman" panose="02020603050405020304" pitchFamily="18" charset="0"/>
                        </a:rPr>
                        <a:t>2. Uz ontoloģijām, tīmekļa tehnoloģijām un kontrolētas dabīgās valodas balstītas ātro vaicājumu valodas, kas „pa tiešo” (bez programmētāja starpniecības) būs lietojama nozaru speciālistiem,  </a:t>
                      </a:r>
                      <a:r>
                        <a:rPr lang="lv-LV" sz="1400" dirty="0" smtClean="0">
                          <a:solidFill>
                            <a:srgbClr val="FF0000"/>
                          </a:solidFill>
                          <a:effectLst/>
                          <a:latin typeface="Times New Roman" panose="02020603050405020304" pitchFamily="18" charset="0"/>
                          <a:ea typeface="Times New Roman" panose="02020603050405020304" pitchFamily="18" charset="0"/>
                        </a:rPr>
                        <a:t>izstrāde.</a:t>
                      </a:r>
                    </a:p>
                    <a:p>
                      <a:pPr>
                        <a:spcAft>
                          <a:spcPts val="0"/>
                        </a:spcAft>
                      </a:pPr>
                      <a:endParaRPr lang="lv-LV" sz="1400" dirty="0" smtClean="0">
                        <a:solidFill>
                          <a:srgbClr val="FF0000"/>
                        </a:solidFill>
                        <a:effectLst/>
                        <a:latin typeface="Times New Roman" panose="02020603050405020304" pitchFamily="18" charset="0"/>
                        <a:ea typeface="Times New Roman" panose="02020603050405020304" pitchFamily="18" charset="0"/>
                      </a:endParaRPr>
                    </a:p>
                  </a:txBody>
                  <a:tcPr marL="0" marR="0" marT="0" marB="0">
                    <a:lnL>
                      <a:noFill/>
                    </a:lnL>
                    <a:lnR>
                      <a:noFill/>
                    </a:lnR>
                    <a:lnT>
                      <a:noFill/>
                    </a:lnT>
                    <a:lnB>
                      <a:noFill/>
                    </a:lnB>
                    <a:solidFill>
                      <a:srgbClr val="FFFFFF"/>
                    </a:solidFill>
                  </a:tcPr>
                </a:tc>
              </a:tr>
              <a:tr h="1892931">
                <a:tc>
                  <a:txBody>
                    <a:bodyPr/>
                    <a:lstStyle/>
                    <a:p>
                      <a:pPr>
                        <a:spcAft>
                          <a:spcPts val="0"/>
                        </a:spcAft>
                      </a:pPr>
                      <a:r>
                        <a:rPr lang="lv-LV" sz="1400" dirty="0">
                          <a:effectLst/>
                          <a:latin typeface="Times New Roman" panose="02020603050405020304" pitchFamily="18" charset="0"/>
                          <a:ea typeface="Times New Roman" panose="02020603050405020304" pitchFamily="18" charset="0"/>
                        </a:rPr>
                        <a:t>3. </a:t>
                      </a:r>
                      <a:r>
                        <a:rPr lang="lv-LV" sz="1400" dirty="0">
                          <a:solidFill>
                            <a:srgbClr val="0070C0"/>
                          </a:solidFill>
                          <a:effectLst/>
                          <a:latin typeface="Times New Roman" panose="02020603050405020304" pitchFamily="18" charset="0"/>
                          <a:ea typeface="Times New Roman" panose="02020603050405020304" pitchFamily="18" charset="0"/>
                        </a:rPr>
                        <a:t>Grūti formalizējamu sistēmu tīmeklī balstītu modelēšanas rīku  būves metožu un tehnoloģiju izstrāde. </a:t>
                      </a:r>
                      <a:endParaRPr lang="lv-LV" sz="1400" dirty="0" smtClean="0">
                        <a:solidFill>
                          <a:srgbClr val="0070C0"/>
                        </a:solidFill>
                        <a:effectLst/>
                        <a:latin typeface="Times New Roman" panose="02020603050405020304" pitchFamily="18" charset="0"/>
                        <a:ea typeface="Times New Roman" panose="02020603050405020304" pitchFamily="18" charset="0"/>
                      </a:endParaRPr>
                    </a:p>
                    <a:p>
                      <a:pPr>
                        <a:spcAft>
                          <a:spcPts val="0"/>
                        </a:spcAft>
                      </a:pPr>
                      <a:endParaRPr lang="lv-LV" sz="1400" dirty="0" smtClean="0">
                        <a:effectLst/>
                        <a:latin typeface="Times New Roman" panose="02020603050405020304" pitchFamily="18" charset="0"/>
                        <a:ea typeface="Times New Roman" panose="02020603050405020304" pitchFamily="18" charset="0"/>
                      </a:endParaRPr>
                    </a:p>
                    <a:p>
                      <a:pPr>
                        <a:spcAft>
                          <a:spcPts val="0"/>
                        </a:spcAft>
                      </a:pPr>
                      <a:r>
                        <a:rPr lang="lv-LV" sz="1400" dirty="0" smtClean="0">
                          <a:effectLst/>
                          <a:latin typeface="Times New Roman" panose="02020603050405020304" pitchFamily="18" charset="0"/>
                          <a:ea typeface="Times New Roman" panose="02020603050405020304" pitchFamily="18" charset="0"/>
                        </a:rPr>
                        <a:t>5</a:t>
                      </a:r>
                      <a:r>
                        <a:rPr lang="lv-LV" sz="1400" dirty="0" smtClean="0">
                          <a:solidFill>
                            <a:srgbClr val="00B050"/>
                          </a:solidFill>
                          <a:effectLst/>
                          <a:latin typeface="Times New Roman" panose="02020603050405020304" pitchFamily="18" charset="0"/>
                          <a:ea typeface="Times New Roman" panose="02020603050405020304" pitchFamily="18" charset="0"/>
                        </a:rPr>
                        <a:t>. Uz lieliem semantiskiem grafiem (piemēram, </a:t>
                      </a:r>
                      <a:r>
                        <a:rPr lang="lv-LV" sz="1400" i="1" dirty="0" err="1" smtClean="0">
                          <a:solidFill>
                            <a:srgbClr val="00B050"/>
                          </a:solidFill>
                          <a:effectLst/>
                          <a:latin typeface="Times New Roman" panose="02020603050405020304" pitchFamily="18" charset="0"/>
                          <a:ea typeface="Times New Roman" panose="02020603050405020304" pitchFamily="18" charset="0"/>
                        </a:rPr>
                        <a:t>BabelNet</a:t>
                      </a:r>
                      <a:r>
                        <a:rPr lang="lv-LV" sz="1400" dirty="0" smtClean="0">
                          <a:solidFill>
                            <a:srgbClr val="00B050"/>
                          </a:solidFill>
                          <a:effectLst/>
                          <a:latin typeface="Times New Roman" panose="02020603050405020304" pitchFamily="18" charset="0"/>
                          <a:ea typeface="Times New Roman" panose="02020603050405020304" pitchFamily="18" charset="0"/>
                        </a:rPr>
                        <a:t>) un notikumu </a:t>
                      </a:r>
                      <a:r>
                        <a:rPr lang="lv-LV" sz="1400" i="1" dirty="0" smtClean="0">
                          <a:solidFill>
                            <a:srgbClr val="00B050"/>
                          </a:solidFill>
                          <a:effectLst/>
                          <a:latin typeface="Times New Roman" panose="02020603050405020304" pitchFamily="18" charset="0"/>
                          <a:ea typeface="Times New Roman" panose="02020603050405020304" pitchFamily="18" charset="0"/>
                        </a:rPr>
                        <a:t>n-āru</a:t>
                      </a:r>
                      <a:r>
                        <a:rPr lang="lv-LV" sz="1400" dirty="0" smtClean="0">
                          <a:solidFill>
                            <a:srgbClr val="00B050"/>
                          </a:solidFill>
                          <a:effectLst/>
                          <a:latin typeface="Times New Roman" panose="02020603050405020304" pitchFamily="18" charset="0"/>
                          <a:ea typeface="Times New Roman" panose="02020603050405020304" pitchFamily="18" charset="0"/>
                        </a:rPr>
                        <a:t> relāciju grafiem (piemēram, </a:t>
                      </a:r>
                      <a:r>
                        <a:rPr lang="lv-LV" sz="1400" i="1" dirty="0" smtClean="0">
                          <a:solidFill>
                            <a:srgbClr val="00B050"/>
                          </a:solidFill>
                          <a:effectLst/>
                          <a:latin typeface="Times New Roman" panose="02020603050405020304" pitchFamily="18" charset="0"/>
                          <a:ea typeface="Times New Roman" panose="02020603050405020304" pitchFamily="18" charset="0"/>
                        </a:rPr>
                        <a:t>AMR, </a:t>
                      </a:r>
                      <a:r>
                        <a:rPr lang="lv-LV" sz="1400" i="1" dirty="0" err="1" smtClean="0">
                          <a:solidFill>
                            <a:srgbClr val="00B050"/>
                          </a:solidFill>
                          <a:effectLst/>
                          <a:latin typeface="Times New Roman" panose="02020603050405020304" pitchFamily="18" charset="0"/>
                          <a:ea typeface="Times New Roman" panose="02020603050405020304" pitchFamily="18" charset="0"/>
                        </a:rPr>
                        <a:t>FrameNet</a:t>
                      </a:r>
                      <a:r>
                        <a:rPr lang="lv-LV" sz="1400" dirty="0" smtClean="0">
                          <a:solidFill>
                            <a:srgbClr val="00B050"/>
                          </a:solidFill>
                          <a:effectLst/>
                          <a:latin typeface="Times New Roman" panose="02020603050405020304" pitchFamily="18" charset="0"/>
                          <a:ea typeface="Times New Roman" panose="02020603050405020304" pitchFamily="18" charset="0"/>
                        </a:rPr>
                        <a:t>) balstītu dabīgās valodas saprašanas (</a:t>
                      </a:r>
                      <a:r>
                        <a:rPr lang="lv-LV" sz="1400" i="1" dirty="0" err="1" smtClean="0">
                          <a:solidFill>
                            <a:srgbClr val="00B050"/>
                          </a:solidFill>
                          <a:effectLst/>
                          <a:latin typeface="Times New Roman" panose="02020603050405020304" pitchFamily="18" charset="0"/>
                          <a:ea typeface="Times New Roman" panose="02020603050405020304" pitchFamily="18" charset="0"/>
                        </a:rPr>
                        <a:t>language</a:t>
                      </a:r>
                      <a:r>
                        <a:rPr lang="lv-LV" sz="1400" i="1" dirty="0" smtClean="0">
                          <a:solidFill>
                            <a:srgbClr val="00B050"/>
                          </a:solidFill>
                          <a:effectLst/>
                          <a:latin typeface="Times New Roman" panose="02020603050405020304" pitchFamily="18" charset="0"/>
                          <a:ea typeface="Times New Roman" panose="02020603050405020304" pitchFamily="18" charset="0"/>
                        </a:rPr>
                        <a:t> </a:t>
                      </a:r>
                      <a:r>
                        <a:rPr lang="lv-LV" sz="1400" i="1" dirty="0" err="1" smtClean="0">
                          <a:solidFill>
                            <a:srgbClr val="00B050"/>
                          </a:solidFill>
                          <a:effectLst/>
                          <a:latin typeface="Times New Roman" panose="02020603050405020304" pitchFamily="18" charset="0"/>
                          <a:ea typeface="Times New Roman" panose="02020603050405020304" pitchFamily="18" charset="0"/>
                        </a:rPr>
                        <a:t>understanding</a:t>
                      </a:r>
                      <a:r>
                        <a:rPr lang="lv-LV" sz="1400" dirty="0" smtClean="0">
                          <a:solidFill>
                            <a:srgbClr val="00B050"/>
                          </a:solidFill>
                          <a:effectLst/>
                          <a:latin typeface="Times New Roman" panose="02020603050405020304" pitchFamily="18" charset="0"/>
                          <a:ea typeface="Times New Roman" panose="02020603050405020304" pitchFamily="18" charset="0"/>
                        </a:rPr>
                        <a:t>) metožu teorētisko pamatu izstrāde.</a:t>
                      </a:r>
                    </a:p>
                  </a:txBody>
                  <a:tcPr marL="0" marR="0" marT="0" marB="0">
                    <a:lnL>
                      <a:noFill/>
                    </a:lnL>
                    <a:lnR>
                      <a:noFill/>
                    </a:lnR>
                    <a:lnT>
                      <a:noFill/>
                    </a:lnT>
                    <a:lnB>
                      <a:noFill/>
                    </a:lnB>
                    <a:solidFill>
                      <a:srgbClr val="FFFFFF"/>
                    </a:solidFill>
                  </a:tcPr>
                </a:tc>
              </a:tr>
            </a:tbl>
          </a:graphicData>
        </a:graphic>
      </p:graphicFrame>
      <p:sp>
        <p:nvSpPr>
          <p:cNvPr id="5" name="Text Placeholder 4"/>
          <p:cNvSpPr>
            <a:spLocks noGrp="1"/>
          </p:cNvSpPr>
          <p:nvPr>
            <p:ph type="body" sz="quarter" idx="3"/>
          </p:nvPr>
        </p:nvSpPr>
        <p:spPr>
          <a:xfrm>
            <a:off x="4645022" y="995391"/>
            <a:ext cx="4041775" cy="639762"/>
          </a:xfrm>
        </p:spPr>
        <p:txBody>
          <a:bodyPr/>
          <a:lstStyle/>
          <a:p>
            <a:r>
              <a:rPr lang="lv-LV" dirty="0" smtClean="0"/>
              <a:t>2.etaps</a:t>
            </a:r>
            <a:endParaRPr lang="lv-LV" dirty="0"/>
          </a:p>
        </p:txBody>
      </p:sp>
      <p:sp>
        <p:nvSpPr>
          <p:cNvPr id="6" name="Content Placeholder 5"/>
          <p:cNvSpPr>
            <a:spLocks noGrp="1"/>
          </p:cNvSpPr>
          <p:nvPr>
            <p:ph sz="quarter" idx="4"/>
          </p:nvPr>
        </p:nvSpPr>
        <p:spPr>
          <a:xfrm>
            <a:off x="4645022" y="1661272"/>
            <a:ext cx="4270378" cy="4668958"/>
          </a:xfrm>
        </p:spPr>
        <p:txBody>
          <a:bodyPr>
            <a:noAutofit/>
          </a:bodyPr>
          <a:lstStyle/>
          <a:p>
            <a:pPr marL="0" indent="0">
              <a:buNone/>
            </a:pPr>
            <a:r>
              <a:rPr lang="lv-LV" sz="1400" dirty="0" smtClean="0">
                <a:solidFill>
                  <a:srgbClr val="FF0000"/>
                </a:solidFill>
              </a:rPr>
              <a:t>1. </a:t>
            </a:r>
            <a:r>
              <a:rPr lang="lv-LV" sz="1400" dirty="0">
                <a:solidFill>
                  <a:srgbClr val="FF0000"/>
                </a:solidFill>
              </a:rPr>
              <a:t>Uz ontoloģijām, tīmekļa tehnoloģijām un kontrolētas dabīgās valodas balstītas ātro vaicājumu valodas, kas „pa tiešo” (bez programmētāja starpniecības) būs lietojama nozaru speciālistiem,  izstrāde.</a:t>
            </a:r>
          </a:p>
          <a:p>
            <a:pPr marL="0" indent="0">
              <a:buNone/>
            </a:pPr>
            <a:r>
              <a:rPr lang="lv-LV" sz="1400" dirty="0" smtClean="0">
                <a:solidFill>
                  <a:srgbClr val="FF0000"/>
                </a:solidFill>
              </a:rPr>
              <a:t>2. Uz </a:t>
            </a:r>
            <a:r>
              <a:rPr lang="lv-LV" sz="1400" dirty="0">
                <a:solidFill>
                  <a:srgbClr val="FF0000"/>
                </a:solidFill>
              </a:rPr>
              <a:t>ontoloģijām, tīmekļa tehnoloģijām un kontrolētas dabīgās valodas balstītas ātro vaicājumu valodas, kas „pa tiešo” (bez programmētāja starpniecības) būs lietojama nozaru speciālistiem,  aprobācija medicīnas nozarē (BKUS</a:t>
            </a:r>
            <a:r>
              <a:rPr lang="lv-LV" sz="1400" dirty="0" smtClean="0">
                <a:solidFill>
                  <a:srgbClr val="FF0000"/>
                </a:solidFill>
              </a:rPr>
              <a:t>).</a:t>
            </a:r>
          </a:p>
          <a:p>
            <a:pPr marL="0" indent="0">
              <a:buNone/>
            </a:pPr>
            <a:r>
              <a:rPr lang="lv-LV" sz="1400" dirty="0" smtClean="0">
                <a:solidFill>
                  <a:srgbClr val="FF0000"/>
                </a:solidFill>
              </a:rPr>
              <a:t>3. Uz </a:t>
            </a:r>
            <a:r>
              <a:rPr lang="lv-LV" sz="1400" dirty="0">
                <a:solidFill>
                  <a:srgbClr val="FF0000"/>
                </a:solidFill>
              </a:rPr>
              <a:t>ontoloģijām, tīmekļa tehnoloģijām un kontrolētas dabīgās valodas balstītas ātro vaicājumu valodas sadalītās izpildes realizācijas teorētisko pamatu izstrāde. </a:t>
            </a:r>
          </a:p>
          <a:p>
            <a:pPr marL="0" indent="0">
              <a:buNone/>
            </a:pPr>
            <a:r>
              <a:rPr lang="lv-LV" sz="1400" dirty="0">
                <a:solidFill>
                  <a:srgbClr val="00B050"/>
                </a:solidFill>
              </a:rPr>
              <a:t>4. Turpināt attīstīt SemEval-2015 konkursā veiksmīgi startējušo C6.0 klasifikācijas algoritmu, uz tā bāzes iesaistīties starptautiskās pētniecības iniciatīvās</a:t>
            </a:r>
          </a:p>
          <a:p>
            <a:pPr marL="0" indent="0">
              <a:buNone/>
            </a:pPr>
            <a:r>
              <a:rPr lang="lv-LV" sz="1400" dirty="0">
                <a:solidFill>
                  <a:srgbClr val="00B050"/>
                </a:solidFill>
              </a:rPr>
              <a:t>5. SemEval-2015 konkurentu risinājumu izpēte un labāko metožu integrācija latviešu valodas semantiskās analīzes rīkkopā (tiek lietota LETA un citur</a:t>
            </a:r>
            <a:r>
              <a:rPr lang="lv-LV" sz="1400" dirty="0" smtClean="0">
                <a:solidFill>
                  <a:srgbClr val="00B050"/>
                </a:solidFill>
              </a:rPr>
              <a:t>)</a:t>
            </a:r>
            <a:endParaRPr lang="lv-LV" sz="1400" dirty="0">
              <a:solidFill>
                <a:srgbClr val="00B050"/>
              </a:solidFill>
            </a:endParaRPr>
          </a:p>
        </p:txBody>
      </p:sp>
      <p:sp>
        <p:nvSpPr>
          <p:cNvPr id="7" name="Date Placeholder 6"/>
          <p:cNvSpPr>
            <a:spLocks noGrp="1"/>
          </p:cNvSpPr>
          <p:nvPr>
            <p:ph type="dt" sz="half" idx="10"/>
          </p:nvPr>
        </p:nvSpPr>
        <p:spPr/>
        <p:txBody>
          <a:bodyPr/>
          <a:lstStyle/>
          <a:p>
            <a:r>
              <a:rPr lang="lv-LV" smtClean="0"/>
              <a:t>17/03/2016</a:t>
            </a:r>
            <a:endParaRPr lang="en-US"/>
          </a:p>
        </p:txBody>
      </p:sp>
      <p:sp>
        <p:nvSpPr>
          <p:cNvPr id="8" name="Footer Placeholder 7"/>
          <p:cNvSpPr>
            <a:spLocks noGrp="1"/>
          </p:cNvSpPr>
          <p:nvPr>
            <p:ph type="ftr" sz="quarter" idx="11"/>
          </p:nvPr>
        </p:nvSpPr>
        <p:spPr/>
        <p:txBody>
          <a:bodyPr/>
          <a:lstStyle/>
          <a:p>
            <a:r>
              <a:rPr lang="en-US" smtClean="0"/>
              <a:t>VPP SOPHIS prjekts Nr.2</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4</a:t>
            </a:fld>
            <a:endParaRPr lang="en-US"/>
          </a:p>
        </p:txBody>
      </p:sp>
      <p:sp>
        <p:nvSpPr>
          <p:cNvPr id="13" name="TextBox 12"/>
          <p:cNvSpPr txBox="1"/>
          <p:nvPr/>
        </p:nvSpPr>
        <p:spPr>
          <a:xfrm>
            <a:off x="4038600" y="766195"/>
            <a:ext cx="804195" cy="369332"/>
          </a:xfrm>
          <a:prstGeom prst="rect">
            <a:avLst/>
          </a:prstGeom>
          <a:noFill/>
        </p:spPr>
        <p:txBody>
          <a:bodyPr wrap="none" rtlCol="0">
            <a:spAutoFit/>
          </a:bodyPr>
          <a:lstStyle/>
          <a:p>
            <a:r>
              <a:rPr lang="lv-LV" b="1" dirty="0" smtClean="0">
                <a:solidFill>
                  <a:schemeClr val="accent1"/>
                </a:solidFill>
              </a:rPr>
              <a:t>LU MII</a:t>
            </a:r>
            <a:endParaRPr lang="lv-LV" b="1" dirty="0">
              <a:solidFill>
                <a:schemeClr val="accent1"/>
              </a:solidFill>
            </a:endParaRPr>
          </a:p>
        </p:txBody>
      </p:sp>
      <p:sp>
        <p:nvSpPr>
          <p:cNvPr id="15" name="TextBox 14"/>
          <p:cNvSpPr txBox="1"/>
          <p:nvPr/>
        </p:nvSpPr>
        <p:spPr>
          <a:xfrm>
            <a:off x="1905000" y="5874357"/>
            <a:ext cx="3714094" cy="369332"/>
          </a:xfrm>
          <a:prstGeom prst="rect">
            <a:avLst/>
          </a:prstGeom>
          <a:noFill/>
        </p:spPr>
        <p:txBody>
          <a:bodyPr wrap="none" rtlCol="0">
            <a:spAutoFit/>
          </a:bodyPr>
          <a:lstStyle/>
          <a:p>
            <a:r>
              <a:rPr lang="lv-LV" dirty="0" err="1" smtClean="0">
                <a:solidFill>
                  <a:srgbClr val="FF0000"/>
                </a:solidFill>
              </a:rPr>
              <a:t>J.Bārzdiņš</a:t>
            </a:r>
            <a:r>
              <a:rPr lang="lv-LV" dirty="0" smtClean="0"/>
              <a:t>,     </a:t>
            </a:r>
            <a:r>
              <a:rPr lang="lv-LV" dirty="0" err="1" smtClean="0">
                <a:solidFill>
                  <a:srgbClr val="0070C0"/>
                </a:solidFill>
              </a:rPr>
              <a:t>A.Sproģis</a:t>
            </a:r>
            <a:r>
              <a:rPr lang="lv-LV" dirty="0" smtClean="0">
                <a:solidFill>
                  <a:srgbClr val="0070C0"/>
                </a:solidFill>
              </a:rPr>
              <a:t>,</a:t>
            </a:r>
            <a:r>
              <a:rPr lang="lv-LV" dirty="0" smtClean="0"/>
              <a:t>       </a:t>
            </a:r>
            <a:r>
              <a:rPr lang="lv-LV" dirty="0" err="1" smtClean="0">
                <a:solidFill>
                  <a:srgbClr val="00B050"/>
                </a:solidFill>
              </a:rPr>
              <a:t>G.Bārzdiņš</a:t>
            </a:r>
            <a:endParaRPr lang="lv-LV" dirty="0">
              <a:solidFill>
                <a:srgbClr val="00B050"/>
              </a:solidFill>
            </a:endParaRPr>
          </a:p>
        </p:txBody>
      </p:sp>
      <p:cxnSp>
        <p:nvCxnSpPr>
          <p:cNvPr id="10" name="Straight Arrow Connector 9"/>
          <p:cNvCxnSpPr/>
          <p:nvPr/>
        </p:nvCxnSpPr>
        <p:spPr>
          <a:xfrm flipV="1">
            <a:off x="2438400" y="2819400"/>
            <a:ext cx="1851724" cy="30549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15" idx="0"/>
          </p:cNvCxnSpPr>
          <p:nvPr/>
        </p:nvCxnSpPr>
        <p:spPr>
          <a:xfrm flipH="1" flipV="1">
            <a:off x="2057400" y="4267200"/>
            <a:ext cx="1704647" cy="16071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5029200" y="5729749"/>
            <a:ext cx="152400" cy="213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6458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fontScale="90000"/>
          </a:bodyPr>
          <a:lstStyle/>
          <a:p>
            <a:r>
              <a:rPr lang="lv-LV" dirty="0" smtClean="0">
                <a:solidFill>
                  <a:srgbClr val="FF0000"/>
                </a:solidFill>
              </a:rPr>
              <a:t>Ātro vaicājumu valoda, tās realizācija un aprobācija</a:t>
            </a:r>
            <a:endParaRPr lang="lv-LV" dirty="0">
              <a:solidFill>
                <a:srgbClr val="FF0000"/>
              </a:solidFill>
            </a:endParaRPr>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3845071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Problēma</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
        <p:nvSpPr>
          <p:cNvPr id="6" name="TextBox 5"/>
          <p:cNvSpPr txBox="1"/>
          <p:nvPr/>
        </p:nvSpPr>
        <p:spPr>
          <a:xfrm>
            <a:off x="832104" y="1585813"/>
            <a:ext cx="7848600" cy="646331"/>
          </a:xfrm>
          <a:prstGeom prst="rect">
            <a:avLst/>
          </a:prstGeom>
          <a:noFill/>
        </p:spPr>
        <p:txBody>
          <a:bodyPr wrap="square" rtlCol="0">
            <a:spAutoFit/>
          </a:bodyPr>
          <a:lstStyle/>
          <a:p>
            <a:r>
              <a:rPr lang="lv-LV" dirty="0" smtClean="0"/>
              <a:t>Kā ātri, bez programmētāja starpniecības, piemēram, slimnīcas vadība var iegūt iepriekš neparedzētos griezumos ziņas par slimnīcas darbību.</a:t>
            </a:r>
            <a:endParaRPr lang="lv-LV" dirty="0"/>
          </a:p>
        </p:txBody>
      </p:sp>
      <p:sp>
        <p:nvSpPr>
          <p:cNvPr id="8" name="Rectangle 7"/>
          <p:cNvSpPr/>
          <p:nvPr/>
        </p:nvSpPr>
        <p:spPr>
          <a:xfrm>
            <a:off x="882702" y="4357985"/>
            <a:ext cx="7924800" cy="1600438"/>
          </a:xfrm>
          <a:prstGeom prst="rect">
            <a:avLst/>
          </a:prstGeom>
        </p:spPr>
        <p:txBody>
          <a:bodyPr wrap="square">
            <a:spAutoFit/>
          </a:bodyPr>
          <a:lstStyle/>
          <a:p>
            <a:r>
              <a:rPr lang="lv-LV" sz="1400" dirty="0" smtClean="0">
                <a:solidFill>
                  <a:srgbClr val="C00000"/>
                </a:solidFill>
                <a:latin typeface="NimbusRomNo9L-Regu"/>
              </a:rPr>
              <a:t>«</a:t>
            </a:r>
            <a:r>
              <a:rPr lang="en-US" sz="1400" dirty="0" smtClean="0">
                <a:solidFill>
                  <a:srgbClr val="C00000"/>
                </a:solidFill>
                <a:latin typeface="NimbusRomNo9L-Regu"/>
              </a:rPr>
              <a:t>The </a:t>
            </a:r>
            <a:r>
              <a:rPr lang="en-US" sz="1400" dirty="0">
                <a:solidFill>
                  <a:srgbClr val="C00000"/>
                </a:solidFill>
                <a:latin typeface="NimbusRomNo9L-Regu"/>
              </a:rPr>
              <a:t>growth of available information in enterprises requires new efficient methods for data</a:t>
            </a:r>
          </a:p>
          <a:p>
            <a:r>
              <a:rPr lang="en-US" sz="1400" dirty="0">
                <a:solidFill>
                  <a:srgbClr val="C00000"/>
                </a:solidFill>
                <a:latin typeface="NimbusRomNo9L-Regu"/>
              </a:rPr>
              <a:t>access by domain experts whose ability to </a:t>
            </a:r>
            <a:r>
              <a:rPr lang="en-US" sz="1400" dirty="0" err="1">
                <a:solidFill>
                  <a:srgbClr val="C00000"/>
                </a:solidFill>
                <a:latin typeface="NimbusRomNo9L-Regu"/>
              </a:rPr>
              <a:t>analyse</a:t>
            </a:r>
            <a:r>
              <a:rPr lang="en-US" sz="1400" dirty="0">
                <a:solidFill>
                  <a:srgbClr val="C00000"/>
                </a:solidFill>
                <a:latin typeface="NimbusRomNo9L-Regu"/>
              </a:rPr>
              <a:t> data is at the core of making business</a:t>
            </a:r>
          </a:p>
          <a:p>
            <a:r>
              <a:rPr lang="en-US" sz="1400" dirty="0">
                <a:solidFill>
                  <a:srgbClr val="C00000"/>
                </a:solidFill>
                <a:latin typeface="NimbusRomNo9L-Regu"/>
              </a:rPr>
              <a:t>decisions. Current </a:t>
            </a:r>
            <a:r>
              <a:rPr lang="en-US" sz="1400" dirty="0" err="1">
                <a:solidFill>
                  <a:srgbClr val="C00000"/>
                </a:solidFill>
                <a:latin typeface="NimbusRomNo9L-Regu"/>
              </a:rPr>
              <a:t>centralised</a:t>
            </a:r>
            <a:r>
              <a:rPr lang="en-US" sz="1400" dirty="0">
                <a:solidFill>
                  <a:srgbClr val="C00000"/>
                </a:solidFill>
                <a:latin typeface="NimbusRomNo9L-Regu"/>
              </a:rPr>
              <a:t> approaches, where an IT expert translates the requirements</a:t>
            </a:r>
          </a:p>
          <a:p>
            <a:r>
              <a:rPr lang="en-US" sz="1400" dirty="0">
                <a:solidFill>
                  <a:srgbClr val="C00000"/>
                </a:solidFill>
                <a:latin typeface="NimbusRomNo9L-Regu"/>
              </a:rPr>
              <a:t>of domain experts into Extract-Transform-Load (ETL) processes to integrate the data and</a:t>
            </a:r>
          </a:p>
          <a:p>
            <a:r>
              <a:rPr lang="en-US" sz="1400" dirty="0">
                <a:solidFill>
                  <a:srgbClr val="C00000"/>
                </a:solidFill>
                <a:latin typeface="NimbusRomNo9L-Regu"/>
              </a:rPr>
              <a:t>to apply predefined analytical reporting tools, are too heavy-weight and inflexible [1</a:t>
            </a:r>
            <a:r>
              <a:rPr lang="en-US" sz="1400" b="1" dirty="0">
                <a:solidFill>
                  <a:srgbClr val="C00000"/>
                </a:solidFill>
                <a:latin typeface="NimbusRomNo9L-Regu"/>
              </a:rPr>
              <a:t>]. In</a:t>
            </a:r>
          </a:p>
          <a:p>
            <a:r>
              <a:rPr lang="en-US" sz="1400" b="1" dirty="0">
                <a:solidFill>
                  <a:srgbClr val="C00000"/>
                </a:solidFill>
                <a:latin typeface="NimbusRomNo9L-Regu"/>
              </a:rPr>
              <a:t>order to support interactive data exploration, domain experts therefore want to access</a:t>
            </a:r>
          </a:p>
          <a:p>
            <a:r>
              <a:rPr lang="en-US" sz="1400" b="1" dirty="0">
                <a:solidFill>
                  <a:srgbClr val="C00000"/>
                </a:solidFill>
                <a:latin typeface="NimbusRomNo9L-Regu"/>
              </a:rPr>
              <a:t>and </a:t>
            </a:r>
            <a:r>
              <a:rPr lang="en-US" sz="1400" b="1" dirty="0" err="1">
                <a:solidFill>
                  <a:srgbClr val="C00000"/>
                </a:solidFill>
                <a:latin typeface="NimbusRomNo9L-Regu"/>
              </a:rPr>
              <a:t>analyse</a:t>
            </a:r>
            <a:r>
              <a:rPr lang="en-US" sz="1400" b="1" dirty="0">
                <a:solidFill>
                  <a:srgbClr val="C00000"/>
                </a:solidFill>
                <a:latin typeface="NimbusRomNo9L-Regu"/>
              </a:rPr>
              <a:t> available data sources </a:t>
            </a:r>
            <a:r>
              <a:rPr lang="en-US" sz="1400" b="1" dirty="0">
                <a:solidFill>
                  <a:srgbClr val="C00000"/>
                </a:solidFill>
                <a:latin typeface="NimbusRomNo9L-ReguItal"/>
              </a:rPr>
              <a:t>directly</a:t>
            </a:r>
            <a:r>
              <a:rPr lang="en-US" sz="1400" b="1" dirty="0">
                <a:solidFill>
                  <a:srgbClr val="C00000"/>
                </a:solidFill>
                <a:latin typeface="NimbusRomNo9L-Regu"/>
              </a:rPr>
              <a:t>, without IT experts being involved</a:t>
            </a:r>
            <a:r>
              <a:rPr lang="en-US" sz="1400" b="1" dirty="0" smtClean="0">
                <a:solidFill>
                  <a:srgbClr val="C00000"/>
                </a:solidFill>
                <a:latin typeface="NimbusRomNo9L-Regu"/>
              </a:rPr>
              <a:t>.</a:t>
            </a:r>
            <a:r>
              <a:rPr lang="lv-LV" sz="1400" b="1" dirty="0" smtClean="0">
                <a:solidFill>
                  <a:srgbClr val="C00000"/>
                </a:solidFill>
                <a:latin typeface="NimbusRomNo9L-Regu"/>
              </a:rPr>
              <a:t>»</a:t>
            </a:r>
            <a:endParaRPr lang="en-US" sz="1400" b="1" dirty="0">
              <a:solidFill>
                <a:srgbClr val="C00000"/>
              </a:solidFill>
              <a:latin typeface="NimbusRomNo9L-Regu"/>
            </a:endParaRPr>
          </a:p>
        </p:txBody>
      </p:sp>
      <p:sp>
        <p:nvSpPr>
          <p:cNvPr id="10" name="Rectangle 9"/>
          <p:cNvSpPr/>
          <p:nvPr/>
        </p:nvSpPr>
        <p:spPr>
          <a:xfrm>
            <a:off x="882702" y="3012013"/>
            <a:ext cx="7239000" cy="1231106"/>
          </a:xfrm>
          <a:prstGeom prst="rect">
            <a:avLst/>
          </a:prstGeom>
        </p:spPr>
        <p:txBody>
          <a:bodyPr wrap="square">
            <a:spAutoFit/>
          </a:bodyPr>
          <a:lstStyle/>
          <a:p>
            <a:pPr lvl="0"/>
            <a:r>
              <a:rPr lang="en-US" sz="1400" b="1" dirty="0">
                <a:solidFill>
                  <a:prstClr val="black"/>
                </a:solidFill>
                <a:latin typeface="NimbusRomNo9L-Medi"/>
              </a:rPr>
              <a:t>How Semantic Technologies can </a:t>
            </a:r>
            <a:r>
              <a:rPr lang="en-US" sz="1400" b="1" dirty="0" smtClean="0">
                <a:solidFill>
                  <a:prstClr val="black"/>
                </a:solidFill>
                <a:latin typeface="NimbusRomNo9L-Medi"/>
              </a:rPr>
              <a:t>Enhance</a:t>
            </a:r>
            <a:r>
              <a:rPr lang="lv-LV" sz="1400" b="1" dirty="0" smtClean="0">
                <a:solidFill>
                  <a:prstClr val="black"/>
                </a:solidFill>
                <a:latin typeface="NimbusRomNo9L-Medi"/>
              </a:rPr>
              <a:t> </a:t>
            </a:r>
            <a:r>
              <a:rPr lang="lv-LV" sz="1400" b="1" dirty="0" err="1" smtClean="0">
                <a:solidFill>
                  <a:prstClr val="black"/>
                </a:solidFill>
                <a:latin typeface="NimbusRomNo9L-Medi"/>
              </a:rPr>
              <a:t>Data</a:t>
            </a:r>
            <a:r>
              <a:rPr lang="lv-LV" sz="1400" b="1" dirty="0" smtClean="0">
                <a:solidFill>
                  <a:prstClr val="black"/>
                </a:solidFill>
                <a:latin typeface="NimbusRomNo9L-Medi"/>
              </a:rPr>
              <a:t> </a:t>
            </a:r>
            <a:r>
              <a:rPr lang="lv-LV" sz="1400" b="1" dirty="0">
                <a:solidFill>
                  <a:prstClr val="black"/>
                </a:solidFill>
                <a:latin typeface="NimbusRomNo9L-Medi"/>
              </a:rPr>
              <a:t>Access </a:t>
            </a:r>
            <a:r>
              <a:rPr lang="lv-LV" sz="1400" b="1" dirty="0" err="1">
                <a:solidFill>
                  <a:prstClr val="black"/>
                </a:solidFill>
                <a:latin typeface="NimbusRomNo9L-Medi"/>
              </a:rPr>
              <a:t>at</a:t>
            </a:r>
            <a:r>
              <a:rPr lang="lv-LV" sz="1400" b="1" dirty="0">
                <a:solidFill>
                  <a:prstClr val="black"/>
                </a:solidFill>
                <a:latin typeface="NimbusRomNo9L-Medi"/>
              </a:rPr>
              <a:t> Siemens </a:t>
            </a:r>
            <a:r>
              <a:rPr lang="lv-LV" sz="1400" b="1" dirty="0" err="1">
                <a:solidFill>
                  <a:prstClr val="black"/>
                </a:solidFill>
                <a:latin typeface="NimbusRomNo9L-Medi"/>
              </a:rPr>
              <a:t>Energy</a:t>
            </a:r>
            <a:endParaRPr lang="lv-LV" sz="1400" b="1" dirty="0">
              <a:solidFill>
                <a:prstClr val="black"/>
              </a:solidFill>
              <a:latin typeface="CMBSY10"/>
            </a:endParaRPr>
          </a:p>
          <a:p>
            <a:pPr lvl="0"/>
            <a:r>
              <a:rPr lang="lv-LV" sz="1200" dirty="0" err="1">
                <a:solidFill>
                  <a:prstClr val="black"/>
                </a:solidFill>
                <a:latin typeface="NimbusRomNo9L-Regu"/>
              </a:rPr>
              <a:t>Evgeny</a:t>
            </a:r>
            <a:r>
              <a:rPr lang="lv-LV" sz="1200" dirty="0">
                <a:solidFill>
                  <a:prstClr val="black"/>
                </a:solidFill>
                <a:latin typeface="NimbusRomNo9L-Regu"/>
              </a:rPr>
              <a:t> Kharlamov</a:t>
            </a:r>
            <a:r>
              <a:rPr lang="lv-LV" sz="1200" dirty="0">
                <a:solidFill>
                  <a:prstClr val="black"/>
                </a:solidFill>
                <a:latin typeface="CMR7"/>
              </a:rPr>
              <a:t>1</a:t>
            </a:r>
            <a:r>
              <a:rPr lang="lv-LV" sz="1200" dirty="0">
                <a:solidFill>
                  <a:prstClr val="black"/>
                </a:solidFill>
                <a:latin typeface="CMSY7"/>
              </a:rPr>
              <a:t>z</a:t>
            </a:r>
            <a:r>
              <a:rPr lang="lv-LV" sz="1200" dirty="0">
                <a:solidFill>
                  <a:prstClr val="black"/>
                </a:solidFill>
                <a:latin typeface="NimbusRomNo9L-Regu"/>
              </a:rPr>
              <a:t>, </a:t>
            </a:r>
            <a:r>
              <a:rPr lang="lv-LV" sz="1200" dirty="0" err="1">
                <a:solidFill>
                  <a:prstClr val="black"/>
                </a:solidFill>
                <a:latin typeface="NimbusRomNo9L-Regu"/>
              </a:rPr>
              <a:t>Nina</a:t>
            </a:r>
            <a:r>
              <a:rPr lang="lv-LV" sz="1200" dirty="0">
                <a:solidFill>
                  <a:prstClr val="black"/>
                </a:solidFill>
                <a:latin typeface="NimbusRomNo9L-Regu"/>
              </a:rPr>
              <a:t> Solomakhina</a:t>
            </a:r>
            <a:r>
              <a:rPr lang="lv-LV" sz="1200" dirty="0">
                <a:solidFill>
                  <a:prstClr val="black"/>
                </a:solidFill>
                <a:latin typeface="CMR7"/>
              </a:rPr>
              <a:t>2</a:t>
            </a:r>
            <a:r>
              <a:rPr lang="lv-LV" sz="1200" dirty="0">
                <a:solidFill>
                  <a:prstClr val="black"/>
                </a:solidFill>
                <a:latin typeface="NimbusRomNo9L-Regu"/>
              </a:rPr>
              <a:t>, O¨ </a:t>
            </a:r>
            <a:r>
              <a:rPr lang="lv-LV" sz="1200" dirty="0" err="1">
                <a:solidFill>
                  <a:prstClr val="black"/>
                </a:solidFill>
                <a:latin typeface="NimbusRomNo9L-Regu"/>
              </a:rPr>
              <a:t>zgu¨r</a:t>
            </a:r>
            <a:r>
              <a:rPr lang="lv-LV" sz="1200" dirty="0">
                <a:solidFill>
                  <a:prstClr val="black"/>
                </a:solidFill>
                <a:latin typeface="NimbusRomNo9L-Regu"/>
              </a:rPr>
              <a:t> O¨ zc¸ep</a:t>
            </a:r>
            <a:r>
              <a:rPr lang="lv-LV" sz="1200" dirty="0">
                <a:solidFill>
                  <a:prstClr val="black"/>
                </a:solidFill>
                <a:latin typeface="CMR7"/>
              </a:rPr>
              <a:t>3</a:t>
            </a:r>
            <a:r>
              <a:rPr lang="lv-LV" sz="1200" dirty="0">
                <a:solidFill>
                  <a:prstClr val="black"/>
                </a:solidFill>
                <a:latin typeface="NimbusRomNo9L-Regu"/>
              </a:rPr>
              <a:t>, </a:t>
            </a:r>
            <a:r>
              <a:rPr lang="lv-LV" sz="1200" dirty="0" err="1">
                <a:solidFill>
                  <a:prstClr val="black"/>
                </a:solidFill>
                <a:latin typeface="NimbusRomNo9L-Regu"/>
              </a:rPr>
              <a:t>Dmitriy</a:t>
            </a:r>
            <a:r>
              <a:rPr lang="lv-LV" sz="1200" dirty="0">
                <a:solidFill>
                  <a:prstClr val="black"/>
                </a:solidFill>
                <a:latin typeface="NimbusRomNo9L-Regu"/>
              </a:rPr>
              <a:t> </a:t>
            </a:r>
            <a:r>
              <a:rPr lang="lv-LV" sz="1200" dirty="0" smtClean="0">
                <a:solidFill>
                  <a:prstClr val="black"/>
                </a:solidFill>
                <a:latin typeface="NimbusRomNo9L-Regu"/>
              </a:rPr>
              <a:t>Zheleznyakov</a:t>
            </a:r>
            <a:r>
              <a:rPr lang="lv-LV" sz="1200" dirty="0" smtClean="0">
                <a:solidFill>
                  <a:prstClr val="black"/>
                </a:solidFill>
                <a:latin typeface="CMR7"/>
              </a:rPr>
              <a:t>1</a:t>
            </a:r>
            <a:r>
              <a:rPr lang="lv-LV" sz="1200" dirty="0" smtClean="0">
                <a:solidFill>
                  <a:prstClr val="black"/>
                </a:solidFill>
                <a:latin typeface="NimbusRomNo9L-Regu"/>
              </a:rPr>
              <a:t>,Thomas </a:t>
            </a:r>
            <a:r>
              <a:rPr lang="lv-LV" sz="1200" dirty="0">
                <a:solidFill>
                  <a:prstClr val="black"/>
                </a:solidFill>
                <a:latin typeface="NimbusRomNo9L-Regu"/>
              </a:rPr>
              <a:t>Hubauer</a:t>
            </a:r>
            <a:r>
              <a:rPr lang="lv-LV" sz="1200" dirty="0">
                <a:solidFill>
                  <a:prstClr val="black"/>
                </a:solidFill>
                <a:latin typeface="CMR7"/>
              </a:rPr>
              <a:t>2</a:t>
            </a:r>
            <a:r>
              <a:rPr lang="lv-LV" sz="1200" dirty="0">
                <a:solidFill>
                  <a:prstClr val="black"/>
                </a:solidFill>
                <a:latin typeface="NimbusRomNo9L-Regu"/>
              </a:rPr>
              <a:t>, </a:t>
            </a:r>
            <a:r>
              <a:rPr lang="lv-LV" sz="1200" dirty="0" err="1">
                <a:solidFill>
                  <a:prstClr val="black"/>
                </a:solidFill>
                <a:latin typeface="NimbusRomNo9L-Regu"/>
              </a:rPr>
              <a:t>Steffen</a:t>
            </a:r>
            <a:r>
              <a:rPr lang="lv-LV" sz="1200" dirty="0">
                <a:solidFill>
                  <a:prstClr val="black"/>
                </a:solidFill>
                <a:latin typeface="NimbusRomNo9L-Regu"/>
              </a:rPr>
              <a:t> Lamparter</a:t>
            </a:r>
            <a:r>
              <a:rPr lang="lv-LV" sz="1200" dirty="0">
                <a:solidFill>
                  <a:prstClr val="black"/>
                </a:solidFill>
                <a:latin typeface="CMR7"/>
              </a:rPr>
              <a:t>2</a:t>
            </a:r>
            <a:r>
              <a:rPr lang="lv-LV" sz="1200" dirty="0">
                <a:solidFill>
                  <a:prstClr val="black"/>
                </a:solidFill>
                <a:latin typeface="NimbusRomNo9L-Regu"/>
              </a:rPr>
              <a:t>, </a:t>
            </a:r>
            <a:r>
              <a:rPr lang="lv-LV" sz="1200" dirty="0" err="1">
                <a:solidFill>
                  <a:prstClr val="black"/>
                </a:solidFill>
                <a:latin typeface="NimbusRomNo9L-Regu"/>
              </a:rPr>
              <a:t>Mikhail</a:t>
            </a:r>
            <a:r>
              <a:rPr lang="lv-LV" sz="1200" dirty="0">
                <a:solidFill>
                  <a:prstClr val="black"/>
                </a:solidFill>
                <a:latin typeface="NimbusRomNo9L-Regu"/>
              </a:rPr>
              <a:t> Roshchin</a:t>
            </a:r>
            <a:r>
              <a:rPr lang="lv-LV" sz="1200" dirty="0">
                <a:solidFill>
                  <a:prstClr val="black"/>
                </a:solidFill>
                <a:latin typeface="CMR7"/>
              </a:rPr>
              <a:t>2</a:t>
            </a:r>
            <a:r>
              <a:rPr lang="lv-LV" sz="1200" dirty="0">
                <a:solidFill>
                  <a:prstClr val="black"/>
                </a:solidFill>
                <a:latin typeface="NimbusRomNo9L-Regu"/>
              </a:rPr>
              <a:t>, </a:t>
            </a:r>
            <a:r>
              <a:rPr lang="lv-LV" sz="1200" dirty="0" err="1">
                <a:solidFill>
                  <a:prstClr val="black"/>
                </a:solidFill>
                <a:latin typeface="NimbusRomNo9L-Regu"/>
              </a:rPr>
              <a:t>and</a:t>
            </a:r>
            <a:r>
              <a:rPr lang="lv-LV" sz="1200" dirty="0">
                <a:solidFill>
                  <a:prstClr val="black"/>
                </a:solidFill>
                <a:latin typeface="NimbusRomNo9L-Regu"/>
              </a:rPr>
              <a:t> </a:t>
            </a:r>
            <a:r>
              <a:rPr lang="lv-LV" sz="1200" dirty="0" err="1">
                <a:solidFill>
                  <a:prstClr val="black"/>
                </a:solidFill>
                <a:latin typeface="NimbusRomNo9L-Regu"/>
              </a:rPr>
              <a:t>Ahmet</a:t>
            </a:r>
            <a:r>
              <a:rPr lang="lv-LV" sz="1200" dirty="0">
                <a:solidFill>
                  <a:prstClr val="black"/>
                </a:solidFill>
                <a:latin typeface="NimbusRomNo9L-Regu"/>
              </a:rPr>
              <a:t> Soylu</a:t>
            </a:r>
            <a:r>
              <a:rPr lang="lv-LV" sz="1200" dirty="0">
                <a:solidFill>
                  <a:prstClr val="black"/>
                </a:solidFill>
                <a:latin typeface="CMR7"/>
              </a:rPr>
              <a:t>4</a:t>
            </a:r>
          </a:p>
          <a:p>
            <a:pPr lvl="0"/>
            <a:r>
              <a:rPr lang="en-US" sz="1200" dirty="0">
                <a:solidFill>
                  <a:prstClr val="black"/>
                </a:solidFill>
                <a:latin typeface="CMR6"/>
              </a:rPr>
              <a:t>1 </a:t>
            </a:r>
            <a:r>
              <a:rPr lang="en-US" sz="1200" dirty="0">
                <a:solidFill>
                  <a:prstClr val="black"/>
                </a:solidFill>
                <a:latin typeface="NimbusRomNo9L-Regu"/>
              </a:rPr>
              <a:t>University of Oxford, UK, </a:t>
            </a:r>
            <a:r>
              <a:rPr lang="en-US" sz="1200" dirty="0">
                <a:solidFill>
                  <a:prstClr val="black"/>
                </a:solidFill>
                <a:latin typeface="CMR6"/>
              </a:rPr>
              <a:t>2 </a:t>
            </a:r>
            <a:r>
              <a:rPr lang="en-US" sz="1200" dirty="0">
                <a:solidFill>
                  <a:prstClr val="black"/>
                </a:solidFill>
                <a:latin typeface="NimbusRomNo9L-Regu"/>
              </a:rPr>
              <a:t>Siemens Corporate Technology, </a:t>
            </a:r>
            <a:r>
              <a:rPr lang="en-US" sz="1200" dirty="0" smtClean="0">
                <a:solidFill>
                  <a:prstClr val="black"/>
                </a:solidFill>
                <a:latin typeface="NimbusRomNo9L-Regu"/>
              </a:rPr>
              <a:t>Germany,</a:t>
            </a:r>
            <a:r>
              <a:rPr lang="lv-LV" sz="1200" dirty="0" smtClean="0">
                <a:solidFill>
                  <a:prstClr val="black"/>
                </a:solidFill>
                <a:latin typeface="NimbusRomNo9L-Regu"/>
              </a:rPr>
              <a:t> </a:t>
            </a:r>
            <a:r>
              <a:rPr lang="en-US" sz="1200" dirty="0" smtClean="0">
                <a:solidFill>
                  <a:prstClr val="black"/>
                </a:solidFill>
                <a:latin typeface="CMR6"/>
              </a:rPr>
              <a:t>3 </a:t>
            </a:r>
            <a:r>
              <a:rPr lang="en-US" sz="1200" dirty="0">
                <a:solidFill>
                  <a:prstClr val="black"/>
                </a:solidFill>
                <a:latin typeface="NimbusRomNo9L-Regu"/>
              </a:rPr>
              <a:t>Hamburg University of Technology, Germany, </a:t>
            </a:r>
            <a:r>
              <a:rPr lang="en-US" sz="1200" dirty="0">
                <a:solidFill>
                  <a:prstClr val="black"/>
                </a:solidFill>
                <a:latin typeface="CMR6"/>
              </a:rPr>
              <a:t>4 </a:t>
            </a:r>
            <a:r>
              <a:rPr lang="en-US" sz="1200" dirty="0">
                <a:solidFill>
                  <a:prstClr val="black"/>
                </a:solidFill>
                <a:latin typeface="NimbusRomNo9L-Regu"/>
              </a:rPr>
              <a:t>University of Oslo, </a:t>
            </a:r>
            <a:r>
              <a:rPr lang="en-US" sz="1200" dirty="0" err="1" smtClean="0">
                <a:solidFill>
                  <a:prstClr val="black"/>
                </a:solidFill>
                <a:latin typeface="NimbusRomNo9L-Regu"/>
              </a:rPr>
              <a:t>Norwa</a:t>
            </a:r>
            <a:r>
              <a:rPr lang="lv-LV" sz="1200" dirty="0" smtClean="0">
                <a:solidFill>
                  <a:prstClr val="black"/>
                </a:solidFill>
                <a:latin typeface="NimbusRomNo9L-Regu"/>
              </a:rPr>
              <a:t>y</a:t>
            </a:r>
          </a:p>
          <a:p>
            <a:pPr lvl="0"/>
            <a:r>
              <a:rPr lang="lv-LV" sz="1200" b="1" dirty="0" smtClean="0">
                <a:solidFill>
                  <a:prstClr val="black"/>
                </a:solidFill>
                <a:latin typeface="NimbusRomNo9L-Regu"/>
              </a:rPr>
              <a:t>ISWC 2014 (FP </a:t>
            </a:r>
            <a:r>
              <a:rPr lang="lv-LV" sz="1200" b="1" dirty="0" err="1" smtClean="0">
                <a:solidFill>
                  <a:prstClr val="black"/>
                </a:solidFill>
                <a:latin typeface="NimbusRomNo9L-Regu"/>
              </a:rPr>
              <a:t>grant</a:t>
            </a:r>
            <a:r>
              <a:rPr lang="lv-LV" sz="1200" b="1" dirty="0" smtClean="0">
                <a:solidFill>
                  <a:prstClr val="black"/>
                </a:solidFill>
                <a:latin typeface="NimbusRomNo9L-Regu"/>
              </a:rPr>
              <a:t> OPTIQUE, n.318338</a:t>
            </a:r>
            <a:endParaRPr lang="lv-LV" sz="1200" b="1" dirty="0">
              <a:solidFill>
                <a:prstClr val="black"/>
              </a:solidFill>
              <a:latin typeface="NimbusRomNo9L-Regu"/>
            </a:endParaRPr>
          </a:p>
        </p:txBody>
      </p:sp>
      <p:sp>
        <p:nvSpPr>
          <p:cNvPr id="11" name="TextBox 10"/>
          <p:cNvSpPr txBox="1"/>
          <p:nvPr/>
        </p:nvSpPr>
        <p:spPr>
          <a:xfrm>
            <a:off x="882702" y="2527816"/>
            <a:ext cx="1282595" cy="369332"/>
          </a:xfrm>
          <a:prstGeom prst="rect">
            <a:avLst/>
          </a:prstGeom>
          <a:noFill/>
        </p:spPr>
        <p:txBody>
          <a:bodyPr wrap="none" rtlCol="0">
            <a:spAutoFit/>
          </a:bodyPr>
          <a:lstStyle/>
          <a:p>
            <a:r>
              <a:rPr lang="lv-LV" dirty="0" smtClean="0"/>
              <a:t>Ko saka citi:</a:t>
            </a:r>
            <a:endParaRPr lang="lv-LV" dirty="0"/>
          </a:p>
        </p:txBody>
      </p:sp>
    </p:spTree>
    <p:extLst>
      <p:ext uri="{BB962C8B-B14F-4D97-AF65-F5344CB8AC3E}">
        <p14:creationId xmlns:p14="http://schemas.microsoft.com/office/powerpoint/2010/main" val="3722467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err="1" smtClean="0"/>
              <a:t>Puszvaigžņu</a:t>
            </a:r>
            <a:r>
              <a:rPr lang="lv-LV" dirty="0" smtClean="0"/>
              <a:t> (</a:t>
            </a:r>
            <a:r>
              <a:rPr lang="lv-LV" dirty="0" err="1" smtClean="0"/>
              <a:t>semistar</a:t>
            </a:r>
            <a:r>
              <a:rPr lang="lv-LV" dirty="0" smtClean="0"/>
              <a:t>) datu ontoloģijas</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pic>
        <p:nvPicPr>
          <p:cNvPr id="6" name="Picture 5"/>
          <p:cNvPicPr>
            <a:picLocks noChangeAspect="1"/>
          </p:cNvPicPr>
          <p:nvPr/>
        </p:nvPicPr>
        <p:blipFill>
          <a:blip r:embed="rId2"/>
          <a:stretch>
            <a:fillRect/>
          </a:stretch>
        </p:blipFill>
        <p:spPr>
          <a:xfrm>
            <a:off x="1523999" y="1850855"/>
            <a:ext cx="6172201" cy="4284234"/>
          </a:xfrm>
          <a:prstGeom prst="rect">
            <a:avLst/>
          </a:prstGeom>
        </p:spPr>
      </p:pic>
    </p:spTree>
    <p:extLst>
      <p:ext uri="{BB962C8B-B14F-4D97-AF65-F5344CB8AC3E}">
        <p14:creationId xmlns:p14="http://schemas.microsoft.com/office/powerpoint/2010/main" val="4025950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lv-LV" sz="1600" b="1" dirty="0" smtClean="0"/>
              <a:t>BKUS datu ontoloģija</a:t>
            </a:r>
            <a:endParaRPr lang="lv-LV" sz="1600" b="1"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pic>
        <p:nvPicPr>
          <p:cNvPr id="6" name="Picture 5"/>
          <p:cNvPicPr>
            <a:picLocks noChangeAspect="1"/>
          </p:cNvPicPr>
          <p:nvPr/>
        </p:nvPicPr>
        <p:blipFill>
          <a:blip r:embed="rId2"/>
          <a:stretch>
            <a:fillRect/>
          </a:stretch>
        </p:blipFill>
        <p:spPr>
          <a:xfrm>
            <a:off x="-4554" y="686824"/>
            <a:ext cx="9148554" cy="5669526"/>
          </a:xfrm>
          <a:prstGeom prst="rect">
            <a:avLst/>
          </a:prstGeom>
        </p:spPr>
      </p:pic>
    </p:spTree>
    <p:extLst>
      <p:ext uri="{BB962C8B-B14F-4D97-AF65-F5344CB8AC3E}">
        <p14:creationId xmlns:p14="http://schemas.microsoft.com/office/powerpoint/2010/main" val="1190153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7</a:t>
            </a:r>
            <a:r>
              <a:rPr lang="lv-LV" dirty="0" smtClean="0"/>
              <a:t> vaicājumu šabloni kontrolētajā dabīgajā valodā</a:t>
            </a:r>
            <a:endParaRPr lang="lv-LV" dirty="0"/>
          </a:p>
        </p:txBody>
      </p:sp>
      <p:sp>
        <p:nvSpPr>
          <p:cNvPr id="3" name="Date Placeholder 2"/>
          <p:cNvSpPr>
            <a:spLocks noGrp="1"/>
          </p:cNvSpPr>
          <p:nvPr>
            <p:ph type="dt" sz="half" idx="10"/>
          </p:nvPr>
        </p:nvSpPr>
        <p:spPr/>
        <p:txBody>
          <a:bodyPr/>
          <a:lstStyle/>
          <a:p>
            <a:r>
              <a:rPr lang="lv-LV" smtClean="0"/>
              <a:t>17/03/2016</a:t>
            </a:r>
            <a:endParaRPr lang="en-US"/>
          </a:p>
        </p:txBody>
      </p:sp>
      <p:sp>
        <p:nvSpPr>
          <p:cNvPr id="4" name="Footer Placeholder 3"/>
          <p:cNvSpPr>
            <a:spLocks noGrp="1"/>
          </p:cNvSpPr>
          <p:nvPr>
            <p:ph type="ftr" sz="quarter" idx="11"/>
          </p:nvPr>
        </p:nvSpPr>
        <p:spPr/>
        <p:txBody>
          <a:bodyPr/>
          <a:lstStyle/>
          <a:p>
            <a:r>
              <a:rPr lang="en-US" smtClean="0"/>
              <a:t>VPP SOPHIS prjekts Nr.2</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
        <p:nvSpPr>
          <p:cNvPr id="6" name="Rectangle 5"/>
          <p:cNvSpPr/>
          <p:nvPr/>
        </p:nvSpPr>
        <p:spPr>
          <a:xfrm>
            <a:off x="838200" y="1740557"/>
            <a:ext cx="7620000" cy="4242828"/>
          </a:xfrm>
          <a:prstGeom prst="rect">
            <a:avLst/>
          </a:prstGeom>
        </p:spPr>
        <p:txBody>
          <a:bodyPr wrap="square">
            <a:spAutoFit/>
          </a:bodyPr>
          <a:lstStyle/>
          <a:p>
            <a:pPr marL="342900" lvl="0" indent="-342900">
              <a:lnSpc>
                <a:spcPct val="107000"/>
              </a:lnSpc>
              <a:spcAft>
                <a:spcPts val="800"/>
              </a:spcAft>
              <a:buFont typeface="+mj-lt"/>
              <a:buAutoNum type="arabicPeriod"/>
            </a:pPr>
            <a:r>
              <a:rPr lang="lv-LV" sz="1600" b="1" dirty="0" smtClean="0">
                <a:latin typeface="Calibri" panose="020F0502020204030204" pitchFamily="34" charset="0"/>
                <a:ea typeface="Calibri" panose="020F0502020204030204" pitchFamily="34" charset="0"/>
                <a:cs typeface="Times New Roman" panose="02020603050405020304" pitchFamily="18" charset="0"/>
              </a:rPr>
              <a:t>SKAITS  </a:t>
            </a:r>
            <a:r>
              <a:rPr lang="lv-LV" sz="1600" b="1" dirty="0">
                <a:latin typeface="Calibri" panose="020F0502020204030204" pitchFamily="34" charset="0"/>
                <a:ea typeface="Calibri" panose="020F0502020204030204" pitchFamily="34" charset="0"/>
                <a:cs typeface="Times New Roman" panose="02020603050405020304" pitchFamily="18" charset="0"/>
              </a:rPr>
              <a:t>&lt;klases vārds&gt; KUR &lt;klases selekcijas izteiksme&gt; </a:t>
            </a:r>
            <a:endParaRPr lang="lv-LV"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a:latin typeface="Calibri" panose="020F0502020204030204" pitchFamily="34" charset="0"/>
                <a:ea typeface="Calibri" panose="020F0502020204030204" pitchFamily="34" charset="0"/>
                <a:cs typeface="Times New Roman" panose="02020603050405020304" pitchFamily="18" charset="0"/>
              </a:rPr>
              <a:t>Semantika: Tiek saskaitītas  </a:t>
            </a:r>
            <a:r>
              <a:rPr lang="lv-LV" sz="1400" dirty="0" err="1">
                <a:latin typeface="Calibri" panose="020F0502020204030204" pitchFamily="34" charset="0"/>
                <a:ea typeface="Calibri" panose="020F0502020204030204" pitchFamily="34" charset="0"/>
                <a:cs typeface="Times New Roman" panose="02020603050405020304" pitchFamily="18" charset="0"/>
              </a:rPr>
              <a:t>Aclass</a:t>
            </a:r>
            <a:r>
              <a:rPr lang="lv-LV" sz="1400" dirty="0">
                <a:latin typeface="Calibri" panose="020F0502020204030204" pitchFamily="34" charset="0"/>
                <a:ea typeface="Calibri" panose="020F0502020204030204" pitchFamily="34" charset="0"/>
                <a:cs typeface="Times New Roman" panose="02020603050405020304" pitchFamily="18" charset="0"/>
              </a:rPr>
              <a:t> instances, kurām izpildās &lt;</a:t>
            </a:r>
            <a:r>
              <a:rPr lang="lv-LV" sz="1400" dirty="0" err="1">
                <a:latin typeface="Calibri" panose="020F0502020204030204" pitchFamily="34" charset="0"/>
                <a:ea typeface="Calibri" panose="020F0502020204030204" pitchFamily="34" charset="0"/>
                <a:cs typeface="Times New Roman" panose="02020603050405020304" pitchFamily="18" charset="0"/>
              </a:rPr>
              <a:t>Aclass</a:t>
            </a:r>
            <a:r>
              <a:rPr lang="lv-LV" sz="1400" dirty="0">
                <a:latin typeface="Calibri" panose="020F0502020204030204" pitchFamily="34" charset="0"/>
                <a:ea typeface="Calibri" panose="020F0502020204030204" pitchFamily="34" charset="0"/>
                <a:cs typeface="Times New Roman" panose="02020603050405020304" pitchFamily="18" charset="0"/>
              </a:rPr>
              <a:t> </a:t>
            </a:r>
            <a:r>
              <a:rPr lang="lv-LV" sz="1400" dirty="0" err="1">
                <a:latin typeface="Calibri" panose="020F0502020204030204" pitchFamily="34" charset="0"/>
                <a:ea typeface="Calibri" panose="020F0502020204030204" pitchFamily="34" charset="0"/>
                <a:cs typeface="Times New Roman" panose="02020603050405020304" pitchFamily="18" charset="0"/>
              </a:rPr>
              <a:t>cond</a:t>
            </a:r>
            <a:r>
              <a:rPr lang="lv-LV" sz="1400" dirty="0">
                <a:latin typeface="Calibri" panose="020F0502020204030204" pitchFamily="34" charset="0"/>
                <a:ea typeface="Calibri" panose="020F0502020204030204" pitchFamily="34" charset="0"/>
                <a:cs typeface="Times New Roman" panose="02020603050405020304" pitchFamily="18" charset="0"/>
              </a:rPr>
              <a:t> </a:t>
            </a:r>
            <a:r>
              <a:rPr lang="lv-LV" sz="1400" dirty="0" err="1">
                <a:latin typeface="Calibri" panose="020F0502020204030204" pitchFamily="34" charset="0"/>
                <a:ea typeface="Calibri" panose="020F0502020204030204" pitchFamily="34" charset="0"/>
                <a:cs typeface="Times New Roman" panose="02020603050405020304" pitchFamily="18" charset="0"/>
              </a:rPr>
              <a:t>expr</a:t>
            </a:r>
            <a:r>
              <a:rPr lang="lv-LV" sz="1400" dirty="0">
                <a:latin typeface="Calibri" panose="020F0502020204030204" pitchFamily="34" charset="0"/>
                <a:ea typeface="Calibri" panose="020F0502020204030204" pitchFamily="34" charset="0"/>
                <a:cs typeface="Times New Roman" panose="02020603050405020304" pitchFamily="18" charset="0"/>
              </a:rPr>
              <a:t>&gt;.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 </a:t>
            </a:r>
            <a:r>
              <a:rPr lang="lv-LV" sz="1400" dirty="0">
                <a:latin typeface="Calibri" panose="020F0502020204030204" pitchFamily="34" charset="0"/>
                <a:ea typeface="Calibri" panose="020F0502020204030204" pitchFamily="34" charset="0"/>
                <a:cs typeface="Times New Roman" panose="02020603050405020304" pitchFamily="18" charset="0"/>
              </a:rPr>
              <a:t>Piemēri:</a:t>
            </a:r>
          </a:p>
          <a:p>
            <a:pPr>
              <a:lnSpc>
                <a:spcPct val="107000"/>
              </a:lnSpc>
              <a:spcAft>
                <a:spcPts val="800"/>
              </a:spcAft>
            </a:pPr>
            <a:r>
              <a:rPr lang="lv-LV" sz="1400" i="1" dirty="0">
                <a:latin typeface="Calibri" panose="020F0502020204030204" pitchFamily="34" charset="0"/>
                <a:ea typeface="Calibri" panose="020F0502020204030204" pitchFamily="34" charset="0"/>
                <a:cs typeface="Times New Roman" panose="02020603050405020304" pitchFamily="18" charset="0"/>
              </a:rPr>
              <a:t>SKAITS Pacienti, KURIEM  EKSISTĒ </a:t>
            </a:r>
            <a:r>
              <a:rPr lang="lv-LV" sz="1400" i="1" dirty="0" err="1">
                <a:latin typeface="Calibri" panose="020F0502020204030204" pitchFamily="34" charset="0"/>
                <a:ea typeface="Calibri" panose="020F0502020204030204" pitchFamily="34" charset="0"/>
                <a:cs typeface="Times New Roman" panose="02020603050405020304" pitchFamily="18" charset="0"/>
              </a:rPr>
              <a:t>SlimnīcasEpizode</a:t>
            </a:r>
            <a:r>
              <a:rPr lang="lv-LV" sz="1400" i="1" dirty="0">
                <a:latin typeface="Calibri" panose="020F0502020204030204" pitchFamily="34" charset="0"/>
                <a:ea typeface="Calibri" panose="020F0502020204030204" pitchFamily="34" charset="0"/>
                <a:cs typeface="Times New Roman" panose="02020603050405020304" pitchFamily="18" charset="0"/>
              </a:rPr>
              <a:t>, KURAI </a:t>
            </a:r>
            <a:r>
              <a:rPr lang="lv-LV" sz="1400" i="1" dirty="0" err="1">
                <a:latin typeface="Calibri" panose="020F0502020204030204" pitchFamily="34" charset="0"/>
                <a:ea typeface="Calibri" panose="020F0502020204030204" pitchFamily="34" charset="0"/>
                <a:cs typeface="Times New Roman" panose="02020603050405020304" pitchFamily="18" charset="0"/>
              </a:rPr>
              <a:t>slimNosūtītajsĀrsts</a:t>
            </a:r>
            <a:r>
              <a:rPr lang="lv-LV" sz="1400" i="1" dirty="0">
                <a:latin typeface="Calibri" panose="020F0502020204030204" pitchFamily="34" charset="0"/>
                <a:ea typeface="Calibri" panose="020F0502020204030204" pitchFamily="34" charset="0"/>
                <a:cs typeface="Times New Roman" panose="02020603050405020304" pitchFamily="18" charset="0"/>
              </a:rPr>
              <a:t>=</a:t>
            </a:r>
            <a:r>
              <a:rPr lang="lv-LV" sz="1400" i="1" dirty="0" err="1">
                <a:latin typeface="Calibri" panose="020F0502020204030204" pitchFamily="34" charset="0"/>
                <a:ea typeface="Calibri" panose="020F0502020204030204" pitchFamily="34" charset="0"/>
                <a:cs typeface="Times New Roman" panose="02020603050405020304" pitchFamily="18" charset="0"/>
              </a:rPr>
              <a:t>pacĢimenesĀrsts</a:t>
            </a:r>
            <a:r>
              <a:rPr lang="lv-LV" sz="1400" i="1" dirty="0">
                <a:latin typeface="Calibri" panose="020F0502020204030204" pitchFamily="34" charset="0"/>
                <a:ea typeface="Calibri" panose="020F0502020204030204" pitchFamily="34" charset="0"/>
                <a:cs typeface="Times New Roman" panose="02020603050405020304" pitchFamily="18" charset="0"/>
              </a:rPr>
              <a:t>                                                                                                   </a:t>
            </a:r>
            <a:r>
              <a:rPr lang="lv-LV" sz="1400" dirty="0">
                <a:latin typeface="Calibri" panose="020F0502020204030204" pitchFamily="34" charset="0"/>
                <a:ea typeface="Calibri" panose="020F0502020204030204" pitchFamily="34" charset="0"/>
                <a:cs typeface="Times New Roman" panose="02020603050405020304" pitchFamily="18" charset="0"/>
              </a:rPr>
              <a:t>-- tiek saskaitīti pacienti, kurus uz slimnīcu nosūtījis to ģimenes ārsts,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i="1" dirty="0" smtClean="0">
                <a:latin typeface="Calibri" panose="020F0502020204030204" pitchFamily="34" charset="0"/>
                <a:ea typeface="Calibri" panose="020F0502020204030204" pitchFamily="34" charset="0"/>
                <a:cs typeface="Times New Roman" panose="02020603050405020304" pitchFamily="18" charset="0"/>
              </a:rPr>
              <a:t>SKAITS </a:t>
            </a:r>
            <a:r>
              <a:rPr lang="lv-LV" sz="1400" i="1" dirty="0" err="1">
                <a:latin typeface="Calibri" panose="020F0502020204030204" pitchFamily="34" charset="0"/>
                <a:ea typeface="Calibri" panose="020F0502020204030204" pitchFamily="34" charset="0"/>
                <a:cs typeface="Times New Roman" panose="02020603050405020304" pitchFamily="18" charset="0"/>
              </a:rPr>
              <a:t>SlimnīcasEpizodes</a:t>
            </a:r>
            <a:r>
              <a:rPr lang="lv-LV" sz="1400" i="1" dirty="0">
                <a:latin typeface="Calibri" panose="020F0502020204030204" pitchFamily="34" charset="0"/>
                <a:ea typeface="Calibri" panose="020F0502020204030204" pitchFamily="34" charset="0"/>
                <a:cs typeface="Times New Roman" panose="02020603050405020304" pitchFamily="18" charset="0"/>
              </a:rPr>
              <a:t>, KURĀM </a:t>
            </a:r>
            <a:r>
              <a:rPr lang="lv-LV" sz="1400" i="1" dirty="0" err="1">
                <a:latin typeface="Calibri" panose="020F0502020204030204" pitchFamily="34" charset="0"/>
                <a:ea typeface="Calibri" panose="020F0502020204030204" pitchFamily="34" charset="0"/>
                <a:cs typeface="Times New Roman" panose="02020603050405020304" pitchFamily="18" charset="0"/>
              </a:rPr>
              <a:t>slimIzrakstīšanasLaiks-slimUzņemšanasLaiks</a:t>
            </a:r>
            <a:r>
              <a:rPr lang="lv-LV" sz="1400" i="1" dirty="0">
                <a:latin typeface="Calibri" panose="020F0502020204030204" pitchFamily="34" charset="0"/>
                <a:ea typeface="Calibri" panose="020F0502020204030204" pitchFamily="34" charset="0"/>
                <a:cs typeface="Times New Roman" panose="02020603050405020304" pitchFamily="18" charset="0"/>
              </a:rPr>
              <a:t> &gt; 15d</a:t>
            </a:r>
            <a:r>
              <a:rPr lang="lv-LV" sz="1400" dirty="0">
                <a:latin typeface="Calibri" panose="020F0502020204030204" pitchFamily="34" charset="0"/>
                <a:ea typeface="Calibri" panose="020F0502020204030204" pitchFamily="34" charset="0"/>
                <a:cs typeface="Times New Roman" panose="02020603050405020304" pitchFamily="18" charset="0"/>
              </a:rPr>
              <a:t>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 </a:t>
            </a:r>
            <a:r>
              <a:rPr lang="lv-LV" sz="1400" dirty="0">
                <a:latin typeface="Calibri" panose="020F0502020204030204" pitchFamily="34" charset="0"/>
                <a:ea typeface="Calibri" panose="020F0502020204030204" pitchFamily="34" charset="0"/>
                <a:cs typeface="Times New Roman" panose="02020603050405020304" pitchFamily="18" charset="0"/>
              </a:rPr>
              <a:t>cik bija tādu   ārstēšanās reižu, kuras bija ilgākas par 15 dienām,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SKAITS </a:t>
            </a:r>
            <a:r>
              <a:rPr lang="lv-LV" sz="1400" dirty="0">
                <a:latin typeface="Calibri" panose="020F0502020204030204" pitchFamily="34" charset="0"/>
                <a:ea typeface="Calibri" panose="020F0502020204030204" pitchFamily="34" charset="0"/>
                <a:cs typeface="Times New Roman" panose="02020603050405020304" pitchFamily="18" charset="0"/>
              </a:rPr>
              <a:t>Pacienti, KURIEM EKSISTĒ </a:t>
            </a:r>
            <a:r>
              <a:rPr lang="lv-LV" sz="1400" dirty="0" err="1">
                <a:latin typeface="Calibri" panose="020F0502020204030204" pitchFamily="34" charset="0"/>
                <a:ea typeface="Calibri" panose="020F0502020204030204" pitchFamily="34" charset="0"/>
                <a:cs typeface="Times New Roman" panose="02020603050405020304" pitchFamily="18" charset="0"/>
              </a:rPr>
              <a:t>PoliklīnikasEpizode</a:t>
            </a:r>
            <a:r>
              <a:rPr lang="lv-LV" sz="1400" dirty="0">
                <a:latin typeface="Calibri" panose="020F0502020204030204" pitchFamily="34" charset="0"/>
                <a:ea typeface="Calibri" panose="020F0502020204030204" pitchFamily="34" charset="0"/>
                <a:cs typeface="Times New Roman" panose="02020603050405020304" pitchFamily="18" charset="0"/>
              </a:rPr>
              <a:t>, KURAI  NEEKSISTĒ </a:t>
            </a:r>
            <a:r>
              <a:rPr lang="lv-LV" sz="1400" dirty="0" err="1">
                <a:latin typeface="Calibri" panose="020F0502020204030204" pitchFamily="34" charset="0"/>
                <a:ea typeface="Calibri" panose="020F0502020204030204" pitchFamily="34" charset="0"/>
                <a:cs typeface="Times New Roman" panose="02020603050405020304" pitchFamily="18" charset="0"/>
              </a:rPr>
              <a:t>SlimnīcasEpizode</a:t>
            </a:r>
            <a:r>
              <a:rPr lang="lv-LV" sz="1400" dirty="0">
                <a:latin typeface="Calibri" panose="020F0502020204030204" pitchFamily="34" charset="0"/>
                <a:ea typeface="Calibri" panose="020F0502020204030204" pitchFamily="34" charset="0"/>
                <a:cs typeface="Times New Roman" panose="02020603050405020304" pitchFamily="18" charset="0"/>
              </a:rPr>
              <a:t>, KURAI </a:t>
            </a:r>
            <a:r>
              <a:rPr lang="lv-LV" sz="1400" dirty="0" err="1">
                <a:latin typeface="Calibri" panose="020F0502020204030204" pitchFamily="34" charset="0"/>
                <a:ea typeface="Calibri" panose="020F0502020204030204" pitchFamily="34" charset="0"/>
                <a:cs typeface="Times New Roman" panose="02020603050405020304" pitchFamily="18" charset="0"/>
              </a:rPr>
              <a:t>slimUzņemšanasLaiks.DATE</a:t>
            </a:r>
            <a:r>
              <a:rPr lang="lv-LV" sz="1400" dirty="0">
                <a:latin typeface="Calibri" panose="020F0502020204030204" pitchFamily="34" charset="0"/>
                <a:ea typeface="Calibri" panose="020F0502020204030204" pitchFamily="34" charset="0"/>
                <a:cs typeface="Times New Roman" panose="02020603050405020304" pitchFamily="18" charset="0"/>
              </a:rPr>
              <a:t>&gt;=</a:t>
            </a:r>
            <a:r>
              <a:rPr lang="lv-LV" sz="1400" dirty="0" err="1">
                <a:latin typeface="Calibri" panose="020F0502020204030204" pitchFamily="34" charset="0"/>
                <a:ea typeface="Calibri" panose="020F0502020204030204" pitchFamily="34" charset="0"/>
                <a:cs typeface="Times New Roman" panose="02020603050405020304" pitchFamily="18" charset="0"/>
              </a:rPr>
              <a:t>polVizītesDatums</a:t>
            </a:r>
            <a:r>
              <a:rPr lang="lv-LV" sz="1400" dirty="0">
                <a:latin typeface="Calibri" panose="020F0502020204030204" pitchFamily="34" charset="0"/>
                <a:ea typeface="Calibri" panose="020F0502020204030204" pitchFamily="34" charset="0"/>
                <a:cs typeface="Times New Roman" panose="02020603050405020304" pitchFamily="18" charset="0"/>
              </a:rPr>
              <a:t>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 </a:t>
            </a:r>
            <a:r>
              <a:rPr lang="lv-LV" sz="1400" dirty="0">
                <a:latin typeface="Calibri" panose="020F0502020204030204" pitchFamily="34" charset="0"/>
                <a:ea typeface="Calibri" panose="020F0502020204030204" pitchFamily="34" charset="0"/>
                <a:cs typeface="Times New Roman" panose="02020603050405020304" pitchFamily="18" charset="0"/>
              </a:rPr>
              <a:t>cik tādu pacientu, kas pēc poliklīnikas vizītes vairs nav nokļuvuši slimnīcā,                      </a:t>
            </a:r>
            <a:endParaRPr lang="lv-LV" sz="14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i="1" dirty="0" smtClean="0">
                <a:latin typeface="Calibri" panose="020F0502020204030204" pitchFamily="34" charset="0"/>
                <a:ea typeface="Calibri" panose="020F0502020204030204" pitchFamily="34" charset="0"/>
                <a:cs typeface="Times New Roman" panose="02020603050405020304" pitchFamily="18" charset="0"/>
              </a:rPr>
              <a:t>SKAITS  </a:t>
            </a:r>
            <a:r>
              <a:rPr lang="lv-LV" sz="1400" i="1" dirty="0" err="1">
                <a:latin typeface="Calibri" panose="020F0502020204030204" pitchFamily="34" charset="0"/>
                <a:ea typeface="Calibri" panose="020F0502020204030204" pitchFamily="34" charset="0"/>
                <a:cs typeface="Times New Roman" panose="02020603050405020304" pitchFamily="18" charset="0"/>
              </a:rPr>
              <a:t>SlimnīcasEpizodes</a:t>
            </a:r>
            <a:r>
              <a:rPr lang="lv-LV" sz="1400" i="1" dirty="0">
                <a:latin typeface="Calibri" panose="020F0502020204030204" pitchFamily="34" charset="0"/>
                <a:ea typeface="Calibri" panose="020F0502020204030204" pitchFamily="34" charset="0"/>
                <a:cs typeface="Times New Roman" panose="02020603050405020304" pitchFamily="18" charset="0"/>
              </a:rPr>
              <a:t>  e1, KURĀM  EKSISTĒ </a:t>
            </a:r>
            <a:r>
              <a:rPr lang="lv-LV" sz="1400" i="1" dirty="0" err="1">
                <a:latin typeface="Calibri" panose="020F0502020204030204" pitchFamily="34" charset="0"/>
                <a:ea typeface="Calibri" panose="020F0502020204030204" pitchFamily="34" charset="0"/>
                <a:cs typeface="Times New Roman" panose="02020603050405020304" pitchFamily="18" charset="0"/>
              </a:rPr>
              <a:t>SlimnīcasEpizode</a:t>
            </a:r>
            <a:r>
              <a:rPr lang="lv-LV" sz="1400" i="1" dirty="0">
                <a:latin typeface="Calibri" panose="020F0502020204030204" pitchFamily="34" charset="0"/>
                <a:ea typeface="Calibri" panose="020F0502020204030204" pitchFamily="34" charset="0"/>
                <a:cs typeface="Times New Roman" panose="02020603050405020304" pitchFamily="18" charset="0"/>
              </a:rPr>
              <a:t> e2, KURAI  e2&lt;&gt;e1 UN  e2.slimUzņemšanasLaiks&gt;e1.slimIzrakstīšanasLaiks UN (e2.slimUzņemšanasLaiks-e1.slimIzrakstīšanasLaiks)&lt;30d                                                                                                                 </a:t>
            </a:r>
            <a:endParaRPr lang="lv-LV" sz="1400" i="1"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lv-LV" sz="1400" dirty="0" smtClean="0">
                <a:latin typeface="Calibri" panose="020F0502020204030204" pitchFamily="34" charset="0"/>
                <a:ea typeface="Calibri" panose="020F0502020204030204" pitchFamily="34" charset="0"/>
                <a:cs typeface="Times New Roman" panose="02020603050405020304" pitchFamily="18" charset="0"/>
              </a:rPr>
              <a:t>-- </a:t>
            </a:r>
            <a:r>
              <a:rPr lang="lv-LV" sz="1400" dirty="0">
                <a:latin typeface="Calibri" panose="020F0502020204030204" pitchFamily="34" charset="0"/>
                <a:ea typeface="Calibri" panose="020F0502020204030204" pitchFamily="34" charset="0"/>
                <a:cs typeface="Times New Roman" panose="02020603050405020304" pitchFamily="18" charset="0"/>
              </a:rPr>
              <a:t>cik ir tādu slimnīcas epizožu, pēc kurām  pacients ir atgriezies slimnīcā 30 dienu laikā.   </a:t>
            </a:r>
            <a:endParaRPr lang="lv-LV"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79459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1940</TotalTime>
  <Words>1673</Words>
  <Application>Microsoft Office PowerPoint</Application>
  <PresentationFormat>On-screen Show (4:3)</PresentationFormat>
  <Paragraphs>185</Paragraphs>
  <Slides>18</Slides>
  <Notes>2</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18</vt:i4>
      </vt:variant>
    </vt:vector>
  </HeadingPairs>
  <TitlesOfParts>
    <vt:vector size="32" baseType="lpstr">
      <vt:lpstr>Arial</vt:lpstr>
      <vt:lpstr>Calibri</vt:lpstr>
      <vt:lpstr>CMBSY10</vt:lpstr>
      <vt:lpstr>CMR6</vt:lpstr>
      <vt:lpstr>CMR7</vt:lpstr>
      <vt:lpstr>CMSY7</vt:lpstr>
      <vt:lpstr>Courier New</vt:lpstr>
      <vt:lpstr>NimbusRomNo9L-Medi</vt:lpstr>
      <vt:lpstr>NimbusRomNo9L-Regu</vt:lpstr>
      <vt:lpstr>NimbusRomNo9L-ReguItal</vt:lpstr>
      <vt:lpstr>Times</vt:lpstr>
      <vt:lpstr>Times New Roman</vt:lpstr>
      <vt:lpstr>Verdana</vt:lpstr>
      <vt:lpstr>Office Theme</vt:lpstr>
      <vt:lpstr>VPP „SOPHIS” 2.projekts  „Uz ontoloģijām balstītas tīmekļa videi pielāgotas zināšanu inženierijas tehnoloģijas”</vt:lpstr>
      <vt:lpstr>2016.g. 17.martā Raiņa b.29 (LU MII), 210.telpā Seminārs par VPP „SOPHIS”  2.projekta „Uz ontoloģijām balstītas tīmekļa videi pielāgotas zināšanu inženierijas tehnoloģijas”  2.posmā (plus īsumā arī 1.posmā) veiktajiem darbiem un iegūtajiem rezultātiem </vt:lpstr>
      <vt:lpstr>Pārskats par 2.projektu  (1. un 2. posmi)</vt:lpstr>
      <vt:lpstr>Uzdevumi</vt:lpstr>
      <vt:lpstr>Ātro vaicājumu valoda, tās realizācija un aprobācija</vt:lpstr>
      <vt:lpstr>Problēma</vt:lpstr>
      <vt:lpstr>Puszvaigžņu (semistar) datu ontoloģijas</vt:lpstr>
      <vt:lpstr>BKUS datu ontoloģija</vt:lpstr>
      <vt:lpstr>7 vaicājumu šabloni kontrolētajā dabīgajā valodā</vt:lpstr>
      <vt:lpstr>7 vaicājumu šabloni kontrolētajā dabīgajā valodā</vt:lpstr>
      <vt:lpstr>7 vaicājumu šabloni kontrolētajā dabīgajā valodā</vt:lpstr>
      <vt:lpstr>7 vaicājumu šabloni kontrolētajā dabīgajā valodā</vt:lpstr>
      <vt:lpstr>7 vaicājumu šabloni kontrolētajā dabīgajā valodā</vt:lpstr>
      <vt:lpstr>Piemērs vaicājumu rīkā</vt:lpstr>
      <vt:lpstr>Piemērs «no dzīves»</vt:lpstr>
      <vt:lpstr>Apmācība</vt:lpstr>
      <vt:lpstr>Realizācija un ātrdarbība</vt:lpstr>
      <vt:lpstr>Problēmas un tālākie pētījumi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Seminārs VPP „SOPHIS”  2.projekta „Uz ontoloģijām balstītas tīmekļa videi pielāgotas zināšanu inženierijas tehnoloģijas” seminārs par projekta 1.posmā veiktajiem darbiem un iegūtajiem rezultātiem </dc:title>
  <dc:creator>JBarzdins</dc:creator>
  <cp:lastModifiedBy>user</cp:lastModifiedBy>
  <cp:revision>108</cp:revision>
  <dcterms:created xsi:type="dcterms:W3CDTF">2006-08-16T00:00:00Z</dcterms:created>
  <dcterms:modified xsi:type="dcterms:W3CDTF">2016-03-29T12:49:44Z</dcterms:modified>
</cp:coreProperties>
</file>