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02" r:id="rId1"/>
  </p:sldMasterIdLst>
  <p:notesMasterIdLst>
    <p:notesMasterId r:id="rId20"/>
  </p:notesMasterIdLst>
  <p:handoutMasterIdLst>
    <p:handoutMasterId r:id="rId21"/>
  </p:handoutMasterIdLst>
  <p:sldIdLst>
    <p:sldId id="971" r:id="rId2"/>
    <p:sldId id="1505" r:id="rId3"/>
    <p:sldId id="1575" r:id="rId4"/>
    <p:sldId id="1577" r:id="rId5"/>
    <p:sldId id="1596" r:id="rId6"/>
    <p:sldId id="1597" r:id="rId7"/>
    <p:sldId id="1595" r:id="rId8"/>
    <p:sldId id="1599" r:id="rId9"/>
    <p:sldId id="1608" r:id="rId10"/>
    <p:sldId id="1607" r:id="rId11"/>
    <p:sldId id="1610" r:id="rId12"/>
    <p:sldId id="1645" r:id="rId13"/>
    <p:sldId id="1646" r:id="rId14"/>
    <p:sldId id="1613" r:id="rId15"/>
    <p:sldId id="1605" r:id="rId16"/>
    <p:sldId id="1649" r:id="rId17"/>
    <p:sldId id="1653" r:id="rId18"/>
    <p:sldId id="1651" r:id="rId19"/>
  </p:sldIdLst>
  <p:sldSz cx="9144000" cy="6858000" type="screen4x3"/>
  <p:notesSz cx="7077075" cy="9383713"/>
  <p:defaultTextStyle>
    <a:defPPr>
      <a:defRPr lang="en-US"/>
    </a:defPPr>
    <a:lvl1pPr algn="l" rtl="0" fontAlgn="base">
      <a:spcBef>
        <a:spcPct val="0"/>
      </a:spcBef>
      <a:spcAft>
        <a:spcPct val="0"/>
      </a:spcAft>
      <a:defRPr sz="20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0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0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0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000" kern="1200">
        <a:solidFill>
          <a:schemeClr val="tx1"/>
        </a:solidFill>
        <a:latin typeface="Arial" charset="0"/>
        <a:ea typeface="ＭＳ Ｐゴシック"/>
        <a:cs typeface="ＭＳ Ｐゴシック"/>
      </a:defRPr>
    </a:lvl5pPr>
    <a:lvl6pPr marL="2286000" algn="l" defTabSz="914400" rtl="0" eaLnBrk="1" latinLnBrk="0" hangingPunct="1">
      <a:defRPr sz="2000" kern="1200">
        <a:solidFill>
          <a:schemeClr val="tx1"/>
        </a:solidFill>
        <a:latin typeface="Arial" charset="0"/>
        <a:ea typeface="ＭＳ Ｐゴシック"/>
        <a:cs typeface="ＭＳ Ｐゴシック"/>
      </a:defRPr>
    </a:lvl6pPr>
    <a:lvl7pPr marL="2743200" algn="l" defTabSz="914400" rtl="0" eaLnBrk="1" latinLnBrk="0" hangingPunct="1">
      <a:defRPr sz="2000" kern="1200">
        <a:solidFill>
          <a:schemeClr val="tx1"/>
        </a:solidFill>
        <a:latin typeface="Arial" charset="0"/>
        <a:ea typeface="ＭＳ Ｐゴシック"/>
        <a:cs typeface="ＭＳ Ｐゴシック"/>
      </a:defRPr>
    </a:lvl7pPr>
    <a:lvl8pPr marL="3200400" algn="l" defTabSz="914400" rtl="0" eaLnBrk="1" latinLnBrk="0" hangingPunct="1">
      <a:defRPr sz="2000" kern="1200">
        <a:solidFill>
          <a:schemeClr val="tx1"/>
        </a:solidFill>
        <a:latin typeface="Arial" charset="0"/>
        <a:ea typeface="ＭＳ Ｐゴシック"/>
        <a:cs typeface="ＭＳ Ｐゴシック"/>
      </a:defRPr>
    </a:lvl8pPr>
    <a:lvl9pPr marL="3657600" algn="l" defTabSz="914400" rtl="0" eaLnBrk="1" latinLnBrk="0" hangingPunct="1">
      <a:defRPr sz="20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showPr>
  <p:clrMru>
    <a:srgbClr val="FFFFCC"/>
    <a:srgbClr val="99FFCC"/>
    <a:srgbClr val="FF0000"/>
    <a:srgbClr val="ED3705"/>
    <a:srgbClr val="C1D486"/>
    <a:srgbClr val="0588D9"/>
    <a:srgbClr val="65E7F5"/>
    <a:srgbClr val="97B2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405" autoAdjust="0"/>
    <p:restoredTop sz="94660"/>
  </p:normalViewPr>
  <p:slideViewPr>
    <p:cSldViewPr>
      <p:cViewPr varScale="1">
        <p:scale>
          <a:sx n="176" d="100"/>
          <a:sy n="176" d="100"/>
        </p:scale>
        <p:origin x="-5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68638" cy="466725"/>
          </a:xfrm>
          <a:prstGeom prst="rect">
            <a:avLst/>
          </a:prstGeom>
          <a:noFill/>
          <a:ln>
            <a:noFill/>
          </a:ln>
          <a:extLst>
            <a:ext uri="{909E8E84-426E-40DD-AFC4-6F175D3DCCD1}"/>
            <a:ext uri="{91240B29-F687-4F45-9708-019B960494DF}"/>
          </a:extLst>
        </p:spPr>
        <p:txBody>
          <a:bodyPr vert="horz" wrap="square" lIns="91819" tIns="45911" rIns="91819" bIns="45911" numCol="1" anchor="t" anchorCtr="0" compatLnSpc="1">
            <a:prstTxWarp prst="textNoShape">
              <a:avLst/>
            </a:prstTxWarp>
          </a:bodyPr>
          <a:lstStyle>
            <a:lvl1pPr defTabSz="919163">
              <a:lnSpc>
                <a:spcPct val="100000"/>
              </a:lnSpc>
              <a:spcBef>
                <a:spcPct val="0"/>
              </a:spcBef>
              <a:buClrTx/>
              <a:buSzTx/>
              <a:buFontTx/>
              <a:buNone/>
              <a:defRPr sz="1100">
                <a:latin typeface="Times New Roman" pitchFamily="18" charset="0"/>
                <a:ea typeface="ＭＳ Ｐゴシック" pitchFamily="34" charset="-128"/>
                <a:cs typeface="+mn-cs"/>
              </a:defRPr>
            </a:lvl1pPr>
          </a:lstStyle>
          <a:p>
            <a:pPr>
              <a:defRPr/>
            </a:pPr>
            <a:endParaRPr lang="en-US"/>
          </a:p>
        </p:txBody>
      </p:sp>
      <p:sp>
        <p:nvSpPr>
          <p:cNvPr id="67587" name="Rectangle 3"/>
          <p:cNvSpPr>
            <a:spLocks noGrp="1" noChangeArrowheads="1"/>
          </p:cNvSpPr>
          <p:nvPr>
            <p:ph type="dt" sz="quarter" idx="1"/>
          </p:nvPr>
        </p:nvSpPr>
        <p:spPr bwMode="auto">
          <a:xfrm>
            <a:off x="4008438" y="0"/>
            <a:ext cx="3068637" cy="466725"/>
          </a:xfrm>
          <a:prstGeom prst="rect">
            <a:avLst/>
          </a:prstGeom>
          <a:noFill/>
          <a:ln>
            <a:noFill/>
          </a:ln>
          <a:extLst>
            <a:ext uri="{909E8E84-426E-40DD-AFC4-6F175D3DCCD1}"/>
            <a:ext uri="{91240B29-F687-4F45-9708-019B960494DF}"/>
          </a:extLst>
        </p:spPr>
        <p:txBody>
          <a:bodyPr vert="horz" wrap="square" lIns="91819" tIns="45911" rIns="91819" bIns="45911" numCol="1" anchor="t" anchorCtr="0" compatLnSpc="1">
            <a:prstTxWarp prst="textNoShape">
              <a:avLst/>
            </a:prstTxWarp>
          </a:bodyPr>
          <a:lstStyle>
            <a:lvl1pPr algn="r" defTabSz="919163">
              <a:lnSpc>
                <a:spcPct val="100000"/>
              </a:lnSpc>
              <a:spcBef>
                <a:spcPct val="0"/>
              </a:spcBef>
              <a:buClrTx/>
              <a:buSzTx/>
              <a:buFontTx/>
              <a:buNone/>
              <a:defRPr sz="1100">
                <a:latin typeface="Times New Roman" pitchFamily="18" charset="0"/>
                <a:ea typeface="ＭＳ Ｐゴシック" pitchFamily="34" charset="-128"/>
                <a:cs typeface="+mn-cs"/>
              </a:defRPr>
            </a:lvl1pPr>
          </a:lstStyle>
          <a:p>
            <a:pPr>
              <a:defRPr/>
            </a:pPr>
            <a:endParaRPr lang="en-US"/>
          </a:p>
        </p:txBody>
      </p:sp>
      <p:sp>
        <p:nvSpPr>
          <p:cNvPr id="67588" name="Rectangle 4"/>
          <p:cNvSpPr>
            <a:spLocks noGrp="1" noChangeArrowheads="1"/>
          </p:cNvSpPr>
          <p:nvPr>
            <p:ph type="ftr" sz="quarter" idx="2"/>
          </p:nvPr>
        </p:nvSpPr>
        <p:spPr bwMode="auto">
          <a:xfrm>
            <a:off x="0" y="8916988"/>
            <a:ext cx="3068638" cy="466725"/>
          </a:xfrm>
          <a:prstGeom prst="rect">
            <a:avLst/>
          </a:prstGeom>
          <a:noFill/>
          <a:ln>
            <a:noFill/>
          </a:ln>
          <a:extLst>
            <a:ext uri="{909E8E84-426E-40DD-AFC4-6F175D3DCCD1}"/>
            <a:ext uri="{91240B29-F687-4F45-9708-019B960494DF}"/>
          </a:extLst>
        </p:spPr>
        <p:txBody>
          <a:bodyPr vert="horz" wrap="square" lIns="91819" tIns="45911" rIns="91819" bIns="45911" numCol="1" anchor="b" anchorCtr="0" compatLnSpc="1">
            <a:prstTxWarp prst="textNoShape">
              <a:avLst/>
            </a:prstTxWarp>
          </a:bodyPr>
          <a:lstStyle>
            <a:lvl1pPr defTabSz="919163">
              <a:lnSpc>
                <a:spcPct val="100000"/>
              </a:lnSpc>
              <a:spcBef>
                <a:spcPct val="0"/>
              </a:spcBef>
              <a:buClrTx/>
              <a:buSzTx/>
              <a:buFontTx/>
              <a:buNone/>
              <a:defRPr sz="1100">
                <a:latin typeface="Times New Roman" pitchFamily="18" charset="0"/>
                <a:ea typeface="ＭＳ Ｐゴシック" pitchFamily="34" charset="-128"/>
                <a:cs typeface="+mn-cs"/>
              </a:defRPr>
            </a:lvl1pPr>
          </a:lstStyle>
          <a:p>
            <a:pPr>
              <a:defRPr/>
            </a:pPr>
            <a:endParaRPr lang="en-US"/>
          </a:p>
        </p:txBody>
      </p:sp>
      <p:sp>
        <p:nvSpPr>
          <p:cNvPr id="67589" name="Rectangle 5"/>
          <p:cNvSpPr>
            <a:spLocks noGrp="1" noChangeArrowheads="1"/>
          </p:cNvSpPr>
          <p:nvPr>
            <p:ph type="sldNum" sz="quarter" idx="3"/>
          </p:nvPr>
        </p:nvSpPr>
        <p:spPr bwMode="auto">
          <a:xfrm>
            <a:off x="4008438" y="8916988"/>
            <a:ext cx="3068637" cy="466725"/>
          </a:xfrm>
          <a:prstGeom prst="rect">
            <a:avLst/>
          </a:prstGeom>
          <a:noFill/>
          <a:ln>
            <a:noFill/>
          </a:ln>
          <a:extLst>
            <a:ext uri="{909E8E84-426E-40DD-AFC4-6F175D3DCCD1}"/>
            <a:ext uri="{91240B29-F687-4F45-9708-019B960494DF}"/>
          </a:extLst>
        </p:spPr>
        <p:txBody>
          <a:bodyPr vert="horz" wrap="square" lIns="91819" tIns="45911" rIns="91819" bIns="45911" numCol="1" anchor="b" anchorCtr="0" compatLnSpc="1">
            <a:prstTxWarp prst="textNoShape">
              <a:avLst/>
            </a:prstTxWarp>
          </a:bodyPr>
          <a:lstStyle>
            <a:lvl1pPr algn="r" defTabSz="919163">
              <a:lnSpc>
                <a:spcPct val="100000"/>
              </a:lnSpc>
              <a:spcBef>
                <a:spcPct val="0"/>
              </a:spcBef>
              <a:buClrTx/>
              <a:buSzTx/>
              <a:buFontTx/>
              <a:buNone/>
              <a:defRPr sz="1100">
                <a:latin typeface="Times New Roman" pitchFamily="18" charset="0"/>
                <a:ea typeface="ＭＳ Ｐゴシック" pitchFamily="34" charset="-128"/>
                <a:cs typeface="+mn-cs"/>
              </a:defRPr>
            </a:lvl1pPr>
          </a:lstStyle>
          <a:p>
            <a:pPr>
              <a:defRPr/>
            </a:pPr>
            <a:fld id="{B783DFE3-C821-4054-87D7-11B9205BBA8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hdr" sz="quarter"/>
          </p:nvPr>
        </p:nvSpPr>
        <p:spPr bwMode="auto">
          <a:xfrm>
            <a:off x="0" y="0"/>
            <a:ext cx="3094038" cy="446088"/>
          </a:xfrm>
          <a:prstGeom prst="rect">
            <a:avLst/>
          </a:prstGeom>
          <a:noFill/>
          <a:ln>
            <a:noFill/>
          </a:ln>
          <a:extLst>
            <a:ext uri="{909E8E84-426E-40DD-AFC4-6F175D3DCCD1}"/>
            <a:ext uri="{91240B29-F687-4F45-9708-019B960494DF}"/>
          </a:extLst>
        </p:spPr>
        <p:txBody>
          <a:bodyPr vert="horz" wrap="square" lIns="88988" tIns="44495" rIns="88988" bIns="44495" numCol="1" anchor="t" anchorCtr="0" compatLnSpc="1">
            <a:prstTxWarp prst="textNoShape">
              <a:avLst/>
            </a:prstTxWarp>
          </a:bodyPr>
          <a:lstStyle>
            <a:lvl1pPr defTabSz="892175">
              <a:lnSpc>
                <a:spcPct val="100000"/>
              </a:lnSpc>
              <a:spcBef>
                <a:spcPct val="0"/>
              </a:spcBef>
              <a:buClrTx/>
              <a:buSzTx/>
              <a:buFontTx/>
              <a:buNone/>
              <a:defRPr sz="1100">
                <a:latin typeface="Times New Roman" pitchFamily="18" charset="0"/>
                <a:ea typeface="ＭＳ Ｐゴシック" pitchFamily="34" charset="-128"/>
                <a:cs typeface="+mn-cs"/>
              </a:defRPr>
            </a:lvl1pPr>
          </a:lstStyle>
          <a:p>
            <a:pPr>
              <a:defRPr/>
            </a:pPr>
            <a:endParaRPr lang="en-US"/>
          </a:p>
        </p:txBody>
      </p:sp>
      <p:sp>
        <p:nvSpPr>
          <p:cNvPr id="302083" name="Rectangle 3"/>
          <p:cNvSpPr>
            <a:spLocks noGrp="1" noChangeArrowheads="1"/>
          </p:cNvSpPr>
          <p:nvPr>
            <p:ph type="dt" idx="1"/>
          </p:nvPr>
        </p:nvSpPr>
        <p:spPr bwMode="auto">
          <a:xfrm>
            <a:off x="3983038" y="0"/>
            <a:ext cx="3094037" cy="446088"/>
          </a:xfrm>
          <a:prstGeom prst="rect">
            <a:avLst/>
          </a:prstGeom>
          <a:noFill/>
          <a:ln>
            <a:noFill/>
          </a:ln>
          <a:extLst>
            <a:ext uri="{909E8E84-426E-40DD-AFC4-6F175D3DCCD1}"/>
            <a:ext uri="{91240B29-F687-4F45-9708-019B960494DF}"/>
          </a:extLst>
        </p:spPr>
        <p:txBody>
          <a:bodyPr vert="horz" wrap="square" lIns="88988" tIns="44495" rIns="88988" bIns="44495" numCol="1" anchor="t" anchorCtr="0" compatLnSpc="1">
            <a:prstTxWarp prst="textNoShape">
              <a:avLst/>
            </a:prstTxWarp>
          </a:bodyPr>
          <a:lstStyle>
            <a:lvl1pPr algn="r" defTabSz="892175">
              <a:lnSpc>
                <a:spcPct val="100000"/>
              </a:lnSpc>
              <a:spcBef>
                <a:spcPct val="0"/>
              </a:spcBef>
              <a:buClrTx/>
              <a:buSzTx/>
              <a:buFontTx/>
              <a:buNone/>
              <a:defRPr sz="1100">
                <a:latin typeface="Times New Roman" pitchFamily="18" charset="0"/>
                <a:ea typeface="ＭＳ Ｐゴシック" pitchFamily="34" charset="-128"/>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58875" y="671513"/>
            <a:ext cx="4764088" cy="3573462"/>
          </a:xfrm>
          <a:prstGeom prst="rect">
            <a:avLst/>
          </a:prstGeom>
          <a:noFill/>
          <a:ln w="9525">
            <a:solidFill>
              <a:srgbClr val="000000"/>
            </a:solidFill>
            <a:miter lim="800000"/>
            <a:headEnd/>
            <a:tailEnd/>
          </a:ln>
        </p:spPr>
      </p:sp>
      <p:sp>
        <p:nvSpPr>
          <p:cNvPr id="302085" name="Rectangle 5"/>
          <p:cNvSpPr>
            <a:spLocks noGrp="1" noChangeArrowheads="1"/>
          </p:cNvSpPr>
          <p:nvPr>
            <p:ph type="body" sz="quarter" idx="3"/>
          </p:nvPr>
        </p:nvSpPr>
        <p:spPr bwMode="auto">
          <a:xfrm>
            <a:off x="958850" y="4468813"/>
            <a:ext cx="5159375" cy="4243387"/>
          </a:xfrm>
          <a:prstGeom prst="rect">
            <a:avLst/>
          </a:prstGeom>
          <a:noFill/>
          <a:ln>
            <a:noFill/>
          </a:ln>
          <a:extLst>
            <a:ext uri="{909E8E84-426E-40DD-AFC4-6F175D3DCCD1}"/>
            <a:ext uri="{91240B29-F687-4F45-9708-019B960494DF}"/>
          </a:extLst>
        </p:spPr>
        <p:txBody>
          <a:bodyPr vert="horz" wrap="square" lIns="88988" tIns="44495" rIns="88988" bIns="444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2086" name="Rectangle 6"/>
          <p:cNvSpPr>
            <a:spLocks noGrp="1" noChangeArrowheads="1"/>
          </p:cNvSpPr>
          <p:nvPr>
            <p:ph type="ftr" sz="quarter" idx="4"/>
          </p:nvPr>
        </p:nvSpPr>
        <p:spPr bwMode="auto">
          <a:xfrm>
            <a:off x="0" y="8937625"/>
            <a:ext cx="3094038" cy="446088"/>
          </a:xfrm>
          <a:prstGeom prst="rect">
            <a:avLst/>
          </a:prstGeom>
          <a:noFill/>
          <a:ln>
            <a:noFill/>
          </a:ln>
          <a:extLst>
            <a:ext uri="{909E8E84-426E-40DD-AFC4-6F175D3DCCD1}"/>
            <a:ext uri="{91240B29-F687-4F45-9708-019B960494DF}"/>
          </a:extLst>
        </p:spPr>
        <p:txBody>
          <a:bodyPr vert="horz" wrap="square" lIns="88988" tIns="44495" rIns="88988" bIns="44495" numCol="1" anchor="b" anchorCtr="0" compatLnSpc="1">
            <a:prstTxWarp prst="textNoShape">
              <a:avLst/>
            </a:prstTxWarp>
          </a:bodyPr>
          <a:lstStyle>
            <a:lvl1pPr defTabSz="892175">
              <a:lnSpc>
                <a:spcPct val="100000"/>
              </a:lnSpc>
              <a:spcBef>
                <a:spcPct val="0"/>
              </a:spcBef>
              <a:buClrTx/>
              <a:buSzTx/>
              <a:buFontTx/>
              <a:buNone/>
              <a:defRPr sz="1100">
                <a:latin typeface="Times New Roman" pitchFamily="18" charset="0"/>
                <a:ea typeface="ＭＳ Ｐゴシック" pitchFamily="34" charset="-128"/>
                <a:cs typeface="+mn-cs"/>
              </a:defRPr>
            </a:lvl1pPr>
          </a:lstStyle>
          <a:p>
            <a:pPr>
              <a:defRPr/>
            </a:pPr>
            <a:endParaRPr lang="en-US"/>
          </a:p>
        </p:txBody>
      </p:sp>
      <p:sp>
        <p:nvSpPr>
          <p:cNvPr id="302087" name="Rectangle 7"/>
          <p:cNvSpPr>
            <a:spLocks noGrp="1" noChangeArrowheads="1"/>
          </p:cNvSpPr>
          <p:nvPr>
            <p:ph type="sldNum" sz="quarter" idx="5"/>
          </p:nvPr>
        </p:nvSpPr>
        <p:spPr bwMode="auto">
          <a:xfrm>
            <a:off x="3983038" y="8937625"/>
            <a:ext cx="3094037" cy="446088"/>
          </a:xfrm>
          <a:prstGeom prst="rect">
            <a:avLst/>
          </a:prstGeom>
          <a:noFill/>
          <a:ln>
            <a:noFill/>
          </a:ln>
          <a:extLst>
            <a:ext uri="{909E8E84-426E-40DD-AFC4-6F175D3DCCD1}"/>
            <a:ext uri="{91240B29-F687-4F45-9708-019B960494DF}"/>
          </a:extLst>
        </p:spPr>
        <p:txBody>
          <a:bodyPr vert="horz" wrap="square" lIns="88988" tIns="44495" rIns="88988" bIns="44495" numCol="1" anchor="b" anchorCtr="0" compatLnSpc="1">
            <a:prstTxWarp prst="textNoShape">
              <a:avLst/>
            </a:prstTxWarp>
          </a:bodyPr>
          <a:lstStyle>
            <a:lvl1pPr algn="r" defTabSz="892175">
              <a:lnSpc>
                <a:spcPct val="100000"/>
              </a:lnSpc>
              <a:spcBef>
                <a:spcPct val="0"/>
              </a:spcBef>
              <a:buClrTx/>
              <a:buSzTx/>
              <a:buFontTx/>
              <a:buNone/>
              <a:defRPr sz="1100">
                <a:latin typeface="Times New Roman" pitchFamily="18" charset="0"/>
                <a:ea typeface="ＭＳ Ｐゴシック" pitchFamily="34" charset="-128"/>
                <a:cs typeface="+mn-cs"/>
              </a:defRPr>
            </a:lvl1pPr>
          </a:lstStyle>
          <a:p>
            <a:pPr>
              <a:defRPr/>
            </a:pPr>
            <a:fld id="{28C6072B-04A8-45F8-AE22-42541978383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Notes Placeholder 2"/>
          <p:cNvSpPr>
            <a:spLocks noGrp="1"/>
          </p:cNvSpPr>
          <p:nvPr>
            <p:ph type="body" idx="1"/>
          </p:nvPr>
        </p:nvSpPr>
        <p:spPr>
          <a:noFill/>
        </p:spPr>
        <p:txBody>
          <a:bodyPr/>
          <a:lstStyle/>
          <a:p>
            <a:r>
              <a:rPr lang="lt-LT" smtClean="0">
                <a:latin typeface="Times New Roman" pitchFamily="18" charset="0"/>
                <a:ea typeface="ＭＳ Ｐゴシック"/>
                <a:cs typeface="ＭＳ Ｐゴシック"/>
              </a:rPr>
              <a:t>Lexical ambiguities.</a:t>
            </a:r>
          </a:p>
        </p:txBody>
      </p:sp>
      <p:sp>
        <p:nvSpPr>
          <p:cNvPr id="8195" name="Slide Number Placeholder 3"/>
          <p:cNvSpPr>
            <a:spLocks noGrp="1"/>
          </p:cNvSpPr>
          <p:nvPr>
            <p:ph type="sldNum" sz="quarter" idx="5"/>
          </p:nvPr>
        </p:nvSpPr>
        <p:spPr>
          <a:noFill/>
          <a:ln>
            <a:miter lim="800000"/>
            <a:headEnd/>
            <a:tailEnd/>
          </a:ln>
        </p:spPr>
        <p:txBody>
          <a:bodyPr/>
          <a:lstStyle/>
          <a:p>
            <a:fld id="{B4BD7FEF-6FD8-4DDF-B0D0-AC0696981607}" type="slidenum">
              <a:rPr lang="en-US" smtClean="0">
                <a:ea typeface="ＭＳ Ｐゴシック"/>
                <a:cs typeface="ＭＳ Ｐゴシック"/>
              </a:rPr>
              <a:pPr/>
              <a:t>1</a:t>
            </a:fld>
            <a:endParaRPr lang="en-US"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extLst>
        </p:spPr>
        <p:txBody>
          <a:bodyPr wrap="none" anchor="ctr"/>
          <a:lstStyle/>
          <a:p>
            <a:pPr algn="ctr">
              <a:defRPr/>
            </a:pPr>
            <a:endParaRPr kumimoji="1" lang="lv-LV" sz="2400">
              <a:latin typeface="Times New Roman" pitchFamily="18" charset="0"/>
              <a:ea typeface="ＭＳ Ｐゴシック" pitchFamily="34" charset="-128"/>
              <a:cs typeface="+mn-cs"/>
            </a:endParaRPr>
          </a:p>
        </p:txBody>
      </p:sp>
      <p:sp>
        <p:nvSpPr>
          <p:cNvPr id="13316" name="Rectangle 4"/>
          <p:cNvSpPr>
            <a:spLocks noGrp="1" noChangeArrowheads="1"/>
          </p:cNvSpPr>
          <p:nvPr>
            <p:ph type="subTitle" idx="1"/>
          </p:nvPr>
        </p:nvSpPr>
        <p:spPr>
          <a:xfrm>
            <a:off x="4673600" y="3429000"/>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13323" name="Rectangle 11"/>
          <p:cNvSpPr>
            <a:spLocks noGrp="1" noChangeArrowheads="1"/>
          </p:cNvSpPr>
          <p:nvPr>
            <p:ph type="ctrTitle" sz="quarter"/>
          </p:nvPr>
        </p:nvSpPr>
        <p:spPr>
          <a:xfrm>
            <a:off x="936625" y="2209800"/>
            <a:ext cx="7772400" cy="1143000"/>
          </a:xfrm>
        </p:spPr>
        <p:txBody>
          <a:bodyPr anchor="ctr"/>
          <a:lstStyle>
            <a:lvl1pPr algn="ctr">
              <a:defRPr>
                <a:solidFill>
                  <a:schemeClr val="tx1"/>
                </a:solidFill>
              </a:defRPr>
            </a:lvl1pPr>
          </a:lstStyle>
          <a:p>
            <a:r>
              <a:rPr lang="en-US"/>
              <a:t>Click to edit Master title style</a:t>
            </a:r>
          </a:p>
        </p:txBody>
      </p:sp>
      <p:sp>
        <p:nvSpPr>
          <p:cNvPr id="5" name="Rectangle 8"/>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6" name="Rectangle 9"/>
          <p:cNvSpPr>
            <a:spLocks noGrp="1" noChangeArrowheads="1"/>
          </p:cNvSpPr>
          <p:nvPr>
            <p:ph type="ftr" sz="quarter" idx="11"/>
          </p:nvPr>
        </p:nvSpPr>
        <p:spPr/>
        <p:txBody>
          <a:bodyPr/>
          <a:lstStyle>
            <a:lvl1pPr algn="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13AFB98C-DF49-438D-8960-2541D0A0C9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52"/>
          <p:cNvSpPr>
            <a:spLocks noChangeArrowheads="1"/>
          </p:cNvSpPr>
          <p:nvPr userDrawn="1"/>
        </p:nvSpPr>
        <p:spPr bwMode="auto">
          <a:xfrm>
            <a:off x="1169988" y="555625"/>
            <a:ext cx="6765925" cy="55563"/>
          </a:xfrm>
          <a:prstGeom prst="rect">
            <a:avLst/>
          </a:prstGeom>
          <a:solidFill>
            <a:schemeClr val="bg1"/>
          </a:solidFill>
          <a:ln>
            <a:noFill/>
          </a:ln>
          <a:extLst>
            <a:ext uri="{91240B29-F687-4F45-9708-019B960494DF}"/>
          </a:extLst>
        </p:spPr>
        <p:txBody>
          <a:bodyPr lIns="90469" tIns="44441" rIns="90469" bIns="44441" anchor="ctr">
            <a:spAutoFit/>
          </a:bodyPr>
          <a:lstStyle/>
          <a:p>
            <a:pPr eaLnBrk="0" hangingPunct="0">
              <a:lnSpc>
                <a:spcPct val="90000"/>
              </a:lnSpc>
              <a:buClr>
                <a:schemeClr val="tx1"/>
              </a:buClr>
              <a:buSzPct val="75000"/>
              <a:buFontTx/>
              <a:buChar char="–"/>
              <a:defRPr/>
            </a:pPr>
            <a:endParaRPr lang="en-US">
              <a:solidFill>
                <a:srgbClr val="FFFFFF"/>
              </a:solidFill>
              <a:ea typeface="ＭＳ Ｐゴシック" pitchFamily="34" charset="-128"/>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solidFill>
                  <a:prstClr val="black">
                    <a:tint val="75000"/>
                  </a:prstClr>
                </a:solidFill>
              </a:defRPr>
            </a:lvl1pPr>
          </a:lstStyle>
          <a:p>
            <a:pPr>
              <a:defRPr/>
            </a:pPr>
            <a:fld id="{B9E29085-CE31-4DF1-A45B-F1D14CD71F7F}" type="datetimeFigureOut">
              <a:rPr lang="en-US"/>
              <a:pPr>
                <a:defRPr/>
              </a:pPr>
              <a:t>12/4/2016</a:t>
            </a:fld>
            <a:endParaRPr lang="en-US"/>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solidFill>
                  <a:prstClr val="black">
                    <a:tint val="75000"/>
                  </a:prstClr>
                </a:solidFill>
              </a:defRPr>
            </a:lvl1pPr>
          </a:lstStyle>
          <a:p>
            <a:pPr>
              <a:defRPr/>
            </a:pPr>
            <a:fld id="{5256F257-6E0E-40A5-9A9A-AAD85AD9EA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914400" y="3048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7"/>
          <p:cNvSpPr>
            <a:spLocks noGrp="1" noChangeArrowheads="1"/>
          </p:cNvSpPr>
          <p:nvPr>
            <p:ph type="body" idx="1"/>
          </p:nvPr>
        </p:nvSpPr>
        <p:spPr bwMode="auto">
          <a:xfrm>
            <a:off x="914400" y="190500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8"/>
          <p:cNvSpPr>
            <a:spLocks noGrp="1" noChangeArrowheads="1"/>
          </p:cNvSpPr>
          <p:nvPr>
            <p:ph type="dt" sz="quarter" idx="2"/>
          </p:nvPr>
        </p:nvSpPr>
        <p:spPr bwMode="auto">
          <a:xfrm>
            <a:off x="762000" y="6553200"/>
            <a:ext cx="1905000"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a:lnSpc>
                <a:spcPct val="100000"/>
              </a:lnSpc>
              <a:spcBef>
                <a:spcPct val="0"/>
              </a:spcBef>
              <a:buClrTx/>
              <a:buSzTx/>
              <a:buFontTx/>
              <a:buNone/>
              <a:defRPr sz="1400">
                <a:solidFill>
                  <a:schemeClr val="bg1"/>
                </a:solidFill>
                <a:ea typeface="+mn-ea"/>
                <a:cs typeface="+mn-cs"/>
              </a:defRPr>
            </a:lvl1pPr>
          </a:lstStyle>
          <a:p>
            <a:pPr>
              <a:defRPr/>
            </a:pPr>
            <a:endParaRPr lang="en-US"/>
          </a:p>
        </p:txBody>
      </p:sp>
      <p:sp>
        <p:nvSpPr>
          <p:cNvPr id="13" name="Rectangle 9"/>
          <p:cNvSpPr>
            <a:spLocks noGrp="1" noChangeArrowheads="1"/>
          </p:cNvSpPr>
          <p:nvPr>
            <p:ph type="ftr" sz="quarter" idx="3"/>
          </p:nvPr>
        </p:nvSpPr>
        <p:spPr bwMode="auto">
          <a:xfrm>
            <a:off x="2743200" y="6553200"/>
            <a:ext cx="3279775"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a:lnSpc>
                <a:spcPct val="100000"/>
              </a:lnSpc>
              <a:spcBef>
                <a:spcPct val="0"/>
              </a:spcBef>
              <a:buClrTx/>
              <a:buSzTx/>
              <a:buFontTx/>
              <a:buNone/>
              <a:defRPr sz="1400">
                <a:ea typeface="+mn-ea"/>
                <a:cs typeface="+mn-cs"/>
              </a:defRPr>
            </a:lvl1pPr>
          </a:lstStyle>
          <a:p>
            <a:pPr>
              <a:defRPr/>
            </a:pPr>
            <a:endParaRPr lang="en-US"/>
          </a:p>
        </p:txBody>
      </p:sp>
      <p:sp>
        <p:nvSpPr>
          <p:cNvPr id="14" name="Rectangle 10"/>
          <p:cNvSpPr>
            <a:spLocks noGrp="1" noChangeArrowheads="1"/>
          </p:cNvSpPr>
          <p:nvPr>
            <p:ph type="sldNum" sz="quarter" idx="4"/>
          </p:nvPr>
        </p:nvSpPr>
        <p:spPr bwMode="auto">
          <a:xfrm>
            <a:off x="9525" y="6359525"/>
            <a:ext cx="587375" cy="48895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nSpc>
                <a:spcPct val="100000"/>
              </a:lnSpc>
              <a:spcBef>
                <a:spcPct val="0"/>
              </a:spcBef>
              <a:buClrTx/>
              <a:buSzTx/>
              <a:buFontTx/>
              <a:buNone/>
              <a:defRPr sz="2600" b="1">
                <a:solidFill>
                  <a:schemeClr val="bg1"/>
                </a:solidFill>
                <a:ea typeface="+mn-ea"/>
                <a:cs typeface="+mn-cs"/>
              </a:defRPr>
            </a:lvl1pPr>
          </a:lstStyle>
          <a:p>
            <a:pPr>
              <a:defRPr/>
            </a:pPr>
            <a:fld id="{58669B64-5DB6-482E-86B8-A4EC1EDCE7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Lst>
  <p:txStyles>
    <p:titleStyle>
      <a:lvl1pPr algn="l" rtl="0" eaLnBrk="0" fontAlgn="base" hangingPunct="0">
        <a:lnSpc>
          <a:spcPct val="90000"/>
        </a:lnSpc>
        <a:spcBef>
          <a:spcPct val="0"/>
        </a:spcBef>
        <a:spcAft>
          <a:spcPct val="0"/>
        </a:spcAft>
        <a:defRPr sz="3600" b="1">
          <a:solidFill>
            <a:schemeClr val="tx2"/>
          </a:solidFill>
          <a:latin typeface="Arial" charset="0"/>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Arial" charset="0"/>
          <a:ea typeface="+mn-ea"/>
          <a:cs typeface="ＭＳ Ｐゴシック"/>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mn-ea"/>
          <a:cs typeface="ＭＳ Ｐゴシック"/>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Arial" charset="0"/>
          <a:ea typeface="+mn-ea"/>
          <a:cs typeface="ＭＳ Ｐゴシック"/>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ea typeface="+mn-ea"/>
          <a:cs typeface="ＭＳ Ｐゴシック"/>
        </a:defRPr>
      </a:lvl5pPr>
      <a:lvl6pPr marL="25146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hyperlink" Target="https://www.youtube.com/watch?v=V1eYniJ0Rnk" TargetMode="External"/><Relationship Id="rId12"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people.idsia.ch/~juergen/naturedeepmind.html" TargetMode="External"/><Relationship Id="rId11" Type="http://schemas.openxmlformats.org/officeDocument/2006/relationships/image" Target="../media/image24.png"/><Relationship Id="rId5" Type="http://schemas.openxmlformats.org/officeDocument/2006/relationships/hyperlink" Target="https://github.com/kuz/DeepMind-Atari-Deep-Q-Learner" TargetMode="External"/><Relationship Id="rId10" Type="http://schemas.openxmlformats.org/officeDocument/2006/relationships/image" Target="../media/image23.png"/><Relationship Id="rId4" Type="http://schemas.openxmlformats.org/officeDocument/2006/relationships/hyperlink" Target="http://www.nature.com/nature/journal/v518/n7540/full/nature14236.html" TargetMode="Externa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umma-project.eu/blog/leta-wins-amr-parsing-trophy-at-semeval-2016/"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aclweb.org/anthology/S16-1176"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3"/>
          <p:cNvSpPr>
            <a:spLocks noGrp="1" noChangeArrowheads="1"/>
          </p:cNvSpPr>
          <p:nvPr>
            <p:ph type="ctrTitle"/>
          </p:nvPr>
        </p:nvSpPr>
        <p:spPr>
          <a:xfrm>
            <a:off x="228600" y="1981200"/>
            <a:ext cx="8763000" cy="1371600"/>
          </a:xfrm>
        </p:spPr>
        <p:txBody>
          <a:bodyPr/>
          <a:lstStyle/>
          <a:p>
            <a:pPr eaLnBrk="1" hangingPunct="1"/>
            <a:r>
              <a:rPr lang="lv-LV" sz="3200" smtClean="0"/>
              <a:t>Uz ontoloģijām un dziļās mašīnapmācības metodēm balstītas dabīgās valodas semantikas izgūšanas metodes  </a:t>
            </a:r>
            <a:br>
              <a:rPr lang="lv-LV" sz="3200" smtClean="0"/>
            </a:br>
            <a:r>
              <a:rPr lang="lv-LV" sz="3200" smtClean="0"/>
              <a:t/>
            </a:r>
            <a:br>
              <a:rPr lang="lv-LV" sz="3200" smtClean="0"/>
            </a:br>
            <a:r>
              <a:rPr lang="lv-LV" sz="1800" i="1" smtClean="0">
                <a:solidFill>
                  <a:schemeClr val="accent2"/>
                </a:solidFill>
              </a:rPr>
              <a:t>VPP „SOPHIS” 2.projekts „Uz ontoloģijām balstītas tīmekļa videi pielāgotas zināšanu inženierijas tehnoloģijas"</a:t>
            </a:r>
            <a:endParaRPr lang="en-US" sz="2400" i="1" smtClean="0">
              <a:solidFill>
                <a:schemeClr val="accent2"/>
              </a:solidFill>
            </a:endParaRPr>
          </a:p>
        </p:txBody>
      </p:sp>
      <p:sp>
        <p:nvSpPr>
          <p:cNvPr id="7170" name="Rectangle 4"/>
          <p:cNvSpPr>
            <a:spLocks noGrp="1" noChangeArrowheads="1"/>
          </p:cNvSpPr>
          <p:nvPr>
            <p:ph type="subTitle" idx="1"/>
          </p:nvPr>
        </p:nvSpPr>
        <p:spPr>
          <a:xfrm>
            <a:off x="3149600" y="3886200"/>
            <a:ext cx="5156200" cy="1600200"/>
          </a:xfrm>
        </p:spPr>
        <p:txBody>
          <a:bodyPr/>
          <a:lstStyle/>
          <a:p>
            <a:pPr algn="r" eaLnBrk="1" hangingPunct="1">
              <a:buFont typeface="Wingdings" pitchFamily="2" charset="2"/>
              <a:buNone/>
            </a:pPr>
            <a:r>
              <a:rPr lang="lv-LV" sz="2000" b="1" smtClean="0"/>
              <a:t>G.Bārzdiņš, </a:t>
            </a:r>
            <a:r>
              <a:rPr lang="lv-LV" sz="2000" smtClean="0"/>
              <a:t>D.Goško, P.Paikens</a:t>
            </a:r>
          </a:p>
          <a:p>
            <a:pPr algn="r" eaLnBrk="1" hangingPunct="1">
              <a:buFont typeface="Wingdings" pitchFamily="2" charset="2"/>
              <a:buNone/>
            </a:pPr>
            <a:r>
              <a:rPr lang="lv-LV" sz="2000" smtClean="0"/>
              <a:t>02/12/2016</a:t>
            </a:r>
            <a:endParaRPr lang="en-US" sz="16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ctrTitle" sz="quarter"/>
          </p:nvPr>
        </p:nvSpPr>
        <p:spPr>
          <a:xfrm>
            <a:off x="685800" y="1676400"/>
            <a:ext cx="8153400" cy="2971800"/>
          </a:xfrm>
        </p:spPr>
        <p:txBody>
          <a:bodyPr/>
          <a:lstStyle/>
          <a:p>
            <a:r>
              <a:rPr lang="en-US" smtClean="0"/>
              <a:t>Full Stack of Language Resources for Natural Language</a:t>
            </a:r>
            <a:r>
              <a:rPr lang="lv-LV" smtClean="0"/>
              <a:t> </a:t>
            </a:r>
            <a:r>
              <a:rPr lang="en-US" smtClean="0"/>
              <a:t>Understanding and Generation in Latvian</a:t>
            </a:r>
            <a:r>
              <a:rPr lang="lv-LV" sz="4400" smtClean="0"/>
              <a:t/>
            </a:r>
            <a:br>
              <a:rPr lang="lv-LV" sz="4400" smtClean="0"/>
            </a:br>
            <a:r>
              <a:rPr lang="lv-LV" sz="2800" smtClean="0"/>
              <a:t/>
            </a:r>
            <a:br>
              <a:rPr lang="lv-LV" sz="2800" smtClean="0"/>
            </a:br>
            <a:r>
              <a:rPr lang="en-US" sz="2000" smtClean="0"/>
              <a:t/>
            </a:r>
            <a:br>
              <a:rPr lang="en-US" sz="2000" smtClean="0"/>
            </a:br>
            <a:r>
              <a:rPr lang="lv-LV" sz="2000" smtClean="0"/>
              <a:t>                                                                      </a:t>
            </a:r>
            <a:r>
              <a:rPr lang="en-US" sz="2800" b="0" smtClean="0">
                <a:solidFill>
                  <a:srgbClr val="00B0F0"/>
                </a:solidFill>
              </a:rPr>
              <a:t>projekts</a:t>
            </a:r>
          </a:p>
        </p:txBody>
      </p:sp>
      <p:pic>
        <p:nvPicPr>
          <p:cNvPr id="17410" name="Picture 6"/>
          <p:cNvPicPr>
            <a:picLocks noChangeAspect="1"/>
          </p:cNvPicPr>
          <p:nvPr/>
        </p:nvPicPr>
        <p:blipFill>
          <a:blip r:embed="rId2"/>
          <a:srcRect/>
          <a:stretch>
            <a:fillRect/>
          </a:stretch>
        </p:blipFill>
        <p:spPr bwMode="auto">
          <a:xfrm>
            <a:off x="5238750" y="5173663"/>
            <a:ext cx="3676650" cy="1531937"/>
          </a:xfrm>
          <a:prstGeom prst="rect">
            <a:avLst/>
          </a:prstGeom>
          <a:noFill/>
          <a:ln w="9525">
            <a:noFill/>
            <a:miter lim="800000"/>
            <a:headEnd/>
            <a:tailEnd/>
          </a:ln>
        </p:spPr>
      </p:pic>
      <p:sp>
        <p:nvSpPr>
          <p:cNvPr id="17411" name="Rectangle 2"/>
          <p:cNvSpPr>
            <a:spLocks noChangeArrowheads="1"/>
          </p:cNvSpPr>
          <p:nvPr/>
        </p:nvSpPr>
        <p:spPr bwMode="auto">
          <a:xfrm>
            <a:off x="1066800" y="5791200"/>
            <a:ext cx="4572000" cy="757238"/>
          </a:xfrm>
          <a:prstGeom prst="rect">
            <a:avLst/>
          </a:prstGeom>
          <a:noFill/>
          <a:ln w="9525">
            <a:noFill/>
            <a:miter lim="800000"/>
            <a:headEnd/>
            <a:tailEnd/>
          </a:ln>
        </p:spPr>
        <p:txBody>
          <a:bodyPr>
            <a:spAutoFit/>
          </a:bodyPr>
          <a:lstStyle/>
          <a:p>
            <a:pPr>
              <a:lnSpc>
                <a:spcPct val="90000"/>
              </a:lnSpc>
              <a:spcBef>
                <a:spcPct val="20000"/>
              </a:spcBef>
              <a:buClr>
                <a:schemeClr val="tx1"/>
              </a:buClr>
              <a:buSzPct val="75000"/>
            </a:pPr>
            <a:r>
              <a:rPr lang="en-US" sz="1600">
                <a:solidFill>
                  <a:srgbClr val="00B0F0"/>
                </a:solidFill>
              </a:rPr>
              <a:t>Latvijas Universitātes </a:t>
            </a:r>
            <a:r>
              <a:rPr lang="lv-LV" sz="1600">
                <a:solidFill>
                  <a:srgbClr val="00B0F0"/>
                </a:solidFill>
              </a:rPr>
              <a:t/>
            </a:r>
            <a:br>
              <a:rPr lang="lv-LV" sz="1600">
                <a:solidFill>
                  <a:srgbClr val="00B0F0"/>
                </a:solidFill>
              </a:rPr>
            </a:br>
            <a:r>
              <a:rPr lang="en-US" sz="1600">
                <a:solidFill>
                  <a:srgbClr val="00B0F0"/>
                </a:solidFill>
              </a:rPr>
              <a:t>Matemātikas un informātikas institūta</a:t>
            </a:r>
            <a:r>
              <a:rPr lang="lv-LV" sz="1600">
                <a:solidFill>
                  <a:srgbClr val="00B0F0"/>
                </a:solidFill>
              </a:rPr>
              <a:t/>
            </a:r>
            <a:br>
              <a:rPr lang="lv-LV" sz="1600">
                <a:solidFill>
                  <a:srgbClr val="00B0F0"/>
                </a:solidFill>
              </a:rPr>
            </a:br>
            <a:r>
              <a:rPr lang="en-US" sz="1600">
                <a:solidFill>
                  <a:srgbClr val="00B0F0"/>
                </a:solidFill>
              </a:rPr>
              <a:t>Mākslīgā intelekta laboratorij</a:t>
            </a:r>
            <a:r>
              <a:rPr lang="lv-LV" sz="1600">
                <a:solidFill>
                  <a:srgbClr val="00B0F0"/>
                </a:solidFill>
              </a:rPr>
              <a:t>u (AI-Lab)</a:t>
            </a:r>
            <a:endParaRPr lang="en-US" sz="1600"/>
          </a:p>
        </p:txBody>
      </p:sp>
      <p:pic>
        <p:nvPicPr>
          <p:cNvPr id="17412" name="Picture 9"/>
          <p:cNvPicPr>
            <a:picLocks noChangeAspect="1"/>
          </p:cNvPicPr>
          <p:nvPr/>
        </p:nvPicPr>
        <p:blipFill>
          <a:blip r:embed="rId3"/>
          <a:srcRect/>
          <a:stretch>
            <a:fillRect/>
          </a:stretch>
        </p:blipFill>
        <p:spPr bwMode="auto">
          <a:xfrm>
            <a:off x="152400" y="5715000"/>
            <a:ext cx="838200" cy="838200"/>
          </a:xfrm>
          <a:prstGeom prst="rect">
            <a:avLst/>
          </a:prstGeom>
          <a:noFill/>
          <a:ln w="9525">
            <a:noFill/>
            <a:miter lim="800000"/>
            <a:headEnd/>
            <a:tailEnd/>
          </a:ln>
        </p:spPr>
      </p:pic>
      <p:pic>
        <p:nvPicPr>
          <p:cNvPr id="17413" name="Picture 10" descr="C:\Users\cf-zalan\Desktop\2015\Jūnijs\Procedūras palaišanai PIMPOG\S.1.1\Precizētie Agijas faili mani\Saskanotie ar INgu un Aigaru\LV_ID_EU_logo_ansamblis_ERAF_RGB.png"/>
          <p:cNvPicPr>
            <a:picLocks noChangeAspect="1" noChangeArrowheads="1"/>
          </p:cNvPicPr>
          <p:nvPr/>
        </p:nvPicPr>
        <p:blipFill>
          <a:blip r:embed="rId4"/>
          <a:srcRect/>
          <a:stretch>
            <a:fillRect/>
          </a:stretch>
        </p:blipFill>
        <p:spPr bwMode="auto">
          <a:xfrm>
            <a:off x="2057400" y="3962400"/>
            <a:ext cx="4013200" cy="830263"/>
          </a:xfrm>
          <a:prstGeom prst="rect">
            <a:avLst/>
          </a:prstGeom>
          <a:noFill/>
          <a:ln w="9525">
            <a:noFill/>
            <a:miter lim="800000"/>
            <a:headEnd/>
            <a:tailEnd/>
          </a:ln>
        </p:spPr>
      </p:pic>
      <p:grpSp>
        <p:nvGrpSpPr>
          <p:cNvPr id="17414" name="Group 5"/>
          <p:cNvGrpSpPr>
            <a:grpSpLocks/>
          </p:cNvGrpSpPr>
          <p:nvPr/>
        </p:nvGrpSpPr>
        <p:grpSpPr bwMode="auto">
          <a:xfrm>
            <a:off x="2286000" y="152400"/>
            <a:ext cx="4572000" cy="1209675"/>
            <a:chOff x="2286000" y="152400"/>
            <a:chExt cx="4572000" cy="1209967"/>
          </a:xfrm>
        </p:grpSpPr>
        <p:pic>
          <p:nvPicPr>
            <p:cNvPr id="17415" name="Picture 2"/>
            <p:cNvPicPr>
              <a:picLocks noChangeAspect="1" noChangeArrowheads="1"/>
            </p:cNvPicPr>
            <p:nvPr/>
          </p:nvPicPr>
          <p:blipFill>
            <a:blip r:embed="rId5"/>
            <a:srcRect/>
            <a:stretch>
              <a:fillRect/>
            </a:stretch>
          </p:blipFill>
          <p:spPr bwMode="auto">
            <a:xfrm>
              <a:off x="2590800" y="152400"/>
              <a:ext cx="3581400" cy="1209967"/>
            </a:xfrm>
            <a:prstGeom prst="rect">
              <a:avLst/>
            </a:prstGeom>
            <a:noFill/>
            <a:ln w="9525">
              <a:noFill/>
              <a:miter lim="800000"/>
              <a:headEnd/>
              <a:tailEnd/>
            </a:ln>
          </p:spPr>
        </p:pic>
        <p:sp>
          <p:nvSpPr>
            <p:cNvPr id="17416" name="TextBox 12"/>
            <p:cNvSpPr txBox="1">
              <a:spLocks noChangeArrowheads="1"/>
            </p:cNvSpPr>
            <p:nvPr/>
          </p:nvSpPr>
          <p:spPr bwMode="auto">
            <a:xfrm>
              <a:off x="2286000" y="381000"/>
              <a:ext cx="1371600" cy="840230"/>
            </a:xfrm>
            <a:prstGeom prst="rect">
              <a:avLst/>
            </a:prstGeom>
            <a:solidFill>
              <a:schemeClr val="bg1"/>
            </a:solidFill>
            <a:ln w="9525">
              <a:noFill/>
              <a:miter lim="800000"/>
              <a:headEnd/>
              <a:tailEnd/>
            </a:ln>
          </p:spPr>
          <p:txBody>
            <a:bodyPr>
              <a:spAutoFit/>
            </a:bodyPr>
            <a:lstStyle/>
            <a:p>
              <a:pPr algn="r">
                <a:lnSpc>
                  <a:spcPct val="90000"/>
                </a:lnSpc>
                <a:spcBef>
                  <a:spcPct val="20000"/>
                </a:spcBef>
                <a:buClr>
                  <a:schemeClr val="tx1"/>
                </a:buClr>
                <a:buSzPct val="75000"/>
              </a:pPr>
              <a:r>
                <a:rPr lang="lv-LV" sz="5400">
                  <a:solidFill>
                    <a:srgbClr val="0070C0"/>
                  </a:solidFill>
                  <a:latin typeface="Arial Rounded MT Bold" pitchFamily="34" charset="0"/>
                </a:rPr>
                <a:t>full</a:t>
              </a:r>
              <a:endParaRPr lang="en-US" sz="5400">
                <a:solidFill>
                  <a:srgbClr val="0070C0"/>
                </a:solidFill>
                <a:latin typeface="Arial Rounded MT Bold" pitchFamily="34" charset="0"/>
              </a:endParaRPr>
            </a:p>
          </p:txBody>
        </p:sp>
        <p:sp>
          <p:nvSpPr>
            <p:cNvPr id="17417" name="TextBox 13"/>
            <p:cNvSpPr txBox="1">
              <a:spLocks noChangeArrowheads="1"/>
            </p:cNvSpPr>
            <p:nvPr/>
          </p:nvSpPr>
          <p:spPr bwMode="auto">
            <a:xfrm>
              <a:off x="4800600" y="381000"/>
              <a:ext cx="2057400" cy="840230"/>
            </a:xfrm>
            <a:prstGeom prst="rect">
              <a:avLst/>
            </a:prstGeom>
            <a:solidFill>
              <a:schemeClr val="bg1"/>
            </a:solidFill>
            <a:ln w="9525">
              <a:noFill/>
              <a:miter lim="800000"/>
              <a:headEnd/>
              <a:tailEnd/>
            </a:ln>
          </p:spPr>
          <p:txBody>
            <a:bodyPr>
              <a:spAutoFit/>
            </a:bodyPr>
            <a:lstStyle/>
            <a:p>
              <a:pPr>
                <a:lnSpc>
                  <a:spcPct val="90000"/>
                </a:lnSpc>
                <a:spcBef>
                  <a:spcPct val="20000"/>
                </a:spcBef>
                <a:buClr>
                  <a:schemeClr val="tx1"/>
                </a:buClr>
                <a:buSzPct val="75000"/>
              </a:pPr>
              <a:r>
                <a:rPr lang="lv-LV" sz="5400">
                  <a:solidFill>
                    <a:srgbClr val="0070C0"/>
                  </a:solidFill>
                  <a:latin typeface="Arial Rounded MT Bold" pitchFamily="34" charset="0"/>
                </a:rPr>
                <a:t>stack</a:t>
              </a:r>
              <a:endParaRPr lang="en-US" sz="5400">
                <a:solidFill>
                  <a:srgbClr val="0070C0"/>
                </a:solidFill>
                <a:latin typeface="Arial Rounded MT Bold"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p:txBody>
          <a:bodyPr/>
          <a:lstStyle/>
          <a:p>
            <a:r>
              <a:rPr lang="en-US" smtClean="0"/>
              <a:t>Total overall Budget: </a:t>
            </a:r>
            <a:r>
              <a:rPr lang="lv-LV" smtClean="0"/>
              <a:t>600</a:t>
            </a:r>
            <a:r>
              <a:rPr lang="en-US" smtClean="0"/>
              <a:t> </a:t>
            </a:r>
            <a:r>
              <a:rPr lang="lv-LV" smtClean="0"/>
              <a:t>K</a:t>
            </a:r>
            <a:r>
              <a:rPr lang="en-US" smtClean="0"/>
              <a:t>€ </a:t>
            </a:r>
          </a:p>
          <a:p>
            <a:r>
              <a:rPr lang="en-US" smtClean="0"/>
              <a:t>Total timing of the project: </a:t>
            </a:r>
            <a:r>
              <a:rPr lang="lv-LV" smtClean="0"/>
              <a:t>3 years</a:t>
            </a:r>
            <a:endParaRPr lang="en-US" smtClean="0"/>
          </a:p>
          <a:p>
            <a:r>
              <a:rPr lang="en-US" smtClean="0"/>
              <a:t>Start date: </a:t>
            </a:r>
            <a:r>
              <a:rPr lang="lv-LV" smtClean="0"/>
              <a:t>December </a:t>
            </a:r>
            <a:r>
              <a:rPr lang="en-US" smtClean="0"/>
              <a:t>1, 201</a:t>
            </a:r>
            <a:r>
              <a:rPr lang="lv-LV" smtClean="0"/>
              <a:t>6</a:t>
            </a:r>
            <a:endParaRPr lang="en-US" smtClean="0"/>
          </a:p>
          <a:p>
            <a:endParaRPr lang="en-US" smtClean="0"/>
          </a:p>
        </p:txBody>
      </p:sp>
      <p:grpSp>
        <p:nvGrpSpPr>
          <p:cNvPr id="18434" name="Group 3"/>
          <p:cNvGrpSpPr>
            <a:grpSpLocks/>
          </p:cNvGrpSpPr>
          <p:nvPr/>
        </p:nvGrpSpPr>
        <p:grpSpPr bwMode="auto">
          <a:xfrm>
            <a:off x="2286000" y="152400"/>
            <a:ext cx="4572000" cy="1209675"/>
            <a:chOff x="2286000" y="152400"/>
            <a:chExt cx="4572000" cy="1209967"/>
          </a:xfrm>
        </p:grpSpPr>
        <p:pic>
          <p:nvPicPr>
            <p:cNvPr id="18437" name="Picture 2"/>
            <p:cNvPicPr>
              <a:picLocks noChangeAspect="1" noChangeArrowheads="1"/>
            </p:cNvPicPr>
            <p:nvPr/>
          </p:nvPicPr>
          <p:blipFill>
            <a:blip r:embed="rId2"/>
            <a:srcRect/>
            <a:stretch>
              <a:fillRect/>
            </a:stretch>
          </p:blipFill>
          <p:spPr bwMode="auto">
            <a:xfrm>
              <a:off x="2590800" y="152400"/>
              <a:ext cx="3581400" cy="1209967"/>
            </a:xfrm>
            <a:prstGeom prst="rect">
              <a:avLst/>
            </a:prstGeom>
            <a:noFill/>
            <a:ln w="9525">
              <a:noFill/>
              <a:miter lim="800000"/>
              <a:headEnd/>
              <a:tailEnd/>
            </a:ln>
          </p:spPr>
        </p:pic>
        <p:sp>
          <p:nvSpPr>
            <p:cNvPr id="18438" name="TextBox 5"/>
            <p:cNvSpPr txBox="1">
              <a:spLocks noChangeArrowheads="1"/>
            </p:cNvSpPr>
            <p:nvPr/>
          </p:nvSpPr>
          <p:spPr bwMode="auto">
            <a:xfrm>
              <a:off x="2286000" y="381000"/>
              <a:ext cx="1371600" cy="840230"/>
            </a:xfrm>
            <a:prstGeom prst="rect">
              <a:avLst/>
            </a:prstGeom>
            <a:solidFill>
              <a:schemeClr val="bg1"/>
            </a:solidFill>
            <a:ln w="9525">
              <a:noFill/>
              <a:miter lim="800000"/>
              <a:headEnd/>
              <a:tailEnd/>
            </a:ln>
          </p:spPr>
          <p:txBody>
            <a:bodyPr>
              <a:spAutoFit/>
            </a:bodyPr>
            <a:lstStyle/>
            <a:p>
              <a:pPr algn="r">
                <a:lnSpc>
                  <a:spcPct val="90000"/>
                </a:lnSpc>
                <a:spcBef>
                  <a:spcPct val="20000"/>
                </a:spcBef>
                <a:buClr>
                  <a:schemeClr val="tx1"/>
                </a:buClr>
                <a:buSzPct val="75000"/>
              </a:pPr>
              <a:r>
                <a:rPr lang="lv-LV" sz="5400">
                  <a:solidFill>
                    <a:srgbClr val="0070C0"/>
                  </a:solidFill>
                  <a:latin typeface="Arial Rounded MT Bold" pitchFamily="34" charset="0"/>
                </a:rPr>
                <a:t>full</a:t>
              </a:r>
              <a:endParaRPr lang="en-US" sz="5400">
                <a:solidFill>
                  <a:srgbClr val="0070C0"/>
                </a:solidFill>
                <a:latin typeface="Arial Rounded MT Bold" pitchFamily="34" charset="0"/>
              </a:endParaRPr>
            </a:p>
          </p:txBody>
        </p:sp>
        <p:sp>
          <p:nvSpPr>
            <p:cNvPr id="18439" name="TextBox 6"/>
            <p:cNvSpPr txBox="1">
              <a:spLocks noChangeArrowheads="1"/>
            </p:cNvSpPr>
            <p:nvPr/>
          </p:nvSpPr>
          <p:spPr bwMode="auto">
            <a:xfrm>
              <a:off x="4800600" y="381000"/>
              <a:ext cx="2057400" cy="840230"/>
            </a:xfrm>
            <a:prstGeom prst="rect">
              <a:avLst/>
            </a:prstGeom>
            <a:solidFill>
              <a:schemeClr val="bg1"/>
            </a:solidFill>
            <a:ln w="9525">
              <a:noFill/>
              <a:miter lim="800000"/>
              <a:headEnd/>
              <a:tailEnd/>
            </a:ln>
          </p:spPr>
          <p:txBody>
            <a:bodyPr>
              <a:spAutoFit/>
            </a:bodyPr>
            <a:lstStyle/>
            <a:p>
              <a:pPr>
                <a:lnSpc>
                  <a:spcPct val="90000"/>
                </a:lnSpc>
                <a:spcBef>
                  <a:spcPct val="20000"/>
                </a:spcBef>
                <a:buClr>
                  <a:schemeClr val="tx1"/>
                </a:buClr>
                <a:buSzPct val="75000"/>
              </a:pPr>
              <a:r>
                <a:rPr lang="lv-LV" sz="5400">
                  <a:solidFill>
                    <a:srgbClr val="0070C0"/>
                  </a:solidFill>
                  <a:latin typeface="Arial Rounded MT Bold" pitchFamily="34" charset="0"/>
                </a:rPr>
                <a:t>stack</a:t>
              </a:r>
              <a:endParaRPr lang="en-US" sz="5400">
                <a:solidFill>
                  <a:srgbClr val="0070C0"/>
                </a:solidFill>
                <a:latin typeface="Arial Rounded MT Bold" pitchFamily="34" charset="0"/>
              </a:endParaRPr>
            </a:p>
          </p:txBody>
        </p:sp>
      </p:grpSp>
      <p:pic>
        <p:nvPicPr>
          <p:cNvPr id="18435" name="Picture 7"/>
          <p:cNvPicPr>
            <a:picLocks noChangeAspect="1" noChangeArrowheads="1"/>
          </p:cNvPicPr>
          <p:nvPr/>
        </p:nvPicPr>
        <p:blipFill>
          <a:blip r:embed="rId3"/>
          <a:srcRect/>
          <a:stretch>
            <a:fillRect/>
          </a:stretch>
        </p:blipFill>
        <p:spPr bwMode="auto">
          <a:xfrm>
            <a:off x="1295400" y="3581400"/>
            <a:ext cx="6248400" cy="3184525"/>
          </a:xfrm>
          <a:prstGeom prst="rect">
            <a:avLst/>
          </a:prstGeom>
          <a:noFill/>
          <a:ln w="9525">
            <a:noFill/>
            <a:miter lim="800000"/>
            <a:headEnd/>
            <a:tailEnd/>
          </a:ln>
        </p:spPr>
      </p:pic>
      <p:sp>
        <p:nvSpPr>
          <p:cNvPr id="18436" name="Oval 1"/>
          <p:cNvSpPr>
            <a:spLocks noChangeArrowheads="1"/>
          </p:cNvSpPr>
          <p:nvPr/>
        </p:nvSpPr>
        <p:spPr bwMode="auto">
          <a:xfrm>
            <a:off x="6781800" y="6096000"/>
            <a:ext cx="304800" cy="304800"/>
          </a:xfrm>
          <a:prstGeom prst="ellipse">
            <a:avLst/>
          </a:prstGeom>
          <a:noFill/>
          <a:ln w="28575" algn="ctr">
            <a:solidFill>
              <a:srgbClr val="FF0000"/>
            </a:solidFill>
            <a:round/>
            <a:headEnd/>
            <a:tailEnd/>
          </a:ln>
        </p:spPr>
        <p:txBody>
          <a:bodyPr/>
          <a:lstStyle/>
          <a:p>
            <a:pPr marL="742950" indent="-285750">
              <a:lnSpc>
                <a:spcPct val="90000"/>
              </a:lnSpc>
              <a:spcBef>
                <a:spcPct val="20000"/>
              </a:spcBef>
              <a:buClr>
                <a:schemeClr val="tx1"/>
              </a:buClr>
              <a:buSzPct val="75000"/>
              <a:buFontTx/>
              <a:buChar char="–"/>
            </a:pPr>
            <a:endParaRPr lang="en-US" sz="1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lv-LV" smtClean="0"/>
              <a:t>Citi nākotnes plani (1)</a:t>
            </a:r>
            <a:endParaRPr lang="en-US" smtClean="0"/>
          </a:p>
        </p:txBody>
      </p:sp>
      <p:sp>
        <p:nvSpPr>
          <p:cNvPr id="19458" name="Content Placeholder 2"/>
          <p:cNvSpPr>
            <a:spLocks noGrp="1"/>
          </p:cNvSpPr>
          <p:nvPr>
            <p:ph idx="1"/>
          </p:nvPr>
        </p:nvSpPr>
        <p:spPr/>
        <p:txBody>
          <a:bodyPr/>
          <a:lstStyle/>
          <a:p>
            <a:r>
              <a:rPr lang="lv-LV" sz="2400" smtClean="0"/>
              <a:t>Piedalīties SemEval-2017, </a:t>
            </a:r>
            <a:r>
              <a:rPr lang="en-US" sz="2400" smtClean="0"/>
              <a:t>Task 9: Abstract Meaning Representation</a:t>
            </a:r>
            <a:r>
              <a:rPr lang="lv-LV" sz="2400" smtClean="0"/>
              <a:t> (AMR)</a:t>
            </a:r>
            <a:r>
              <a:rPr lang="en-US" sz="2400" smtClean="0"/>
              <a:t> Parsing and Generation</a:t>
            </a:r>
            <a:endParaRPr lang="lv-LV" sz="2400" smtClean="0"/>
          </a:p>
          <a:p>
            <a:pPr lvl="1"/>
            <a:r>
              <a:rPr lang="lv-LV" sz="2000" smtClean="0"/>
              <a:t>Kopā ar IBM Brazīlija, Chalmers University, Tohoku university</a:t>
            </a:r>
          </a:p>
          <a:p>
            <a:pPr lvl="1"/>
            <a:r>
              <a:rPr lang="lv-LV" sz="2000" smtClean="0"/>
              <a:t>Tekstrade izmantojot AMR</a:t>
            </a:r>
            <a:r>
              <a:rPr lang="lv-LV" sz="2000" smtClean="0">
                <a:sym typeface="Wingdings" pitchFamily="2" charset="2"/>
              </a:rPr>
              <a:t>GF konvertāciju un neironu mašīntulkošanu</a:t>
            </a:r>
          </a:p>
          <a:p>
            <a:endParaRPr lang="lv-LV" smtClean="0"/>
          </a:p>
          <a:p>
            <a:pPr lvl="1"/>
            <a:endParaRPr lang="en-US" sz="2000" smtClean="0"/>
          </a:p>
        </p:txBody>
      </p:sp>
      <p:pic>
        <p:nvPicPr>
          <p:cNvPr id="19459" name="Picture 2"/>
          <p:cNvPicPr>
            <a:picLocks noChangeAspect="1" noChangeArrowheads="1"/>
          </p:cNvPicPr>
          <p:nvPr/>
        </p:nvPicPr>
        <p:blipFill>
          <a:blip r:embed="rId2"/>
          <a:srcRect/>
          <a:stretch>
            <a:fillRect/>
          </a:stretch>
        </p:blipFill>
        <p:spPr bwMode="auto">
          <a:xfrm>
            <a:off x="781050" y="3886200"/>
            <a:ext cx="790575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lv-LV" smtClean="0"/>
              <a:t>Citi nākotnes plani (2)</a:t>
            </a:r>
            <a:endParaRPr lang="en-US" smtClean="0"/>
          </a:p>
        </p:txBody>
      </p:sp>
      <p:sp>
        <p:nvSpPr>
          <p:cNvPr id="20482" name="Content Placeholder 2"/>
          <p:cNvSpPr>
            <a:spLocks noGrp="1"/>
          </p:cNvSpPr>
          <p:nvPr>
            <p:ph idx="1"/>
          </p:nvPr>
        </p:nvSpPr>
        <p:spPr/>
        <p:txBody>
          <a:bodyPr/>
          <a:lstStyle/>
          <a:p>
            <a:r>
              <a:rPr lang="lv-LV" sz="2400" smtClean="0"/>
              <a:t>Immitation Learning</a:t>
            </a:r>
          </a:p>
          <a:p>
            <a:pPr lvl="1"/>
            <a:r>
              <a:rPr lang="lv-LV" sz="2000" smtClean="0"/>
              <a:t>Apvieno Deep Learning (Reinforcement Learning with SGD) un Episodic Memory (one-shot learning)</a:t>
            </a:r>
            <a:endParaRPr lang="lv-LV" sz="2000" smtClean="0">
              <a:sym typeface="Wingdings" pitchFamily="2" charset="2"/>
            </a:endParaRPr>
          </a:p>
          <a:p>
            <a:endParaRPr lang="lv-LV" smtClean="0"/>
          </a:p>
          <a:p>
            <a:pPr lvl="1"/>
            <a:endParaRPr lang="en-US" sz="2000" smtClean="0"/>
          </a:p>
        </p:txBody>
      </p:sp>
      <p:sp>
        <p:nvSpPr>
          <p:cNvPr id="20483" name="Text Placeholder 4"/>
          <p:cNvSpPr txBox="1">
            <a:spLocks/>
          </p:cNvSpPr>
          <p:nvPr/>
        </p:nvSpPr>
        <p:spPr bwMode="auto">
          <a:xfrm>
            <a:off x="457200" y="3200400"/>
            <a:ext cx="4040188" cy="639763"/>
          </a:xfrm>
          <a:prstGeom prst="rect">
            <a:avLst/>
          </a:prstGeom>
          <a:noFill/>
          <a:ln w="9525">
            <a:noFill/>
            <a:miter lim="800000"/>
            <a:headEnd/>
            <a:tailEnd/>
          </a:ln>
        </p:spPr>
        <p:txBody>
          <a:bodyPr/>
          <a:lstStyle/>
          <a:p>
            <a:pPr eaLnBrk="0" hangingPunct="0">
              <a:lnSpc>
                <a:spcPct val="90000"/>
              </a:lnSpc>
              <a:spcBef>
                <a:spcPct val="20000"/>
              </a:spcBef>
              <a:buClr>
                <a:schemeClr val="tx1"/>
              </a:buClr>
              <a:buSzPct val="75000"/>
              <a:buFont typeface="Wingdings" pitchFamily="2" charset="2"/>
              <a:buNone/>
            </a:pPr>
            <a:r>
              <a:rPr lang="lv-LV" sz="2800"/>
              <a:t>Deep Learning</a:t>
            </a:r>
            <a:endParaRPr lang="en-US" sz="2800"/>
          </a:p>
        </p:txBody>
      </p:sp>
      <p:sp>
        <p:nvSpPr>
          <p:cNvPr id="20484" name="Content Placeholder 5"/>
          <p:cNvSpPr txBox="1">
            <a:spLocks/>
          </p:cNvSpPr>
          <p:nvPr/>
        </p:nvSpPr>
        <p:spPr bwMode="auto">
          <a:xfrm>
            <a:off x="457200" y="3840163"/>
            <a:ext cx="4040188" cy="3951287"/>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tx1"/>
              </a:buClr>
              <a:buSzPct val="75000"/>
              <a:buFont typeface="Wingdings" pitchFamily="2" charset="2"/>
              <a:buChar char="l"/>
            </a:pPr>
            <a:r>
              <a:rPr lang="lv-LV"/>
              <a:t>Mācās lēni ar SGD</a:t>
            </a:r>
            <a:endParaRPr lang="en-US"/>
          </a:p>
        </p:txBody>
      </p:sp>
      <p:sp>
        <p:nvSpPr>
          <p:cNvPr id="20485" name="Text Placeholder 6"/>
          <p:cNvSpPr txBox="1">
            <a:spLocks/>
          </p:cNvSpPr>
          <p:nvPr/>
        </p:nvSpPr>
        <p:spPr bwMode="auto">
          <a:xfrm>
            <a:off x="4645025" y="3200400"/>
            <a:ext cx="4041775" cy="639763"/>
          </a:xfrm>
          <a:prstGeom prst="rect">
            <a:avLst/>
          </a:prstGeom>
          <a:noFill/>
          <a:ln w="9525">
            <a:noFill/>
            <a:miter lim="800000"/>
            <a:headEnd/>
            <a:tailEnd/>
          </a:ln>
        </p:spPr>
        <p:txBody>
          <a:bodyPr/>
          <a:lstStyle/>
          <a:p>
            <a:pPr eaLnBrk="0" hangingPunct="0">
              <a:lnSpc>
                <a:spcPct val="90000"/>
              </a:lnSpc>
              <a:spcBef>
                <a:spcPct val="20000"/>
              </a:spcBef>
              <a:buClr>
                <a:schemeClr val="tx1"/>
              </a:buClr>
              <a:buSzPct val="75000"/>
              <a:buFont typeface="Wingdings" pitchFamily="2" charset="2"/>
              <a:buNone/>
            </a:pPr>
            <a:r>
              <a:rPr lang="lv-LV" sz="2800"/>
              <a:t>Episodic Memory</a:t>
            </a:r>
            <a:endParaRPr lang="en-US" sz="2800"/>
          </a:p>
        </p:txBody>
      </p:sp>
      <p:sp>
        <p:nvSpPr>
          <p:cNvPr id="20486" name="Content Placeholder 7"/>
          <p:cNvSpPr txBox="1">
            <a:spLocks/>
          </p:cNvSpPr>
          <p:nvPr/>
        </p:nvSpPr>
        <p:spPr bwMode="auto">
          <a:xfrm>
            <a:off x="4645025" y="3840163"/>
            <a:ext cx="4041775" cy="3951287"/>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tx1"/>
              </a:buClr>
              <a:buSzPct val="75000"/>
              <a:buFont typeface="Wingdings" pitchFamily="2" charset="2"/>
              <a:buChar char="l"/>
            </a:pPr>
            <a:r>
              <a:rPr lang="lv-LV"/>
              <a:t>One-shot learning</a:t>
            </a:r>
            <a:endParaRPr lang="en-US"/>
          </a:p>
        </p:txBody>
      </p:sp>
      <p:sp>
        <p:nvSpPr>
          <p:cNvPr id="9" name="Oval 8"/>
          <p:cNvSpPr/>
          <p:nvPr/>
        </p:nvSpPr>
        <p:spPr bwMode="auto">
          <a:xfrm>
            <a:off x="304800" y="6096000"/>
            <a:ext cx="152400" cy="152400"/>
          </a:xfrm>
          <a:prstGeom prst="ellipse">
            <a:avLst/>
          </a:prstGeom>
          <a:solidFill>
            <a:srgbClr val="FF0000"/>
          </a:solidFill>
          <a:ln>
            <a:noFill/>
          </a:ln>
          <a:effectLst/>
          <a:extLst/>
        </p:spPr>
        <p:txBody>
          <a:bodyPr/>
          <a:lstStyle/>
          <a:p>
            <a:pPr marL="742950" indent="-285750">
              <a:lnSpc>
                <a:spcPct val="90000"/>
              </a:lnSpc>
              <a:spcBef>
                <a:spcPct val="20000"/>
              </a:spcBef>
              <a:buClr>
                <a:srgbClr val="003366"/>
              </a:buClr>
              <a:buSzPct val="75000"/>
              <a:buFontTx/>
              <a:buChar char="–"/>
              <a:defRPr/>
            </a:pPr>
            <a:endParaRPr lang="en-US" sz="1800">
              <a:solidFill>
                <a:srgbClr val="003366"/>
              </a:solidFill>
              <a:ea typeface="+mn-ea"/>
              <a:cs typeface="+mn-cs"/>
            </a:endParaRPr>
          </a:p>
        </p:txBody>
      </p:sp>
      <p:sp>
        <p:nvSpPr>
          <p:cNvPr id="10" name="Oval 9"/>
          <p:cNvSpPr/>
          <p:nvPr/>
        </p:nvSpPr>
        <p:spPr bwMode="auto">
          <a:xfrm>
            <a:off x="1219200" y="5486400"/>
            <a:ext cx="152400" cy="152400"/>
          </a:xfrm>
          <a:prstGeom prst="ellipse">
            <a:avLst/>
          </a:prstGeom>
          <a:solidFill>
            <a:srgbClr val="FF0000"/>
          </a:solidFill>
          <a:ln>
            <a:noFill/>
          </a:ln>
          <a:effectLst/>
          <a:extLst/>
        </p:spPr>
        <p:txBody>
          <a:bodyPr/>
          <a:lstStyle/>
          <a:p>
            <a:pPr marL="742950" indent="-285750">
              <a:lnSpc>
                <a:spcPct val="90000"/>
              </a:lnSpc>
              <a:spcBef>
                <a:spcPct val="20000"/>
              </a:spcBef>
              <a:buClr>
                <a:srgbClr val="003366"/>
              </a:buClr>
              <a:buSzPct val="75000"/>
              <a:buFontTx/>
              <a:buChar char="–"/>
              <a:defRPr/>
            </a:pPr>
            <a:endParaRPr lang="en-US" sz="1800">
              <a:solidFill>
                <a:srgbClr val="003366"/>
              </a:solidFill>
              <a:ea typeface="+mn-ea"/>
              <a:cs typeface="+mn-cs"/>
            </a:endParaRPr>
          </a:p>
        </p:txBody>
      </p:sp>
      <p:sp>
        <p:nvSpPr>
          <p:cNvPr id="11" name="Oval 10"/>
          <p:cNvSpPr/>
          <p:nvPr/>
        </p:nvSpPr>
        <p:spPr bwMode="auto">
          <a:xfrm>
            <a:off x="1981200" y="5638800"/>
            <a:ext cx="152400" cy="152400"/>
          </a:xfrm>
          <a:prstGeom prst="ellipse">
            <a:avLst/>
          </a:prstGeom>
          <a:solidFill>
            <a:srgbClr val="FF0000"/>
          </a:solidFill>
          <a:ln>
            <a:noFill/>
          </a:ln>
          <a:effectLst/>
          <a:extLst/>
        </p:spPr>
        <p:txBody>
          <a:bodyPr/>
          <a:lstStyle/>
          <a:p>
            <a:pPr marL="742950" indent="-285750">
              <a:lnSpc>
                <a:spcPct val="90000"/>
              </a:lnSpc>
              <a:spcBef>
                <a:spcPct val="20000"/>
              </a:spcBef>
              <a:buClr>
                <a:srgbClr val="003366"/>
              </a:buClr>
              <a:buSzPct val="75000"/>
              <a:buFontTx/>
              <a:buChar char="–"/>
              <a:defRPr/>
            </a:pPr>
            <a:endParaRPr lang="en-US" sz="1800">
              <a:solidFill>
                <a:srgbClr val="003366"/>
              </a:solidFill>
              <a:ea typeface="+mn-ea"/>
              <a:cs typeface="+mn-cs"/>
            </a:endParaRPr>
          </a:p>
        </p:txBody>
      </p:sp>
      <p:sp>
        <p:nvSpPr>
          <p:cNvPr id="12" name="Oval 11"/>
          <p:cNvSpPr/>
          <p:nvPr/>
        </p:nvSpPr>
        <p:spPr bwMode="auto">
          <a:xfrm>
            <a:off x="2819400" y="6392863"/>
            <a:ext cx="152400" cy="152400"/>
          </a:xfrm>
          <a:prstGeom prst="ellipse">
            <a:avLst/>
          </a:prstGeom>
          <a:solidFill>
            <a:srgbClr val="FF0000"/>
          </a:solidFill>
          <a:ln>
            <a:noFill/>
          </a:ln>
          <a:effectLst/>
          <a:extLst/>
        </p:spPr>
        <p:txBody>
          <a:bodyPr/>
          <a:lstStyle/>
          <a:p>
            <a:pPr marL="742950" indent="-285750">
              <a:lnSpc>
                <a:spcPct val="90000"/>
              </a:lnSpc>
              <a:spcBef>
                <a:spcPct val="20000"/>
              </a:spcBef>
              <a:buClr>
                <a:srgbClr val="003366"/>
              </a:buClr>
              <a:buSzPct val="75000"/>
              <a:buFontTx/>
              <a:buChar char="–"/>
              <a:defRPr/>
            </a:pPr>
            <a:endParaRPr lang="en-US" sz="1800">
              <a:solidFill>
                <a:srgbClr val="003366"/>
              </a:solidFill>
              <a:ea typeface="+mn-ea"/>
              <a:cs typeface="+mn-cs"/>
            </a:endParaRPr>
          </a:p>
        </p:txBody>
      </p:sp>
      <p:sp>
        <p:nvSpPr>
          <p:cNvPr id="13" name="Oval 12"/>
          <p:cNvSpPr/>
          <p:nvPr/>
        </p:nvSpPr>
        <p:spPr bwMode="auto">
          <a:xfrm>
            <a:off x="3810000" y="5638800"/>
            <a:ext cx="152400" cy="152400"/>
          </a:xfrm>
          <a:prstGeom prst="ellipse">
            <a:avLst/>
          </a:prstGeom>
          <a:solidFill>
            <a:srgbClr val="FF0000"/>
          </a:solidFill>
          <a:ln>
            <a:noFill/>
          </a:ln>
          <a:effectLst/>
          <a:extLst/>
        </p:spPr>
        <p:txBody>
          <a:bodyPr/>
          <a:lstStyle/>
          <a:p>
            <a:pPr marL="742950" indent="-285750">
              <a:lnSpc>
                <a:spcPct val="90000"/>
              </a:lnSpc>
              <a:spcBef>
                <a:spcPct val="20000"/>
              </a:spcBef>
              <a:buClr>
                <a:srgbClr val="003366"/>
              </a:buClr>
              <a:buSzPct val="75000"/>
              <a:buFontTx/>
              <a:buChar char="–"/>
              <a:defRPr/>
            </a:pPr>
            <a:endParaRPr lang="en-US" sz="1800">
              <a:solidFill>
                <a:srgbClr val="003366"/>
              </a:solidFill>
              <a:ea typeface="+mn-ea"/>
              <a:cs typeface="+mn-cs"/>
            </a:endParaRPr>
          </a:p>
        </p:txBody>
      </p:sp>
      <p:sp>
        <p:nvSpPr>
          <p:cNvPr id="14" name="Freeform 13"/>
          <p:cNvSpPr/>
          <p:nvPr/>
        </p:nvSpPr>
        <p:spPr bwMode="auto">
          <a:xfrm>
            <a:off x="109538" y="5672138"/>
            <a:ext cx="4198937" cy="614362"/>
          </a:xfrm>
          <a:custGeom>
            <a:avLst/>
            <a:gdLst>
              <a:gd name="connsiteX0" fmla="*/ 0 w 4564685"/>
              <a:gd name="connsiteY0" fmla="*/ 629107 h 848595"/>
              <a:gd name="connsiteX1" fmla="*/ 1316736 w 4564685"/>
              <a:gd name="connsiteY1" fmla="*/ 263347 h 848595"/>
              <a:gd name="connsiteX2" fmla="*/ 2604211 w 4564685"/>
              <a:gd name="connsiteY2" fmla="*/ 848563 h 848595"/>
              <a:gd name="connsiteX3" fmla="*/ 4198925 w 4564685"/>
              <a:gd name="connsiteY3" fmla="*/ 234086 h 848595"/>
              <a:gd name="connsiteX4" fmla="*/ 4564685 w 4564685"/>
              <a:gd name="connsiteY4" fmla="*/ 0 h 848595"/>
              <a:gd name="connsiteX0" fmla="*/ 0 w 4198925"/>
              <a:gd name="connsiteY0" fmla="*/ 395021 h 614509"/>
              <a:gd name="connsiteX1" fmla="*/ 1316736 w 4198925"/>
              <a:gd name="connsiteY1" fmla="*/ 29261 h 614509"/>
              <a:gd name="connsiteX2" fmla="*/ 2604211 w 4198925"/>
              <a:gd name="connsiteY2" fmla="*/ 614477 h 614509"/>
              <a:gd name="connsiteX3" fmla="*/ 4198925 w 4198925"/>
              <a:gd name="connsiteY3" fmla="*/ 0 h 614509"/>
            </a:gdLst>
            <a:ahLst/>
            <a:cxnLst>
              <a:cxn ang="0">
                <a:pos x="connsiteX0" y="connsiteY0"/>
              </a:cxn>
              <a:cxn ang="0">
                <a:pos x="connsiteX1" y="connsiteY1"/>
              </a:cxn>
              <a:cxn ang="0">
                <a:pos x="connsiteX2" y="connsiteY2"/>
              </a:cxn>
              <a:cxn ang="0">
                <a:pos x="connsiteX3" y="connsiteY3"/>
              </a:cxn>
            </a:cxnLst>
            <a:rect l="l" t="t" r="r" b="b"/>
            <a:pathLst>
              <a:path w="4198925" h="614509">
                <a:moveTo>
                  <a:pt x="0" y="395021"/>
                </a:moveTo>
                <a:cubicBezTo>
                  <a:pt x="441350" y="193853"/>
                  <a:pt x="882701" y="-7315"/>
                  <a:pt x="1316736" y="29261"/>
                </a:cubicBezTo>
                <a:cubicBezTo>
                  <a:pt x="1750771" y="65837"/>
                  <a:pt x="2123846" y="619354"/>
                  <a:pt x="2604211" y="614477"/>
                </a:cubicBezTo>
                <a:cubicBezTo>
                  <a:pt x="3084576" y="609600"/>
                  <a:pt x="3872179" y="141427"/>
                  <a:pt x="4198925" y="0"/>
                </a:cubicBezTo>
              </a:path>
            </a:pathLst>
          </a:custGeom>
          <a:noFill/>
          <a:ln w="38100" cap="flat" cmpd="sng" algn="ctr">
            <a:solidFill>
              <a:schemeClr val="accent6">
                <a:lumMod val="75000"/>
              </a:schemeClr>
            </a:solidFill>
            <a:prstDash val="solid"/>
            <a:round/>
            <a:headEnd type="none" w="med" len="med"/>
            <a:tailEnd type="none" w="med" len="med"/>
          </a:ln>
          <a:effectLst/>
          <a:extLst>
            <a:ext uri="{909E8E84-426E-40DD-AFC4-6F175D3DCCD1}"/>
            <a:ext uri="{AF507438-7753-43E0-B8FC-AC1667EBCBE1}"/>
          </a:extLst>
        </p:spPr>
        <p:txBody>
          <a:bodyPr/>
          <a:lstStyle/>
          <a:p>
            <a:pPr marL="742950" indent="-285750">
              <a:lnSpc>
                <a:spcPct val="90000"/>
              </a:lnSpc>
              <a:spcBef>
                <a:spcPct val="20000"/>
              </a:spcBef>
              <a:buClr>
                <a:srgbClr val="003366"/>
              </a:buClr>
              <a:buSzPct val="75000"/>
              <a:buFontTx/>
              <a:buChar char="–"/>
              <a:defRPr/>
            </a:pPr>
            <a:endParaRPr lang="en-US" sz="1800">
              <a:solidFill>
                <a:srgbClr val="003366"/>
              </a:solidFill>
              <a:ea typeface="+mn-ea"/>
              <a:cs typeface="+mn-cs"/>
            </a:endParaRPr>
          </a:p>
        </p:txBody>
      </p:sp>
      <p:sp>
        <p:nvSpPr>
          <p:cNvPr id="15" name="Oval 14"/>
          <p:cNvSpPr/>
          <p:nvPr/>
        </p:nvSpPr>
        <p:spPr bwMode="auto">
          <a:xfrm>
            <a:off x="4987925" y="6103938"/>
            <a:ext cx="152400" cy="152400"/>
          </a:xfrm>
          <a:prstGeom prst="ellipse">
            <a:avLst/>
          </a:prstGeom>
          <a:solidFill>
            <a:srgbClr val="FF0000"/>
          </a:solidFill>
          <a:ln>
            <a:noFill/>
          </a:ln>
          <a:effectLst/>
          <a:extLst/>
        </p:spPr>
        <p:txBody>
          <a:bodyPr/>
          <a:lstStyle/>
          <a:p>
            <a:pPr marL="742950" indent="-285750">
              <a:lnSpc>
                <a:spcPct val="90000"/>
              </a:lnSpc>
              <a:spcBef>
                <a:spcPct val="20000"/>
              </a:spcBef>
              <a:buClr>
                <a:srgbClr val="003366"/>
              </a:buClr>
              <a:buSzPct val="75000"/>
              <a:buFontTx/>
              <a:buChar char="–"/>
              <a:defRPr/>
            </a:pPr>
            <a:endParaRPr lang="en-US" sz="1800">
              <a:solidFill>
                <a:srgbClr val="003366"/>
              </a:solidFill>
              <a:ea typeface="+mn-ea"/>
              <a:cs typeface="+mn-cs"/>
            </a:endParaRPr>
          </a:p>
        </p:txBody>
      </p:sp>
      <p:sp>
        <p:nvSpPr>
          <p:cNvPr id="16" name="Oval 15"/>
          <p:cNvSpPr/>
          <p:nvPr/>
        </p:nvSpPr>
        <p:spPr bwMode="auto">
          <a:xfrm>
            <a:off x="5902325" y="5494338"/>
            <a:ext cx="152400" cy="152400"/>
          </a:xfrm>
          <a:prstGeom prst="ellipse">
            <a:avLst/>
          </a:prstGeom>
          <a:solidFill>
            <a:srgbClr val="FF0000"/>
          </a:solidFill>
          <a:ln>
            <a:noFill/>
          </a:ln>
          <a:effectLst/>
          <a:extLst/>
        </p:spPr>
        <p:txBody>
          <a:bodyPr/>
          <a:lstStyle/>
          <a:p>
            <a:pPr marL="742950" indent="-285750">
              <a:lnSpc>
                <a:spcPct val="90000"/>
              </a:lnSpc>
              <a:spcBef>
                <a:spcPct val="20000"/>
              </a:spcBef>
              <a:buClr>
                <a:srgbClr val="003366"/>
              </a:buClr>
              <a:buSzPct val="75000"/>
              <a:buFontTx/>
              <a:buChar char="–"/>
              <a:defRPr/>
            </a:pPr>
            <a:endParaRPr lang="en-US" sz="1800">
              <a:solidFill>
                <a:srgbClr val="003366"/>
              </a:solidFill>
              <a:ea typeface="+mn-ea"/>
              <a:cs typeface="+mn-cs"/>
            </a:endParaRPr>
          </a:p>
        </p:txBody>
      </p:sp>
      <p:sp>
        <p:nvSpPr>
          <p:cNvPr id="17" name="Oval 16"/>
          <p:cNvSpPr/>
          <p:nvPr/>
        </p:nvSpPr>
        <p:spPr bwMode="auto">
          <a:xfrm>
            <a:off x="6664325" y="5646738"/>
            <a:ext cx="152400" cy="152400"/>
          </a:xfrm>
          <a:prstGeom prst="ellipse">
            <a:avLst/>
          </a:prstGeom>
          <a:solidFill>
            <a:srgbClr val="FF0000"/>
          </a:solidFill>
          <a:ln>
            <a:noFill/>
          </a:ln>
          <a:effectLst/>
          <a:extLst/>
        </p:spPr>
        <p:txBody>
          <a:bodyPr/>
          <a:lstStyle/>
          <a:p>
            <a:pPr marL="742950" indent="-285750">
              <a:lnSpc>
                <a:spcPct val="90000"/>
              </a:lnSpc>
              <a:spcBef>
                <a:spcPct val="20000"/>
              </a:spcBef>
              <a:buClr>
                <a:srgbClr val="003366"/>
              </a:buClr>
              <a:buSzPct val="75000"/>
              <a:buFontTx/>
              <a:buChar char="–"/>
              <a:defRPr/>
            </a:pPr>
            <a:endParaRPr lang="en-US" sz="1800">
              <a:solidFill>
                <a:srgbClr val="003366"/>
              </a:solidFill>
              <a:ea typeface="+mn-ea"/>
              <a:cs typeface="+mn-cs"/>
            </a:endParaRPr>
          </a:p>
        </p:txBody>
      </p:sp>
      <p:sp>
        <p:nvSpPr>
          <p:cNvPr id="18" name="Oval 17"/>
          <p:cNvSpPr/>
          <p:nvPr/>
        </p:nvSpPr>
        <p:spPr bwMode="auto">
          <a:xfrm>
            <a:off x="7502525" y="6400800"/>
            <a:ext cx="152400" cy="152400"/>
          </a:xfrm>
          <a:prstGeom prst="ellipse">
            <a:avLst/>
          </a:prstGeom>
          <a:solidFill>
            <a:srgbClr val="FF0000"/>
          </a:solidFill>
          <a:ln>
            <a:noFill/>
          </a:ln>
          <a:effectLst/>
          <a:extLst/>
        </p:spPr>
        <p:txBody>
          <a:bodyPr/>
          <a:lstStyle/>
          <a:p>
            <a:pPr marL="742950" indent="-285750">
              <a:lnSpc>
                <a:spcPct val="90000"/>
              </a:lnSpc>
              <a:spcBef>
                <a:spcPct val="20000"/>
              </a:spcBef>
              <a:buClr>
                <a:srgbClr val="003366"/>
              </a:buClr>
              <a:buSzPct val="75000"/>
              <a:buFontTx/>
              <a:buChar char="–"/>
              <a:defRPr/>
            </a:pPr>
            <a:endParaRPr lang="en-US" sz="1800">
              <a:solidFill>
                <a:srgbClr val="003366"/>
              </a:solidFill>
              <a:ea typeface="+mn-ea"/>
              <a:cs typeface="+mn-cs"/>
            </a:endParaRPr>
          </a:p>
        </p:txBody>
      </p:sp>
      <p:sp>
        <p:nvSpPr>
          <p:cNvPr id="19" name="Oval 18"/>
          <p:cNvSpPr/>
          <p:nvPr/>
        </p:nvSpPr>
        <p:spPr bwMode="auto">
          <a:xfrm>
            <a:off x="8493125" y="5646738"/>
            <a:ext cx="152400" cy="152400"/>
          </a:xfrm>
          <a:prstGeom prst="ellipse">
            <a:avLst/>
          </a:prstGeom>
          <a:solidFill>
            <a:srgbClr val="FF0000"/>
          </a:solidFill>
          <a:ln>
            <a:noFill/>
          </a:ln>
          <a:effectLst/>
          <a:extLst/>
        </p:spPr>
        <p:txBody>
          <a:bodyPr/>
          <a:lstStyle/>
          <a:p>
            <a:pPr marL="742950" indent="-285750">
              <a:lnSpc>
                <a:spcPct val="90000"/>
              </a:lnSpc>
              <a:spcBef>
                <a:spcPct val="20000"/>
              </a:spcBef>
              <a:buClr>
                <a:srgbClr val="003366"/>
              </a:buClr>
              <a:buSzPct val="75000"/>
              <a:buFontTx/>
              <a:buChar char="–"/>
              <a:defRPr/>
            </a:pPr>
            <a:endParaRPr lang="en-US" sz="1800">
              <a:solidFill>
                <a:srgbClr val="003366"/>
              </a:solidFill>
              <a:ea typeface="+mn-ea"/>
              <a:cs typeface="+mn-cs"/>
            </a:endParaRPr>
          </a:p>
        </p:txBody>
      </p:sp>
      <p:cxnSp>
        <p:nvCxnSpPr>
          <p:cNvPr id="20" name="Straight Connector 19"/>
          <p:cNvCxnSpPr>
            <a:stCxn id="15" idx="7"/>
            <a:endCxn id="16" idx="2"/>
          </p:cNvCxnSpPr>
          <p:nvPr/>
        </p:nvCxnSpPr>
        <p:spPr bwMode="auto">
          <a:xfrm flipV="1">
            <a:off x="5118100" y="5570538"/>
            <a:ext cx="784225" cy="555625"/>
          </a:xfrm>
          <a:prstGeom prst="line">
            <a:avLst/>
          </a:prstGeom>
          <a:noFill/>
          <a:ln w="38100" cap="flat" cmpd="sng" algn="ctr">
            <a:solidFill>
              <a:schemeClr val="accent6">
                <a:lumMod val="75000"/>
              </a:schemeClr>
            </a:solidFill>
            <a:prstDash val="solid"/>
            <a:round/>
            <a:headEnd type="none" w="med" len="med"/>
            <a:tailEnd type="none" w="med" len="med"/>
          </a:ln>
          <a:effectLst/>
          <a:extLst>
            <a:ext uri="{909E8E84-426E-40DD-AFC4-6F175D3DCCD1}"/>
            <a:ext uri="{AF507438-7753-43E0-B8FC-AC1667EBCBE1}"/>
          </a:extLst>
        </p:spPr>
      </p:cxnSp>
      <p:cxnSp>
        <p:nvCxnSpPr>
          <p:cNvPr id="21" name="Straight Connector 20"/>
          <p:cNvCxnSpPr>
            <a:endCxn id="17" idx="2"/>
          </p:cNvCxnSpPr>
          <p:nvPr/>
        </p:nvCxnSpPr>
        <p:spPr bwMode="auto">
          <a:xfrm>
            <a:off x="6054725" y="5570538"/>
            <a:ext cx="609600" cy="152400"/>
          </a:xfrm>
          <a:prstGeom prst="line">
            <a:avLst/>
          </a:prstGeom>
          <a:noFill/>
          <a:ln w="38100" cap="flat" cmpd="sng" algn="ctr">
            <a:solidFill>
              <a:schemeClr val="accent6">
                <a:lumMod val="75000"/>
              </a:schemeClr>
            </a:solidFill>
            <a:prstDash val="solid"/>
            <a:round/>
            <a:headEnd type="none" w="med" len="med"/>
            <a:tailEnd type="none" w="med" len="med"/>
          </a:ln>
          <a:effectLst/>
          <a:extLst>
            <a:ext uri="{909E8E84-426E-40DD-AFC4-6F175D3DCCD1}"/>
            <a:ext uri="{AF507438-7753-43E0-B8FC-AC1667EBCBE1}"/>
          </a:extLst>
        </p:spPr>
      </p:cxnSp>
      <p:cxnSp>
        <p:nvCxnSpPr>
          <p:cNvPr id="22" name="Straight Connector 21"/>
          <p:cNvCxnSpPr>
            <a:stCxn id="17" idx="5"/>
            <a:endCxn id="18" idx="1"/>
          </p:cNvCxnSpPr>
          <p:nvPr/>
        </p:nvCxnSpPr>
        <p:spPr bwMode="auto">
          <a:xfrm>
            <a:off x="6794500" y="5776913"/>
            <a:ext cx="730250" cy="646112"/>
          </a:xfrm>
          <a:prstGeom prst="line">
            <a:avLst/>
          </a:prstGeom>
          <a:noFill/>
          <a:ln w="38100" cap="flat" cmpd="sng" algn="ctr">
            <a:solidFill>
              <a:schemeClr val="accent6">
                <a:lumMod val="75000"/>
              </a:schemeClr>
            </a:solidFill>
            <a:prstDash val="solid"/>
            <a:round/>
            <a:headEnd type="none" w="med" len="med"/>
            <a:tailEnd type="none" w="med" len="med"/>
          </a:ln>
          <a:effectLst/>
          <a:extLst>
            <a:ext uri="{909E8E84-426E-40DD-AFC4-6F175D3DCCD1}"/>
            <a:ext uri="{AF507438-7753-43E0-B8FC-AC1667EBCBE1}"/>
          </a:extLst>
        </p:spPr>
      </p:cxnSp>
      <p:cxnSp>
        <p:nvCxnSpPr>
          <p:cNvPr id="23" name="Straight Connector 22"/>
          <p:cNvCxnSpPr>
            <a:stCxn id="18" idx="7"/>
            <a:endCxn id="19" idx="4"/>
          </p:cNvCxnSpPr>
          <p:nvPr/>
        </p:nvCxnSpPr>
        <p:spPr bwMode="auto">
          <a:xfrm flipV="1">
            <a:off x="7632700" y="5799138"/>
            <a:ext cx="936625" cy="623887"/>
          </a:xfrm>
          <a:prstGeom prst="line">
            <a:avLst/>
          </a:prstGeom>
          <a:noFill/>
          <a:ln w="38100" cap="flat" cmpd="sng" algn="ctr">
            <a:solidFill>
              <a:schemeClr val="accent6">
                <a:lumMod val="75000"/>
              </a:schemeClr>
            </a:solidFill>
            <a:prstDash val="solid"/>
            <a:round/>
            <a:headEnd type="none" w="med" len="med"/>
            <a:tailEnd type="none" w="med" len="med"/>
          </a:ln>
          <a:effectLst/>
          <a:extLst>
            <a:ext uri="{909E8E84-426E-40DD-AFC4-6F175D3DCCD1}"/>
            <a:ext uri="{AF507438-7753-43E0-B8FC-AC1667EBCBE1}"/>
          </a:ex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noChangeArrowheads="1"/>
          </p:cNvPicPr>
          <p:nvPr/>
        </p:nvPicPr>
        <p:blipFill>
          <a:blip r:embed="rId2"/>
          <a:srcRect/>
          <a:stretch>
            <a:fillRect/>
          </a:stretch>
        </p:blipFill>
        <p:spPr bwMode="auto">
          <a:xfrm>
            <a:off x="3505200" y="4976813"/>
            <a:ext cx="1785938" cy="1881187"/>
          </a:xfrm>
          <a:prstGeom prst="rect">
            <a:avLst/>
          </a:prstGeom>
          <a:noFill/>
          <a:ln w="9525">
            <a:noFill/>
            <a:miter lim="800000"/>
            <a:headEnd/>
            <a:tailEnd/>
          </a:ln>
        </p:spPr>
      </p:pic>
      <p:pic>
        <p:nvPicPr>
          <p:cNvPr id="21506" name="Picture 8"/>
          <p:cNvPicPr>
            <a:picLocks noChangeAspect="1"/>
          </p:cNvPicPr>
          <p:nvPr/>
        </p:nvPicPr>
        <p:blipFill>
          <a:blip r:embed="rId3"/>
          <a:srcRect/>
          <a:stretch>
            <a:fillRect/>
          </a:stretch>
        </p:blipFill>
        <p:spPr bwMode="auto">
          <a:xfrm>
            <a:off x="3505200" y="5029200"/>
            <a:ext cx="1819275" cy="1905000"/>
          </a:xfrm>
          <a:prstGeom prst="rect">
            <a:avLst/>
          </a:prstGeom>
          <a:noFill/>
          <a:ln w="9525">
            <a:noFill/>
            <a:miter lim="800000"/>
            <a:headEnd/>
            <a:tailEnd/>
          </a:ln>
        </p:spPr>
      </p:pic>
      <p:sp>
        <p:nvSpPr>
          <p:cNvPr id="21507" name="Title 1"/>
          <p:cNvSpPr>
            <a:spLocks noGrp="1"/>
          </p:cNvSpPr>
          <p:nvPr>
            <p:ph type="title"/>
          </p:nvPr>
        </p:nvSpPr>
        <p:spPr>
          <a:xfrm>
            <a:off x="76200" y="-228600"/>
            <a:ext cx="8839200" cy="762000"/>
          </a:xfrm>
        </p:spPr>
        <p:txBody>
          <a:bodyPr/>
          <a:lstStyle/>
          <a:p>
            <a:r>
              <a:rPr lang="lv-LV" smtClean="0"/>
              <a:t>Atari games </a:t>
            </a:r>
            <a:r>
              <a:rPr lang="lv-LV" smtClean="0">
                <a:sym typeface="Wingdings" pitchFamily="2" charset="2"/>
              </a:rPr>
              <a:t> Robotics</a:t>
            </a:r>
            <a:endParaRPr lang="en-US" smtClean="0"/>
          </a:p>
        </p:txBody>
      </p:sp>
      <p:sp>
        <p:nvSpPr>
          <p:cNvPr id="21508" name="Content Placeholder 2"/>
          <p:cNvSpPr>
            <a:spLocks noGrp="1"/>
          </p:cNvSpPr>
          <p:nvPr>
            <p:ph idx="1"/>
          </p:nvPr>
        </p:nvSpPr>
        <p:spPr>
          <a:xfrm>
            <a:off x="-6350" y="457200"/>
            <a:ext cx="7620000" cy="533400"/>
          </a:xfrm>
        </p:spPr>
        <p:txBody>
          <a:bodyPr/>
          <a:lstStyle/>
          <a:p>
            <a:pPr marL="0" indent="0">
              <a:buFont typeface="Wingdings" pitchFamily="2" charset="2"/>
              <a:buNone/>
            </a:pPr>
            <a:r>
              <a:rPr lang="en-US" sz="1000" smtClean="0">
                <a:hlinkClick r:id="rId4"/>
              </a:rPr>
              <a:t>http://www.nature.com/nature/journal/v518/n7540/full/nature14236.html</a:t>
            </a:r>
            <a:endParaRPr lang="lv-LV" sz="1000" smtClean="0"/>
          </a:p>
          <a:p>
            <a:pPr marL="0" indent="0">
              <a:buFont typeface="Wingdings" pitchFamily="2" charset="2"/>
              <a:buNone/>
            </a:pPr>
            <a:r>
              <a:rPr lang="en-US" sz="1000" smtClean="0">
                <a:hlinkClick r:id="rId5"/>
              </a:rPr>
              <a:t>https://github.com/kuz/DeepMind-Atari-Deep-Q-Learner</a:t>
            </a:r>
            <a:r>
              <a:rPr lang="lv-LV" sz="1000" smtClean="0"/>
              <a:t> </a:t>
            </a:r>
          </a:p>
          <a:p>
            <a:pPr marL="0" indent="0">
              <a:buFont typeface="Wingdings" pitchFamily="2" charset="2"/>
              <a:buNone/>
            </a:pPr>
            <a:r>
              <a:rPr lang="en-US" sz="1000" smtClean="0">
                <a:hlinkClick r:id="rId6"/>
              </a:rPr>
              <a:t>http://people.idsia.ch/~juergen/naturedeepmind.html</a:t>
            </a:r>
            <a:r>
              <a:rPr lang="lv-LV" sz="1000" smtClean="0"/>
              <a:t> </a:t>
            </a:r>
          </a:p>
          <a:p>
            <a:pPr marL="0" indent="0">
              <a:buFont typeface="Wingdings" pitchFamily="2" charset="2"/>
              <a:buNone/>
            </a:pPr>
            <a:r>
              <a:rPr lang="en-US" sz="1000" smtClean="0">
                <a:hlinkClick r:id="rId7"/>
              </a:rPr>
              <a:t>https://www.youtube.com/watch?v=V1eYniJ0Rnk</a:t>
            </a:r>
            <a:r>
              <a:rPr lang="lv-LV" sz="1000" smtClean="0"/>
              <a:t> </a:t>
            </a:r>
            <a:endParaRPr lang="en-US" sz="1000" smtClean="0"/>
          </a:p>
        </p:txBody>
      </p:sp>
      <p:pic>
        <p:nvPicPr>
          <p:cNvPr id="21509" name="Picture 2"/>
          <p:cNvPicPr>
            <a:picLocks noChangeAspect="1" noChangeArrowheads="1"/>
          </p:cNvPicPr>
          <p:nvPr/>
        </p:nvPicPr>
        <p:blipFill>
          <a:blip r:embed="rId8"/>
          <a:srcRect/>
          <a:stretch>
            <a:fillRect/>
          </a:stretch>
        </p:blipFill>
        <p:spPr bwMode="auto">
          <a:xfrm>
            <a:off x="-6350" y="1181100"/>
            <a:ext cx="4186238" cy="3848100"/>
          </a:xfrm>
          <a:prstGeom prst="rect">
            <a:avLst/>
          </a:prstGeom>
          <a:noFill/>
          <a:ln w="9525">
            <a:noFill/>
            <a:miter lim="800000"/>
            <a:headEnd/>
            <a:tailEnd/>
          </a:ln>
        </p:spPr>
      </p:pic>
      <p:pic>
        <p:nvPicPr>
          <p:cNvPr id="21510" name="Picture 2"/>
          <p:cNvPicPr>
            <a:picLocks noChangeAspect="1" noChangeArrowheads="1"/>
          </p:cNvPicPr>
          <p:nvPr/>
        </p:nvPicPr>
        <p:blipFill>
          <a:blip r:embed="rId9"/>
          <a:srcRect/>
          <a:stretch>
            <a:fillRect/>
          </a:stretch>
        </p:blipFill>
        <p:spPr bwMode="auto">
          <a:xfrm>
            <a:off x="4692650" y="990600"/>
            <a:ext cx="4451350" cy="4038600"/>
          </a:xfrm>
          <a:prstGeom prst="rect">
            <a:avLst/>
          </a:prstGeom>
          <a:noFill/>
          <a:ln w="9525">
            <a:noFill/>
            <a:miter lim="800000"/>
            <a:headEnd/>
            <a:tailEnd/>
          </a:ln>
        </p:spPr>
      </p:pic>
      <p:sp>
        <p:nvSpPr>
          <p:cNvPr id="4" name="Rectangle 3"/>
          <p:cNvSpPr/>
          <p:nvPr/>
        </p:nvSpPr>
        <p:spPr>
          <a:xfrm>
            <a:off x="6019800" y="685800"/>
            <a:ext cx="3068638" cy="258763"/>
          </a:xfrm>
          <a:prstGeom prst="rect">
            <a:avLst/>
          </a:prstGeom>
        </p:spPr>
        <p:txBody>
          <a:bodyPr wrap="none">
            <a:spAutoFit/>
          </a:bodyPr>
          <a:lstStyle/>
          <a:p>
            <a:pPr>
              <a:lnSpc>
                <a:spcPct val="90000"/>
              </a:lnSpc>
              <a:spcBef>
                <a:spcPct val="20000"/>
              </a:spcBef>
              <a:buClr>
                <a:srgbClr val="003366"/>
              </a:buClr>
              <a:buSzPct val="75000"/>
              <a:defRPr/>
            </a:pPr>
            <a:r>
              <a:rPr lang="nn-NO" sz="1200" dirty="0">
                <a:solidFill>
                  <a:srgbClr val="003366"/>
                </a:solidFill>
                <a:ea typeface="+mn-ea"/>
                <a:cs typeface="+mn-cs"/>
              </a:rPr>
              <a:t>arXiv:1606.04460v1 [stat.ML] 14 Jun 2016</a:t>
            </a:r>
            <a:endParaRPr lang="lv-LV" sz="1200" dirty="0">
              <a:solidFill>
                <a:srgbClr val="003366"/>
              </a:solidFill>
              <a:ea typeface="+mn-ea"/>
              <a:cs typeface="+mn-cs"/>
            </a:endParaRPr>
          </a:p>
        </p:txBody>
      </p:sp>
      <p:sp>
        <p:nvSpPr>
          <p:cNvPr id="6" name="Rectangle 5"/>
          <p:cNvSpPr/>
          <p:nvPr/>
        </p:nvSpPr>
        <p:spPr>
          <a:xfrm>
            <a:off x="-457200" y="1189038"/>
            <a:ext cx="4572000" cy="258762"/>
          </a:xfrm>
          <a:prstGeom prst="rect">
            <a:avLst/>
          </a:prstGeom>
        </p:spPr>
        <p:txBody>
          <a:bodyPr>
            <a:spAutoFit/>
          </a:bodyPr>
          <a:lstStyle/>
          <a:p>
            <a:pPr algn="r">
              <a:lnSpc>
                <a:spcPct val="90000"/>
              </a:lnSpc>
              <a:spcBef>
                <a:spcPct val="20000"/>
              </a:spcBef>
              <a:buClr>
                <a:srgbClr val="003366"/>
              </a:buClr>
              <a:buSzPct val="75000"/>
              <a:defRPr/>
            </a:pPr>
            <a:r>
              <a:rPr lang="en-US" sz="1200" dirty="0">
                <a:solidFill>
                  <a:srgbClr val="003366"/>
                </a:solidFill>
                <a:ea typeface="+mn-ea"/>
                <a:cs typeface="+mn-cs"/>
              </a:rPr>
              <a:t>Nature</a:t>
            </a:r>
            <a:r>
              <a:rPr lang="en-US" sz="1200" dirty="0">
                <a:solidFill>
                  <a:srgbClr val="003366"/>
                </a:solidFill>
                <a:ea typeface="+mn-ea"/>
                <a:cs typeface="+mn-cs"/>
              </a:rPr>
              <a:t>, 518(7540):529–533, 2015.</a:t>
            </a:r>
          </a:p>
        </p:txBody>
      </p:sp>
      <p:cxnSp>
        <p:nvCxnSpPr>
          <p:cNvPr id="21513" name="Straight Arrow Connector 7"/>
          <p:cNvCxnSpPr>
            <a:cxnSpLocks noChangeShapeType="1"/>
          </p:cNvCxnSpPr>
          <p:nvPr/>
        </p:nvCxnSpPr>
        <p:spPr bwMode="auto">
          <a:xfrm>
            <a:off x="2819400" y="5029200"/>
            <a:ext cx="1676400" cy="1219200"/>
          </a:xfrm>
          <a:prstGeom prst="straightConnector1">
            <a:avLst/>
          </a:prstGeom>
          <a:noFill/>
          <a:ln w="19050" algn="ctr">
            <a:solidFill>
              <a:srgbClr val="9900FF"/>
            </a:solidFill>
            <a:round/>
            <a:headEnd/>
            <a:tailEnd type="triangle" w="med" len="med"/>
          </a:ln>
        </p:spPr>
      </p:cxnSp>
      <p:cxnSp>
        <p:nvCxnSpPr>
          <p:cNvPr id="21514" name="Straight Arrow Connector 10"/>
          <p:cNvCxnSpPr>
            <a:cxnSpLocks noChangeShapeType="1"/>
          </p:cNvCxnSpPr>
          <p:nvPr/>
        </p:nvCxnSpPr>
        <p:spPr bwMode="auto">
          <a:xfrm flipH="1">
            <a:off x="5029200" y="4976813"/>
            <a:ext cx="533400" cy="433387"/>
          </a:xfrm>
          <a:prstGeom prst="straightConnector1">
            <a:avLst/>
          </a:prstGeom>
          <a:noFill/>
          <a:ln w="19050" algn="ctr">
            <a:solidFill>
              <a:srgbClr val="00B0F0"/>
            </a:solidFill>
            <a:round/>
            <a:headEnd/>
            <a:tailEnd type="triangle" w="med" len="med"/>
          </a:ln>
        </p:spPr>
      </p:cxnSp>
      <p:pic>
        <p:nvPicPr>
          <p:cNvPr id="21515" name="Picture 4"/>
          <p:cNvPicPr>
            <a:picLocks noChangeAspect="1" noChangeArrowheads="1"/>
          </p:cNvPicPr>
          <p:nvPr/>
        </p:nvPicPr>
        <p:blipFill>
          <a:blip r:embed="rId10"/>
          <a:srcRect/>
          <a:stretch>
            <a:fillRect/>
          </a:stretch>
        </p:blipFill>
        <p:spPr bwMode="auto">
          <a:xfrm>
            <a:off x="76200" y="5143500"/>
            <a:ext cx="1303338" cy="1714500"/>
          </a:xfrm>
          <a:prstGeom prst="rect">
            <a:avLst/>
          </a:prstGeom>
          <a:noFill/>
          <a:ln w="9525">
            <a:noFill/>
            <a:miter lim="800000"/>
            <a:headEnd/>
            <a:tailEnd/>
          </a:ln>
        </p:spPr>
      </p:pic>
      <p:pic>
        <p:nvPicPr>
          <p:cNvPr id="21516" name="Picture 5"/>
          <p:cNvPicPr>
            <a:picLocks noChangeAspect="1" noChangeArrowheads="1"/>
          </p:cNvPicPr>
          <p:nvPr/>
        </p:nvPicPr>
        <p:blipFill>
          <a:blip r:embed="rId11"/>
          <a:srcRect/>
          <a:stretch>
            <a:fillRect/>
          </a:stretch>
        </p:blipFill>
        <p:spPr bwMode="auto">
          <a:xfrm>
            <a:off x="1409700" y="5143500"/>
            <a:ext cx="1298575" cy="1714500"/>
          </a:xfrm>
          <a:prstGeom prst="rect">
            <a:avLst/>
          </a:prstGeom>
          <a:noFill/>
          <a:ln w="9525">
            <a:noFill/>
            <a:miter lim="800000"/>
            <a:headEnd/>
            <a:tailEnd/>
          </a:ln>
        </p:spPr>
      </p:pic>
      <p:pic>
        <p:nvPicPr>
          <p:cNvPr id="21517" name="Picture 2"/>
          <p:cNvPicPr>
            <a:picLocks noChangeAspect="1" noChangeArrowheads="1"/>
          </p:cNvPicPr>
          <p:nvPr/>
        </p:nvPicPr>
        <p:blipFill>
          <a:blip r:embed="rId12"/>
          <a:srcRect/>
          <a:stretch>
            <a:fillRect/>
          </a:stretch>
        </p:blipFill>
        <p:spPr bwMode="auto">
          <a:xfrm>
            <a:off x="6096000" y="5016500"/>
            <a:ext cx="2590800" cy="184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lv-LV" smtClean="0"/>
              <a:t>Immitation Learning</a:t>
            </a:r>
            <a:endParaRPr lang="en-US" smtClean="0"/>
          </a:p>
        </p:txBody>
      </p:sp>
      <p:pic>
        <p:nvPicPr>
          <p:cNvPr id="22530" name="Content Placeholder 3"/>
          <p:cNvPicPr>
            <a:picLocks noGrp="1" noChangeAspect="1"/>
          </p:cNvPicPr>
          <p:nvPr>
            <p:ph idx="1"/>
          </p:nvPr>
        </p:nvPicPr>
        <p:blipFill>
          <a:blip r:embed="rId2"/>
          <a:srcRect/>
          <a:stretch>
            <a:fillRect/>
          </a:stretch>
        </p:blipFill>
        <p:spPr>
          <a:xfrm>
            <a:off x="76200" y="2286000"/>
            <a:ext cx="4627563" cy="3044825"/>
          </a:xfrm>
        </p:spPr>
      </p:pic>
      <p:pic>
        <p:nvPicPr>
          <p:cNvPr id="22531" name="Picture 4"/>
          <p:cNvPicPr>
            <a:picLocks noChangeAspect="1"/>
          </p:cNvPicPr>
          <p:nvPr/>
        </p:nvPicPr>
        <p:blipFill>
          <a:blip r:embed="rId3"/>
          <a:srcRect/>
          <a:stretch>
            <a:fillRect/>
          </a:stretch>
        </p:blipFill>
        <p:spPr bwMode="auto">
          <a:xfrm>
            <a:off x="4724400" y="2362200"/>
            <a:ext cx="4419600" cy="2968625"/>
          </a:xfrm>
          <a:prstGeom prst="rect">
            <a:avLst/>
          </a:prstGeom>
          <a:noFill/>
          <a:ln w="9525">
            <a:noFill/>
            <a:miter lim="800000"/>
            <a:headEnd/>
            <a:tailEnd/>
          </a:ln>
        </p:spPr>
      </p:pic>
      <p:sp>
        <p:nvSpPr>
          <p:cNvPr id="3" name="Arc 2"/>
          <p:cNvSpPr/>
          <p:nvPr/>
        </p:nvSpPr>
        <p:spPr bwMode="auto">
          <a:xfrm>
            <a:off x="3733800" y="1639888"/>
            <a:ext cx="1524000" cy="2322512"/>
          </a:xfrm>
          <a:prstGeom prst="arc">
            <a:avLst>
              <a:gd name="adj1" fmla="val 12191915"/>
              <a:gd name="adj2" fmla="val 20643276"/>
            </a:avLst>
          </a:prstGeom>
          <a:noFill/>
          <a:ln w="38100" cap="flat" cmpd="sng" algn="ctr">
            <a:solidFill>
              <a:srgbClr val="FF0000"/>
            </a:solidFill>
            <a:prstDash val="solid"/>
            <a:round/>
            <a:headEnd type="none" w="med" len="med"/>
            <a:tailEnd type="triangle" w="med" len="med"/>
          </a:ln>
          <a:effectLst/>
          <a:extLst>
            <a:ext uri="{909E8E84-426E-40DD-AFC4-6F175D3DCCD1}"/>
            <a:ext uri="{AF507438-7753-43E0-B8FC-AC1667EBCBE1}"/>
          </a:extLst>
        </p:spPr>
        <p:txBody>
          <a:bodyPr/>
          <a:lstStyle/>
          <a:p>
            <a:pPr marL="742950" indent="-285750">
              <a:lnSpc>
                <a:spcPct val="90000"/>
              </a:lnSpc>
              <a:spcBef>
                <a:spcPct val="20000"/>
              </a:spcBef>
              <a:buClr>
                <a:schemeClr val="tx1"/>
              </a:buClr>
              <a:buSzPct val="75000"/>
              <a:buFontTx/>
              <a:buChar char="–"/>
              <a:defRPr/>
            </a:pPr>
            <a:endParaRPr lang="en-US" sz="1800">
              <a:ea typeface="ＭＳ Ｐゴシック" pitchFamily="34" charset="-128"/>
              <a:cs typeface="+mn-cs"/>
            </a:endParaRPr>
          </a:p>
        </p:txBody>
      </p:sp>
      <p:sp>
        <p:nvSpPr>
          <p:cNvPr id="22533" name="TextBox 5"/>
          <p:cNvSpPr txBox="1">
            <a:spLocks noChangeArrowheads="1"/>
          </p:cNvSpPr>
          <p:nvPr/>
        </p:nvSpPr>
        <p:spPr bwMode="auto">
          <a:xfrm>
            <a:off x="381000" y="2133600"/>
            <a:ext cx="3454400" cy="341313"/>
          </a:xfrm>
          <a:prstGeom prst="rect">
            <a:avLst/>
          </a:prstGeom>
          <a:noFill/>
          <a:ln w="9525">
            <a:noFill/>
            <a:miter lim="800000"/>
            <a:headEnd/>
            <a:tailEnd/>
          </a:ln>
        </p:spPr>
        <p:txBody>
          <a:bodyPr wrap="none">
            <a:spAutoFit/>
          </a:bodyPr>
          <a:lstStyle/>
          <a:p>
            <a:pPr>
              <a:lnSpc>
                <a:spcPct val="90000"/>
              </a:lnSpc>
              <a:spcBef>
                <a:spcPct val="20000"/>
              </a:spcBef>
              <a:buClr>
                <a:schemeClr val="tx1"/>
              </a:buClr>
              <a:buSzPct val="75000"/>
            </a:pPr>
            <a:r>
              <a:rPr lang="lv-LV"/>
              <a:t>Robots A iemācās uzvarēt Pong</a:t>
            </a:r>
            <a:endParaRPr lang="en-US"/>
          </a:p>
        </p:txBody>
      </p:sp>
      <p:sp>
        <p:nvSpPr>
          <p:cNvPr id="22534" name="TextBox 6"/>
          <p:cNvSpPr txBox="1">
            <a:spLocks noChangeArrowheads="1"/>
          </p:cNvSpPr>
          <p:nvPr/>
        </p:nvSpPr>
        <p:spPr bwMode="auto">
          <a:xfrm>
            <a:off x="4730750" y="1924050"/>
            <a:ext cx="4108450" cy="590550"/>
          </a:xfrm>
          <a:prstGeom prst="rect">
            <a:avLst/>
          </a:prstGeom>
          <a:noFill/>
          <a:ln w="9525">
            <a:noFill/>
            <a:miter lim="800000"/>
            <a:headEnd/>
            <a:tailEnd/>
          </a:ln>
        </p:spPr>
        <p:txBody>
          <a:bodyPr wrap="none">
            <a:spAutoFit/>
          </a:bodyPr>
          <a:lstStyle/>
          <a:p>
            <a:pPr>
              <a:lnSpc>
                <a:spcPct val="90000"/>
              </a:lnSpc>
              <a:spcBef>
                <a:spcPct val="20000"/>
              </a:spcBef>
              <a:buClr>
                <a:schemeClr val="tx1"/>
              </a:buClr>
              <a:buSzPct val="75000"/>
            </a:pPr>
            <a:r>
              <a:rPr lang="lv-LV"/>
              <a:t>Robots B skatās kā A spēlē 10 </a:t>
            </a:r>
            <a:br>
              <a:rPr lang="lv-LV"/>
            </a:br>
            <a:r>
              <a:rPr lang="lv-LV"/>
              <a:t>epizodes un arī iemācās uzvarēt Pong</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lv-LV" smtClean="0"/>
              <a:t>Citi nākotnes plani (3)</a:t>
            </a:r>
            <a:endParaRPr lang="en-US" smtClean="0"/>
          </a:p>
        </p:txBody>
      </p:sp>
      <p:sp>
        <p:nvSpPr>
          <p:cNvPr id="23554" name="Content Placeholder 2"/>
          <p:cNvSpPr>
            <a:spLocks noGrp="1"/>
          </p:cNvSpPr>
          <p:nvPr>
            <p:ph idx="1"/>
          </p:nvPr>
        </p:nvSpPr>
        <p:spPr>
          <a:xfrm>
            <a:off x="914400" y="1524000"/>
            <a:ext cx="8001000" cy="3733800"/>
          </a:xfrm>
        </p:spPr>
        <p:txBody>
          <a:bodyPr/>
          <a:lstStyle/>
          <a:p>
            <a:r>
              <a:rPr lang="lv-LV" sz="2400" smtClean="0"/>
              <a:t>Dalība NIST TAC-KBP Cold Start sacensībā</a:t>
            </a:r>
          </a:p>
          <a:p>
            <a:pPr lvl="1"/>
            <a:r>
              <a:rPr lang="lv-LV" sz="2000" smtClean="0"/>
              <a:t>Iegūto rezultātu integrācija LETA ontoloģijas automatiskā profilu izgūšanas sistēmā</a:t>
            </a:r>
          </a:p>
          <a:p>
            <a:pPr lvl="1"/>
            <a:r>
              <a:rPr lang="lv-LV" sz="2000" smtClean="0"/>
              <a:t>Data Science metožu izpēte un integrācija</a:t>
            </a:r>
          </a:p>
          <a:p>
            <a:pPr lvl="1"/>
            <a:endParaRPr lang="en-US" sz="2000" smtClean="0"/>
          </a:p>
        </p:txBody>
      </p:sp>
      <p:pic>
        <p:nvPicPr>
          <p:cNvPr id="23555" name="Picture 9"/>
          <p:cNvPicPr>
            <a:picLocks noChangeAspect="1"/>
          </p:cNvPicPr>
          <p:nvPr/>
        </p:nvPicPr>
        <p:blipFill>
          <a:blip r:embed="rId2"/>
          <a:srcRect/>
          <a:stretch>
            <a:fillRect/>
          </a:stretch>
        </p:blipFill>
        <p:spPr bwMode="auto">
          <a:xfrm>
            <a:off x="1371600" y="2963863"/>
            <a:ext cx="5562600" cy="401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srcRect/>
          <a:stretch>
            <a:fillRect/>
          </a:stretch>
        </p:blipFill>
        <p:spPr bwMode="auto">
          <a:xfrm>
            <a:off x="0" y="1055688"/>
            <a:ext cx="9144000" cy="4746625"/>
          </a:xfrm>
          <a:prstGeom prst="rect">
            <a:avLst/>
          </a:prstGeom>
          <a:noFill/>
          <a:ln w="9525">
            <a:noFill/>
            <a:miter lim="800000"/>
            <a:headEnd/>
            <a:tailEnd/>
          </a:ln>
        </p:spPr>
      </p:pic>
      <p:sp>
        <p:nvSpPr>
          <p:cNvPr id="4" name="TextBox 3"/>
          <p:cNvSpPr txBox="1"/>
          <p:nvPr/>
        </p:nvSpPr>
        <p:spPr>
          <a:xfrm>
            <a:off x="5867400" y="228600"/>
            <a:ext cx="3186113" cy="369888"/>
          </a:xfrm>
          <a:prstGeom prst="rect">
            <a:avLst/>
          </a:prstGeom>
          <a:noFill/>
        </p:spPr>
        <p:txBody>
          <a:bodyPr wrap="none">
            <a:spAutoFit/>
          </a:bodyPr>
          <a:lstStyle/>
          <a:p>
            <a:pPr fontAlgn="auto">
              <a:spcBef>
                <a:spcPts val="0"/>
              </a:spcBef>
              <a:spcAft>
                <a:spcPts val="0"/>
              </a:spcAft>
              <a:defRPr/>
            </a:pPr>
            <a:r>
              <a:rPr lang="lv-LV" sz="1800" dirty="0">
                <a:solidFill>
                  <a:prstClr val="black"/>
                </a:solidFill>
                <a:latin typeface="Calibri"/>
                <a:ea typeface="+mn-ea"/>
                <a:cs typeface="+mn-cs"/>
              </a:rPr>
              <a:t>LETA ontoloģija Ver. 26/02/2015</a:t>
            </a:r>
            <a:endParaRPr lang="en-US" sz="1800" dirty="0">
              <a:solidFill>
                <a:prstClr val="black"/>
              </a:solidFill>
              <a:latin typeface="Calibri"/>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44450"/>
            <a:ext cx="8229600" cy="869950"/>
          </a:xfrm>
        </p:spPr>
        <p:txBody>
          <a:bodyPr/>
          <a:lstStyle/>
          <a:p>
            <a:r>
              <a:rPr lang="lv-LV" smtClean="0"/>
              <a:t>Rezultātu salīdzinājums</a:t>
            </a:r>
            <a:endParaRPr lang="en-US" smtClean="0"/>
          </a:p>
        </p:txBody>
      </p:sp>
      <p:pic>
        <p:nvPicPr>
          <p:cNvPr id="25602" name="Picture 2"/>
          <p:cNvPicPr>
            <a:picLocks noChangeAspect="1" noChangeArrowheads="1"/>
          </p:cNvPicPr>
          <p:nvPr/>
        </p:nvPicPr>
        <p:blipFill>
          <a:blip r:embed="rId2"/>
          <a:srcRect/>
          <a:stretch>
            <a:fillRect/>
          </a:stretch>
        </p:blipFill>
        <p:spPr bwMode="auto">
          <a:xfrm>
            <a:off x="84138" y="1052513"/>
            <a:ext cx="6478587" cy="3538537"/>
          </a:xfrm>
          <a:prstGeom prst="rect">
            <a:avLst/>
          </a:prstGeom>
          <a:noFill/>
          <a:ln w="9525">
            <a:noFill/>
            <a:miter lim="800000"/>
            <a:headEnd/>
            <a:tailEnd/>
          </a:ln>
        </p:spPr>
      </p:pic>
      <p:sp>
        <p:nvSpPr>
          <p:cNvPr id="4" name="TextBox 3"/>
          <p:cNvSpPr txBox="1"/>
          <p:nvPr/>
        </p:nvSpPr>
        <p:spPr>
          <a:xfrm>
            <a:off x="300038" y="4652963"/>
            <a:ext cx="8685212" cy="2032000"/>
          </a:xfrm>
          <a:prstGeom prst="rect">
            <a:avLst/>
          </a:prstGeom>
          <a:noFill/>
        </p:spPr>
        <p:txBody>
          <a:bodyPr wrap="none">
            <a:spAutoFit/>
          </a:bodyPr>
          <a:lstStyle/>
          <a:p>
            <a:pPr fontAlgn="auto">
              <a:spcBef>
                <a:spcPts val="0"/>
              </a:spcBef>
              <a:spcAft>
                <a:spcPts val="0"/>
              </a:spcAft>
              <a:defRPr/>
            </a:pPr>
            <a:r>
              <a:rPr lang="en-US" sz="1800" dirty="0">
                <a:solidFill>
                  <a:prstClr val="black"/>
                </a:solidFill>
                <a:latin typeface="Calibri"/>
                <a:ea typeface="+mn-ea"/>
                <a:cs typeface="+mn-cs"/>
              </a:rPr>
              <a:t>LETA </a:t>
            </a:r>
            <a:r>
              <a:rPr lang="lv-LV" sz="1800" dirty="0">
                <a:solidFill>
                  <a:prstClr val="black"/>
                </a:solidFill>
                <a:latin typeface="Calibri"/>
                <a:ea typeface="+mn-ea"/>
                <a:cs typeface="+mn-cs"/>
              </a:rPr>
              <a:t>Profile exractor (Latvian) </a:t>
            </a:r>
            <a:r>
              <a:rPr lang="en-US" sz="1800" dirty="0" err="1">
                <a:solidFill>
                  <a:prstClr val="black"/>
                </a:solidFill>
                <a:latin typeface="Calibri"/>
                <a:ea typeface="+mn-ea"/>
                <a:cs typeface="+mn-cs"/>
              </a:rPr>
              <a:t>precizitāti</a:t>
            </a:r>
            <a:r>
              <a:rPr lang="en-US" sz="1800" dirty="0">
                <a:solidFill>
                  <a:prstClr val="black"/>
                </a:solidFill>
                <a:latin typeface="Calibri"/>
                <a:ea typeface="+mn-ea"/>
                <a:cs typeface="+mn-cs"/>
              </a:rPr>
              <a:t> </a:t>
            </a:r>
            <a:r>
              <a:rPr lang="en-US" sz="1800" dirty="0" err="1">
                <a:solidFill>
                  <a:prstClr val="black"/>
                </a:solidFill>
                <a:latin typeface="Calibri"/>
                <a:ea typeface="+mn-ea"/>
                <a:cs typeface="+mn-cs"/>
              </a:rPr>
              <a:t>raksturo</a:t>
            </a:r>
            <a:r>
              <a:rPr lang="en-US" sz="1800" dirty="0">
                <a:solidFill>
                  <a:prstClr val="black"/>
                </a:solidFill>
                <a:latin typeface="Calibri"/>
                <a:ea typeface="+mn-ea"/>
                <a:cs typeface="+mn-cs"/>
              </a:rPr>
              <a:t> </a:t>
            </a:r>
            <a:r>
              <a:rPr lang="en-US" sz="1800" dirty="0" err="1">
                <a:solidFill>
                  <a:prstClr val="black"/>
                </a:solidFill>
                <a:latin typeface="Calibri"/>
                <a:ea typeface="+mn-ea"/>
                <a:cs typeface="+mn-cs"/>
              </a:rPr>
              <a:t>sekojoši</a:t>
            </a:r>
            <a:r>
              <a:rPr lang="en-US" sz="1800" dirty="0">
                <a:solidFill>
                  <a:prstClr val="black"/>
                </a:solidFill>
                <a:latin typeface="Calibri"/>
                <a:ea typeface="+mn-ea"/>
                <a:cs typeface="+mn-cs"/>
              </a:rPr>
              <a:t> </a:t>
            </a:r>
            <a:r>
              <a:rPr lang="en-US" sz="1800" dirty="0" err="1">
                <a:solidFill>
                  <a:prstClr val="black"/>
                </a:solidFill>
                <a:latin typeface="Calibri"/>
                <a:ea typeface="+mn-ea"/>
                <a:cs typeface="+mn-cs"/>
              </a:rPr>
              <a:t>rādītāji</a:t>
            </a:r>
            <a:r>
              <a:rPr lang="en-US" sz="1800" dirty="0">
                <a:solidFill>
                  <a:prstClr val="black"/>
                </a:solidFill>
                <a:latin typeface="Calibri"/>
                <a:ea typeface="+mn-ea"/>
                <a:cs typeface="+mn-cs"/>
              </a:rPr>
              <a:t>:</a:t>
            </a:r>
          </a:p>
          <a:p>
            <a:pPr fontAlgn="auto">
              <a:spcBef>
                <a:spcPts val="0"/>
              </a:spcBef>
              <a:spcAft>
                <a:spcPts val="0"/>
              </a:spcAft>
              <a:defRPr/>
            </a:pPr>
            <a:r>
              <a:rPr lang="en-US" sz="1800" dirty="0">
                <a:solidFill>
                  <a:prstClr val="black"/>
                </a:solidFill>
                <a:latin typeface="Calibri"/>
                <a:ea typeface="+mn-ea"/>
                <a:cs typeface="+mn-cs"/>
              </a:rPr>
              <a:t>ALL TARGETS Precision = 68.9%; Recall = 81.3%; F1 = 74.6%</a:t>
            </a:r>
          </a:p>
          <a:p>
            <a:pPr fontAlgn="auto">
              <a:spcBef>
                <a:spcPts val="0"/>
              </a:spcBef>
              <a:spcAft>
                <a:spcPts val="0"/>
              </a:spcAft>
              <a:defRPr/>
            </a:pPr>
            <a:r>
              <a:rPr lang="en-US" sz="1800" dirty="0">
                <a:solidFill>
                  <a:prstClr val="black"/>
                </a:solidFill>
                <a:latin typeface="Calibri"/>
                <a:ea typeface="+mn-ea"/>
                <a:cs typeface="+mn-cs"/>
              </a:rPr>
              <a:t>ALL ELEMENTS Precision = 85.4%; Recall = 70.1%; F1 = 77.0%</a:t>
            </a:r>
          </a:p>
          <a:p>
            <a:pPr fontAlgn="auto">
              <a:spcBef>
                <a:spcPts val="0"/>
              </a:spcBef>
              <a:spcAft>
                <a:spcPts val="0"/>
              </a:spcAft>
              <a:defRPr/>
            </a:pPr>
            <a:r>
              <a:rPr lang="en-US" sz="1800" dirty="0">
                <a:solidFill>
                  <a:prstClr val="black"/>
                </a:solidFill>
                <a:latin typeface="Calibri"/>
                <a:ea typeface="+mn-ea"/>
                <a:cs typeface="+mn-cs"/>
              </a:rPr>
              <a:t>TOTALLY CORRECT FRAME WITH 1 ELEMENT F1 = 57.5%</a:t>
            </a:r>
          </a:p>
          <a:p>
            <a:pPr fontAlgn="auto">
              <a:spcBef>
                <a:spcPts val="0"/>
              </a:spcBef>
              <a:spcAft>
                <a:spcPts val="0"/>
              </a:spcAft>
              <a:defRPr/>
            </a:pPr>
            <a:r>
              <a:rPr lang="en-US" sz="1800" dirty="0">
                <a:solidFill>
                  <a:prstClr val="black"/>
                </a:solidFill>
                <a:latin typeface="Calibri"/>
                <a:ea typeface="+mn-ea"/>
                <a:cs typeface="+mn-cs"/>
              </a:rPr>
              <a:t>TOTALLY CORRECT FRAME WITH 2 ELEMENTS F1 = 33.0% &lt;-- </a:t>
            </a:r>
            <a:r>
              <a:rPr lang="en-US" sz="1800" dirty="0" err="1">
                <a:solidFill>
                  <a:prstClr val="black"/>
                </a:solidFill>
                <a:latin typeface="Calibri"/>
                <a:ea typeface="+mn-ea"/>
                <a:cs typeface="+mn-cs"/>
              </a:rPr>
              <a:t>šis</a:t>
            </a:r>
            <a:r>
              <a:rPr lang="en-US" sz="1800" dirty="0">
                <a:solidFill>
                  <a:prstClr val="black"/>
                </a:solidFill>
                <a:latin typeface="Calibri"/>
                <a:ea typeface="+mn-ea"/>
                <a:cs typeface="+mn-cs"/>
              </a:rPr>
              <a:t> </a:t>
            </a:r>
            <a:r>
              <a:rPr lang="en-US" sz="1800" dirty="0" err="1">
                <a:solidFill>
                  <a:prstClr val="black"/>
                </a:solidFill>
                <a:latin typeface="Calibri"/>
                <a:ea typeface="+mn-ea"/>
                <a:cs typeface="+mn-cs"/>
              </a:rPr>
              <a:t>tuvs</a:t>
            </a:r>
            <a:r>
              <a:rPr lang="en-US" sz="1800" dirty="0">
                <a:solidFill>
                  <a:prstClr val="black"/>
                </a:solidFill>
                <a:latin typeface="Calibri"/>
                <a:ea typeface="+mn-ea"/>
                <a:cs typeface="+mn-cs"/>
              </a:rPr>
              <a:t> </a:t>
            </a:r>
            <a:r>
              <a:rPr lang="en-US" sz="1800" dirty="0">
                <a:solidFill>
                  <a:prstClr val="black"/>
                </a:solidFill>
                <a:latin typeface="Calibri"/>
                <a:ea typeface="+mn-ea"/>
                <a:cs typeface="+mn-cs"/>
              </a:rPr>
              <a:t>TAC-KBP</a:t>
            </a:r>
            <a:r>
              <a:rPr lang="lv-LV" sz="1800" dirty="0">
                <a:solidFill>
                  <a:prstClr val="black"/>
                </a:solidFill>
                <a:latin typeface="Calibri"/>
                <a:ea typeface="+mn-ea"/>
                <a:cs typeface="+mn-cs"/>
              </a:rPr>
              <a:t> labākajam rez.</a:t>
            </a:r>
            <a:endParaRPr lang="en-US" sz="1800" dirty="0">
              <a:solidFill>
                <a:prstClr val="black"/>
              </a:solidFill>
              <a:latin typeface="Calibri"/>
              <a:ea typeface="+mn-ea"/>
              <a:cs typeface="+mn-cs"/>
            </a:endParaRPr>
          </a:p>
          <a:p>
            <a:pPr fontAlgn="auto">
              <a:spcBef>
                <a:spcPts val="0"/>
              </a:spcBef>
              <a:spcAft>
                <a:spcPts val="0"/>
              </a:spcAft>
              <a:defRPr/>
            </a:pPr>
            <a:r>
              <a:rPr lang="en-US" sz="1800" dirty="0">
                <a:solidFill>
                  <a:prstClr val="black"/>
                </a:solidFill>
                <a:latin typeface="Calibri"/>
                <a:ea typeface="+mn-ea"/>
                <a:cs typeface="+mn-cs"/>
              </a:rPr>
              <a:t>TOTALLY CORRECT FRAME WITH 3 ELEMENTS F1 = 19.0%</a:t>
            </a:r>
          </a:p>
          <a:p>
            <a:pPr fontAlgn="auto">
              <a:spcBef>
                <a:spcPts val="0"/>
              </a:spcBef>
              <a:spcAft>
                <a:spcPts val="0"/>
              </a:spcAft>
              <a:defRPr/>
            </a:pPr>
            <a:r>
              <a:rPr lang="en-US" sz="1800" dirty="0">
                <a:solidFill>
                  <a:prstClr val="black"/>
                </a:solidFill>
                <a:latin typeface="Calibri"/>
                <a:ea typeface="+mn-ea"/>
                <a:cs typeface="+mn-cs"/>
              </a:rPr>
              <a:t>TOTALLY CORRECT FRAME WITH 4 ELEMENTS F1 = 10.9% </a:t>
            </a:r>
          </a:p>
        </p:txBody>
      </p:sp>
      <p:sp>
        <p:nvSpPr>
          <p:cNvPr id="5" name="Oval 4"/>
          <p:cNvSpPr/>
          <p:nvPr/>
        </p:nvSpPr>
        <p:spPr>
          <a:xfrm>
            <a:off x="4908550" y="2276475"/>
            <a:ext cx="1584325"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Oval 6"/>
          <p:cNvSpPr/>
          <p:nvPr/>
        </p:nvSpPr>
        <p:spPr>
          <a:xfrm>
            <a:off x="4908550" y="5732463"/>
            <a:ext cx="4076700" cy="433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Oval 7"/>
          <p:cNvSpPr/>
          <p:nvPr/>
        </p:nvSpPr>
        <p:spPr>
          <a:xfrm>
            <a:off x="4883150" y="3835400"/>
            <a:ext cx="1584325" cy="431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25607" name="Picture 2" descr="An AMRAAM-Extended Range missile is fired from a NASAMS launcher and successfully engages and destroys a target drone during an international flight test at the Andoya Space Center in Norway on Aug. 31. The test validated the complete system, including the AMRAAM-ER missile, NASAMS system, Sentinel radar and Kongsberg’s Fire Distribution Center. &lt;a target=&quot;_blank&quot; href=&quot;/news/rtnwcm/groups/public/documents/image/air_and_ground_lead_img_lg.jpg&quot;&gt;(Download High Resolution Image)&lt;/a&gt;"/>
          <p:cNvPicPr>
            <a:picLocks noChangeAspect="1" noChangeArrowheads="1"/>
          </p:cNvPicPr>
          <p:nvPr/>
        </p:nvPicPr>
        <p:blipFill>
          <a:blip r:embed="rId3"/>
          <a:srcRect/>
          <a:stretch>
            <a:fillRect/>
          </a:stretch>
        </p:blipFill>
        <p:spPr bwMode="auto">
          <a:xfrm>
            <a:off x="6562725" y="990600"/>
            <a:ext cx="2606675" cy="1739900"/>
          </a:xfrm>
          <a:prstGeom prst="rect">
            <a:avLst/>
          </a:prstGeom>
          <a:noFill/>
          <a:ln w="9525">
            <a:noFill/>
            <a:miter lim="800000"/>
            <a:headEnd/>
            <a:tailEnd/>
          </a:ln>
        </p:spPr>
      </p:pic>
      <p:sp>
        <p:nvSpPr>
          <p:cNvPr id="25608" name="TextBox 2"/>
          <p:cNvSpPr txBox="1">
            <a:spLocks noChangeArrowheads="1"/>
          </p:cNvSpPr>
          <p:nvPr/>
        </p:nvSpPr>
        <p:spPr bwMode="auto">
          <a:xfrm>
            <a:off x="533400" y="3921125"/>
            <a:ext cx="1371600" cy="258763"/>
          </a:xfrm>
          <a:prstGeom prst="rect">
            <a:avLst/>
          </a:prstGeom>
          <a:solidFill>
            <a:schemeClr val="bg1"/>
          </a:solidFill>
          <a:ln w="9525">
            <a:noFill/>
            <a:miter lim="800000"/>
            <a:headEnd/>
            <a:tailEnd/>
          </a:ln>
        </p:spPr>
        <p:txBody>
          <a:bodyPr>
            <a:spAutoFit/>
          </a:bodyPr>
          <a:lstStyle/>
          <a:p>
            <a:pPr>
              <a:lnSpc>
                <a:spcPct val="90000"/>
              </a:lnSpc>
              <a:spcBef>
                <a:spcPct val="20000"/>
              </a:spcBef>
              <a:buClr>
                <a:schemeClr val="tx1"/>
              </a:buClr>
              <a:buSzPct val="75000"/>
            </a:pPr>
            <a:r>
              <a:rPr lang="lv-LV" sz="1200"/>
              <a:t>SUMMA</a:t>
            </a:r>
            <a:endParaRPr lang="en-US" sz="1200"/>
          </a:p>
        </p:txBody>
      </p:sp>
      <p:sp>
        <p:nvSpPr>
          <p:cNvPr id="6" name="TextBox 5"/>
          <p:cNvSpPr txBox="1"/>
          <p:nvPr/>
        </p:nvSpPr>
        <p:spPr>
          <a:xfrm>
            <a:off x="84138" y="914400"/>
            <a:ext cx="3605212" cy="244475"/>
          </a:xfrm>
          <a:prstGeom prst="rect">
            <a:avLst/>
          </a:prstGeom>
          <a:noFill/>
        </p:spPr>
        <p:txBody>
          <a:bodyPr wrap="none">
            <a:spAutoFit/>
          </a:bodyPr>
          <a:lstStyle/>
          <a:p>
            <a:pPr>
              <a:lnSpc>
                <a:spcPct val="90000"/>
              </a:lnSpc>
              <a:spcBef>
                <a:spcPct val="20000"/>
              </a:spcBef>
              <a:buClr>
                <a:schemeClr val="tx1"/>
              </a:buClr>
              <a:buSzPct val="75000"/>
              <a:defRPr/>
            </a:pPr>
            <a:r>
              <a:rPr lang="lv-LV" sz="1100" dirty="0">
                <a:solidFill>
                  <a:schemeClr val="accent1">
                    <a:lumMod val="60000"/>
                    <a:lumOff val="40000"/>
                  </a:schemeClr>
                </a:solidFill>
                <a:ea typeface="ＭＳ Ｐゴシック" pitchFamily="34" charset="-128"/>
                <a:cs typeface="+mn-cs"/>
              </a:rPr>
              <a:t>Text Analtics Conference, Knowledge Base Population</a:t>
            </a:r>
            <a:endParaRPr lang="en-US" sz="1100" dirty="0">
              <a:solidFill>
                <a:schemeClr val="accent1">
                  <a:lumMod val="60000"/>
                  <a:lumOff val="40000"/>
                </a:schemeClr>
              </a:solidFill>
              <a:ea typeface="ＭＳ Ｐゴシック" pitchFamily="34" charset="-128"/>
              <a:cs typeface="+mn-cs"/>
            </a:endParaRPr>
          </a:p>
        </p:txBody>
      </p:sp>
      <p:sp>
        <p:nvSpPr>
          <p:cNvPr id="25610" name="TextBox 8"/>
          <p:cNvSpPr txBox="1">
            <a:spLocks noChangeArrowheads="1"/>
          </p:cNvSpPr>
          <p:nvPr/>
        </p:nvSpPr>
        <p:spPr bwMode="auto">
          <a:xfrm>
            <a:off x="6705600" y="2743200"/>
            <a:ext cx="2541588" cy="1190625"/>
          </a:xfrm>
          <a:prstGeom prst="rect">
            <a:avLst/>
          </a:prstGeom>
          <a:noFill/>
          <a:ln w="9525">
            <a:noFill/>
            <a:miter lim="800000"/>
            <a:headEnd/>
            <a:tailEnd/>
          </a:ln>
        </p:spPr>
        <p:txBody>
          <a:bodyPr wrap="none">
            <a:spAutoFit/>
          </a:bodyPr>
          <a:lstStyle/>
          <a:p>
            <a:pPr>
              <a:lnSpc>
                <a:spcPct val="90000"/>
              </a:lnSpc>
              <a:spcBef>
                <a:spcPct val="20000"/>
              </a:spcBef>
              <a:buClr>
                <a:schemeClr val="tx1"/>
              </a:buClr>
              <a:buSzPct val="75000"/>
            </a:pPr>
            <a:r>
              <a:rPr lang="en-US" sz="700"/>
              <a:t>Conducted by:</a:t>
            </a:r>
          </a:p>
          <a:p>
            <a:pPr>
              <a:lnSpc>
                <a:spcPct val="90000"/>
              </a:lnSpc>
              <a:spcBef>
                <a:spcPct val="20000"/>
              </a:spcBef>
              <a:buClr>
                <a:schemeClr val="tx1"/>
              </a:buClr>
              <a:buSzPct val="75000"/>
            </a:pPr>
            <a:r>
              <a:rPr lang="en-US" sz="700"/>
              <a:t>U.S. National Institute of Standards and Technology (NIST)</a:t>
            </a:r>
          </a:p>
          <a:p>
            <a:pPr>
              <a:lnSpc>
                <a:spcPct val="90000"/>
              </a:lnSpc>
              <a:spcBef>
                <a:spcPct val="20000"/>
              </a:spcBef>
              <a:buClr>
                <a:schemeClr val="tx1"/>
              </a:buClr>
              <a:buSzPct val="75000"/>
            </a:pPr>
            <a:r>
              <a:rPr lang="en-US" sz="700"/>
              <a:t>With support from:</a:t>
            </a:r>
          </a:p>
          <a:p>
            <a:pPr>
              <a:lnSpc>
                <a:spcPct val="90000"/>
              </a:lnSpc>
              <a:spcBef>
                <a:spcPct val="20000"/>
              </a:spcBef>
              <a:buClr>
                <a:schemeClr val="tx1"/>
              </a:buClr>
              <a:buSzPct val="75000"/>
            </a:pPr>
            <a:r>
              <a:rPr lang="en-US" sz="700"/>
              <a:t>U.S. Department of Defens</a:t>
            </a:r>
            <a:r>
              <a:rPr lang="lv-LV" sz="700"/>
              <a:t>e</a:t>
            </a:r>
          </a:p>
          <a:p>
            <a:pPr>
              <a:lnSpc>
                <a:spcPct val="90000"/>
              </a:lnSpc>
              <a:spcBef>
                <a:spcPct val="20000"/>
              </a:spcBef>
              <a:buClr>
                <a:schemeClr val="tx1"/>
              </a:buClr>
              <a:buSzPct val="75000"/>
            </a:pPr>
            <a:endParaRPr lang="lv-LV" sz="700"/>
          </a:p>
          <a:p>
            <a:pPr>
              <a:lnSpc>
                <a:spcPct val="90000"/>
              </a:lnSpc>
              <a:spcBef>
                <a:spcPct val="20000"/>
              </a:spcBef>
              <a:buClr>
                <a:schemeClr val="tx1"/>
              </a:buClr>
              <a:buSzPct val="75000"/>
            </a:pPr>
            <a:r>
              <a:rPr lang="en-US" sz="700"/>
              <a:t>TAC 2016 Workshop</a:t>
            </a:r>
            <a:br>
              <a:rPr lang="en-US" sz="700"/>
            </a:br>
            <a:r>
              <a:rPr lang="en-US" sz="700"/>
              <a:t>November 14-15, 2016</a:t>
            </a:r>
            <a:br>
              <a:rPr lang="en-US" sz="700"/>
            </a:br>
            <a:r>
              <a:rPr lang="en-US" sz="700"/>
              <a:t>National Institute of Standards and Technology</a:t>
            </a:r>
            <a:br>
              <a:rPr lang="en-US" sz="700"/>
            </a:br>
            <a:r>
              <a:rPr lang="en-US" sz="700"/>
              <a:t>Gaithersburg, Maryland USA</a:t>
            </a:r>
          </a:p>
          <a:p>
            <a:pPr>
              <a:lnSpc>
                <a:spcPct val="90000"/>
              </a:lnSpc>
              <a:spcBef>
                <a:spcPct val="20000"/>
              </a:spcBef>
              <a:buClr>
                <a:schemeClr val="tx1"/>
              </a:buClr>
              <a:buSzPct val="75000"/>
            </a:pPr>
            <a:endParaRPr lang="en-US" sz="700"/>
          </a:p>
        </p:txBody>
      </p:sp>
      <p:pic>
        <p:nvPicPr>
          <p:cNvPr id="25611" name="Picture 4" descr="http://tac.nist.gov/images/newadmin.jpg"/>
          <p:cNvPicPr>
            <a:picLocks noChangeAspect="1" noChangeArrowheads="1"/>
          </p:cNvPicPr>
          <p:nvPr/>
        </p:nvPicPr>
        <p:blipFill>
          <a:blip r:embed="rId4"/>
          <a:srcRect/>
          <a:stretch>
            <a:fillRect/>
          </a:stretch>
        </p:blipFill>
        <p:spPr bwMode="auto">
          <a:xfrm>
            <a:off x="6711950" y="3810000"/>
            <a:ext cx="1905000"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lv-LV" smtClean="0"/>
              <a:t>LU MII Uzdevums (1.posms)</a:t>
            </a:r>
            <a:endParaRPr lang="en-US" smtClean="0"/>
          </a:p>
        </p:txBody>
      </p:sp>
      <p:sp>
        <p:nvSpPr>
          <p:cNvPr id="9218" name="Content Placeholder 2"/>
          <p:cNvSpPr>
            <a:spLocks noGrp="1"/>
          </p:cNvSpPr>
          <p:nvPr>
            <p:ph idx="1"/>
          </p:nvPr>
        </p:nvSpPr>
        <p:spPr/>
        <p:txBody>
          <a:bodyPr/>
          <a:lstStyle/>
          <a:p>
            <a:r>
              <a:rPr lang="en-US" smtClean="0"/>
              <a:t>Uz lieliem semantiskiem grafiem (piemēram, BabelNet) un notikumu n-āru relāciju grafiem (piemēram, AMR, FrameNet) balstītu dabīgās valodas saprašanas (language understanding) metožu teorētisko pamatu izstrāde.</a:t>
            </a:r>
            <a:endParaRPr lang="lv-LV" smtClean="0"/>
          </a:p>
          <a:p>
            <a:pPr lvl="1"/>
            <a:r>
              <a:rPr lang="en-US" smtClean="0"/>
              <a:t>Sagatavota zinātniskā publikācija</a:t>
            </a:r>
          </a:p>
          <a:p>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lv-LV" smtClean="0"/>
              <a:t>LU MII Uzdevums (2.posms)</a:t>
            </a:r>
            <a:endParaRPr lang="en-US" smtClean="0"/>
          </a:p>
        </p:txBody>
      </p:sp>
      <p:sp>
        <p:nvSpPr>
          <p:cNvPr id="10242" name="Content Placeholder 2"/>
          <p:cNvSpPr>
            <a:spLocks noGrp="1"/>
          </p:cNvSpPr>
          <p:nvPr>
            <p:ph idx="1"/>
          </p:nvPr>
        </p:nvSpPr>
        <p:spPr/>
        <p:txBody>
          <a:bodyPr/>
          <a:lstStyle/>
          <a:p>
            <a:r>
              <a:rPr lang="en-US" sz="2400" smtClean="0"/>
              <a:t>Turpināt attīstīt SemEval-2015 konkursā veiksmīgi startējušo C6.0 klasifikācijas algoritmu, uz tā bāzes iesaistīties starptautiskās pētniecības iniciatīvās</a:t>
            </a:r>
            <a:endParaRPr lang="lv-LV" sz="2400" smtClean="0"/>
          </a:p>
          <a:p>
            <a:pPr lvl="1"/>
            <a:r>
              <a:rPr lang="en-US" sz="2000" smtClean="0"/>
              <a:t>Sagatavota zinātniska publikācija vai sagatavots H2020 projekta pieteikums</a:t>
            </a:r>
            <a:r>
              <a:rPr lang="lv-LV" sz="2000" smtClean="0"/>
              <a:t> (2 pubikācijas, 1 H2020 projekts ar LETA)</a:t>
            </a:r>
          </a:p>
          <a:p>
            <a:pPr lvl="1"/>
            <a:endParaRPr lang="en-US" sz="2000" smtClean="0"/>
          </a:p>
          <a:p>
            <a:r>
              <a:rPr lang="en-US" sz="2400" smtClean="0"/>
              <a:t>SemEval-2015 konkurentu risinājumu izpēte un labāko metožu integrācija latviešu valodas semantiskās analīzes rīkkopā (tiek lietota LETA un citur)</a:t>
            </a:r>
          </a:p>
          <a:p>
            <a:pPr lvl="1"/>
            <a:r>
              <a:rPr lang="en-US" sz="2000" smtClean="0"/>
              <a:t>Rīkkopas uzlabota versija</a:t>
            </a:r>
            <a:r>
              <a:rPr lang="lv-LV" sz="2000" smtClean="0"/>
              <a:t> (izstrādāta un ieviesta LETA)</a:t>
            </a:r>
            <a:endParaRPr lang="en-US" sz="20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lv-LV" smtClean="0"/>
              <a:t>LU MII Uzdevums (3.posms)</a:t>
            </a:r>
            <a:endParaRPr lang="en-US" smtClean="0"/>
          </a:p>
        </p:txBody>
      </p:sp>
      <p:sp>
        <p:nvSpPr>
          <p:cNvPr id="11266" name="Content Placeholder 2"/>
          <p:cNvSpPr>
            <a:spLocks noGrp="1"/>
          </p:cNvSpPr>
          <p:nvPr>
            <p:ph idx="1"/>
          </p:nvPr>
        </p:nvSpPr>
        <p:spPr/>
        <p:txBody>
          <a:bodyPr/>
          <a:lstStyle/>
          <a:p>
            <a:r>
              <a:rPr lang="en-US" smtClean="0"/>
              <a:t>Piedalīšanās SemEval-2016 starptautiskajā sacensībā ar uzlabotu C6.0 klasifikācijas algoritma versiju, kas pielāgota "Abstract Meaning Representation" (AMR) izgūšanai no dabiskās valodas teksta.</a:t>
            </a:r>
          </a:p>
          <a:p>
            <a:pPr lvl="1"/>
            <a:r>
              <a:rPr lang="en-US" smtClean="0"/>
              <a:t>Sagatavota zinātniskā publikācija  vai zinātniskais pārskats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52400" y="152400"/>
            <a:ext cx="8839200" cy="1143000"/>
          </a:xfrm>
        </p:spPr>
        <p:txBody>
          <a:bodyPr/>
          <a:lstStyle/>
          <a:p>
            <a:r>
              <a:rPr lang="lv-LV" smtClean="0"/>
              <a:t>Uzvara </a:t>
            </a:r>
            <a:r>
              <a:rPr lang="en-US" smtClean="0"/>
              <a:t>SemEval-2016, Task 8</a:t>
            </a:r>
            <a:r>
              <a:rPr lang="lv-LV" smtClean="0"/>
              <a:t>:</a:t>
            </a:r>
            <a:r>
              <a:rPr lang="en-US" smtClean="0"/>
              <a:t/>
            </a:r>
            <a:br>
              <a:rPr lang="en-US" smtClean="0"/>
            </a:br>
            <a:r>
              <a:rPr lang="en-US" smtClean="0"/>
              <a:t>Meaning Representation Parsing</a:t>
            </a:r>
            <a:r>
              <a:rPr lang="lv-LV" smtClean="0"/>
              <a:t> (AMR)</a:t>
            </a:r>
            <a:r>
              <a:rPr lang="en-US" smtClean="0"/>
              <a:t> </a:t>
            </a:r>
          </a:p>
        </p:txBody>
      </p:sp>
      <p:sp>
        <p:nvSpPr>
          <p:cNvPr id="12290" name="Content Placeholder 2"/>
          <p:cNvSpPr>
            <a:spLocks noGrp="1"/>
          </p:cNvSpPr>
          <p:nvPr>
            <p:ph idx="1"/>
          </p:nvPr>
        </p:nvSpPr>
        <p:spPr>
          <a:xfrm>
            <a:off x="228600" y="3429000"/>
            <a:ext cx="8839200" cy="3429000"/>
          </a:xfrm>
        </p:spPr>
        <p:txBody>
          <a:bodyPr/>
          <a:lstStyle/>
          <a:p>
            <a:pPr marL="344488" indent="-344488">
              <a:buFontTx/>
              <a:buAutoNum type="arabicPeriod"/>
            </a:pPr>
            <a:r>
              <a:rPr lang="en-US" sz="1600" i="1" smtClean="0"/>
              <a:t>RIGA (University of Latvia, IMCS; LETA): 0.6196</a:t>
            </a:r>
          </a:p>
          <a:p>
            <a:pPr marL="344488" indent="-344488">
              <a:buFontTx/>
              <a:buAutoNum type="arabicPeriod"/>
            </a:pPr>
            <a:r>
              <a:rPr lang="lv-LV" sz="1600" i="1" smtClean="0"/>
              <a:t>CAMR</a:t>
            </a:r>
            <a:r>
              <a:rPr lang="en-US" sz="1600" i="1" smtClean="0"/>
              <a:t> (Brandeis University; Boulder Learning Inc.;Rensselaer Polytechnic Institute): 0.6195</a:t>
            </a:r>
          </a:p>
          <a:p>
            <a:pPr marL="344488" indent="-344488">
              <a:buFontTx/>
              <a:buAutoNum type="arabicPeriod"/>
            </a:pPr>
            <a:r>
              <a:rPr lang="en-US" sz="1600" smtClean="0"/>
              <a:t>ICL-HD (Ruprecht-Karls-Universität Heidelberg): 0.6005</a:t>
            </a:r>
          </a:p>
          <a:p>
            <a:pPr marL="344488" indent="-344488">
              <a:buFontTx/>
              <a:buAutoNum type="arabicPeriod"/>
            </a:pPr>
            <a:r>
              <a:rPr lang="en-US" sz="1600" smtClean="0"/>
              <a:t>UCL+Sheffield (University College London; University of Sheffield): 0.5983</a:t>
            </a:r>
          </a:p>
          <a:p>
            <a:pPr marL="344488" indent="-344488">
              <a:buFontTx/>
              <a:buAutoNum type="arabicPeriod"/>
            </a:pPr>
            <a:r>
              <a:rPr lang="en-US" sz="1600" smtClean="0"/>
              <a:t>M2L (Kyoto University): 0.5952</a:t>
            </a:r>
          </a:p>
          <a:p>
            <a:pPr marL="344488" indent="-344488">
              <a:buFontTx/>
              <a:buAutoNum type="arabicPeriod"/>
            </a:pPr>
            <a:r>
              <a:rPr lang="en-US" sz="1600" smtClean="0"/>
              <a:t>CMU (Carnegie Mellon University; University of Washington): 0.5636</a:t>
            </a:r>
          </a:p>
          <a:p>
            <a:pPr marL="344488" indent="-344488">
              <a:buFontTx/>
              <a:buAutoNum type="arabicPeriod"/>
            </a:pPr>
            <a:r>
              <a:rPr lang="en-US" sz="1600" smtClean="0"/>
              <a:t>CU-NLP (OK Robot Go, Ltd.; University of Colorado): 0.5566</a:t>
            </a:r>
          </a:p>
          <a:p>
            <a:pPr marL="344488" indent="-344488">
              <a:buFontTx/>
              <a:buAutoNum type="arabicPeriod"/>
            </a:pPr>
            <a:r>
              <a:rPr lang="en-US" sz="1600" smtClean="0"/>
              <a:t>UofR    (University of Rochester): 0.4985</a:t>
            </a:r>
          </a:p>
          <a:p>
            <a:pPr marL="344488" indent="-344488">
              <a:buFontTx/>
              <a:buAutoNum type="arabicPeriod"/>
            </a:pPr>
            <a:r>
              <a:rPr lang="en-US" sz="1600" smtClean="0"/>
              <a:t>MeaningFactory (University of Groningen): 0.4702</a:t>
            </a:r>
          </a:p>
          <a:p>
            <a:pPr marL="344488" indent="-344488">
              <a:buFontTx/>
              <a:buAutoNum type="arabicPeriod"/>
            </a:pPr>
            <a:r>
              <a:rPr lang="en-US" sz="1600" smtClean="0"/>
              <a:t>CLIP@UMD (University of Maryland): 0.4370</a:t>
            </a:r>
          </a:p>
          <a:p>
            <a:pPr marL="344488" indent="-344488">
              <a:buFontTx/>
              <a:buAutoNum type="arabicPeriod"/>
            </a:pPr>
            <a:r>
              <a:rPr lang="en-US" sz="1600" smtClean="0"/>
              <a:t>DynamicPower (National Institute for Japanese Language and Linguistics): 0.3706</a:t>
            </a:r>
          </a:p>
        </p:txBody>
      </p:sp>
      <p:pic>
        <p:nvPicPr>
          <p:cNvPr id="12291" name="Picture 3"/>
          <p:cNvPicPr>
            <a:picLocks noChangeAspect="1"/>
          </p:cNvPicPr>
          <p:nvPr/>
        </p:nvPicPr>
        <p:blipFill>
          <a:blip r:embed="rId2"/>
          <a:srcRect/>
          <a:stretch>
            <a:fillRect/>
          </a:stretch>
        </p:blipFill>
        <p:spPr bwMode="auto">
          <a:xfrm>
            <a:off x="6172200" y="1295400"/>
            <a:ext cx="2971800" cy="2284413"/>
          </a:xfrm>
          <a:prstGeom prst="rect">
            <a:avLst/>
          </a:prstGeom>
          <a:noFill/>
          <a:ln w="9525">
            <a:noFill/>
            <a:miter lim="800000"/>
            <a:headEnd/>
            <a:tailEnd/>
          </a:ln>
        </p:spPr>
      </p:pic>
      <p:pic>
        <p:nvPicPr>
          <p:cNvPr id="12292" name="Picture 5"/>
          <p:cNvPicPr>
            <a:picLocks noChangeAspect="1"/>
          </p:cNvPicPr>
          <p:nvPr/>
        </p:nvPicPr>
        <p:blipFill>
          <a:blip r:embed="rId3"/>
          <a:srcRect/>
          <a:stretch>
            <a:fillRect/>
          </a:stretch>
        </p:blipFill>
        <p:spPr bwMode="auto">
          <a:xfrm>
            <a:off x="3200400" y="1295400"/>
            <a:ext cx="3086100" cy="2057400"/>
          </a:xfrm>
          <a:prstGeom prst="rect">
            <a:avLst/>
          </a:prstGeom>
          <a:noFill/>
          <a:ln w="9525">
            <a:noFill/>
            <a:miter lim="800000"/>
            <a:headEnd/>
            <a:tailEnd/>
          </a:ln>
        </p:spPr>
      </p:pic>
      <p:pic>
        <p:nvPicPr>
          <p:cNvPr id="12293" name="Picture 10"/>
          <p:cNvPicPr>
            <a:picLocks noChangeAspect="1"/>
          </p:cNvPicPr>
          <p:nvPr/>
        </p:nvPicPr>
        <p:blipFill>
          <a:blip r:embed="rId4"/>
          <a:srcRect/>
          <a:stretch>
            <a:fillRect/>
          </a:stretch>
        </p:blipFill>
        <p:spPr bwMode="auto">
          <a:xfrm>
            <a:off x="3200400" y="1295400"/>
            <a:ext cx="3149600" cy="2057400"/>
          </a:xfrm>
          <a:prstGeom prst="rect">
            <a:avLst/>
          </a:prstGeom>
          <a:noFill/>
          <a:ln w="9525">
            <a:noFill/>
            <a:miter lim="800000"/>
            <a:headEnd/>
            <a:tailEnd/>
          </a:ln>
        </p:spPr>
      </p:pic>
      <p:pic>
        <p:nvPicPr>
          <p:cNvPr id="12294" name="Picture 2" descr="http://summa-project.eu/media/1093/summa_semeval.jpg"/>
          <p:cNvPicPr>
            <a:picLocks noChangeAspect="1" noChangeArrowheads="1"/>
          </p:cNvPicPr>
          <p:nvPr/>
        </p:nvPicPr>
        <p:blipFill>
          <a:blip r:embed="rId5"/>
          <a:srcRect/>
          <a:stretch>
            <a:fillRect/>
          </a:stretch>
        </p:blipFill>
        <p:spPr bwMode="auto">
          <a:xfrm>
            <a:off x="0" y="1295400"/>
            <a:ext cx="3200400" cy="2133600"/>
          </a:xfrm>
          <a:prstGeom prst="rect">
            <a:avLst/>
          </a:prstGeom>
          <a:noFill/>
          <a:ln w="9525">
            <a:noFill/>
            <a:miter lim="800000"/>
            <a:headEnd/>
            <a:tailEnd/>
          </a:ln>
        </p:spPr>
      </p:pic>
      <p:sp>
        <p:nvSpPr>
          <p:cNvPr id="12295" name="Rectangle 13"/>
          <p:cNvSpPr>
            <a:spLocks noChangeArrowheads="1"/>
          </p:cNvSpPr>
          <p:nvPr/>
        </p:nvSpPr>
        <p:spPr bwMode="auto">
          <a:xfrm>
            <a:off x="4419600" y="6627813"/>
            <a:ext cx="4572000" cy="230187"/>
          </a:xfrm>
          <a:prstGeom prst="rect">
            <a:avLst/>
          </a:prstGeom>
          <a:noFill/>
          <a:ln w="9525">
            <a:noFill/>
            <a:miter lim="800000"/>
            <a:headEnd/>
            <a:tailEnd/>
          </a:ln>
        </p:spPr>
        <p:txBody>
          <a:bodyPr>
            <a:spAutoFit/>
          </a:bodyPr>
          <a:lstStyle/>
          <a:p>
            <a:pPr>
              <a:lnSpc>
                <a:spcPct val="90000"/>
              </a:lnSpc>
              <a:spcBef>
                <a:spcPct val="20000"/>
              </a:spcBef>
              <a:buClr>
                <a:schemeClr val="tx1"/>
              </a:buClr>
              <a:buSzPct val="75000"/>
            </a:pPr>
            <a:r>
              <a:rPr lang="en-US" sz="1000">
                <a:hlinkClick r:id="rId6"/>
              </a:rPr>
              <a:t>http://summa-project.eu/blog/leta-wins-amr-parsing-trophy-at-semeval-2016/</a:t>
            </a:r>
            <a:r>
              <a:rPr lang="lv-LV" sz="1000"/>
              <a:t> </a:t>
            </a:r>
            <a:endParaRPr lang="en-US" sz="1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52400" y="152400"/>
            <a:ext cx="8839200" cy="1143000"/>
          </a:xfrm>
        </p:spPr>
        <p:txBody>
          <a:bodyPr/>
          <a:lstStyle/>
          <a:p>
            <a:r>
              <a:rPr lang="lv-LV" smtClean="0"/>
              <a:t>Publikācija </a:t>
            </a:r>
            <a:r>
              <a:rPr lang="en-US" smtClean="0"/>
              <a:t>SemEval-2016, Task 8</a:t>
            </a:r>
            <a:r>
              <a:rPr lang="lv-LV" smtClean="0"/>
              <a:t>:</a:t>
            </a:r>
            <a:r>
              <a:rPr lang="en-US" smtClean="0"/>
              <a:t/>
            </a:r>
            <a:br>
              <a:rPr lang="en-US" smtClean="0"/>
            </a:br>
            <a:r>
              <a:rPr lang="en-US" smtClean="0"/>
              <a:t>Meaning Representation Parsing</a:t>
            </a:r>
            <a:r>
              <a:rPr lang="lv-LV" smtClean="0"/>
              <a:t> (AMR)</a:t>
            </a:r>
            <a:r>
              <a:rPr lang="en-US" smtClean="0"/>
              <a:t> </a:t>
            </a:r>
          </a:p>
        </p:txBody>
      </p:sp>
      <p:sp>
        <p:nvSpPr>
          <p:cNvPr id="13314" name="TextBox 9"/>
          <p:cNvSpPr txBox="1">
            <a:spLocks noChangeArrowheads="1"/>
          </p:cNvSpPr>
          <p:nvPr/>
        </p:nvSpPr>
        <p:spPr bwMode="auto">
          <a:xfrm>
            <a:off x="381000" y="4648200"/>
            <a:ext cx="8458200" cy="2197100"/>
          </a:xfrm>
          <a:prstGeom prst="rect">
            <a:avLst/>
          </a:prstGeom>
          <a:noFill/>
          <a:ln w="9525">
            <a:noFill/>
            <a:miter lim="800000"/>
            <a:headEnd/>
            <a:tailEnd/>
          </a:ln>
        </p:spPr>
        <p:txBody>
          <a:bodyPr>
            <a:spAutoFit/>
          </a:bodyPr>
          <a:lstStyle/>
          <a:p>
            <a:pPr>
              <a:lnSpc>
                <a:spcPct val="90000"/>
              </a:lnSpc>
              <a:spcBef>
                <a:spcPct val="20000"/>
              </a:spcBef>
              <a:buClr>
                <a:schemeClr val="tx1"/>
              </a:buClr>
              <a:buSzPct val="75000"/>
            </a:pPr>
            <a:r>
              <a:rPr lang="en-US" sz="1800"/>
              <a:t>Guntis Barzdins, Didzis Gosko. RIGA at SemEval-2016 Task 8: </a:t>
            </a:r>
            <a:r>
              <a:rPr lang="en-US" sz="1800" b="1"/>
              <a:t>Impact of Smatch Extensions and Character-Level Neural Translation on AMR Parsing Accuracy.</a:t>
            </a:r>
            <a:r>
              <a:rPr lang="en-US" sz="1800"/>
              <a:t> Proceedings of the 10th International Workshop on Semantic Evaluation (SemEval-2016)</a:t>
            </a:r>
            <a:r>
              <a:rPr lang="lv-LV" sz="1800"/>
              <a:t>, SanDiego CA</a:t>
            </a:r>
            <a:r>
              <a:rPr lang="en-US" sz="1800"/>
              <a:t>, Association for Computational Linguistics, pp. 1143-1147. (</a:t>
            </a:r>
            <a:r>
              <a:rPr lang="en-US" sz="1800">
                <a:hlinkClick r:id="rId2"/>
              </a:rPr>
              <a:t>http://aclweb.org/anthology/S16-1176</a:t>
            </a:r>
            <a:r>
              <a:rPr lang="en-US" sz="1800"/>
              <a:t>)</a:t>
            </a:r>
            <a:endParaRPr lang="lv-LV" sz="1800"/>
          </a:p>
          <a:p>
            <a:pPr>
              <a:lnSpc>
                <a:spcPct val="90000"/>
              </a:lnSpc>
              <a:spcBef>
                <a:spcPct val="20000"/>
              </a:spcBef>
              <a:buClr>
                <a:schemeClr val="tx1"/>
              </a:buClr>
              <a:buSzPct val="75000"/>
            </a:pPr>
            <a:endParaRPr lang="lv-LV" sz="1800"/>
          </a:p>
          <a:p>
            <a:pPr>
              <a:lnSpc>
                <a:spcPct val="90000"/>
              </a:lnSpc>
              <a:spcBef>
                <a:spcPct val="20000"/>
              </a:spcBef>
              <a:buClr>
                <a:schemeClr val="tx1"/>
              </a:buClr>
              <a:buSzPct val="75000"/>
            </a:pPr>
            <a:r>
              <a:rPr lang="lv-LV" sz="1800"/>
              <a:t>Mūsu open-source AMR parseris ātrakais un precīzākais pasaulē, tiek izmantots H2020 SUMMA projektā, NIST TAC-KBP sacensībā un citur</a:t>
            </a:r>
            <a:endParaRPr lang="en-US" sz="1800"/>
          </a:p>
        </p:txBody>
      </p:sp>
      <p:pic>
        <p:nvPicPr>
          <p:cNvPr id="13315" name="Picture 3"/>
          <p:cNvPicPr>
            <a:picLocks noChangeAspect="1" noChangeArrowheads="1"/>
          </p:cNvPicPr>
          <p:nvPr/>
        </p:nvPicPr>
        <p:blipFill>
          <a:blip r:embed="rId3"/>
          <a:srcRect/>
          <a:stretch>
            <a:fillRect/>
          </a:stretch>
        </p:blipFill>
        <p:spPr bwMode="auto">
          <a:xfrm>
            <a:off x="-228600" y="1447800"/>
            <a:ext cx="3886200" cy="2560638"/>
          </a:xfrm>
          <a:prstGeom prst="rect">
            <a:avLst/>
          </a:prstGeom>
          <a:noFill/>
          <a:ln w="9525">
            <a:noFill/>
            <a:miter lim="800000"/>
            <a:headEnd/>
            <a:tailEnd/>
          </a:ln>
        </p:spPr>
      </p:pic>
      <p:pic>
        <p:nvPicPr>
          <p:cNvPr id="13316" name="Picture 4"/>
          <p:cNvPicPr>
            <a:picLocks noChangeAspect="1" noChangeArrowheads="1"/>
          </p:cNvPicPr>
          <p:nvPr/>
        </p:nvPicPr>
        <p:blipFill>
          <a:blip r:embed="rId4"/>
          <a:srcRect/>
          <a:stretch>
            <a:fillRect/>
          </a:stretch>
        </p:blipFill>
        <p:spPr bwMode="auto">
          <a:xfrm>
            <a:off x="4214813" y="1371600"/>
            <a:ext cx="4433887" cy="2590800"/>
          </a:xfrm>
          <a:prstGeom prst="rect">
            <a:avLst/>
          </a:prstGeom>
          <a:noFill/>
          <a:ln w="9525">
            <a:noFill/>
            <a:miter lim="800000"/>
            <a:headEnd/>
            <a:tailEnd/>
          </a:ln>
        </p:spPr>
      </p:pic>
      <p:pic>
        <p:nvPicPr>
          <p:cNvPr id="13317" name="Picture 5"/>
          <p:cNvPicPr>
            <a:picLocks noChangeAspect="1" noChangeArrowheads="1"/>
          </p:cNvPicPr>
          <p:nvPr/>
        </p:nvPicPr>
        <p:blipFill>
          <a:blip r:embed="rId5"/>
          <a:srcRect/>
          <a:stretch>
            <a:fillRect/>
          </a:stretch>
        </p:blipFill>
        <p:spPr bwMode="auto">
          <a:xfrm>
            <a:off x="2914650" y="4114800"/>
            <a:ext cx="62293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914400" y="76200"/>
            <a:ext cx="8001000" cy="1143000"/>
          </a:xfrm>
        </p:spPr>
        <p:txBody>
          <a:bodyPr/>
          <a:lstStyle/>
          <a:p>
            <a:r>
              <a:rPr lang="lv-LV" smtClean="0"/>
              <a:t>Novel AMR parsing methods </a:t>
            </a:r>
            <a:endParaRPr lang="en-US" smtClean="0"/>
          </a:p>
        </p:txBody>
      </p:sp>
      <p:sp>
        <p:nvSpPr>
          <p:cNvPr id="14338" name="TextBox 4"/>
          <p:cNvSpPr txBox="1">
            <a:spLocks noChangeArrowheads="1"/>
          </p:cNvSpPr>
          <p:nvPr/>
        </p:nvSpPr>
        <p:spPr bwMode="auto">
          <a:xfrm>
            <a:off x="381000" y="5380038"/>
            <a:ext cx="8458200" cy="923925"/>
          </a:xfrm>
          <a:prstGeom prst="rect">
            <a:avLst/>
          </a:prstGeom>
          <a:noFill/>
          <a:ln w="9525">
            <a:noFill/>
            <a:miter lim="800000"/>
            <a:headEnd/>
            <a:tailEnd/>
          </a:ln>
        </p:spPr>
        <p:txBody>
          <a:bodyPr>
            <a:spAutoFit/>
          </a:bodyPr>
          <a:lstStyle/>
          <a:p>
            <a:pPr>
              <a:lnSpc>
                <a:spcPct val="90000"/>
              </a:lnSpc>
              <a:spcBef>
                <a:spcPct val="20000"/>
              </a:spcBef>
              <a:buClr>
                <a:schemeClr val="tx1"/>
              </a:buClr>
              <a:buSzPct val="75000"/>
            </a:pPr>
            <a:r>
              <a:rPr lang="en-US"/>
              <a:t>Smatch Exten</a:t>
            </a:r>
            <a:r>
              <a:rPr lang="lv-LV"/>
              <a:t>ded with C6.0               </a:t>
            </a:r>
            <a:r>
              <a:rPr lang="en-US"/>
              <a:t>Character-Level Neural Translation </a:t>
            </a:r>
            <a:r>
              <a:rPr lang="lv-LV"/>
              <a:t/>
            </a:r>
            <a:br>
              <a:rPr lang="lv-LV"/>
            </a:br>
            <a:r>
              <a:rPr lang="lv-LV"/>
              <a:t>for systematic error spotting               English </a:t>
            </a:r>
            <a:r>
              <a:rPr lang="lv-LV">
                <a:sym typeface="Wingdings" pitchFamily="2" charset="2"/>
              </a:rPr>
              <a:t></a:t>
            </a:r>
            <a:r>
              <a:rPr lang="lv-LV"/>
              <a:t> simplified AMR</a:t>
            </a:r>
            <a:br>
              <a:rPr lang="lv-LV"/>
            </a:br>
            <a:r>
              <a:rPr lang="lv-LV"/>
              <a:t>                                                            and deterministic extension to AMR</a:t>
            </a:r>
          </a:p>
        </p:txBody>
      </p:sp>
      <p:pic>
        <p:nvPicPr>
          <p:cNvPr id="14339" name="Picture 2"/>
          <p:cNvPicPr>
            <a:picLocks noChangeAspect="1" noChangeArrowheads="1"/>
          </p:cNvPicPr>
          <p:nvPr/>
        </p:nvPicPr>
        <p:blipFill>
          <a:blip r:embed="rId2"/>
          <a:srcRect/>
          <a:stretch>
            <a:fillRect/>
          </a:stretch>
        </p:blipFill>
        <p:spPr bwMode="auto">
          <a:xfrm>
            <a:off x="0" y="1905000"/>
            <a:ext cx="4800600" cy="3282950"/>
          </a:xfrm>
          <a:prstGeom prst="rect">
            <a:avLst/>
          </a:prstGeom>
          <a:noFill/>
          <a:ln w="9525">
            <a:noFill/>
            <a:miter lim="800000"/>
            <a:headEnd/>
            <a:tailEnd/>
          </a:ln>
        </p:spPr>
      </p:pic>
      <p:pic>
        <p:nvPicPr>
          <p:cNvPr id="14340" name="Picture 3"/>
          <p:cNvPicPr>
            <a:picLocks noChangeAspect="1" noChangeArrowheads="1"/>
          </p:cNvPicPr>
          <p:nvPr/>
        </p:nvPicPr>
        <p:blipFill>
          <a:blip r:embed="rId3"/>
          <a:srcRect/>
          <a:stretch>
            <a:fillRect/>
          </a:stretch>
        </p:blipFill>
        <p:spPr bwMode="auto">
          <a:xfrm>
            <a:off x="4838700" y="2743200"/>
            <a:ext cx="4314825" cy="865188"/>
          </a:xfrm>
          <a:prstGeom prst="rect">
            <a:avLst/>
          </a:prstGeom>
          <a:noFill/>
          <a:ln w="9525">
            <a:noFill/>
            <a:miter lim="800000"/>
            <a:headEnd/>
            <a:tailEnd/>
          </a:ln>
        </p:spPr>
      </p:pic>
      <p:pic>
        <p:nvPicPr>
          <p:cNvPr id="14341" name="Picture 4"/>
          <p:cNvPicPr>
            <a:picLocks noChangeAspect="1" noChangeArrowheads="1"/>
          </p:cNvPicPr>
          <p:nvPr/>
        </p:nvPicPr>
        <p:blipFill>
          <a:blip r:embed="rId4"/>
          <a:srcRect/>
          <a:stretch>
            <a:fillRect/>
          </a:stretch>
        </p:blipFill>
        <p:spPr bwMode="auto">
          <a:xfrm>
            <a:off x="5334000" y="2057400"/>
            <a:ext cx="2095500" cy="266700"/>
          </a:xfrm>
          <a:prstGeom prst="rect">
            <a:avLst/>
          </a:prstGeom>
          <a:noFill/>
          <a:ln w="9525">
            <a:noFill/>
            <a:miter lim="800000"/>
            <a:headEnd/>
            <a:tailEnd/>
          </a:ln>
        </p:spPr>
      </p:pic>
      <p:pic>
        <p:nvPicPr>
          <p:cNvPr id="14342" name="Picture 5"/>
          <p:cNvPicPr>
            <a:picLocks noChangeAspect="1" noChangeArrowheads="1"/>
          </p:cNvPicPr>
          <p:nvPr/>
        </p:nvPicPr>
        <p:blipFill>
          <a:blip r:embed="rId5"/>
          <a:srcRect/>
          <a:stretch>
            <a:fillRect/>
          </a:stretch>
        </p:blipFill>
        <p:spPr bwMode="auto">
          <a:xfrm>
            <a:off x="4800600" y="4191000"/>
            <a:ext cx="4352925" cy="725488"/>
          </a:xfrm>
          <a:prstGeom prst="rect">
            <a:avLst/>
          </a:prstGeom>
          <a:noFill/>
          <a:ln w="9525">
            <a:noFill/>
            <a:miter lim="800000"/>
            <a:headEnd/>
            <a:tailEnd/>
          </a:ln>
        </p:spPr>
      </p:pic>
      <p:cxnSp>
        <p:nvCxnSpPr>
          <p:cNvPr id="14343" name="Straight Arrow Connector 7"/>
          <p:cNvCxnSpPr>
            <a:cxnSpLocks noChangeShapeType="1"/>
          </p:cNvCxnSpPr>
          <p:nvPr/>
        </p:nvCxnSpPr>
        <p:spPr bwMode="auto">
          <a:xfrm>
            <a:off x="6381750" y="2324100"/>
            <a:ext cx="0" cy="419100"/>
          </a:xfrm>
          <a:prstGeom prst="straightConnector1">
            <a:avLst/>
          </a:prstGeom>
          <a:noFill/>
          <a:ln w="38100" algn="ctr">
            <a:solidFill>
              <a:srgbClr val="FF0000"/>
            </a:solidFill>
            <a:round/>
            <a:headEnd/>
            <a:tailEnd type="arrow" w="med" len="med"/>
          </a:ln>
        </p:spPr>
      </p:cxnSp>
      <p:cxnSp>
        <p:nvCxnSpPr>
          <p:cNvPr id="14344" name="Straight Arrow Connector 12"/>
          <p:cNvCxnSpPr>
            <a:cxnSpLocks noChangeShapeType="1"/>
          </p:cNvCxnSpPr>
          <p:nvPr/>
        </p:nvCxnSpPr>
        <p:spPr bwMode="auto">
          <a:xfrm>
            <a:off x="6400800" y="3619500"/>
            <a:ext cx="0" cy="419100"/>
          </a:xfrm>
          <a:prstGeom prst="straightConnector1">
            <a:avLst/>
          </a:prstGeom>
          <a:noFill/>
          <a:ln w="38100" algn="ctr">
            <a:solidFill>
              <a:srgbClr val="FF0000"/>
            </a:solidFill>
            <a:round/>
            <a:headEnd/>
            <a:tailEnd type="arrow" w="med" len="med"/>
          </a:ln>
        </p:spPr>
      </p:cxnSp>
      <p:sp>
        <p:nvSpPr>
          <p:cNvPr id="14345" name="TextBox 8"/>
          <p:cNvSpPr txBox="1">
            <a:spLocks noChangeArrowheads="1"/>
          </p:cNvSpPr>
          <p:nvPr/>
        </p:nvSpPr>
        <p:spPr bwMode="auto">
          <a:xfrm>
            <a:off x="6477000" y="3581400"/>
            <a:ext cx="1146175" cy="369888"/>
          </a:xfrm>
          <a:prstGeom prst="rect">
            <a:avLst/>
          </a:prstGeom>
          <a:noFill/>
          <a:ln w="9525">
            <a:noFill/>
            <a:miter lim="800000"/>
            <a:headEnd/>
            <a:tailEnd/>
          </a:ln>
        </p:spPr>
        <p:txBody>
          <a:bodyPr wrap="none">
            <a:spAutoFit/>
          </a:bodyPr>
          <a:lstStyle/>
          <a:p>
            <a:pPr>
              <a:lnSpc>
                <a:spcPct val="90000"/>
              </a:lnSpc>
              <a:spcBef>
                <a:spcPct val="20000"/>
              </a:spcBef>
              <a:buClr>
                <a:schemeClr val="tx1"/>
              </a:buClr>
              <a:buSzPct val="75000"/>
            </a:pPr>
            <a:r>
              <a:rPr lang="lv-LV"/>
              <a:t>F1=97%</a:t>
            </a:r>
            <a:endParaRPr lang="en-US"/>
          </a:p>
        </p:txBody>
      </p:sp>
      <p:sp>
        <p:nvSpPr>
          <p:cNvPr id="14346" name="TextBox 14"/>
          <p:cNvSpPr txBox="1">
            <a:spLocks noChangeArrowheads="1"/>
          </p:cNvSpPr>
          <p:nvPr/>
        </p:nvSpPr>
        <p:spPr bwMode="auto">
          <a:xfrm>
            <a:off x="6477000" y="2362200"/>
            <a:ext cx="1146175" cy="369888"/>
          </a:xfrm>
          <a:prstGeom prst="rect">
            <a:avLst/>
          </a:prstGeom>
          <a:noFill/>
          <a:ln w="9525">
            <a:noFill/>
            <a:miter lim="800000"/>
            <a:headEnd/>
            <a:tailEnd/>
          </a:ln>
        </p:spPr>
        <p:txBody>
          <a:bodyPr wrap="none">
            <a:spAutoFit/>
          </a:bodyPr>
          <a:lstStyle/>
          <a:p>
            <a:pPr>
              <a:lnSpc>
                <a:spcPct val="90000"/>
              </a:lnSpc>
              <a:spcBef>
                <a:spcPct val="20000"/>
              </a:spcBef>
              <a:buClr>
                <a:schemeClr val="tx1"/>
              </a:buClr>
              <a:buSzPct val="75000"/>
            </a:pPr>
            <a:r>
              <a:rPr lang="lv-LV"/>
              <a:t>F1=43%</a:t>
            </a:r>
            <a:endParaRPr lang="en-US"/>
          </a:p>
        </p:txBody>
      </p:sp>
      <p:sp>
        <p:nvSpPr>
          <p:cNvPr id="14347" name="TextBox 15"/>
          <p:cNvSpPr txBox="1">
            <a:spLocks noChangeArrowheads="1"/>
          </p:cNvSpPr>
          <p:nvPr/>
        </p:nvSpPr>
        <p:spPr bwMode="auto">
          <a:xfrm>
            <a:off x="1905000" y="1676400"/>
            <a:ext cx="1146175" cy="369888"/>
          </a:xfrm>
          <a:prstGeom prst="rect">
            <a:avLst/>
          </a:prstGeom>
          <a:noFill/>
          <a:ln w="9525">
            <a:noFill/>
            <a:miter lim="800000"/>
            <a:headEnd/>
            <a:tailEnd/>
          </a:ln>
        </p:spPr>
        <p:txBody>
          <a:bodyPr wrap="none">
            <a:spAutoFit/>
          </a:bodyPr>
          <a:lstStyle/>
          <a:p>
            <a:pPr>
              <a:lnSpc>
                <a:spcPct val="90000"/>
              </a:lnSpc>
              <a:spcBef>
                <a:spcPct val="20000"/>
              </a:spcBef>
              <a:buClr>
                <a:schemeClr val="tx1"/>
              </a:buClr>
              <a:buSzPct val="75000"/>
            </a:pPr>
            <a:r>
              <a:rPr lang="lv-LV"/>
              <a:t>F1=66%</a:t>
            </a:r>
            <a:endParaRPr lang="en-US"/>
          </a:p>
        </p:txBody>
      </p:sp>
      <p:sp>
        <p:nvSpPr>
          <p:cNvPr id="14348" name="TextBox 16"/>
          <p:cNvSpPr txBox="1">
            <a:spLocks noChangeArrowheads="1"/>
          </p:cNvSpPr>
          <p:nvPr/>
        </p:nvSpPr>
        <p:spPr bwMode="auto">
          <a:xfrm>
            <a:off x="2590800" y="6400800"/>
            <a:ext cx="6067425" cy="369888"/>
          </a:xfrm>
          <a:prstGeom prst="rect">
            <a:avLst/>
          </a:prstGeom>
          <a:noFill/>
          <a:ln w="9525">
            <a:noFill/>
            <a:miter lim="800000"/>
            <a:headEnd/>
            <a:tailEnd/>
          </a:ln>
        </p:spPr>
        <p:txBody>
          <a:bodyPr wrap="none">
            <a:spAutoFit/>
          </a:bodyPr>
          <a:lstStyle/>
          <a:p>
            <a:pPr>
              <a:lnSpc>
                <a:spcPct val="90000"/>
              </a:lnSpc>
              <a:spcBef>
                <a:spcPct val="20000"/>
              </a:spcBef>
              <a:buClr>
                <a:schemeClr val="tx1"/>
              </a:buClr>
              <a:buSzPct val="75000"/>
            </a:pPr>
            <a:r>
              <a:rPr lang="lv-LV"/>
              <a:t>Ensemble: F1=67% (62% on the official scoring set)</a:t>
            </a:r>
            <a:endParaRPr lang="en-US"/>
          </a:p>
        </p:txBody>
      </p:sp>
      <p:cxnSp>
        <p:nvCxnSpPr>
          <p:cNvPr id="14349" name="Straight Arrow Connector 17"/>
          <p:cNvCxnSpPr>
            <a:cxnSpLocks noChangeShapeType="1"/>
          </p:cNvCxnSpPr>
          <p:nvPr/>
        </p:nvCxnSpPr>
        <p:spPr bwMode="auto">
          <a:xfrm flipH="1">
            <a:off x="4343400" y="5981700"/>
            <a:ext cx="190500" cy="419100"/>
          </a:xfrm>
          <a:prstGeom prst="straightConnector1">
            <a:avLst/>
          </a:prstGeom>
          <a:noFill/>
          <a:ln w="38100" algn="ctr">
            <a:solidFill>
              <a:srgbClr val="FF0000"/>
            </a:solidFill>
            <a:round/>
            <a:headEnd/>
            <a:tailEnd type="arrow" w="med" len="med"/>
          </a:ln>
        </p:spPr>
      </p:cxnSp>
      <p:cxnSp>
        <p:nvCxnSpPr>
          <p:cNvPr id="14350" name="Straight Arrow Connector 18"/>
          <p:cNvCxnSpPr>
            <a:cxnSpLocks noChangeShapeType="1"/>
          </p:cNvCxnSpPr>
          <p:nvPr/>
        </p:nvCxnSpPr>
        <p:spPr bwMode="auto">
          <a:xfrm>
            <a:off x="3051175" y="5981700"/>
            <a:ext cx="377825" cy="419100"/>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lv-LV" smtClean="0"/>
              <a:t>Citas publikācijas: EN </a:t>
            </a:r>
            <a:r>
              <a:rPr lang="lv-LV" smtClean="0">
                <a:sym typeface="Wingdings" pitchFamily="2" charset="2"/>
              </a:rPr>
              <a:t> LV</a:t>
            </a:r>
            <a:endParaRPr lang="en-US" smtClean="0"/>
          </a:p>
        </p:txBody>
      </p:sp>
      <p:sp>
        <p:nvSpPr>
          <p:cNvPr id="15362" name="Content Placeholder 2"/>
          <p:cNvSpPr>
            <a:spLocks noGrp="1"/>
          </p:cNvSpPr>
          <p:nvPr>
            <p:ph idx="1"/>
          </p:nvPr>
        </p:nvSpPr>
        <p:spPr/>
        <p:txBody>
          <a:bodyPr/>
          <a:lstStyle/>
          <a:p>
            <a:r>
              <a:rPr lang="lv-LV" sz="2000" smtClean="0"/>
              <a:t>N. Gruzitis and G. Barzdins. The role of CNL and AMR in scalable abstractive summarization for multilingual media monitoring. Controlled Natural Language, Controlled Natural Language 5th International Workshop, CNL 2016, Davis, Brian, Pace, Gordon J., Wyner, Adam (Eds.), LNAI, Volume 9767, pp. 127-130, Springer 2016.  doi = "10.1007/978-3-319-41498-0" (to be indexed SCOPUS)</a:t>
            </a:r>
          </a:p>
          <a:p>
            <a:r>
              <a:rPr lang="lv-LV" sz="2000" smtClean="0"/>
              <a:t>Peteris Paikens. Deep Neural Learning Approaches for Latvian Morphological Tagging. Frontiers in Artificial Intelligence and Applications, Volume 289: Human Language Technologies – The Baltic Perspective, I. Skadiņa and R. Rozis (Eds.). IOS Press, 2016, pp 160-166. DOI 10.3233/978-1-61499-701-6-160 http://ebooks.iospress.nl/volumearticle/45531 (to be indexed SCOPUS)</a:t>
            </a:r>
          </a:p>
          <a:p>
            <a:endParaRPr lang="en-US"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ChangeAspect="1" noChangeArrowheads="1"/>
          </p:cNvPicPr>
          <p:nvPr/>
        </p:nvPicPr>
        <p:blipFill>
          <a:blip r:embed="rId2"/>
          <a:srcRect/>
          <a:stretch>
            <a:fillRect/>
          </a:stretch>
        </p:blipFill>
        <p:spPr bwMode="auto">
          <a:xfrm>
            <a:off x="914400" y="1143000"/>
            <a:ext cx="7315200" cy="4114800"/>
          </a:xfrm>
          <a:prstGeom prst="rect">
            <a:avLst/>
          </a:prstGeom>
          <a:noFill/>
          <a:ln w="9525">
            <a:noFill/>
            <a:miter lim="800000"/>
            <a:headEnd/>
            <a:tailEnd/>
          </a:ln>
        </p:spPr>
      </p:pic>
      <p:grpSp>
        <p:nvGrpSpPr>
          <p:cNvPr id="16386" name="Group 5"/>
          <p:cNvGrpSpPr>
            <a:grpSpLocks/>
          </p:cNvGrpSpPr>
          <p:nvPr/>
        </p:nvGrpSpPr>
        <p:grpSpPr bwMode="auto">
          <a:xfrm>
            <a:off x="2286000" y="74613"/>
            <a:ext cx="4419600" cy="1068387"/>
            <a:chOff x="2286000" y="152400"/>
            <a:chExt cx="4572000" cy="1209967"/>
          </a:xfrm>
        </p:grpSpPr>
        <p:pic>
          <p:nvPicPr>
            <p:cNvPr id="16388" name="Picture 2"/>
            <p:cNvPicPr>
              <a:picLocks noChangeAspect="1" noChangeArrowheads="1"/>
            </p:cNvPicPr>
            <p:nvPr/>
          </p:nvPicPr>
          <p:blipFill>
            <a:blip r:embed="rId3"/>
            <a:srcRect/>
            <a:stretch>
              <a:fillRect/>
            </a:stretch>
          </p:blipFill>
          <p:spPr bwMode="auto">
            <a:xfrm>
              <a:off x="2590800" y="152400"/>
              <a:ext cx="3581400" cy="1209967"/>
            </a:xfrm>
            <a:prstGeom prst="rect">
              <a:avLst/>
            </a:prstGeom>
            <a:noFill/>
            <a:ln w="9525">
              <a:noFill/>
              <a:miter lim="800000"/>
              <a:headEnd/>
              <a:tailEnd/>
            </a:ln>
          </p:spPr>
        </p:pic>
        <p:sp>
          <p:nvSpPr>
            <p:cNvPr id="16389" name="TextBox 7"/>
            <p:cNvSpPr txBox="1">
              <a:spLocks noChangeArrowheads="1"/>
            </p:cNvSpPr>
            <p:nvPr/>
          </p:nvSpPr>
          <p:spPr bwMode="auto">
            <a:xfrm>
              <a:off x="2286000" y="381000"/>
              <a:ext cx="1371600" cy="840230"/>
            </a:xfrm>
            <a:prstGeom prst="rect">
              <a:avLst/>
            </a:prstGeom>
            <a:solidFill>
              <a:schemeClr val="bg1"/>
            </a:solidFill>
            <a:ln w="9525">
              <a:noFill/>
              <a:miter lim="800000"/>
              <a:headEnd/>
              <a:tailEnd/>
            </a:ln>
          </p:spPr>
          <p:txBody>
            <a:bodyPr>
              <a:spAutoFit/>
            </a:bodyPr>
            <a:lstStyle/>
            <a:p>
              <a:pPr algn="r">
                <a:lnSpc>
                  <a:spcPct val="90000"/>
                </a:lnSpc>
                <a:spcBef>
                  <a:spcPct val="20000"/>
                </a:spcBef>
                <a:buClr>
                  <a:schemeClr val="tx1"/>
                </a:buClr>
                <a:buSzPct val="75000"/>
              </a:pPr>
              <a:r>
                <a:rPr lang="lv-LV" sz="5400">
                  <a:solidFill>
                    <a:srgbClr val="0070C0"/>
                  </a:solidFill>
                  <a:latin typeface="Arial Rounded MT Bold" pitchFamily="34" charset="0"/>
                </a:rPr>
                <a:t>full</a:t>
              </a:r>
              <a:endParaRPr lang="en-US" sz="5400">
                <a:solidFill>
                  <a:srgbClr val="0070C0"/>
                </a:solidFill>
                <a:latin typeface="Arial Rounded MT Bold" pitchFamily="34" charset="0"/>
              </a:endParaRPr>
            </a:p>
          </p:txBody>
        </p:sp>
        <p:sp>
          <p:nvSpPr>
            <p:cNvPr id="16390" name="TextBox 8"/>
            <p:cNvSpPr txBox="1">
              <a:spLocks noChangeArrowheads="1"/>
            </p:cNvSpPr>
            <p:nvPr/>
          </p:nvSpPr>
          <p:spPr bwMode="auto">
            <a:xfrm>
              <a:off x="4800600" y="381000"/>
              <a:ext cx="2057400" cy="840230"/>
            </a:xfrm>
            <a:prstGeom prst="rect">
              <a:avLst/>
            </a:prstGeom>
            <a:solidFill>
              <a:schemeClr val="bg1"/>
            </a:solidFill>
            <a:ln w="9525">
              <a:noFill/>
              <a:miter lim="800000"/>
              <a:headEnd/>
              <a:tailEnd/>
            </a:ln>
          </p:spPr>
          <p:txBody>
            <a:bodyPr>
              <a:spAutoFit/>
            </a:bodyPr>
            <a:lstStyle/>
            <a:p>
              <a:pPr>
                <a:lnSpc>
                  <a:spcPct val="90000"/>
                </a:lnSpc>
                <a:spcBef>
                  <a:spcPct val="20000"/>
                </a:spcBef>
                <a:buClr>
                  <a:schemeClr val="tx1"/>
                </a:buClr>
                <a:buSzPct val="75000"/>
              </a:pPr>
              <a:r>
                <a:rPr lang="lv-LV" sz="5400">
                  <a:solidFill>
                    <a:srgbClr val="0070C0"/>
                  </a:solidFill>
                  <a:latin typeface="Arial Rounded MT Bold" pitchFamily="34" charset="0"/>
                </a:rPr>
                <a:t>stack</a:t>
              </a:r>
              <a:endParaRPr lang="en-US" sz="5400">
                <a:solidFill>
                  <a:srgbClr val="0070C0"/>
                </a:solidFill>
                <a:latin typeface="Arial Rounded MT Bold" pitchFamily="34" charset="0"/>
              </a:endParaRPr>
            </a:p>
          </p:txBody>
        </p:sp>
      </p:grpSp>
      <p:sp>
        <p:nvSpPr>
          <p:cNvPr id="16387" name="TextBox 9"/>
          <p:cNvSpPr txBox="1">
            <a:spLocks noChangeArrowheads="1"/>
          </p:cNvSpPr>
          <p:nvPr/>
        </p:nvSpPr>
        <p:spPr bwMode="auto">
          <a:xfrm>
            <a:off x="533400" y="5319713"/>
            <a:ext cx="8305800" cy="1538287"/>
          </a:xfrm>
          <a:prstGeom prst="rect">
            <a:avLst/>
          </a:prstGeom>
          <a:noFill/>
          <a:ln w="9525">
            <a:noFill/>
            <a:miter lim="800000"/>
            <a:headEnd/>
            <a:tailEnd/>
          </a:ln>
        </p:spPr>
        <p:txBody>
          <a:bodyPr>
            <a:spAutoFit/>
          </a:bodyPr>
          <a:lstStyle/>
          <a:p>
            <a:pPr>
              <a:lnSpc>
                <a:spcPct val="90000"/>
              </a:lnSpc>
              <a:spcBef>
                <a:spcPct val="20000"/>
              </a:spcBef>
              <a:buClr>
                <a:schemeClr val="tx1"/>
              </a:buClr>
              <a:buSzPct val="75000"/>
            </a:pPr>
            <a:r>
              <a:rPr lang="en-US" sz="1000"/>
              <a:t>Abstractive text summarization is emerging as a hot topic in natural language understanding (NLU) and natural language generation (NLG). Unlike extractive summarization which selects few informative sentences, abstractive summarization requires full-stack semantic parsing, salient content identification and coherent text generation. </a:t>
            </a:r>
            <a:endParaRPr lang="lv-LV" sz="1000"/>
          </a:p>
          <a:p>
            <a:pPr>
              <a:lnSpc>
                <a:spcPct val="90000"/>
              </a:lnSpc>
              <a:spcBef>
                <a:spcPct val="20000"/>
              </a:spcBef>
              <a:buClr>
                <a:schemeClr val="tx1"/>
              </a:buClr>
              <a:buSzPct val="75000"/>
            </a:pPr>
            <a:r>
              <a:rPr lang="en-US" sz="1000"/>
              <a:t>The project industrial partner, National news agency LETA, requires text summarization for media monitoring. The research partner, Artificial Intelligence Laboratory at IMCS, University Latvia, has extensive experience in both state-of-the-art semantic parsing and creation of annotated language resources. </a:t>
            </a:r>
            <a:endParaRPr lang="lv-LV" sz="1000"/>
          </a:p>
          <a:p>
            <a:pPr>
              <a:lnSpc>
                <a:spcPct val="90000"/>
              </a:lnSpc>
              <a:spcBef>
                <a:spcPct val="20000"/>
              </a:spcBef>
              <a:buClr>
                <a:schemeClr val="tx1"/>
              </a:buClr>
              <a:buSzPct val="75000"/>
            </a:pPr>
            <a:r>
              <a:rPr lang="en-US" sz="1000"/>
              <a:t>The goal of the project is to create multi-layered semantically annotated language resources for Latvian, anchored in widely acknowledged multilingual representations (AMR, PropBank, FrameNet, Universal Dependencies, Grammatical Framework, BabelNet, DBpedia), and showcase their use for developing an advanced Latvian abstractive text summarizer to be evaluated both on the media monitoring use case and with ROUGE and other metrics. This project will boost the NLU and NLG research and innovations for Latvian.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2_Capsules">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53650</TotalTime>
  <Words>867</Words>
  <Application>Microsoft Office PowerPoint</Application>
  <PresentationFormat>On-screen Show (4:3)</PresentationFormat>
  <Paragraphs>99</Paragraphs>
  <Slides>18</Slides>
  <Notes>1</Notes>
  <HiddenSlides>0</HiddenSlides>
  <MMClips>0</MMClips>
  <ScaleCrop>false</ScaleCrop>
  <HeadingPairs>
    <vt:vector size="6" baseType="variant">
      <vt:variant>
        <vt:lpstr>Fonts Used</vt:lpstr>
      </vt:variant>
      <vt:variant>
        <vt:i4>6</vt:i4>
      </vt:variant>
      <vt:variant>
        <vt:lpstr>Design Template</vt:lpstr>
      </vt:variant>
      <vt:variant>
        <vt:i4>4</vt:i4>
      </vt:variant>
      <vt:variant>
        <vt:lpstr>Slide Titles</vt:lpstr>
      </vt:variant>
      <vt:variant>
        <vt:i4>18</vt:i4>
      </vt:variant>
    </vt:vector>
  </HeadingPairs>
  <TitlesOfParts>
    <vt:vector size="28" baseType="lpstr">
      <vt:lpstr>Arial</vt:lpstr>
      <vt:lpstr>ＭＳ Ｐゴシック</vt:lpstr>
      <vt:lpstr>Wingdings</vt:lpstr>
      <vt:lpstr>Times New Roman</vt:lpstr>
      <vt:lpstr>Arial Rounded MT Bold</vt:lpstr>
      <vt:lpstr>Calibri</vt:lpstr>
      <vt:lpstr>2_Capsules</vt:lpstr>
      <vt:lpstr>2_Capsules</vt:lpstr>
      <vt:lpstr>2_Capsules</vt:lpstr>
      <vt:lpstr>2_Capsules</vt:lpstr>
      <vt:lpstr>Uz ontoloģijām un dziļās mašīnapmācības metodēm balstītas dabīgās valodas semantikas izgūšanas metodes    VPP „SOPHIS” 2.projekts „Uz ontoloģijām balstītas tīmekļa videi pielāgotas zināšanu inženierijas tehnoloģijas"</vt:lpstr>
      <vt:lpstr>LU MII Uzdevums (1.posms)</vt:lpstr>
      <vt:lpstr>LU MII Uzdevums (2.posms)</vt:lpstr>
      <vt:lpstr>LU MII Uzdevums (3.posms)</vt:lpstr>
      <vt:lpstr>Uzvara SemEval-2016, Task 8: Meaning Representation Parsing (AMR) </vt:lpstr>
      <vt:lpstr>Publikācija SemEval-2016, Task 8: Meaning Representation Parsing (AMR) </vt:lpstr>
      <vt:lpstr>Novel AMR parsing methods </vt:lpstr>
      <vt:lpstr>Citas publikācijas: EN  LV</vt:lpstr>
      <vt:lpstr>Slide 9</vt:lpstr>
      <vt:lpstr>Full Stack of Language Resources for Natural Language Understanding and Generation in Latvian                                                                         projekts</vt:lpstr>
      <vt:lpstr>Slide 11</vt:lpstr>
      <vt:lpstr>Citi nākotnes plani (1)</vt:lpstr>
      <vt:lpstr>Citi nākotnes plani (2)</vt:lpstr>
      <vt:lpstr>Atari games  Robotics</vt:lpstr>
      <vt:lpstr>Immitation Learning</vt:lpstr>
      <vt:lpstr>Citi nākotnes plani (3)</vt:lpstr>
      <vt:lpstr>Slide 17</vt:lpstr>
      <vt:lpstr>Rezultātu salīdzinājums</vt:lpstr>
    </vt:vector>
  </TitlesOfParts>
  <Company>Guntis Barzdins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Re-engineering OntoSem Ontology Towards OWL DL Compliance</dc:title>
  <dc:creator>Guntis Barzdins</dc:creator>
  <cp:lastModifiedBy>Tamara</cp:lastModifiedBy>
  <cp:revision>3029</cp:revision>
  <cp:lastPrinted>2015-04-22T19:13:02Z</cp:lastPrinted>
  <dcterms:created xsi:type="dcterms:W3CDTF">2009-06-10T05:53:35Z</dcterms:created>
  <dcterms:modified xsi:type="dcterms:W3CDTF">2016-12-04T15:09:46Z</dcterms:modified>
</cp:coreProperties>
</file>