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2" r:id="rId1"/>
  </p:sldMasterIdLst>
  <p:notesMasterIdLst>
    <p:notesMasterId r:id="rId18"/>
  </p:notesMasterIdLst>
  <p:handoutMasterIdLst>
    <p:handoutMasterId r:id="rId19"/>
  </p:handoutMasterIdLst>
  <p:sldIdLst>
    <p:sldId id="971" r:id="rId2"/>
    <p:sldId id="1505" r:id="rId3"/>
    <p:sldId id="1575" r:id="rId4"/>
    <p:sldId id="1577" r:id="rId5"/>
    <p:sldId id="1582" r:id="rId6"/>
    <p:sldId id="1583" r:id="rId7"/>
    <p:sldId id="1585" r:id="rId8"/>
    <p:sldId id="1591" r:id="rId9"/>
    <p:sldId id="1578" r:id="rId10"/>
    <p:sldId id="1579" r:id="rId11"/>
    <p:sldId id="1580" r:id="rId12"/>
    <p:sldId id="1581" r:id="rId13"/>
    <p:sldId id="1587" r:id="rId14"/>
    <p:sldId id="1593" r:id="rId15"/>
    <p:sldId id="1594" r:id="rId16"/>
    <p:sldId id="1590" r:id="rId17"/>
  </p:sldIdLst>
  <p:sldSz cx="9144000" cy="6858000" type="screen4x3"/>
  <p:notesSz cx="7077075" cy="9383713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–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–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–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–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tx1"/>
      </a:buClr>
      <a:buSzPct val="75000"/>
      <a:buChar char="–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CC"/>
    <a:srgbClr val="FF0000"/>
    <a:srgbClr val="ED3705"/>
    <a:srgbClr val="C1D486"/>
    <a:srgbClr val="0588D9"/>
    <a:srgbClr val="65E7F5"/>
    <a:srgbClr val="97B24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>
      <p:cViewPr varScale="1">
        <p:scale>
          <a:sx n="89" d="100"/>
          <a:sy n="89" d="100"/>
        </p:scale>
        <p:origin x="124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86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9" tIns="45911" rIns="91819" bIns="45911" numCol="1" anchor="t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8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9" tIns="45911" rIns="91819" bIns="45911" numCol="1" anchor="t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686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9" tIns="45911" rIns="91819" bIns="45911" numCol="1" anchor="b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916988"/>
            <a:ext cx="3068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9" tIns="45911" rIns="91819" bIns="45911" numCol="1" anchor="b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7B9D85D3-DB2C-4F99-A8DA-7B215F1C0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8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40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88" tIns="44495" rIns="88988" bIns="44495" numCol="1" anchor="t" anchorCtr="0" compatLnSpc="1">
            <a:prstTxWarp prst="textNoShape">
              <a:avLst/>
            </a:prstTxWarp>
          </a:bodyPr>
          <a:lstStyle>
            <a:lvl1pPr defTabSz="892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3038" y="0"/>
            <a:ext cx="309403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88" tIns="44495" rIns="88988" bIns="44495" numCol="1" anchor="t" anchorCtr="0" compatLnSpc="1">
            <a:prstTxWarp prst="textNoShape">
              <a:avLst/>
            </a:prstTxWarp>
          </a:bodyPr>
          <a:lstStyle>
            <a:lvl1pPr algn="r" defTabSz="892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71513"/>
            <a:ext cx="4764088" cy="3573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8850" y="4468813"/>
            <a:ext cx="5159375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88" tIns="44495" rIns="88988" bIns="444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309403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88" tIns="44495" rIns="88988" bIns="44495" numCol="1" anchor="b" anchorCtr="0" compatLnSpc="1">
            <a:prstTxWarp prst="textNoShape">
              <a:avLst/>
            </a:prstTxWarp>
          </a:bodyPr>
          <a:lstStyle>
            <a:lvl1pPr defTabSz="892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038" y="8937625"/>
            <a:ext cx="309403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988" tIns="44495" rIns="88988" bIns="44495" numCol="1" anchor="b" anchorCtr="0" compatLnSpc="1">
            <a:prstTxWarp prst="textNoShape">
              <a:avLst/>
            </a:prstTxWarp>
          </a:bodyPr>
          <a:lstStyle>
            <a:lvl1pPr algn="r" defTabSz="8921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46856DB3-7A58-4F09-9296-D8ACF9543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lt-LT" smtClean="0">
                <a:latin typeface="Times New Roman" pitchFamily="18" charset="0"/>
                <a:ea typeface="ＭＳ Ｐゴシック" pitchFamily="34" charset="-128"/>
              </a:rPr>
              <a:t>Lexical ambiguities.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21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21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B35BCB1-F309-400D-9CD4-1A012998992D}" type="slidenum">
              <a:rPr lang="en-US" sz="1100" smtClean="0">
                <a:latin typeface="Times New Roman" pitchFamily="18" charset="0"/>
              </a:rPr>
              <a:pPr eaLnBrk="1" hangingPunct="1"/>
              <a:t>1</a:t>
            </a:fld>
            <a:endParaRPr lang="en-US" sz="11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7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kumimoji="1" lang="lv-LV" sz="240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3429000"/>
            <a:ext cx="3657600" cy="1822450"/>
          </a:xfrm>
        </p:spPr>
        <p:txBody>
          <a:bodyPr anchor="b"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2209800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96B6-512A-4109-8836-B1B161AAA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1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"/>
          <p:cNvSpPr>
            <a:spLocks noChangeArrowheads="1"/>
          </p:cNvSpPr>
          <p:nvPr userDrawn="1"/>
        </p:nvSpPr>
        <p:spPr bwMode="auto">
          <a:xfrm>
            <a:off x="1169988" y="555625"/>
            <a:ext cx="6765925" cy="55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69" tIns="44441" rIns="90469" bIns="44441" anchor="ctr"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1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18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437BE8-A374-4452-A8E3-033C1431BBA7}" type="datetimeFigureOut">
              <a:rPr lang="en-US"/>
              <a:pPr>
                <a:defRPr/>
              </a:pPr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F1E851C-2CF9-4536-BD22-1A45163DF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9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96" y="44624"/>
            <a:ext cx="6715140" cy="1256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660232" cy="1008112"/>
          </a:xfrm>
          <a:prstGeom prst="rect">
            <a:avLst/>
          </a:prstGeom>
        </p:spPr>
        <p:txBody>
          <a:bodyPr vert="horz"/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UMMA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68" y="188640"/>
            <a:ext cx="2123728" cy="45253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971600" y="6457528"/>
            <a:ext cx="6408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BE" dirty="0" smtClean="0">
                <a:solidFill>
                  <a:schemeClr val="accent2">
                    <a:lumMod val="50000"/>
                  </a:schemeClr>
                </a:solidFill>
                <a:latin typeface="HelveticaNeueLT Std Lt Cn" pitchFamily="34" charset="0"/>
              </a:rPr>
              <a:t>SUMMA</a:t>
            </a:r>
            <a:r>
              <a:rPr lang="fr-BE" baseline="0" dirty="0" smtClean="0">
                <a:solidFill>
                  <a:schemeClr val="accent2">
                    <a:lumMod val="50000"/>
                  </a:schemeClr>
                </a:solidFill>
                <a:latin typeface="HelveticaNeueLT Std Lt Cn" pitchFamily="34" charset="0"/>
              </a:rPr>
              <a:t> kick-off</a:t>
            </a:r>
            <a:r>
              <a:rPr lang="fr-BE" dirty="0" smtClean="0">
                <a:solidFill>
                  <a:schemeClr val="accent2">
                    <a:lumMod val="50000"/>
                  </a:schemeClr>
                </a:solidFill>
                <a:latin typeface="HelveticaNeueLT Std Lt Cn" pitchFamily="34" charset="0"/>
              </a:rPr>
              <a:t> meeting, UEDIN, 1-2 March 2016</a:t>
            </a:r>
            <a:endParaRPr lang="fr-BE" dirty="0">
              <a:solidFill>
                <a:schemeClr val="accent2">
                  <a:lumMod val="50000"/>
                </a:schemeClr>
              </a:solidFill>
              <a:latin typeface="HelveticaNeueLT Std Lt Cn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85079" y="6394028"/>
            <a:ext cx="65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>
                <a:solidFill>
                  <a:srgbClr val="309FF1"/>
                </a:solidFill>
                <a:latin typeface="HelveticaNeueLT Std Lt Cn" pitchFamily="34" charset="0"/>
              </a:rPr>
              <a:t> </a:t>
            </a:r>
            <a:r>
              <a:rPr lang="fr-BE" baseline="0" dirty="0" smtClean="0">
                <a:solidFill>
                  <a:srgbClr val="309FF1"/>
                </a:solidFill>
                <a:latin typeface="HelveticaNeueLT Std Lt Cn" pitchFamily="34" charset="0"/>
              </a:rPr>
              <a:t>  </a:t>
            </a:r>
            <a:fld id="{F77AA0B5-7E7A-4998-AA0E-CE4C5776E673}" type="slidenum">
              <a:rPr lang="fr-BE" b="1" smtClean="0">
                <a:solidFill>
                  <a:srgbClr val="3C7777"/>
                </a:solidFill>
                <a:latin typeface="HelveticaNeueLT Std Cn" pitchFamily="34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fr-BE" dirty="0" smtClean="0">
              <a:solidFill>
                <a:srgbClr val="3C7777"/>
              </a:solidFill>
              <a:latin typeface="HelveticaNeueLT Std Lt Cn" pitchFamily="34" charset="0"/>
            </a:endParaRPr>
          </a:p>
          <a:p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179512" y="1484784"/>
            <a:ext cx="8640960" cy="4752529"/>
          </a:xfrm>
          <a:prstGeom prst="rect">
            <a:avLst/>
          </a:prstGeom>
        </p:spPr>
        <p:txBody>
          <a:bodyPr vert="horz"/>
          <a:lstStyle>
            <a:lvl1pPr marL="457200" indent="-457200">
              <a:buClr>
                <a:srgbClr val="FF0000"/>
              </a:buClr>
              <a:buSzPct val="100000"/>
              <a:buFont typeface="Arial"/>
              <a:buChar char="•"/>
              <a:defRPr/>
            </a:lvl1pPr>
            <a:lvl2pPr>
              <a:buClr>
                <a:srgbClr val="FF0000"/>
              </a:buClr>
              <a:buSzPct val="50000"/>
              <a:defRPr/>
            </a:lvl2pPr>
            <a:lvl3pPr>
              <a:buClr>
                <a:srgbClr val="FF0000"/>
              </a:buClr>
              <a:defRPr/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8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62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327977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525" y="6359525"/>
            <a:ext cx="587375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2600" b="1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EE1D0553-537C-47D9-A4D7-1A522D5CE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7" r:id="rId2"/>
    <p:sldLayoutId id="2147483948" r:id="rId3"/>
    <p:sldLayoutId id="2147483949" r:id="rId4"/>
    <p:sldLayoutId id="214748395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1981200"/>
            <a:ext cx="8763000" cy="1371600"/>
          </a:xfrm>
        </p:spPr>
        <p:txBody>
          <a:bodyPr/>
          <a:lstStyle/>
          <a:p>
            <a:pPr eaLnBrk="1" hangingPunct="1"/>
            <a:r>
              <a:rPr lang="lv-LV" sz="4000" dirty="0"/>
              <a:t>Uz ontoloģijām balstītas dabīgās valodas semantikas izgūšanas metodes </a:t>
            </a:r>
            <a:r>
              <a:rPr lang="lv-LV" sz="4000" dirty="0" smtClean="0"/>
              <a:t> </a:t>
            </a:r>
            <a:r>
              <a:rPr lang="lv-LV" sz="4000" dirty="0" smtClean="0"/>
              <a:t/>
            </a:r>
            <a:br>
              <a:rPr lang="lv-LV" sz="4000" dirty="0" smtClean="0"/>
            </a:br>
            <a:r>
              <a:rPr lang="lv-LV" sz="4000" dirty="0" smtClean="0"/>
              <a:t/>
            </a:r>
            <a:br>
              <a:rPr lang="lv-LV" sz="4000" dirty="0" smtClean="0"/>
            </a:br>
            <a:r>
              <a:rPr lang="lv-LV" sz="2400" i="1" dirty="0" smtClean="0">
                <a:solidFill>
                  <a:schemeClr val="accent2"/>
                </a:solidFill>
              </a:rPr>
              <a:t>VPP </a:t>
            </a:r>
            <a:r>
              <a:rPr lang="lv-LV" sz="2400" i="1" dirty="0">
                <a:solidFill>
                  <a:schemeClr val="accent2"/>
                </a:solidFill>
              </a:rPr>
              <a:t>„SOPHIS” </a:t>
            </a:r>
            <a:r>
              <a:rPr lang="lv-LV" sz="2400" i="1" dirty="0" smtClean="0">
                <a:solidFill>
                  <a:schemeClr val="accent2"/>
                </a:solidFill>
              </a:rPr>
              <a:t>2.projekts </a:t>
            </a:r>
            <a:r>
              <a:rPr lang="lv-LV" sz="2400" i="1" dirty="0">
                <a:solidFill>
                  <a:schemeClr val="accent2"/>
                </a:solidFill>
              </a:rPr>
              <a:t>„Uz ontoloģijām balstītas tīmekļa videi pielāgotas zināšanu inženierijas </a:t>
            </a:r>
            <a:r>
              <a:rPr lang="lv-LV" sz="2400" i="1" dirty="0" smtClean="0">
                <a:solidFill>
                  <a:schemeClr val="accent2"/>
                </a:solidFill>
              </a:rPr>
              <a:t>tehnoloģijas"</a:t>
            </a:r>
            <a:endParaRPr lang="en-US" sz="3200" i="1" dirty="0" smtClean="0">
              <a:solidFill>
                <a:schemeClr val="accent2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9600" y="3886200"/>
            <a:ext cx="5156200" cy="1600200"/>
          </a:xfrm>
        </p:spPr>
        <p:txBody>
          <a:bodyPr/>
          <a:lstStyle/>
          <a:p>
            <a:pPr algn="r" eaLnBrk="1" hangingPunct="1"/>
            <a:r>
              <a:rPr lang="lv-LV" sz="2000" b="1" dirty="0" smtClean="0"/>
              <a:t>G.Bārzdiņš</a:t>
            </a:r>
            <a:r>
              <a:rPr lang="lv-LV" sz="2000" b="1" dirty="0"/>
              <a:t>, </a:t>
            </a:r>
            <a:r>
              <a:rPr lang="lv-LV" sz="2000" dirty="0"/>
              <a:t>D.Goško, </a:t>
            </a:r>
            <a:r>
              <a:rPr lang="lv-LV" sz="2000" dirty="0" smtClean="0"/>
              <a:t>P.Paikens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lv-LV" sz="2000" dirty="0" smtClean="0"/>
              <a:t>17/03/2016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Word-level Neural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905000"/>
            <a:ext cx="5105400" cy="3733800"/>
          </a:xfrm>
        </p:spPr>
        <p:txBody>
          <a:bodyPr/>
          <a:lstStyle/>
          <a:p>
            <a:r>
              <a:rPr lang="lv-LV" sz="1600" dirty="0" smtClean="0"/>
              <a:t>" </a:t>
            </a:r>
            <a:r>
              <a:rPr lang="lv-LV" sz="1600" dirty="0"/>
              <a:t>Vai esat labi , _UNK ? "</a:t>
            </a:r>
          </a:p>
          <a:p>
            <a:r>
              <a:rPr lang="lv-LV" sz="1600" dirty="0" smtClean="0"/>
              <a:t>" </a:t>
            </a:r>
            <a:r>
              <a:rPr lang="lv-LV" sz="1600" dirty="0"/>
              <a:t>_UNK daži _UNK , mīļais . </a:t>
            </a:r>
            <a:r>
              <a:rPr lang="lv-LV" sz="1600" dirty="0" smtClean="0"/>
              <a:t>"</a:t>
            </a:r>
          </a:p>
          <a:p>
            <a:endParaRPr lang="lv-LV" sz="1600" dirty="0"/>
          </a:p>
          <a:p>
            <a:r>
              <a:rPr lang="lv-LV" sz="1600" dirty="0" smtClean="0"/>
              <a:t>" </a:t>
            </a:r>
            <a:r>
              <a:rPr lang="lv-LV" sz="1600" dirty="0"/>
              <a:t>_UNK ? "</a:t>
            </a:r>
          </a:p>
          <a:p>
            <a:r>
              <a:rPr lang="lv-LV" sz="1600" dirty="0" smtClean="0"/>
              <a:t>" </a:t>
            </a:r>
            <a:r>
              <a:rPr lang="lv-LV" sz="1600" dirty="0"/>
              <a:t>Nē , ne . "</a:t>
            </a:r>
          </a:p>
          <a:p>
            <a:r>
              <a:rPr lang="lv-LV" sz="1600" dirty="0" smtClean="0"/>
              <a:t>" </a:t>
            </a:r>
            <a:r>
              <a:rPr lang="lv-LV" sz="1600" dirty="0"/>
              <a:t>Ja esat _UNK , tad viss ir _UNK _UNK projām . "</a:t>
            </a:r>
          </a:p>
          <a:p>
            <a:endParaRPr lang="lv-LV" sz="1400" dirty="0"/>
          </a:p>
          <a:p>
            <a:r>
              <a:rPr lang="lv-LV" sz="1600" dirty="0" smtClean="0"/>
              <a:t>Biju </a:t>
            </a:r>
            <a:r>
              <a:rPr lang="lv-LV" sz="1600" dirty="0"/>
              <a:t>ļoti gaišs un atgriezies pie _UNK .</a:t>
            </a:r>
          </a:p>
          <a:p>
            <a:r>
              <a:rPr lang="lv-LV" sz="1600" dirty="0" smtClean="0"/>
              <a:t>Tikai </a:t>
            </a:r>
            <a:r>
              <a:rPr lang="lv-LV" sz="1600" dirty="0"/>
              <a:t>nedaudz vēlāk es atkārtoju vēlreiz .</a:t>
            </a:r>
          </a:p>
          <a:p>
            <a:r>
              <a:rPr lang="lv-LV" sz="1600" dirty="0" smtClean="0"/>
              <a:t>Varbūt </a:t>
            </a:r>
            <a:r>
              <a:rPr lang="lv-LV" sz="1600" dirty="0"/>
              <a:t>jūs _UNK _UNK , " Ketrina sacīja .</a:t>
            </a:r>
          </a:p>
          <a:p>
            <a:r>
              <a:rPr lang="lv-LV" sz="1600" dirty="0" smtClean="0"/>
              <a:t>" </a:t>
            </a:r>
            <a:r>
              <a:rPr lang="lv-LV" sz="1600" dirty="0"/>
              <a:t>Varbūt varbūt tā varbūt _UNK 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9812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/>
              <a:t>"Are you all right, Cat?"</a:t>
            </a:r>
          </a:p>
          <a:p>
            <a:r>
              <a:rPr lang="en-US" sz="1600" dirty="0"/>
              <a:t>"I've been having some pains, darling."</a:t>
            </a:r>
          </a:p>
          <a:p>
            <a:r>
              <a:rPr lang="en-US" sz="1600" dirty="0"/>
              <a:t>"Regularly?"</a:t>
            </a:r>
          </a:p>
          <a:p>
            <a:r>
              <a:rPr lang="en-US" sz="1600" dirty="0"/>
              <a:t>"No, not very."</a:t>
            </a:r>
          </a:p>
          <a:p>
            <a:r>
              <a:rPr lang="en-US" sz="1600" dirty="0"/>
              <a:t>"If you have them at all regularly we'll go to the hospital."</a:t>
            </a:r>
          </a:p>
          <a:p>
            <a:r>
              <a:rPr lang="en-US" sz="1600" dirty="0"/>
              <a:t>I was very sleepy and went back to sleep.</a:t>
            </a:r>
          </a:p>
          <a:p>
            <a:r>
              <a:rPr lang="en-US" sz="1600" dirty="0"/>
              <a:t>A little while later I woke again.</a:t>
            </a:r>
          </a:p>
          <a:p>
            <a:r>
              <a:rPr lang="en-US" sz="1600" dirty="0"/>
              <a:t>"Maybe you'd better call up the doctor," Catherine said.</a:t>
            </a:r>
          </a:p>
          <a:p>
            <a:r>
              <a:rPr lang="en-US" sz="1600" dirty="0"/>
              <a:t>"I think maybe this is it</a:t>
            </a:r>
            <a:r>
              <a:rPr lang="en-US" sz="1600" dirty="0" smtClean="0"/>
              <a:t>."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lv-LV" dirty="0" smtClean="0">
                <a:solidFill>
                  <a:srgbClr val="FF0000"/>
                </a:solidFill>
              </a:rPr>
              <a:t>40,000 vārdu vārdnīca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011" y="6096000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lv-LV" dirty="0" smtClean="0">
                <a:solidFill>
                  <a:srgbClr val="FF0000"/>
                </a:solidFill>
              </a:rPr>
              <a:t>120,000 vārdu vārdnīca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Character-level Neural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905000"/>
            <a:ext cx="4953000" cy="3733800"/>
          </a:xfrm>
        </p:spPr>
        <p:txBody>
          <a:bodyPr/>
          <a:lstStyle/>
          <a:p>
            <a:r>
              <a:rPr lang="lv-LV" sz="1600" dirty="0" smtClean="0"/>
              <a:t>"</a:t>
            </a:r>
            <a:r>
              <a:rPr lang="lv-LV" sz="1600" dirty="0"/>
              <a:t>Vai tu tiks pavisam labi, Ket?"</a:t>
            </a:r>
          </a:p>
          <a:p>
            <a:r>
              <a:rPr lang="lv-LV" sz="1600" dirty="0" smtClean="0"/>
              <a:t>"</a:t>
            </a:r>
            <a:r>
              <a:rPr lang="lv-LV" sz="1600" dirty="0"/>
              <a:t>Man bija daži cietumi, mīļais</a:t>
            </a:r>
            <a:r>
              <a:rPr lang="lv-LV" sz="1600" dirty="0" smtClean="0"/>
              <a:t>."</a:t>
            </a:r>
            <a:br>
              <a:rPr lang="lv-LV" sz="1600" dirty="0" smtClean="0"/>
            </a:br>
            <a:endParaRPr lang="lv-LV" sz="1600" dirty="0"/>
          </a:p>
          <a:p>
            <a:r>
              <a:rPr lang="lv-LV" sz="1600" dirty="0" smtClean="0"/>
              <a:t>"</a:t>
            </a:r>
            <a:r>
              <a:rPr lang="lv-LV" sz="1600" dirty="0"/>
              <a:t>Regulāri?"</a:t>
            </a:r>
          </a:p>
          <a:p>
            <a:r>
              <a:rPr lang="lv-LV" sz="1600" dirty="0" smtClean="0"/>
              <a:t>"</a:t>
            </a:r>
            <a:r>
              <a:rPr lang="lv-LV" sz="1600" dirty="0"/>
              <a:t>Nē, ne ļoti."</a:t>
            </a:r>
          </a:p>
          <a:p>
            <a:r>
              <a:rPr lang="lv-LV" sz="1600" dirty="0" smtClean="0"/>
              <a:t>"</a:t>
            </a:r>
            <a:r>
              <a:rPr lang="lv-LV" sz="1600" dirty="0"/>
              <a:t>Ja tas viņiem ir tik slikti, lai arī dziedām slimnīcām."</a:t>
            </a:r>
          </a:p>
          <a:p>
            <a:r>
              <a:rPr lang="lv-LV" sz="1600" dirty="0" smtClean="0"/>
              <a:t>Man </a:t>
            </a:r>
            <a:r>
              <a:rPr lang="lv-LV" sz="1600" dirty="0"/>
              <a:t>bija ļoti neapmierināts, un atgriezīšos </a:t>
            </a:r>
            <a:r>
              <a:rPr lang="lv-LV" sz="1600" dirty="0" smtClean="0"/>
              <a:t>meli.</a:t>
            </a:r>
          </a:p>
          <a:p>
            <a:endParaRPr lang="lv-LV" sz="500" dirty="0"/>
          </a:p>
          <a:p>
            <a:r>
              <a:rPr lang="lv-LV" sz="1600" dirty="0" smtClean="0"/>
              <a:t>Vēlreiz </a:t>
            </a:r>
            <a:r>
              <a:rPr lang="lv-LV" sz="1600" dirty="0"/>
              <a:t>sakot, kamēr es vēlreiz vēlos atkārtoties</a:t>
            </a:r>
            <a:r>
              <a:rPr lang="lv-LV" sz="1600" dirty="0" smtClean="0"/>
              <a:t>.</a:t>
            </a:r>
          </a:p>
          <a:p>
            <a:endParaRPr lang="lv-LV" sz="500" dirty="0" smtClean="0"/>
          </a:p>
          <a:p>
            <a:r>
              <a:rPr lang="lv-LV" sz="1600" dirty="0" smtClean="0"/>
              <a:t>"</a:t>
            </a:r>
            <a:r>
              <a:rPr lang="lv-LV" sz="1600" dirty="0"/>
              <a:t>Varbūt labāk sauktu," Ketrina sacīja</a:t>
            </a:r>
            <a:r>
              <a:rPr lang="lv-LV" sz="1600" dirty="0" smtClean="0"/>
              <a:t>.</a:t>
            </a:r>
            <a:br>
              <a:rPr lang="lv-LV" sz="1600" dirty="0" smtClean="0"/>
            </a:br>
            <a:endParaRPr lang="lv-LV" sz="500" dirty="0"/>
          </a:p>
          <a:p>
            <a:r>
              <a:rPr lang="lv-LV" sz="1600" dirty="0" smtClean="0"/>
              <a:t>"</a:t>
            </a:r>
            <a:r>
              <a:rPr lang="lv-LV" sz="1600" dirty="0"/>
              <a:t>Manuprāt, tas ir tas lielāks."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19812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/>
              <a:t>"Are you all right, Cat?"</a:t>
            </a:r>
          </a:p>
          <a:p>
            <a:r>
              <a:rPr lang="en-US" sz="1600" dirty="0"/>
              <a:t>"I've been having some pains, darling."</a:t>
            </a:r>
          </a:p>
          <a:p>
            <a:r>
              <a:rPr lang="en-US" sz="1600" dirty="0"/>
              <a:t>"Regularly?"</a:t>
            </a:r>
          </a:p>
          <a:p>
            <a:r>
              <a:rPr lang="en-US" sz="1600" dirty="0"/>
              <a:t>"No, not very."</a:t>
            </a:r>
          </a:p>
          <a:p>
            <a:r>
              <a:rPr lang="en-US" sz="1600" dirty="0"/>
              <a:t>"If you have them at all regularly we'll go to the hospital."</a:t>
            </a:r>
          </a:p>
          <a:p>
            <a:r>
              <a:rPr lang="en-US" sz="1600" dirty="0"/>
              <a:t>I was very sleepy and went back to sleep.</a:t>
            </a:r>
          </a:p>
          <a:p>
            <a:r>
              <a:rPr lang="en-US" sz="1600" dirty="0"/>
              <a:t>A little while later I woke again.</a:t>
            </a:r>
          </a:p>
          <a:p>
            <a:r>
              <a:rPr lang="en-US" sz="1600" dirty="0"/>
              <a:t>"Maybe you'd better call up the doctor," Catherine said.</a:t>
            </a:r>
          </a:p>
          <a:p>
            <a:r>
              <a:rPr lang="en-US" sz="1600" dirty="0"/>
              <a:t>"I think maybe this is it</a:t>
            </a:r>
            <a:r>
              <a:rPr lang="en-US" sz="1600" dirty="0" smtClean="0"/>
              <a:t>."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lv-LV" dirty="0" smtClean="0">
                <a:solidFill>
                  <a:srgbClr val="FF0000"/>
                </a:solidFill>
              </a:rPr>
              <a:t>120 burtu vārdnīca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011" y="6096000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lv-LV" dirty="0" smtClean="0">
                <a:solidFill>
                  <a:srgbClr val="FF0000"/>
                </a:solidFill>
              </a:rPr>
              <a:t>90 burtu vārdnīca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Neironu char-level daudzvalodu tulkošana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72123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64" y="3733800"/>
            <a:ext cx="8702511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1" y="5562600"/>
            <a:ext cx="8458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/>
              <a:t>Barzdins</a:t>
            </a:r>
            <a:r>
              <a:rPr lang="en-US" dirty="0"/>
              <a:t>, G</a:t>
            </a:r>
            <a:r>
              <a:rPr lang="en-US" dirty="0" smtClean="0"/>
              <a:t>.,</a:t>
            </a:r>
            <a:r>
              <a:rPr lang="lv-LV" dirty="0" smtClean="0"/>
              <a:t> Renals, S.,</a:t>
            </a:r>
            <a:r>
              <a:rPr lang="en-US" dirty="0" smtClean="0"/>
              <a:t> </a:t>
            </a:r>
            <a:r>
              <a:rPr lang="en-US" dirty="0" err="1"/>
              <a:t>Gosko</a:t>
            </a:r>
            <a:r>
              <a:rPr lang="en-US" dirty="0"/>
              <a:t>, </a:t>
            </a:r>
            <a:r>
              <a:rPr lang="en-US" dirty="0" smtClean="0"/>
              <a:t>D. </a:t>
            </a:r>
            <a:r>
              <a:rPr lang="en-US" dirty="0"/>
              <a:t>(</a:t>
            </a:r>
            <a:r>
              <a:rPr lang="en-US" dirty="0" smtClean="0"/>
              <a:t>201</a:t>
            </a:r>
            <a:r>
              <a:rPr lang="lv-LV" dirty="0" smtClean="0"/>
              <a:t>6</a:t>
            </a:r>
            <a:r>
              <a:rPr lang="en-US" dirty="0"/>
              <a:t>). Character-level Neural Translation for Multilingual Media Monitoring </a:t>
            </a:r>
            <a:r>
              <a:rPr lang="en-US" dirty="0" smtClean="0"/>
              <a:t>in </a:t>
            </a:r>
            <a:r>
              <a:rPr lang="en-US" dirty="0"/>
              <a:t>the SUMMA </a:t>
            </a:r>
            <a:r>
              <a:rPr lang="en-US" dirty="0" smtClean="0"/>
              <a:t>Project. </a:t>
            </a:r>
            <a:r>
              <a:rPr lang="en-US" dirty="0"/>
              <a:t>In Proceedings of the 9th Language Resources and Evaluation Conference (</a:t>
            </a:r>
            <a:r>
              <a:rPr lang="en-US" dirty="0" smtClean="0"/>
              <a:t>LREC</a:t>
            </a:r>
            <a:r>
              <a:rPr lang="lv-LV" dirty="0" smtClean="0"/>
              <a:t>-2016)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990600"/>
          </a:xfrm>
        </p:spPr>
        <p:txBody>
          <a:bodyPr/>
          <a:lstStyle/>
          <a:p>
            <a:r>
              <a:rPr lang="lv-LV" dirty="0" smtClean="0"/>
              <a:t>Tezaurs.lv API izveide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19200"/>
            <a:ext cx="90297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1" y="5334000"/>
            <a:ext cx="8458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/>
              <a:t>Andrejs</a:t>
            </a:r>
            <a:r>
              <a:rPr lang="en-US" dirty="0"/>
              <a:t> </a:t>
            </a:r>
            <a:r>
              <a:rPr lang="en-US" dirty="0" err="1"/>
              <a:t>Spektors</a:t>
            </a:r>
            <a:r>
              <a:rPr lang="en-US" dirty="0"/>
              <a:t>, </a:t>
            </a:r>
            <a:r>
              <a:rPr lang="en-US" dirty="0" err="1"/>
              <a:t>Ilze</a:t>
            </a:r>
            <a:r>
              <a:rPr lang="en-US" dirty="0"/>
              <a:t> </a:t>
            </a:r>
            <a:r>
              <a:rPr lang="en-US" dirty="0" err="1"/>
              <a:t>Auzina</a:t>
            </a:r>
            <a:r>
              <a:rPr lang="en-US" dirty="0"/>
              <a:t>, Roberts </a:t>
            </a:r>
            <a:r>
              <a:rPr lang="en-US" dirty="0" err="1"/>
              <a:t>Dargis</a:t>
            </a:r>
            <a:r>
              <a:rPr lang="en-US" dirty="0"/>
              <a:t>, </a:t>
            </a:r>
            <a:r>
              <a:rPr lang="en-US" dirty="0" err="1"/>
              <a:t>Normunds</a:t>
            </a:r>
            <a:r>
              <a:rPr lang="en-US" dirty="0"/>
              <a:t> </a:t>
            </a:r>
            <a:r>
              <a:rPr lang="en-US" dirty="0" err="1" smtClean="0"/>
              <a:t>Gruzitis</a:t>
            </a:r>
            <a:r>
              <a:rPr lang="en-US" dirty="0" smtClean="0"/>
              <a:t>,</a:t>
            </a:r>
            <a:r>
              <a:rPr lang="lv-LV" dirty="0" smtClean="0"/>
              <a:t> </a:t>
            </a:r>
            <a:r>
              <a:rPr lang="en-US" b="1" dirty="0" err="1" smtClean="0"/>
              <a:t>Peteris</a:t>
            </a:r>
            <a:r>
              <a:rPr lang="en-US" b="1" dirty="0" smtClean="0"/>
              <a:t> </a:t>
            </a:r>
            <a:r>
              <a:rPr lang="en-US" b="1" dirty="0" err="1"/>
              <a:t>Paikens</a:t>
            </a:r>
            <a:r>
              <a:rPr lang="en-US" b="1" dirty="0"/>
              <a:t>, </a:t>
            </a:r>
            <a:r>
              <a:rPr lang="en-US" dirty="0" err="1"/>
              <a:t>Lauma</a:t>
            </a:r>
            <a:r>
              <a:rPr lang="en-US" dirty="0"/>
              <a:t> </a:t>
            </a:r>
            <a:r>
              <a:rPr lang="en-US" dirty="0" err="1"/>
              <a:t>Pretkalnina</a:t>
            </a:r>
            <a:r>
              <a:rPr lang="en-US" dirty="0"/>
              <a:t>, Laura </a:t>
            </a:r>
            <a:r>
              <a:rPr lang="en-US" dirty="0" err="1"/>
              <a:t>Rituma</a:t>
            </a:r>
            <a:r>
              <a:rPr lang="en-US" dirty="0"/>
              <a:t>, </a:t>
            </a:r>
            <a:r>
              <a:rPr lang="en-US" dirty="0" err="1"/>
              <a:t>Baiba</a:t>
            </a:r>
            <a:r>
              <a:rPr lang="en-US" dirty="0"/>
              <a:t> </a:t>
            </a:r>
            <a:r>
              <a:rPr lang="en-US" dirty="0" err="1"/>
              <a:t>Saulite</a:t>
            </a:r>
            <a:r>
              <a:rPr lang="en-US" dirty="0"/>
              <a:t>. (</a:t>
            </a:r>
            <a:r>
              <a:rPr lang="en-US" dirty="0" smtClean="0"/>
              <a:t>201</a:t>
            </a:r>
            <a:r>
              <a:rPr lang="lv-LV" dirty="0" smtClean="0"/>
              <a:t>6</a:t>
            </a:r>
            <a:r>
              <a:rPr lang="en-US" dirty="0"/>
              <a:t>). Tezaurs.lv: the Largest Open Lexical Database for Latvian. In Proceedings of the 9th Language Resources and Evaluation Conference (</a:t>
            </a:r>
            <a:r>
              <a:rPr lang="en-US" dirty="0" smtClean="0"/>
              <a:t>LREC</a:t>
            </a:r>
            <a:r>
              <a:rPr lang="lv-LV" dirty="0" smtClean="0"/>
              <a:t>-2016)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4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Design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200" dirty="0"/>
              <a:t>Pack </a:t>
            </a:r>
            <a:r>
              <a:rPr lang="en-US" sz="3200" dirty="0" smtClean="0"/>
              <a:t>NLP </a:t>
            </a:r>
            <a:r>
              <a:rPr lang="en-US" sz="3200" dirty="0"/>
              <a:t>tools in </a:t>
            </a:r>
            <a:r>
              <a:rPr lang="en-US" sz="3200" dirty="0" err="1"/>
              <a:t>Docker</a:t>
            </a:r>
            <a:r>
              <a:rPr lang="en-US" sz="3200" dirty="0"/>
              <a:t> containers</a:t>
            </a:r>
            <a:endParaRPr lang="lv-LV" sz="3200" dirty="0"/>
          </a:p>
          <a:p>
            <a:pPr lvl="2"/>
            <a:r>
              <a:rPr lang="en-US" dirty="0" err="1"/>
              <a:t>BigData</a:t>
            </a:r>
            <a:r>
              <a:rPr lang="en-US" dirty="0"/>
              <a:t> </a:t>
            </a:r>
            <a:r>
              <a:rPr lang="lv-LV" dirty="0" smtClean="0"/>
              <a:t>streaming </a:t>
            </a:r>
            <a:r>
              <a:rPr lang="en-US" dirty="0" smtClean="0"/>
              <a:t>scalability </a:t>
            </a:r>
            <a:r>
              <a:rPr lang="lv-LV" dirty="0" smtClean="0"/>
              <a:t>by </a:t>
            </a:r>
            <a:r>
              <a:rPr lang="en-US" dirty="0" err="1" smtClean="0"/>
              <a:t>Docker</a:t>
            </a:r>
            <a:r>
              <a:rPr lang="en-US" dirty="0" smtClean="0"/>
              <a:t> replication</a:t>
            </a:r>
            <a:endParaRPr lang="lv-LV" sz="2900" dirty="0"/>
          </a:p>
          <a:p>
            <a:pPr lvl="2"/>
            <a:endParaRPr lang="lv-LV" sz="3200" dirty="0" smtClean="0"/>
          </a:p>
          <a:p>
            <a:r>
              <a:rPr lang="en-US" sz="3200" dirty="0" smtClean="0"/>
              <a:t>Use </a:t>
            </a:r>
            <a:r>
              <a:rPr lang="lv-LV" sz="3200" dirty="0"/>
              <a:t>RESTful </a:t>
            </a:r>
            <a:r>
              <a:rPr lang="lv-LV" sz="3200" dirty="0" smtClean="0"/>
              <a:t>API (JSON)</a:t>
            </a:r>
          </a:p>
          <a:p>
            <a:pPr lvl="2"/>
            <a:r>
              <a:rPr lang="lv-LV" dirty="0" smtClean="0"/>
              <a:t>We can integrate other legacy interfaces</a:t>
            </a:r>
          </a:p>
          <a:p>
            <a:pPr lvl="2"/>
            <a:endParaRPr lang="en-US" sz="2000" dirty="0"/>
          </a:p>
          <a:p>
            <a:pPr marL="171450"/>
            <a:r>
              <a:rPr lang="lv-LV" sz="3200" dirty="0" smtClean="0"/>
              <a:t>Linguistic and semantic markup</a:t>
            </a:r>
          </a:p>
          <a:p>
            <a:pPr marL="857250" lvl="2"/>
            <a:r>
              <a:rPr lang="lv-LV" dirty="0" smtClean="0"/>
              <a:t>JSON recommended</a:t>
            </a:r>
          </a:p>
          <a:p>
            <a:pPr marL="857250" lvl="2"/>
            <a:r>
              <a:rPr lang="lv-LV" dirty="0" smtClean="0"/>
              <a:t>Stored in shared database for SmartSearch by WP4-6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340768"/>
            <a:ext cx="8640960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 smtClean="0"/>
              <a:t>Microservices Modeling Example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5" y="1484313"/>
            <a:ext cx="7985767" cy="4752975"/>
          </a:xfrm>
        </p:spPr>
      </p:pic>
      <p:sp>
        <p:nvSpPr>
          <p:cNvPr id="5" name="TextBox 4"/>
          <p:cNvSpPr txBox="1"/>
          <p:nvPr/>
        </p:nvSpPr>
        <p:spPr>
          <a:xfrm>
            <a:off x="2629105" y="2617167"/>
            <a:ext cx="441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700" b="1" dirty="0" smtClean="0"/>
              <a:t>REST</a:t>
            </a:r>
          </a:p>
          <a:p>
            <a:pPr algn="ctr"/>
            <a:r>
              <a:rPr lang="lv-LV" sz="700" b="1" dirty="0" smtClean="0">
                <a:solidFill>
                  <a:srgbClr val="92D050"/>
                </a:solidFill>
              </a:rPr>
              <a:t>API</a:t>
            </a:r>
            <a:endParaRPr lang="en-US" sz="7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3765400"/>
            <a:ext cx="441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700" b="1" dirty="0" smtClean="0"/>
              <a:t>REST</a:t>
            </a:r>
          </a:p>
          <a:p>
            <a:pPr algn="ctr"/>
            <a:r>
              <a:rPr lang="lv-LV" sz="700" b="1" dirty="0" smtClean="0">
                <a:solidFill>
                  <a:srgbClr val="92D050"/>
                </a:solidFill>
              </a:rPr>
              <a:t>API</a:t>
            </a:r>
            <a:endParaRPr lang="en-US" sz="7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5718" y="5013176"/>
            <a:ext cx="441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700" b="1" dirty="0" smtClean="0"/>
              <a:t>REST</a:t>
            </a:r>
          </a:p>
          <a:p>
            <a:pPr algn="ctr"/>
            <a:r>
              <a:rPr lang="lv-LV" sz="700" b="1" dirty="0" smtClean="0">
                <a:solidFill>
                  <a:srgbClr val="92D050"/>
                </a:solidFill>
              </a:rPr>
              <a:t>API</a:t>
            </a:r>
            <a:endParaRPr lang="en-US" sz="7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4088953"/>
            <a:ext cx="441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700" b="1" dirty="0" smtClean="0"/>
              <a:t>REST</a:t>
            </a:r>
          </a:p>
          <a:p>
            <a:pPr algn="ctr"/>
            <a:r>
              <a:rPr lang="lv-LV" sz="700" b="1" dirty="0" smtClean="0">
                <a:solidFill>
                  <a:srgbClr val="92D050"/>
                </a:solidFill>
              </a:rPr>
              <a:t>API</a:t>
            </a:r>
            <a:endParaRPr lang="en-US" sz="7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077072"/>
            <a:ext cx="441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700" b="1" dirty="0" smtClean="0"/>
              <a:t>REST</a:t>
            </a:r>
          </a:p>
          <a:p>
            <a:pPr algn="ctr"/>
            <a:r>
              <a:rPr lang="lv-LV" sz="700" b="1" dirty="0" smtClean="0">
                <a:solidFill>
                  <a:srgbClr val="92D050"/>
                </a:solidFill>
              </a:rPr>
              <a:t>API</a:t>
            </a:r>
            <a:endParaRPr lang="en-US" sz="7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3193231"/>
            <a:ext cx="441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700" b="1" dirty="0" smtClean="0"/>
              <a:t>REST</a:t>
            </a:r>
          </a:p>
          <a:p>
            <a:pPr algn="ctr"/>
            <a:r>
              <a:rPr lang="lv-LV" sz="700" b="1" dirty="0" smtClean="0">
                <a:solidFill>
                  <a:srgbClr val="92D050"/>
                </a:solidFill>
              </a:rPr>
              <a:t>API</a:t>
            </a:r>
            <a:endParaRPr lang="en-US" sz="7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6296" y="4417367"/>
            <a:ext cx="441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700" b="1" dirty="0" smtClean="0"/>
              <a:t>REST</a:t>
            </a:r>
          </a:p>
          <a:p>
            <a:pPr algn="ctr"/>
            <a:r>
              <a:rPr lang="lv-LV" sz="700" b="1" dirty="0" smtClean="0">
                <a:solidFill>
                  <a:srgbClr val="92D050"/>
                </a:solidFill>
              </a:rPr>
              <a:t>API</a:t>
            </a:r>
            <a:endParaRPr lang="en-US" sz="7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63428"/>
            <a:ext cx="8610600" cy="6218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762000"/>
          </a:xfrm>
        </p:spPr>
        <p:txBody>
          <a:bodyPr/>
          <a:lstStyle/>
          <a:p>
            <a:r>
              <a:rPr lang="lv-LV" dirty="0" smtClean="0"/>
              <a:t>SemEval2015 rezultātu integrācija LETA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6287869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lv-LV" dirty="0" smtClean="0"/>
              <a:t>I</a:t>
            </a:r>
            <a:r>
              <a:rPr lang="en-US" dirty="0" err="1" smtClean="0"/>
              <a:t>mprovement</a:t>
            </a:r>
            <a:r>
              <a:rPr lang="en-US" dirty="0" smtClean="0"/>
              <a:t> </a:t>
            </a:r>
            <a:r>
              <a:rPr lang="en-US" dirty="0"/>
              <a:t>of F1-score from 57.6% to 74.6% for semantic frame target word selection, and 70.4% to 77.0% for frame element 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28571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LU MII </a:t>
            </a:r>
            <a:r>
              <a:rPr lang="lv-LV" dirty="0"/>
              <a:t>U</a:t>
            </a:r>
            <a:r>
              <a:rPr lang="lv-LV" dirty="0" smtClean="0"/>
              <a:t>zdevums (1.posms)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/>
              <a:t>lieliem</a:t>
            </a:r>
            <a:r>
              <a:rPr lang="en-US" dirty="0"/>
              <a:t> </a:t>
            </a:r>
            <a:r>
              <a:rPr lang="en-US" dirty="0" err="1"/>
              <a:t>semantiskiem</a:t>
            </a:r>
            <a:r>
              <a:rPr lang="en-US" dirty="0"/>
              <a:t> </a:t>
            </a:r>
            <a:r>
              <a:rPr lang="en-US" dirty="0" err="1"/>
              <a:t>grafiem</a:t>
            </a:r>
            <a:r>
              <a:rPr lang="en-US" dirty="0"/>
              <a:t> (</a:t>
            </a:r>
            <a:r>
              <a:rPr lang="en-US" dirty="0" err="1"/>
              <a:t>piemēram</a:t>
            </a:r>
            <a:r>
              <a:rPr lang="en-US" dirty="0"/>
              <a:t>, </a:t>
            </a:r>
            <a:r>
              <a:rPr lang="en-US" dirty="0" err="1"/>
              <a:t>BabelNet</a:t>
            </a:r>
            <a:r>
              <a:rPr lang="en-US" dirty="0"/>
              <a:t>) un </a:t>
            </a:r>
            <a:r>
              <a:rPr lang="en-US" dirty="0" err="1"/>
              <a:t>notikumu</a:t>
            </a:r>
            <a:r>
              <a:rPr lang="en-US" dirty="0"/>
              <a:t> n-</a:t>
            </a:r>
            <a:r>
              <a:rPr lang="en-US" dirty="0" err="1"/>
              <a:t>āru</a:t>
            </a:r>
            <a:r>
              <a:rPr lang="en-US" dirty="0"/>
              <a:t> </a:t>
            </a:r>
            <a:r>
              <a:rPr lang="en-US" dirty="0" err="1"/>
              <a:t>relāciju</a:t>
            </a:r>
            <a:r>
              <a:rPr lang="en-US" dirty="0"/>
              <a:t> </a:t>
            </a:r>
            <a:r>
              <a:rPr lang="en-US" dirty="0" err="1"/>
              <a:t>grafiem</a:t>
            </a:r>
            <a:r>
              <a:rPr lang="en-US" dirty="0"/>
              <a:t> (</a:t>
            </a:r>
            <a:r>
              <a:rPr lang="en-US" dirty="0" err="1"/>
              <a:t>piemēram</a:t>
            </a:r>
            <a:r>
              <a:rPr lang="en-US" dirty="0"/>
              <a:t>, AMR, FrameNet) </a:t>
            </a:r>
            <a:r>
              <a:rPr lang="en-US" dirty="0" err="1"/>
              <a:t>balstītu</a:t>
            </a:r>
            <a:r>
              <a:rPr lang="en-US" dirty="0"/>
              <a:t> </a:t>
            </a:r>
            <a:r>
              <a:rPr lang="en-US" dirty="0" err="1"/>
              <a:t>dabīgās</a:t>
            </a:r>
            <a:r>
              <a:rPr lang="en-US" dirty="0"/>
              <a:t> </a:t>
            </a:r>
            <a:r>
              <a:rPr lang="en-US" dirty="0" err="1"/>
              <a:t>valodas</a:t>
            </a:r>
            <a:r>
              <a:rPr lang="en-US" dirty="0"/>
              <a:t> </a:t>
            </a:r>
            <a:r>
              <a:rPr lang="en-US" dirty="0" err="1"/>
              <a:t>saprašanas</a:t>
            </a:r>
            <a:r>
              <a:rPr lang="en-US" dirty="0"/>
              <a:t> (language understanding) </a:t>
            </a:r>
            <a:r>
              <a:rPr lang="en-US" dirty="0" err="1"/>
              <a:t>metožu</a:t>
            </a:r>
            <a:r>
              <a:rPr lang="en-US" dirty="0"/>
              <a:t> </a:t>
            </a:r>
            <a:r>
              <a:rPr lang="en-US" dirty="0" err="1"/>
              <a:t>teorētisko</a:t>
            </a:r>
            <a:r>
              <a:rPr lang="en-US" dirty="0"/>
              <a:t> </a:t>
            </a:r>
            <a:r>
              <a:rPr lang="en-US" dirty="0" err="1"/>
              <a:t>pamatu</a:t>
            </a:r>
            <a:r>
              <a:rPr lang="en-US" dirty="0"/>
              <a:t> </a:t>
            </a:r>
            <a:r>
              <a:rPr lang="en-US" dirty="0" err="1" smtClean="0"/>
              <a:t>izstrāde</a:t>
            </a:r>
            <a:r>
              <a:rPr lang="en-US" dirty="0" smtClean="0"/>
              <a:t>.</a:t>
            </a:r>
            <a:endParaRPr lang="lv-LV" dirty="0"/>
          </a:p>
          <a:p>
            <a:pPr lvl="1"/>
            <a:r>
              <a:rPr lang="en-US" dirty="0" err="1" smtClean="0"/>
              <a:t>Sagatavota</a:t>
            </a:r>
            <a:r>
              <a:rPr lang="en-US" dirty="0" smtClean="0"/>
              <a:t> </a:t>
            </a:r>
            <a:r>
              <a:rPr lang="en-US" dirty="0" err="1"/>
              <a:t>zinātniskā</a:t>
            </a:r>
            <a:r>
              <a:rPr lang="en-US" dirty="0"/>
              <a:t> </a:t>
            </a:r>
            <a:r>
              <a:rPr lang="en-US" dirty="0" err="1" smtClean="0"/>
              <a:t>publikācija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LU MII </a:t>
            </a:r>
            <a:r>
              <a:rPr lang="lv-LV" dirty="0"/>
              <a:t>U</a:t>
            </a:r>
            <a:r>
              <a:rPr lang="lv-LV" dirty="0" smtClean="0"/>
              <a:t>zdevums (2.posms)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Turpināt</a:t>
            </a:r>
            <a:r>
              <a:rPr lang="en-US" sz="2400" dirty="0" smtClean="0"/>
              <a:t> </a:t>
            </a:r>
            <a:r>
              <a:rPr lang="en-US" sz="2400" dirty="0" err="1"/>
              <a:t>attīstīt</a:t>
            </a:r>
            <a:r>
              <a:rPr lang="en-US" sz="2400" dirty="0"/>
              <a:t> SemEval-2015 </a:t>
            </a:r>
            <a:r>
              <a:rPr lang="en-US" sz="2400" dirty="0" err="1"/>
              <a:t>konkursā</a:t>
            </a:r>
            <a:r>
              <a:rPr lang="en-US" sz="2400" dirty="0"/>
              <a:t> </a:t>
            </a:r>
            <a:r>
              <a:rPr lang="en-US" sz="2400" dirty="0" err="1"/>
              <a:t>veiksmīgi</a:t>
            </a:r>
            <a:r>
              <a:rPr lang="en-US" sz="2400" dirty="0"/>
              <a:t> </a:t>
            </a:r>
            <a:r>
              <a:rPr lang="en-US" sz="2400" dirty="0" err="1"/>
              <a:t>startējušo</a:t>
            </a:r>
            <a:r>
              <a:rPr lang="en-US" sz="2400" dirty="0"/>
              <a:t> C6.0 </a:t>
            </a:r>
            <a:r>
              <a:rPr lang="en-US" sz="2400" dirty="0" err="1"/>
              <a:t>klasifikācijas</a:t>
            </a:r>
            <a:r>
              <a:rPr lang="en-US" sz="2400" dirty="0"/>
              <a:t> </a:t>
            </a:r>
            <a:r>
              <a:rPr lang="en-US" sz="2400" dirty="0" err="1"/>
              <a:t>algoritmu</a:t>
            </a:r>
            <a:r>
              <a:rPr lang="en-US" sz="2400" dirty="0"/>
              <a:t>,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tā</a:t>
            </a:r>
            <a:r>
              <a:rPr lang="en-US" sz="2400" dirty="0"/>
              <a:t> </a:t>
            </a:r>
            <a:r>
              <a:rPr lang="en-US" sz="2400" dirty="0" err="1"/>
              <a:t>bāzes</a:t>
            </a:r>
            <a:r>
              <a:rPr lang="en-US" sz="2400" dirty="0"/>
              <a:t> </a:t>
            </a:r>
            <a:r>
              <a:rPr lang="en-US" sz="2400" dirty="0" err="1"/>
              <a:t>iesaistīties</a:t>
            </a:r>
            <a:r>
              <a:rPr lang="en-US" sz="2400" dirty="0"/>
              <a:t> </a:t>
            </a:r>
            <a:r>
              <a:rPr lang="en-US" sz="2400" dirty="0" err="1"/>
              <a:t>starptautiskās</a:t>
            </a:r>
            <a:r>
              <a:rPr lang="en-US" sz="2400" dirty="0"/>
              <a:t> </a:t>
            </a:r>
            <a:r>
              <a:rPr lang="en-US" sz="2400" dirty="0" err="1"/>
              <a:t>pētniecības</a:t>
            </a:r>
            <a:r>
              <a:rPr lang="en-US" sz="2400" dirty="0"/>
              <a:t> </a:t>
            </a:r>
            <a:r>
              <a:rPr lang="en-US" sz="2400" dirty="0" err="1" smtClean="0"/>
              <a:t>iniciatīvās</a:t>
            </a:r>
            <a:endParaRPr lang="lv-LV" sz="2400" dirty="0" smtClean="0"/>
          </a:p>
          <a:p>
            <a:pPr lvl="1"/>
            <a:r>
              <a:rPr lang="en-US" sz="2000" dirty="0" err="1"/>
              <a:t>Sagatavota</a:t>
            </a:r>
            <a:r>
              <a:rPr lang="en-US" sz="2000" dirty="0"/>
              <a:t> </a:t>
            </a:r>
            <a:r>
              <a:rPr lang="en-US" sz="2000" dirty="0" err="1"/>
              <a:t>zinātniska</a:t>
            </a:r>
            <a:r>
              <a:rPr lang="en-US" sz="2000" dirty="0"/>
              <a:t> </a:t>
            </a:r>
            <a:r>
              <a:rPr lang="en-US" sz="2000" dirty="0" err="1"/>
              <a:t>publikācija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sagatavots</a:t>
            </a:r>
            <a:r>
              <a:rPr lang="en-US" sz="2000" dirty="0"/>
              <a:t> H2020 </a:t>
            </a:r>
            <a:r>
              <a:rPr lang="en-US" sz="2000" dirty="0" err="1"/>
              <a:t>projekta</a:t>
            </a:r>
            <a:r>
              <a:rPr lang="en-US" sz="2000" dirty="0"/>
              <a:t> </a:t>
            </a:r>
            <a:r>
              <a:rPr lang="en-US" sz="2000" dirty="0" err="1" smtClean="0"/>
              <a:t>pieteikums</a:t>
            </a:r>
            <a:r>
              <a:rPr lang="lv-LV" sz="2000" dirty="0" smtClean="0"/>
              <a:t> (2 pubikācijas, 1 H2020 projekts ar LETA)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SemEval-2015 </a:t>
            </a:r>
            <a:r>
              <a:rPr lang="en-US" sz="2400" dirty="0" err="1"/>
              <a:t>konkurentu</a:t>
            </a:r>
            <a:r>
              <a:rPr lang="en-US" sz="2400" dirty="0"/>
              <a:t> </a:t>
            </a:r>
            <a:r>
              <a:rPr lang="en-US" sz="2400" dirty="0" err="1"/>
              <a:t>risinājumu</a:t>
            </a:r>
            <a:r>
              <a:rPr lang="en-US" sz="2400" dirty="0"/>
              <a:t> </a:t>
            </a:r>
            <a:r>
              <a:rPr lang="en-US" sz="2400" dirty="0" err="1"/>
              <a:t>izpēte</a:t>
            </a:r>
            <a:r>
              <a:rPr lang="en-US" sz="2400" dirty="0"/>
              <a:t> un </a:t>
            </a:r>
            <a:r>
              <a:rPr lang="en-US" sz="2400" dirty="0" err="1"/>
              <a:t>labāko</a:t>
            </a:r>
            <a:r>
              <a:rPr lang="en-US" sz="2400" dirty="0"/>
              <a:t> </a:t>
            </a:r>
            <a:r>
              <a:rPr lang="en-US" sz="2400" dirty="0" err="1"/>
              <a:t>metožu</a:t>
            </a:r>
            <a:r>
              <a:rPr lang="en-US" sz="2400" dirty="0"/>
              <a:t> </a:t>
            </a:r>
            <a:r>
              <a:rPr lang="en-US" sz="2400" dirty="0" err="1"/>
              <a:t>integrācija</a:t>
            </a:r>
            <a:r>
              <a:rPr lang="en-US" sz="2400" dirty="0"/>
              <a:t> </a:t>
            </a:r>
            <a:r>
              <a:rPr lang="en-US" sz="2400" dirty="0" err="1"/>
              <a:t>latviešu</a:t>
            </a:r>
            <a:r>
              <a:rPr lang="en-US" sz="2400" dirty="0"/>
              <a:t> </a:t>
            </a:r>
            <a:r>
              <a:rPr lang="en-US" sz="2400" dirty="0" err="1"/>
              <a:t>valodas</a:t>
            </a:r>
            <a:r>
              <a:rPr lang="en-US" sz="2400" dirty="0"/>
              <a:t> </a:t>
            </a:r>
            <a:r>
              <a:rPr lang="en-US" sz="2400" dirty="0" err="1"/>
              <a:t>semantiskās</a:t>
            </a:r>
            <a:r>
              <a:rPr lang="en-US" sz="2400" dirty="0"/>
              <a:t> </a:t>
            </a:r>
            <a:r>
              <a:rPr lang="en-US" sz="2400" dirty="0" err="1"/>
              <a:t>analīzes</a:t>
            </a:r>
            <a:r>
              <a:rPr lang="en-US" sz="2400" dirty="0"/>
              <a:t> </a:t>
            </a:r>
            <a:r>
              <a:rPr lang="en-US" sz="2400" dirty="0" err="1"/>
              <a:t>rīkkopā</a:t>
            </a:r>
            <a:r>
              <a:rPr lang="en-US" sz="2400" dirty="0"/>
              <a:t> (</a:t>
            </a:r>
            <a:r>
              <a:rPr lang="en-US" sz="2400" dirty="0" err="1"/>
              <a:t>tiek</a:t>
            </a:r>
            <a:r>
              <a:rPr lang="en-US" sz="2400" dirty="0"/>
              <a:t> </a:t>
            </a:r>
            <a:r>
              <a:rPr lang="en-US" sz="2400" dirty="0" err="1"/>
              <a:t>lietota</a:t>
            </a:r>
            <a:r>
              <a:rPr lang="en-US" sz="2400" dirty="0"/>
              <a:t> LETA un </a:t>
            </a:r>
            <a:r>
              <a:rPr lang="en-US" sz="2400" dirty="0" err="1"/>
              <a:t>citur</a:t>
            </a:r>
            <a:r>
              <a:rPr lang="en-US" sz="2400" dirty="0"/>
              <a:t>)</a:t>
            </a:r>
          </a:p>
          <a:p>
            <a:pPr lvl="1"/>
            <a:r>
              <a:rPr lang="en-US" sz="2000" dirty="0" err="1"/>
              <a:t>Rīkkopas</a:t>
            </a:r>
            <a:r>
              <a:rPr lang="en-US" sz="2000" dirty="0"/>
              <a:t> </a:t>
            </a:r>
            <a:r>
              <a:rPr lang="en-US" sz="2000" dirty="0" err="1"/>
              <a:t>uzlabota</a:t>
            </a:r>
            <a:r>
              <a:rPr lang="en-US" sz="2000" dirty="0"/>
              <a:t> </a:t>
            </a:r>
            <a:r>
              <a:rPr lang="en-US" sz="2000" dirty="0" err="1" smtClean="0"/>
              <a:t>versija</a:t>
            </a:r>
            <a:r>
              <a:rPr lang="lv-LV" sz="2000" dirty="0" smtClean="0"/>
              <a:t> (izstrādāta un ieviesta LETA)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20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LU MII </a:t>
            </a:r>
            <a:r>
              <a:rPr lang="lv-LV" dirty="0"/>
              <a:t>U</a:t>
            </a:r>
            <a:r>
              <a:rPr lang="lv-LV" dirty="0" smtClean="0"/>
              <a:t>zdevums (3.posms)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Piedalīšanās</a:t>
            </a:r>
            <a:r>
              <a:rPr lang="en-US" dirty="0" smtClean="0"/>
              <a:t> </a:t>
            </a:r>
            <a:r>
              <a:rPr lang="en-US" dirty="0"/>
              <a:t>SemEval-2016 </a:t>
            </a:r>
            <a:r>
              <a:rPr lang="en-US" dirty="0" err="1"/>
              <a:t>starptautiskajā</a:t>
            </a:r>
            <a:r>
              <a:rPr lang="en-US" dirty="0"/>
              <a:t> </a:t>
            </a:r>
            <a:r>
              <a:rPr lang="en-US" dirty="0" err="1"/>
              <a:t>sacensībā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uzlabotu</a:t>
            </a:r>
            <a:r>
              <a:rPr lang="en-US" dirty="0"/>
              <a:t> C6.0 </a:t>
            </a:r>
            <a:r>
              <a:rPr lang="en-US" dirty="0" err="1"/>
              <a:t>klasifikācijas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versiju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pielāgota</a:t>
            </a:r>
            <a:r>
              <a:rPr lang="en-US" dirty="0"/>
              <a:t> "Abstract Meaning Representation" (AMR) </a:t>
            </a:r>
            <a:r>
              <a:rPr lang="en-US" dirty="0" err="1"/>
              <a:t>izgūšanai</a:t>
            </a:r>
            <a:r>
              <a:rPr lang="en-US" dirty="0"/>
              <a:t> no </a:t>
            </a:r>
            <a:r>
              <a:rPr lang="en-US" dirty="0" err="1"/>
              <a:t>dabiskās</a:t>
            </a:r>
            <a:r>
              <a:rPr lang="en-US" dirty="0"/>
              <a:t> </a:t>
            </a:r>
            <a:r>
              <a:rPr lang="en-US" dirty="0" err="1"/>
              <a:t>valodas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.</a:t>
            </a:r>
          </a:p>
          <a:p>
            <a:pPr lvl="1"/>
            <a:r>
              <a:rPr lang="en-US" dirty="0" err="1" smtClean="0"/>
              <a:t>Sagatavota</a:t>
            </a:r>
            <a:r>
              <a:rPr lang="en-US" dirty="0" smtClean="0"/>
              <a:t> </a:t>
            </a:r>
            <a:r>
              <a:rPr lang="en-US" dirty="0" err="1"/>
              <a:t>zinātniskā</a:t>
            </a:r>
            <a:r>
              <a:rPr lang="en-US" dirty="0"/>
              <a:t> </a:t>
            </a:r>
            <a:r>
              <a:rPr lang="en-US" dirty="0" err="1"/>
              <a:t>publikācija</a:t>
            </a:r>
            <a:r>
              <a:rPr lang="en-US" dirty="0"/>
              <a:t> 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zinātniskais</a:t>
            </a:r>
            <a:r>
              <a:rPr lang="en-US" dirty="0"/>
              <a:t> </a:t>
            </a:r>
            <a:r>
              <a:rPr lang="en-US" dirty="0" err="1"/>
              <a:t>pārskats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41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-4495800"/>
            <a:ext cx="11477025" cy="856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448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  <a:p>
            <a:pPr>
              <a:buNone/>
            </a:pPr>
            <a:endParaRPr lang="lv-LV" sz="2800" dirty="0" smtClean="0"/>
          </a:p>
          <a:p>
            <a:pPr>
              <a:buNone/>
            </a:pPr>
            <a:endParaRPr lang="lv-LV" sz="2800" dirty="0"/>
          </a:p>
          <a:p>
            <a:pPr>
              <a:buNone/>
            </a:pPr>
            <a:endParaRPr lang="lv-LV" sz="2800" dirty="0" smtClean="0"/>
          </a:p>
          <a:p>
            <a:pPr>
              <a:buNone/>
            </a:pPr>
            <a:endParaRPr lang="lv-LV" sz="2800" dirty="0" smtClean="0"/>
          </a:p>
          <a:p>
            <a:pPr>
              <a:buNone/>
            </a:pPr>
            <a:endParaRPr lang="lv-LV" sz="2800" dirty="0"/>
          </a:p>
          <a:p>
            <a:pPr>
              <a:buNone/>
            </a:pPr>
            <a:r>
              <a:rPr lang="lv-LV" sz="2800" dirty="0" smtClean="0"/>
              <a:t>   </a:t>
            </a:r>
          </a:p>
          <a:p>
            <a:pPr>
              <a:buNone/>
            </a:pPr>
            <a:endParaRPr lang="lv-LV" sz="2800" dirty="0"/>
          </a:p>
          <a:p>
            <a:pPr>
              <a:buNone/>
            </a:pPr>
            <a:r>
              <a:rPr lang="lv-LV" sz="2800" dirty="0"/>
              <a:t> </a:t>
            </a:r>
            <a:endParaRPr lang="lv-LV" sz="2800" dirty="0" smtClean="0"/>
          </a:p>
          <a:p>
            <a:pPr>
              <a:buNone/>
            </a:pPr>
            <a:r>
              <a:rPr lang="lv-LV" sz="2800" dirty="0" smtClean="0"/>
              <a:t>  SUMMA </a:t>
            </a:r>
            <a:r>
              <a:rPr lang="lv-LV" sz="2400" dirty="0" smtClean="0"/>
              <a:t>(Scalable Understanding of Multilingual Media)</a:t>
            </a:r>
          </a:p>
          <a:p>
            <a:pPr>
              <a:buNone/>
            </a:pPr>
            <a:r>
              <a:rPr lang="lv-LV" sz="1200" dirty="0" smtClean="0"/>
              <a:t> </a:t>
            </a:r>
          </a:p>
          <a:p>
            <a:pPr>
              <a:buNone/>
            </a:pPr>
            <a:endParaRPr lang="lv-LV" sz="1200" dirty="0" smtClean="0"/>
          </a:p>
          <a:p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48" y="4265216"/>
            <a:ext cx="6977252" cy="218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5546732"/>
            <a:ext cx="303961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lv-LV" sz="1200" b="1" dirty="0" smtClean="0">
                <a:solidFill>
                  <a:srgbClr val="000000"/>
                </a:solidFill>
              </a:rPr>
              <a:t>months    (01/02/2016 – 31/01/2019)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16368"/>
            <a:ext cx="406794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sz="1800" b="1" dirty="0" smtClean="0">
                <a:solidFill>
                  <a:srgbClr val="0070C0"/>
                </a:solidFill>
              </a:rPr>
              <a:t>http://summa-project.eu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4971" y="6544068"/>
            <a:ext cx="581902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lv-LV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Kāpēc LUMII AI-Lab sadarbojas ar LETA? Jo LETAi ir BigData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5974027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no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tā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Latvijai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1,16 MEUR  </a:t>
            </a:r>
            <a:endParaRPr lang="lv-LV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lielākais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Eiropas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IKT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pētniecības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projekts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Latvijā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1000" y="2971800"/>
            <a:ext cx="4046984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863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64" y="1183719"/>
            <a:ext cx="8295736" cy="56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400" y="125016"/>
            <a:ext cx="8610600" cy="101798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lv-LV" dirty="0" smtClean="0"/>
              <a:t/>
            </a:r>
            <a:br>
              <a:rPr lang="lv-LV" dirty="0" smtClean="0"/>
            </a:br>
            <a:endParaRPr lang="lv-LV" dirty="0" smtClean="0"/>
          </a:p>
          <a:p>
            <a:pPr>
              <a:buNone/>
            </a:pPr>
            <a:r>
              <a:rPr lang="lv-LV" sz="2800" dirty="0" smtClean="0"/>
              <a:t>SUMMA </a:t>
            </a:r>
            <a:r>
              <a:rPr lang="lv-LV" sz="2400" dirty="0" smtClean="0"/>
              <a:t>(Scalable Understanding of Multilingual Media)</a:t>
            </a:r>
          </a:p>
          <a:p>
            <a:pPr>
              <a:buNone/>
            </a:pPr>
            <a:r>
              <a:rPr lang="lv-LV" sz="1200" dirty="0" smtClean="0"/>
              <a:t>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377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22784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SUMMA projekta valodas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Datorlingvistikas 2 pieejas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u="sng" dirty="0" smtClean="0"/>
              <a:t>Vecā:</a:t>
            </a:r>
            <a:r>
              <a:rPr lang="lv-LV" dirty="0" smtClean="0"/>
              <a:t> NLP-pipeline (konstruējam analizatorus no dažādām komponentēm, izvēlamies features un algoritmus) – beigās apmācam</a:t>
            </a:r>
          </a:p>
          <a:p>
            <a:endParaRPr lang="lv-LV" dirty="0"/>
          </a:p>
          <a:p>
            <a:r>
              <a:rPr lang="lv-LV" b="1" u="sng" dirty="0" smtClean="0"/>
              <a:t>Jaunā: </a:t>
            </a:r>
            <a:r>
              <a:rPr lang="lv-LV" dirty="0" smtClean="0"/>
              <a:t>end-to-end DeepLearning (blackBox pieeja) – neko nekonstruē, tikai apmāca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Neural Machine Translation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05740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This </a:t>
            </a:r>
            <a:r>
              <a:rPr lang="en-US" dirty="0"/>
              <a:t>kind of experience is part of Disney’s efforts to ”extend the lifetime of </a:t>
            </a:r>
            <a:r>
              <a:rPr lang="en-US" dirty="0" smtClean="0"/>
              <a:t>its</a:t>
            </a:r>
            <a:r>
              <a:rPr lang="lv-LV" dirty="0" smtClean="0"/>
              <a:t> </a:t>
            </a:r>
            <a:r>
              <a:rPr lang="en-US" dirty="0" smtClean="0"/>
              <a:t>series </a:t>
            </a:r>
            <a:r>
              <a:rPr lang="en-US" dirty="0"/>
              <a:t>and build new relationships with audiences via digital platforms that </a:t>
            </a:r>
            <a:r>
              <a:rPr lang="en-US" dirty="0" smtClean="0"/>
              <a:t>are</a:t>
            </a:r>
            <a:r>
              <a:rPr lang="lv-LV" dirty="0" smtClean="0"/>
              <a:t> </a:t>
            </a:r>
            <a:r>
              <a:rPr lang="en-US" dirty="0" smtClean="0"/>
              <a:t>becoming </a:t>
            </a:r>
            <a:r>
              <a:rPr lang="en-US" dirty="0"/>
              <a:t>ever more important,” he added</a:t>
            </a:r>
            <a:r>
              <a:rPr lang="en-US" dirty="0" smtClean="0"/>
              <a:t>.</a:t>
            </a:r>
            <a:endParaRPr lang="lv-LV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i="1" dirty="0" smtClean="0"/>
              <a:t>RNNsearch-50 translate</a:t>
            </a:r>
            <a:r>
              <a:rPr lang="lv-LV" i="1" dirty="0" smtClean="0"/>
              <a:t>s</a:t>
            </a:r>
            <a:r>
              <a:rPr lang="en-US" i="1" dirty="0" smtClean="0"/>
              <a:t> </a:t>
            </a:r>
            <a:r>
              <a:rPr lang="en-US" i="1" dirty="0"/>
              <a:t>this long sentence correctly</a:t>
            </a:r>
            <a:r>
              <a:rPr lang="en-US" i="1" dirty="0" smtClean="0"/>
              <a:t>:</a:t>
            </a:r>
            <a:endParaRPr lang="lv-LV" i="1" dirty="0" smtClean="0"/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fr-FR" dirty="0"/>
              <a:t>Ce genre d’</a:t>
            </a:r>
            <a:r>
              <a:rPr lang="fr-FR" dirty="0" err="1"/>
              <a:t>exp´erience</a:t>
            </a:r>
            <a:r>
              <a:rPr lang="fr-FR" dirty="0"/>
              <a:t> fait partie des efforts de Disney pour ”prolonger la </a:t>
            </a:r>
            <a:r>
              <a:rPr lang="fr-FR" dirty="0" err="1" smtClean="0"/>
              <a:t>dur´ee</a:t>
            </a:r>
            <a:r>
              <a:rPr lang="lv-LV" dirty="0"/>
              <a:t> </a:t>
            </a:r>
            <a:r>
              <a:rPr lang="fr-FR" dirty="0" smtClean="0"/>
              <a:t>de </a:t>
            </a:r>
            <a:r>
              <a:rPr lang="fr-FR" dirty="0"/>
              <a:t>vie de ses s´</a:t>
            </a:r>
            <a:r>
              <a:rPr lang="fr-FR" dirty="0" err="1"/>
              <a:t>eries</a:t>
            </a:r>
            <a:r>
              <a:rPr lang="fr-FR" dirty="0"/>
              <a:t> et </a:t>
            </a:r>
            <a:r>
              <a:rPr lang="fr-FR" dirty="0" err="1"/>
              <a:t>cr´eer</a:t>
            </a:r>
            <a:r>
              <a:rPr lang="fr-FR" dirty="0"/>
              <a:t> de nouvelles relations avec des publics via </a:t>
            </a:r>
            <a:r>
              <a:rPr lang="fr-FR" dirty="0" smtClean="0"/>
              <a:t>des</a:t>
            </a:r>
            <a:r>
              <a:rPr lang="lv-LV" dirty="0" smtClean="0"/>
              <a:t> </a:t>
            </a:r>
            <a:r>
              <a:rPr lang="fr-FR" dirty="0" smtClean="0"/>
              <a:t>plateformes </a:t>
            </a:r>
            <a:r>
              <a:rPr lang="fr-FR" dirty="0" err="1"/>
              <a:t>num´eriques</a:t>
            </a:r>
            <a:r>
              <a:rPr lang="fr-FR" dirty="0"/>
              <a:t> de plus en plus importantes”, a-t-il </a:t>
            </a:r>
            <a:r>
              <a:rPr lang="fr-FR" dirty="0" err="1" smtClean="0"/>
              <a:t>ajout´e</a:t>
            </a:r>
            <a:r>
              <a:rPr lang="fr-FR" dirty="0" smtClean="0"/>
              <a:t>.</a:t>
            </a:r>
            <a:r>
              <a:rPr lang="lv-LV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6024670"/>
            <a:ext cx="67818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sz="1200" i="1" dirty="0" smtClean="0"/>
              <a:t>Sutskever I., Vinyals O., Le Q.V. 2014. Sequence to Sequence Learning with Neural Networks. </a:t>
            </a:r>
            <a:r>
              <a:rPr lang="en-US" sz="1200" i="1" dirty="0" err="1"/>
              <a:t>arXiv</a:t>
            </a:r>
            <a:r>
              <a:rPr lang="en-US" sz="1200" i="1" dirty="0"/>
              <a:t> preprint </a:t>
            </a:r>
            <a:r>
              <a:rPr lang="en-US" sz="1200" i="1" dirty="0" smtClean="0"/>
              <a:t>arXiv:1409.</a:t>
            </a:r>
            <a:r>
              <a:rPr lang="lv-LV" sz="1200" i="1" dirty="0" smtClean="0"/>
              <a:t>3215v3</a:t>
            </a:r>
            <a:r>
              <a:rPr lang="en-US" sz="1200" i="1" dirty="0" smtClean="0"/>
              <a:t>.</a:t>
            </a:r>
            <a:endParaRPr lang="lv-LV" sz="1200" i="1" dirty="0" smtClean="0"/>
          </a:p>
          <a:p>
            <a:pPr>
              <a:buNone/>
            </a:pPr>
            <a:r>
              <a:rPr lang="en-US" sz="1200" i="1" dirty="0" err="1" smtClean="0"/>
              <a:t>Dzmitry</a:t>
            </a:r>
            <a:r>
              <a:rPr lang="en-US" sz="1200" i="1" dirty="0" smtClean="0"/>
              <a:t> </a:t>
            </a:r>
            <a:r>
              <a:rPr lang="en-US" sz="1200" i="1" dirty="0" err="1"/>
              <a:t>Bahdanau</a:t>
            </a:r>
            <a:r>
              <a:rPr lang="en-US" sz="1200" i="1" dirty="0"/>
              <a:t>, </a:t>
            </a:r>
            <a:r>
              <a:rPr lang="en-US" sz="1200" i="1" dirty="0" err="1"/>
              <a:t>Kyunghyun</a:t>
            </a:r>
            <a:r>
              <a:rPr lang="en-US" sz="1200" i="1" dirty="0"/>
              <a:t> Cho, and </a:t>
            </a:r>
            <a:r>
              <a:rPr lang="en-US" sz="1200" i="1" dirty="0" err="1"/>
              <a:t>Yoshua</a:t>
            </a:r>
            <a:r>
              <a:rPr lang="en-US" sz="1200" i="1" dirty="0"/>
              <a:t> </a:t>
            </a:r>
            <a:r>
              <a:rPr lang="en-US" sz="1200" i="1" dirty="0" err="1" smtClean="0"/>
              <a:t>Bengio</a:t>
            </a:r>
            <a:r>
              <a:rPr lang="en-US" sz="1200" i="1" dirty="0" smtClean="0"/>
              <a:t>.</a:t>
            </a:r>
            <a:r>
              <a:rPr lang="lv-LV" sz="1200" i="1" dirty="0" smtClean="0"/>
              <a:t> </a:t>
            </a:r>
            <a:r>
              <a:rPr lang="en-US" sz="1200" i="1" dirty="0" smtClean="0"/>
              <a:t>201</a:t>
            </a:r>
            <a:r>
              <a:rPr lang="lv-LV" sz="1200" i="1" dirty="0" smtClean="0"/>
              <a:t>5</a:t>
            </a:r>
            <a:r>
              <a:rPr lang="en-US" sz="1200" i="1" dirty="0" smtClean="0"/>
              <a:t>. </a:t>
            </a:r>
            <a:r>
              <a:rPr lang="en-US" sz="1200" i="1" dirty="0"/>
              <a:t>Neural machine translation by </a:t>
            </a:r>
            <a:r>
              <a:rPr lang="en-US" sz="1200" i="1" dirty="0" smtClean="0"/>
              <a:t>jointly</a:t>
            </a:r>
            <a:r>
              <a:rPr lang="lv-LV" sz="1200" i="1" dirty="0" smtClean="0"/>
              <a:t> </a:t>
            </a:r>
            <a:r>
              <a:rPr lang="en-US" sz="1200" i="1" dirty="0" smtClean="0"/>
              <a:t>learning </a:t>
            </a:r>
            <a:r>
              <a:rPr lang="en-US" sz="1200" i="1" dirty="0"/>
              <a:t>to align and translate. Technical </a:t>
            </a:r>
            <a:r>
              <a:rPr lang="en-US" sz="1200" i="1" dirty="0" smtClean="0"/>
              <a:t>report,</a:t>
            </a:r>
            <a:r>
              <a:rPr lang="lv-LV" sz="1200" i="1" dirty="0" smtClean="0"/>
              <a:t> </a:t>
            </a:r>
            <a:r>
              <a:rPr lang="en-US" sz="1200" i="1" dirty="0" err="1" smtClean="0"/>
              <a:t>arXiv</a:t>
            </a:r>
            <a:r>
              <a:rPr lang="en-US" sz="1200" i="1" dirty="0" smtClean="0"/>
              <a:t> </a:t>
            </a:r>
            <a:r>
              <a:rPr lang="en-US" sz="1200" i="1" dirty="0"/>
              <a:t>preprint arXiv:1409.0473.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530334"/>
            <a:ext cx="2730235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lv-LV" dirty="0" smtClean="0"/>
              <a:t>BLEU 36.5:  EN </a:t>
            </a:r>
            <a:r>
              <a:rPr lang="lv-LV" dirty="0" smtClean="0">
                <a:sym typeface="Wingdings" pitchFamily="2" charset="2"/>
              </a:rPr>
              <a:t> 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2_Capsules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Tx/>
          <a:buChar char="–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75000"/>
          <a:buFontTx/>
          <a:buChar char="–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53486</TotalTime>
  <Words>851</Words>
  <Application>Microsoft Office PowerPoint</Application>
  <PresentationFormat>On-screen Show (4:3)</PresentationFormat>
  <Paragraphs>127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HelveticaNeueLT Std Cn</vt:lpstr>
      <vt:lpstr>HelveticaNeueLT Std Lt Cn</vt:lpstr>
      <vt:lpstr>Times New Roman</vt:lpstr>
      <vt:lpstr>Wingdings</vt:lpstr>
      <vt:lpstr>2_Capsules</vt:lpstr>
      <vt:lpstr>Uz ontoloģijām balstītas dabīgās valodas semantikas izgūšanas metodes    VPP „SOPHIS” 2.projekts „Uz ontoloģijām balstītas tīmekļa videi pielāgotas zināšanu inženierijas tehnoloģijas"</vt:lpstr>
      <vt:lpstr>LU MII Uzdevums (1.posms)</vt:lpstr>
      <vt:lpstr>LU MII Uzdevums (2.posms)</vt:lpstr>
      <vt:lpstr>LU MII Uzdevums (3.posms)</vt:lpstr>
      <vt:lpstr>PowerPoint Presentation</vt:lpstr>
      <vt:lpstr>PowerPoint Presentation</vt:lpstr>
      <vt:lpstr>SUMMA projekta valodas </vt:lpstr>
      <vt:lpstr>Datorlingvistikas 2 pieejas</vt:lpstr>
      <vt:lpstr>Neural Machine Translation</vt:lpstr>
      <vt:lpstr>Word-level Neural Translation</vt:lpstr>
      <vt:lpstr>Character-level Neural Translation</vt:lpstr>
      <vt:lpstr>Neironu char-level daudzvalodu tulkošana</vt:lpstr>
      <vt:lpstr>Tezaurs.lv API izveide</vt:lpstr>
      <vt:lpstr>Design Guidelines</vt:lpstr>
      <vt:lpstr>Microservices Modeling Example</vt:lpstr>
      <vt:lpstr>SemEval2015 rezultātu integrācija LETA</vt:lpstr>
    </vt:vector>
  </TitlesOfParts>
  <Company>Guntis Barzdins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Re-engineering OntoSem Ontology Towards OWL DL Compliance</dc:title>
  <dc:creator>Guntis Barzdins</dc:creator>
  <cp:lastModifiedBy>user</cp:lastModifiedBy>
  <cp:revision>2998</cp:revision>
  <cp:lastPrinted>2015-04-22T19:13:02Z</cp:lastPrinted>
  <dcterms:created xsi:type="dcterms:W3CDTF">2009-06-10T05:53:35Z</dcterms:created>
  <dcterms:modified xsi:type="dcterms:W3CDTF">2016-03-29T12:54:46Z</dcterms:modified>
</cp:coreProperties>
</file>