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395" r:id="rId4"/>
    <p:sldId id="306" r:id="rId5"/>
    <p:sldId id="394" r:id="rId6"/>
    <p:sldId id="372" r:id="rId7"/>
    <p:sldId id="358" r:id="rId8"/>
    <p:sldId id="359" r:id="rId9"/>
    <p:sldId id="374" r:id="rId10"/>
    <p:sldId id="339" r:id="rId11"/>
    <p:sldId id="340" r:id="rId12"/>
    <p:sldId id="311" r:id="rId13"/>
    <p:sldId id="312" r:id="rId14"/>
    <p:sldId id="313" r:id="rId15"/>
    <p:sldId id="314" r:id="rId16"/>
    <p:sldId id="373" r:id="rId17"/>
    <p:sldId id="318" r:id="rId18"/>
    <p:sldId id="342" r:id="rId19"/>
    <p:sldId id="319" r:id="rId20"/>
    <p:sldId id="320" r:id="rId21"/>
    <p:sldId id="321" r:id="rId22"/>
    <p:sldId id="392" r:id="rId23"/>
    <p:sldId id="324" r:id="rId24"/>
    <p:sldId id="375" r:id="rId25"/>
    <p:sldId id="337" r:id="rId26"/>
    <p:sldId id="376" r:id="rId27"/>
    <p:sldId id="329" r:id="rId28"/>
    <p:sldId id="330" r:id="rId29"/>
    <p:sldId id="397" r:id="rId30"/>
    <p:sldId id="402" r:id="rId31"/>
    <p:sldId id="404" r:id="rId32"/>
    <p:sldId id="403" r:id="rId33"/>
    <p:sldId id="399" r:id="rId34"/>
    <p:sldId id="333" r:id="rId35"/>
    <p:sldId id="396" r:id="rId36"/>
    <p:sldId id="289" r:id="rId37"/>
    <p:sldId id="290" r:id="rId38"/>
    <p:sldId id="291" r:id="rId39"/>
    <p:sldId id="292" r:id="rId40"/>
    <p:sldId id="293" r:id="rId41"/>
    <p:sldId id="295" r:id="rId42"/>
    <p:sldId id="296" r:id="rId43"/>
    <p:sldId id="297" r:id="rId44"/>
    <p:sldId id="298" r:id="rId45"/>
    <p:sldId id="301" r:id="rId46"/>
    <p:sldId id="302" r:id="rId47"/>
    <p:sldId id="303" r:id="rId48"/>
    <p:sldId id="304" r:id="rId49"/>
    <p:sldId id="305" r:id="rId50"/>
    <p:sldId id="28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55CDC76-7B95-424A-92A3-B16A7363C7DB}">
          <p14:sldIdLst>
            <p14:sldId id="256"/>
            <p14:sldId id="257"/>
            <p14:sldId id="395"/>
            <p14:sldId id="306"/>
            <p14:sldId id="394"/>
            <p14:sldId id="372"/>
            <p14:sldId id="358"/>
            <p14:sldId id="359"/>
            <p14:sldId id="374"/>
            <p14:sldId id="339"/>
            <p14:sldId id="340"/>
            <p14:sldId id="311"/>
            <p14:sldId id="312"/>
            <p14:sldId id="313"/>
            <p14:sldId id="314"/>
            <p14:sldId id="373"/>
            <p14:sldId id="318"/>
            <p14:sldId id="342"/>
            <p14:sldId id="319"/>
            <p14:sldId id="320"/>
            <p14:sldId id="321"/>
            <p14:sldId id="392"/>
            <p14:sldId id="324"/>
            <p14:sldId id="375"/>
            <p14:sldId id="337"/>
            <p14:sldId id="376"/>
            <p14:sldId id="329"/>
            <p14:sldId id="330"/>
            <p14:sldId id="397"/>
            <p14:sldId id="402"/>
            <p14:sldId id="404"/>
            <p14:sldId id="403"/>
            <p14:sldId id="399"/>
            <p14:sldId id="333"/>
            <p14:sldId id="396"/>
            <p14:sldId id="289"/>
            <p14:sldId id="290"/>
            <p14:sldId id="291"/>
            <p14:sldId id="292"/>
            <p14:sldId id="293"/>
            <p14:sldId id="295"/>
            <p14:sldId id="296"/>
            <p14:sldId id="297"/>
            <p14:sldId id="298"/>
            <p14:sldId id="301"/>
            <p14:sldId id="302"/>
            <p14:sldId id="303"/>
            <p14:sldId id="304"/>
            <p14:sldId id="305"/>
            <p14:sldId id="28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0" autoAdjust="0"/>
    <p:restoredTop sz="89583" autoAdjust="0"/>
  </p:normalViewPr>
  <p:slideViewPr>
    <p:cSldViewPr snapToObjects="1">
      <p:cViewPr varScale="1">
        <p:scale>
          <a:sx n="82" d="100"/>
          <a:sy n="82" d="100"/>
        </p:scale>
        <p:origin x="-1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1E7DB-F52F-4293-9EFF-315ED59C6F4B}" type="datetimeFigureOut">
              <a:rPr lang="lv-LV" smtClean="0"/>
              <a:pPr/>
              <a:t>16.03.16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D9608-5802-4A38-A442-1F983A623CF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1441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255D5-7B1E-493E-9495-FB897296AFA0}" type="datetimeFigureOut">
              <a:rPr lang="lv-LV" smtClean="0"/>
              <a:t>16.03.16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F10D9-7B56-4DA0-A365-5869987B127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194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65">
              <a:defRPr/>
            </a:pPr>
            <a:r>
              <a:rPr lang="en-GB" dirty="0" smtClean="0"/>
              <a:t>Basic introduction of C-ITS architecture</a:t>
            </a:r>
            <a:r>
              <a:rPr lang="en-GB" baseline="0" dirty="0" smtClean="0"/>
              <a:t> and standards.</a:t>
            </a:r>
          </a:p>
          <a:p>
            <a:pPr defTabSz="914365">
              <a:defRPr/>
            </a:pPr>
            <a:r>
              <a:rPr lang="en-GB" baseline="0" dirty="0" smtClean="0"/>
              <a:t>V2V based on </a:t>
            </a:r>
            <a:r>
              <a:rPr lang="en-GB" baseline="0" dirty="0" err="1" smtClean="0"/>
              <a:t>Geonetworking</a:t>
            </a:r>
            <a:r>
              <a:rPr lang="en-GB" baseline="0" dirty="0" smtClean="0"/>
              <a:t>, ad hoc networking protocol, forwarding based on geo information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0C9D-2866-4274-8D6B-7ED90D9C6E34}" type="slidenum">
              <a:rPr lang="en-GB" altLang="nl-NL" smtClean="0"/>
              <a:pPr/>
              <a:t>7</a:t>
            </a:fld>
            <a:endParaRPr lang="en-GB" altLang="nl-NL" dirty="0"/>
          </a:p>
        </p:txBody>
      </p:sp>
    </p:spTree>
    <p:extLst>
      <p:ext uri="{BB962C8B-B14F-4D97-AF65-F5344CB8AC3E}">
        <p14:creationId xmlns:p14="http://schemas.microsoft.com/office/powerpoint/2010/main" val="3456639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 pamatu stereo redzes sistēmai tika izvēlēta EDI 4. posma VPP programmas 2. projekta Stereo Redzes sistēma; autors – H.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Grinbergs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Demonstrācijas nolūkiem / ērtai aprobācijai šī sistēma bija izveidota kā viena programma apvienojot sevī aprēķinu daļu un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saskarni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Windows vidē. Parametrus varēja ievadīt izmantojot komandrindu (palaižot programmu), pēc tam mainīt izmantojot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slaiderus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tastatūru.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46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9707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 pamatu stereo redzes sistēmai tika izvēlēta EDI 4. posma VPP programmas 2. projekta Stereo Redzes sistēma; autors – H.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Grinbergs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Demonstrācijas nolūkiem / ērtai aprobācijai šī sistēma bija izveidota kā viena programma apvienojot sevī aprēķinu daļu un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saskarni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Windows vidē. Parametrus varēja ievadīt izmantojot komandrindu (palaižot programmu), pēc tam mainīt izmantojot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slaiderus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tastatūru.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47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76205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 pamatu stereo redzes sistēmai tika izvēlēta EDI 4. posma VPP programmas 2. projekta Stereo Redzes sistēma; autors – H.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Grinbergs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Demonstrācijas nolūkiem / ērtai aprobācijai šī sistēma bija izveidota kā viena programma apvienojot sevī aprēķinu daļu un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saskarni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Windows vidē. Parametrus varēja ievadīt izmantojot komandrindu (palaižot programmu), pēc tam mainīt izmantojot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slaiderus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tastatūru.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48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82430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 pamatu stereo redzes sistēmai tika izvēlēta EDI 4. posma VPP programmas 2. projekta Stereo Redzes sistēma; autors – H.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Grinbergs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Demonstrācijas nolūkiem / ērtai aprobācijai šī sistēma bija izveidota kā viena programma apvienojot sevī aprēķinu daļu un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saskarni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Windows vidē. Parametrus varēja ievadīt izmantojot komandrindu (palaižot programmu), pēc tam mainīt izmantojot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slaiderus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tastatūru.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49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3514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65">
              <a:defRPr/>
            </a:pPr>
            <a:r>
              <a:rPr lang="en-GB" dirty="0" smtClean="0"/>
              <a:t>Basic introduction of C-ITS station types which are relevant for GCDC2016</a:t>
            </a:r>
          </a:p>
          <a:p>
            <a:pPr defTabSz="914365">
              <a:defRPr/>
            </a:pPr>
            <a:r>
              <a:rPr lang="en-GB" dirty="0" smtClean="0"/>
              <a:t>V2V</a:t>
            </a:r>
            <a:r>
              <a:rPr lang="en-GB" baseline="0" dirty="0" smtClean="0"/>
              <a:t> for scenario execution of teams</a:t>
            </a:r>
          </a:p>
          <a:p>
            <a:pPr defTabSz="914365">
              <a:defRPr/>
            </a:pPr>
            <a:r>
              <a:rPr lang="en-GB" baseline="0" dirty="0" smtClean="0"/>
              <a:t>RSU: V2I for scenario management, logging of messages: also for judging purposes</a:t>
            </a:r>
          </a:p>
          <a:p>
            <a:pPr defTabSz="914365">
              <a:defRPr/>
            </a:pPr>
            <a:r>
              <a:rPr lang="en-GB" dirty="0" smtClean="0"/>
              <a:t>Central</a:t>
            </a:r>
            <a:r>
              <a:rPr lang="en-GB" baseline="0" dirty="0" smtClean="0"/>
              <a:t> ITS-S, A270 control room: management, logging, preparations: troubleshooting debugging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0C9D-2866-4274-8D6B-7ED90D9C6E34}" type="slidenum">
              <a:rPr lang="en-GB" altLang="nl-NL" smtClean="0"/>
              <a:pPr/>
              <a:t>8</a:t>
            </a:fld>
            <a:endParaRPr lang="en-GB" altLang="nl-NL" dirty="0"/>
          </a:p>
        </p:txBody>
      </p:sp>
    </p:spTree>
    <p:extLst>
      <p:ext uri="{BB962C8B-B14F-4D97-AF65-F5344CB8AC3E}">
        <p14:creationId xmlns:p14="http://schemas.microsoft.com/office/powerpoint/2010/main" val="345663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65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50C9D-2866-4274-8D6B-7ED90D9C6E34}" type="slidenum">
              <a:rPr lang="en-GB" altLang="nl-NL" smtClean="0"/>
              <a:pPr/>
              <a:t>29</a:t>
            </a:fld>
            <a:endParaRPr lang="en-GB" altLang="nl-NL" dirty="0"/>
          </a:p>
        </p:txBody>
      </p:sp>
    </p:spTree>
    <p:extLst>
      <p:ext uri="{BB962C8B-B14F-4D97-AF65-F5344CB8AC3E}">
        <p14:creationId xmlns:p14="http://schemas.microsoft.com/office/powerpoint/2010/main" val="3456639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 pamatu stereo redzes sistēmai tika izvēlēta EDI 4. posma VPP programmas 2. projekta Stereo Redzes sistēma; autors – H.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Grinbergs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Demonstrācijas nolūkiem / ērtai aprobācijai šī sistēma bija izveidota kā viena programma apvienojot sevī aprēķinu daļu un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saskarni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Windows vidē. Parametrus varēja ievadīt izmantojot komandrindu (palaižot programmu), pēc tam mainīt izmantojot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slaiderus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tastatūru.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36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8524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&lt;…&gt;</a:t>
            </a:r>
          </a:p>
          <a:p>
            <a:r>
              <a:rPr lang="lv-LV" dirty="0" smtClean="0"/>
              <a:t>Sīkāk par katru moduli…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37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2346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&lt;…&gt;</a:t>
            </a:r>
          </a:p>
          <a:p>
            <a:r>
              <a:rPr lang="lv-LV" dirty="0" smtClean="0"/>
              <a:t>Sīkāk par katru moduli…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42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8720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&lt;…&gt;</a:t>
            </a:r>
          </a:p>
          <a:p>
            <a:r>
              <a:rPr lang="lv-LV" dirty="0" smtClean="0"/>
              <a:t>Sīkāk par katru moduli…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43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58724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 pamatu stereo redzes sistēmai tika izvēlēta EDI 4. posma VPP programmas 2. projekta Stereo Redzes sistēma; autors – H.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Grinbergs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Demonstrācijas nolūkiem / ērtai aprobācijai šī sistēma bija izveidota kā viena programma apvienojot sevī aprēķinu daļu un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saskarni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Windows vidē. Parametrus varēja ievadīt izmantojot komandrindu (palaižot programmu), pēc tam mainīt izmantojot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slaiderus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tastatūru.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44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78429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 pamatu stereo redzes sistēmai tika izvēlēta EDI 4. posma VPP programmas 2. projekta Stereo Redzes sistēma; autors – H.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Grinbergs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Demonstrācijas nolūkiem / ērtai aprobācijai šī sistēma bija izveidota kā viena programma apvienojot sevī aprēķinu daļu un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saskarni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Windows vidē. Parametrus varēja ievadīt izmantojot komandrindu (palaižot programmu), pēc tam mainīt izmantojot GUI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slaiderus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tastatūru.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F10D9-7B56-4DA0-A365-5869987B127A}" type="slidenum">
              <a:rPr lang="lv-LV" smtClean="0"/>
              <a:t>45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3975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8469-2177-491B-B66C-AD8115D86BF5}" type="datetime1">
              <a:rPr lang="en-US" smtClean="0"/>
              <a:t>16.03.16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D346B-B7E1-4003-AE4A-8B522462598D}" type="datetime1">
              <a:rPr lang="en-US" smtClean="0"/>
              <a:t>16.03.16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8BED-DB9A-49E0-976C-F6A85716216C}" type="datetime1">
              <a:rPr lang="en-US" smtClean="0"/>
              <a:t>16.03.16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1923-4A3E-48E9-95B1-65C6B072F09D}" type="datetime1">
              <a:rPr lang="en-US" smtClean="0"/>
              <a:t>16.03.16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D51D-EAE2-4A3F-94F6-A4C0E43CA99A}" type="datetime1">
              <a:rPr lang="en-US" smtClean="0"/>
              <a:t>16.03.16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144F-DD8A-4CB3-AF09-07B9C9338E85}" type="datetime1">
              <a:rPr lang="en-US" smtClean="0"/>
              <a:t>16.03.16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9CDE-61C2-4435-83F0-7791E6114889}" type="datetime1">
              <a:rPr lang="en-US" smtClean="0"/>
              <a:t>16.03.16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0BCB-CA70-470B-AC24-1F9F6958000F}" type="datetime1">
              <a:rPr lang="en-US" smtClean="0"/>
              <a:t>16.03.16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2E-CD66-4C10-9AD5-28FCA9271844}" type="datetime1">
              <a:rPr lang="en-US" smtClean="0"/>
              <a:t>16.03.16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61384-8F99-421F-AE27-52F66F7F20BF}" type="datetime1">
              <a:rPr lang="en-US" smtClean="0"/>
              <a:t>16.03.16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F861-BC62-46F1-90DB-C140C9B69002}" type="datetime1">
              <a:rPr lang="en-US" smtClean="0"/>
              <a:t>16.03.16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B496D-9922-4881-B04F-F88465B25444}" type="datetime1">
              <a:rPr lang="en-US" smtClean="0"/>
              <a:t>16.03.16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"/>
          <a:stretch>
            <a:fillRect/>
          </a:stretch>
        </p:blipFill>
        <p:spPr bwMode="auto">
          <a:xfrm>
            <a:off x="0" y="6029325"/>
            <a:ext cx="91440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cdc.net/en/i-game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1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1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1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1524"/>
            <a:ext cx="7772400" cy="1470025"/>
          </a:xfrm>
        </p:spPr>
        <p:txBody>
          <a:bodyPr>
            <a:normAutofit/>
          </a:bodyPr>
          <a:lstStyle/>
          <a:p>
            <a:r>
              <a:rPr lang="es-ES" sz="3600" b="1" cap="all" dirty="0" err="1"/>
              <a:t>Viedās</a:t>
            </a:r>
            <a:r>
              <a:rPr lang="es-ES" sz="3600" b="1" cap="all" dirty="0"/>
              <a:t> </a:t>
            </a:r>
            <a:r>
              <a:rPr lang="es-ES" sz="3600" b="1" cap="all" dirty="0" err="1"/>
              <a:t>automašīnas</a:t>
            </a:r>
            <a:r>
              <a:rPr lang="es-ES" sz="3600" b="1" cap="all" dirty="0"/>
              <a:t> un </a:t>
            </a:r>
            <a:r>
              <a:rPr lang="es-ES" sz="3600" b="1" cap="all" dirty="0" smtClean="0"/>
              <a:t>ADAS </a:t>
            </a:r>
            <a:r>
              <a:rPr lang="es-ES" sz="3600" b="1" cap="all" dirty="0" err="1"/>
              <a:t>sistēmas</a:t>
            </a:r>
            <a:endParaRPr lang="lv-LV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41195"/>
            <a:ext cx="6400800" cy="802940"/>
          </a:xfrm>
        </p:spPr>
        <p:txBody>
          <a:bodyPr>
            <a:normAutofit/>
          </a:bodyPr>
          <a:lstStyle/>
          <a:p>
            <a:r>
              <a:rPr lang="lv-LV" sz="2000" i="1" dirty="0" smtClean="0">
                <a:solidFill>
                  <a:schemeClr val="tx1"/>
                </a:solidFill>
              </a:rPr>
              <a:t>Ingars Ribners (ingars.ribners@edi.lv)</a:t>
            </a:r>
          </a:p>
          <a:p>
            <a:r>
              <a:rPr lang="lv-LV" sz="2000" i="1" dirty="0" smtClean="0">
                <a:solidFill>
                  <a:schemeClr val="tx1"/>
                </a:solidFill>
              </a:rPr>
              <a:t>Mihails Pudžs (mihails.pudzs@edi.lv)</a:t>
            </a:r>
            <a:endParaRPr lang="lv-LV" sz="2000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13086"/>
          <a:stretch/>
        </p:blipFill>
        <p:spPr>
          <a:xfrm>
            <a:off x="5047667" y="1808820"/>
            <a:ext cx="843724" cy="381321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24000" y="5319210"/>
            <a:ext cx="6400800" cy="80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dirty="0" smtClean="0">
                <a:solidFill>
                  <a:schemeClr val="tx1"/>
                </a:solidFill>
              </a:rPr>
              <a:t>2016</a:t>
            </a:r>
            <a:r>
              <a:rPr lang="lv-LV" sz="2000" dirty="0" smtClean="0">
                <a:solidFill>
                  <a:schemeClr val="tx1"/>
                </a:solidFill>
              </a:rPr>
              <a:t>.</a:t>
            </a:r>
            <a:r>
              <a:rPr lang="en-US" sz="2000" dirty="0">
                <a:solidFill>
                  <a:schemeClr val="tx1"/>
                </a:solidFill>
              </a:rPr>
              <a:t>g</a:t>
            </a:r>
            <a:r>
              <a:rPr lang="lv-LV" sz="2000" dirty="0" smtClean="0">
                <a:solidFill>
                  <a:schemeClr val="tx1"/>
                </a:solidFill>
              </a:rPr>
              <a:t>ada 16.mart</a:t>
            </a:r>
            <a:r>
              <a:rPr lang="lv-LV" sz="2000" dirty="0">
                <a:solidFill>
                  <a:schemeClr val="tx1"/>
                </a:solidFill>
              </a:rPr>
              <a:t>s</a:t>
            </a:r>
            <a:endParaRPr lang="lv-LV" sz="2000" dirty="0" smtClean="0">
              <a:solidFill>
                <a:schemeClr val="tx1"/>
              </a:solidFill>
            </a:endParaRPr>
          </a:p>
          <a:p>
            <a:r>
              <a:rPr lang="lv-LV" sz="2000" dirty="0" smtClean="0">
                <a:solidFill>
                  <a:schemeClr val="tx1"/>
                </a:solidFill>
              </a:rPr>
              <a:t>Rīga</a:t>
            </a:r>
            <a:endParaRPr lang="lv-LV" sz="2000" dirty="0">
              <a:solidFill>
                <a:schemeClr val="tx1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rot="14948345" flipH="1">
            <a:off x="5473141" y="659998"/>
            <a:ext cx="1079778" cy="1061986"/>
          </a:xfrm>
          <a:prstGeom prst="arc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4948345" flipH="1">
            <a:off x="5725508" y="541536"/>
            <a:ext cx="858904" cy="810612"/>
          </a:xfrm>
          <a:prstGeom prst="arc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14948345" flipH="1">
            <a:off x="6072397" y="306801"/>
            <a:ext cx="631235" cy="688841"/>
          </a:xfrm>
          <a:prstGeom prst="arc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4948345" flipH="1">
            <a:off x="6312125" y="125544"/>
            <a:ext cx="480921" cy="491781"/>
          </a:xfrm>
          <a:prstGeom prst="arc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4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51" y="224284"/>
            <a:ext cx="3678400" cy="6504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1212208"/>
          </a:xfrm>
        </p:spPr>
        <p:txBody>
          <a:bodyPr>
            <a:normAutofit/>
          </a:bodyPr>
          <a:lstStyle/>
          <a:p>
            <a:r>
              <a:rPr lang="en-US" dirty="0"/>
              <a:t>GCDC </a:t>
            </a:r>
            <a:r>
              <a:rPr lang="en-US" dirty="0" smtClean="0"/>
              <a:t>2016. </a:t>
            </a:r>
            <a:r>
              <a:rPr lang="en-US" dirty="0" err="1" smtClean="0"/>
              <a:t>Sensori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232584" y="1869415"/>
            <a:ext cx="6853915" cy="3583371"/>
          </a:xfrm>
        </p:spPr>
        <p:txBody>
          <a:bodyPr>
            <a:noAutofit/>
          </a:bodyPr>
          <a:lstStyle/>
          <a:p>
            <a:pPr lvl="0" algn="l"/>
            <a:r>
              <a:rPr lang="lv-LV" sz="2000" dirty="0" smtClean="0">
                <a:solidFill>
                  <a:schemeClr val="tx1"/>
                </a:solidFill>
              </a:rPr>
              <a:t>Obligāti</a:t>
            </a:r>
          </a:p>
          <a:p>
            <a:pPr marL="342900" lvl="0" indent="-342900" algn="l">
              <a:buFont typeface="Arial"/>
              <a:buChar char="•"/>
            </a:pPr>
            <a:r>
              <a:rPr lang="lv-LV" sz="2000" dirty="0" smtClean="0">
                <a:solidFill>
                  <a:schemeClr val="tx1"/>
                </a:solidFill>
              </a:rPr>
              <a:t>RTK-GPS (10Hz, 1cm, IMU)</a:t>
            </a:r>
          </a:p>
          <a:p>
            <a:pPr marL="342900" lvl="0" indent="-342900" algn="l">
              <a:buFont typeface="Arial"/>
              <a:buChar char="•"/>
            </a:pPr>
            <a:r>
              <a:rPr lang="lv-LV" sz="2000" dirty="0" smtClean="0">
                <a:solidFill>
                  <a:schemeClr val="tx1"/>
                </a:solidFill>
              </a:rPr>
              <a:t>Datu apmaiņa ar citiem auto </a:t>
            </a:r>
            <a:br>
              <a:rPr lang="lv-LV" sz="2000" dirty="0" smtClean="0">
                <a:solidFill>
                  <a:schemeClr val="tx1"/>
                </a:solidFill>
              </a:rPr>
            </a:br>
            <a:r>
              <a:rPr lang="lv-LV" sz="2000" dirty="0">
                <a:solidFill>
                  <a:schemeClr val="tx1"/>
                </a:solidFill>
              </a:rPr>
              <a:t>(BTP/GeoNetworking, IEEE 801.11p)</a:t>
            </a:r>
            <a:endParaRPr lang="lv-LV" sz="2000" dirty="0" smtClean="0">
              <a:solidFill>
                <a:schemeClr val="tx1"/>
              </a:solidFill>
            </a:endParaRPr>
          </a:p>
          <a:p>
            <a:pPr lvl="0" algn="l"/>
            <a:endParaRPr lang="lv-LV" sz="2000" dirty="0">
              <a:solidFill>
                <a:schemeClr val="tx1"/>
              </a:solidFill>
            </a:endParaRPr>
          </a:p>
          <a:p>
            <a:pPr lvl="0" algn="l"/>
            <a:r>
              <a:rPr lang="lv-LV" sz="2000" dirty="0" smtClean="0">
                <a:solidFill>
                  <a:schemeClr val="tx1"/>
                </a:solidFill>
              </a:rPr>
              <a:t>Pēc izvēles</a:t>
            </a:r>
          </a:p>
          <a:p>
            <a:pPr marL="342900" lvl="0" indent="-342900" algn="l">
              <a:buFont typeface="Arial"/>
              <a:buChar char="•"/>
            </a:pPr>
            <a:r>
              <a:rPr lang="lv-LV" sz="2000" dirty="0" smtClean="0">
                <a:solidFill>
                  <a:schemeClr val="tx1"/>
                </a:solidFill>
              </a:rPr>
              <a:t>LiDAR (HDL-32E)</a:t>
            </a:r>
          </a:p>
          <a:p>
            <a:pPr marL="342900" lvl="0" indent="-342900" algn="l">
              <a:buFont typeface="Arial"/>
              <a:buChar char="•"/>
            </a:pPr>
            <a:r>
              <a:rPr lang="lv-LV" sz="2000" dirty="0" smtClean="0">
                <a:solidFill>
                  <a:schemeClr val="tx1"/>
                </a:solidFill>
              </a:rPr>
              <a:t>Stereo-vision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R</a:t>
            </a:r>
            <a:r>
              <a:rPr lang="lv-LV" sz="2000" dirty="0" smtClean="0">
                <a:solidFill>
                  <a:schemeClr val="tx1"/>
                </a:solidFill>
              </a:rPr>
              <a:t>adars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U</a:t>
            </a:r>
            <a:r>
              <a:rPr lang="lv-LV" sz="2000" dirty="0" smtClean="0">
                <a:solidFill>
                  <a:schemeClr val="tx1"/>
                </a:solidFill>
              </a:rPr>
              <a:t>ltraskaņas sensori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U</a:t>
            </a:r>
            <a:r>
              <a:rPr lang="lv-LV" sz="2000" dirty="0" smtClean="0">
                <a:solidFill>
                  <a:schemeClr val="tx1"/>
                </a:solidFill>
              </a:rPr>
              <a:t>c.</a:t>
            </a:r>
            <a:endParaRPr lang="lv-LV" sz="2000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433593" y="3550992"/>
            <a:ext cx="3539424" cy="670220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210175" y="3162971"/>
            <a:ext cx="3762842" cy="1493296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092586" y="1869416"/>
            <a:ext cx="3974502" cy="3069049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92586" y="4938465"/>
            <a:ext cx="3974502" cy="305715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21537" y="5244180"/>
            <a:ext cx="2245947" cy="94066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21537" y="1869416"/>
            <a:ext cx="2245947" cy="3468830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021537" y="4491652"/>
            <a:ext cx="2245947" cy="846594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021537" y="2386925"/>
            <a:ext cx="2163635" cy="2951321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1212208"/>
          </a:xfrm>
        </p:spPr>
        <p:txBody>
          <a:bodyPr>
            <a:normAutofit/>
          </a:bodyPr>
          <a:lstStyle/>
          <a:p>
            <a:r>
              <a:rPr lang="en-US" dirty="0"/>
              <a:t>GCDC </a:t>
            </a:r>
            <a:r>
              <a:rPr lang="en-US" dirty="0" smtClean="0"/>
              <a:t>2016. </a:t>
            </a:r>
            <a:r>
              <a:rPr lang="en-US" dirty="0" err="1" smtClean="0"/>
              <a:t>Aktuatori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457605" y="1869415"/>
            <a:ext cx="5628893" cy="3583371"/>
          </a:xfrm>
        </p:spPr>
        <p:txBody>
          <a:bodyPr>
            <a:normAutofit/>
          </a:bodyPr>
          <a:lstStyle/>
          <a:p>
            <a:pPr lvl="0" algn="l"/>
            <a:r>
              <a:rPr lang="lv-LV" sz="2800" dirty="0" smtClean="0">
                <a:solidFill>
                  <a:schemeClr val="tx1"/>
                </a:solidFill>
              </a:rPr>
              <a:t>Gāze</a:t>
            </a:r>
          </a:p>
          <a:p>
            <a:pPr lvl="0" algn="l"/>
            <a:endParaRPr lang="lv-LV" sz="2800" dirty="0">
              <a:solidFill>
                <a:schemeClr val="tx1"/>
              </a:solidFill>
            </a:endParaRPr>
          </a:p>
          <a:p>
            <a:pPr lvl="0" algn="l"/>
            <a:r>
              <a:rPr lang="lv-LV" sz="2800" dirty="0" smtClean="0">
                <a:solidFill>
                  <a:schemeClr val="tx1"/>
                </a:solidFill>
              </a:rPr>
              <a:t>Bremze</a:t>
            </a:r>
          </a:p>
          <a:p>
            <a:pPr lvl="0" algn="l"/>
            <a:endParaRPr lang="lv-LV" sz="2800" dirty="0">
              <a:solidFill>
                <a:schemeClr val="tx1"/>
              </a:solidFill>
            </a:endParaRPr>
          </a:p>
          <a:p>
            <a:pPr lvl="0" algn="l"/>
            <a:r>
              <a:rPr lang="lv-LV" sz="2800" dirty="0" smtClean="0">
                <a:solidFill>
                  <a:schemeClr val="tx1"/>
                </a:solidFill>
              </a:rPr>
              <a:t>Stūre (neobligāti)</a:t>
            </a:r>
          </a:p>
        </p:txBody>
      </p:sp>
    </p:spTree>
    <p:extLst>
      <p:ext uri="{BB962C8B-B14F-4D97-AF65-F5344CB8AC3E}">
        <p14:creationId xmlns:p14="http://schemas.microsoft.com/office/powerpoint/2010/main" val="91997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438754"/>
            <a:ext cx="7772400" cy="1100036"/>
          </a:xfrm>
        </p:spPr>
        <p:txBody>
          <a:bodyPr>
            <a:noAutofit/>
          </a:bodyPr>
          <a:lstStyle/>
          <a:p>
            <a:r>
              <a:rPr lang="en-US" dirty="0"/>
              <a:t>GCDC </a:t>
            </a:r>
            <a:r>
              <a:rPr lang="en-US" dirty="0" smtClean="0"/>
              <a:t>2016. </a:t>
            </a:r>
            <a:r>
              <a:rPr lang="en-US" dirty="0" err="1" smtClean="0"/>
              <a:t>Scenāriji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83470" y="1763815"/>
            <a:ext cx="7274730" cy="3375375"/>
          </a:xfrm>
        </p:spPr>
        <p:txBody>
          <a:bodyPr>
            <a:noAutofit/>
          </a:bodyPr>
          <a:lstStyle/>
          <a:p>
            <a:pPr lvl="0" algn="l"/>
            <a:r>
              <a:rPr lang="lv-LV" sz="2800" dirty="0">
                <a:solidFill>
                  <a:schemeClr val="tx1"/>
                </a:solidFill>
              </a:rPr>
              <a:t>Scenārijs 1: </a:t>
            </a:r>
            <a:r>
              <a:rPr lang="lv-LV" sz="2800" dirty="0" smtClean="0">
                <a:solidFill>
                  <a:schemeClr val="tx1"/>
                </a:solidFill>
              </a:rPr>
              <a:t>  Ceļa </a:t>
            </a:r>
            <a:r>
              <a:rPr lang="lv-LV" sz="2800" dirty="0">
                <a:solidFill>
                  <a:schemeClr val="tx1"/>
                </a:solidFill>
              </a:rPr>
              <a:t>remonts. </a:t>
            </a:r>
            <a:endParaRPr lang="lv-LV" sz="2800" dirty="0" smtClean="0">
              <a:solidFill>
                <a:schemeClr val="tx1"/>
              </a:solidFill>
            </a:endParaRPr>
          </a:p>
          <a:p>
            <a:pPr lvl="0" algn="l"/>
            <a:r>
              <a:rPr lang="lv-LV" sz="2800" dirty="0">
                <a:solidFill>
                  <a:schemeClr val="tx1"/>
                </a:solidFill>
              </a:rPr>
              <a:t> </a:t>
            </a:r>
            <a:r>
              <a:rPr lang="lv-LV" sz="2800" dirty="0" smtClean="0">
                <a:solidFill>
                  <a:schemeClr val="tx1"/>
                </a:solidFill>
              </a:rPr>
              <a:t>                      </a:t>
            </a:r>
            <a:endParaRPr lang="en-US" sz="2800" dirty="0">
              <a:solidFill>
                <a:schemeClr val="tx1"/>
              </a:solidFill>
            </a:endParaRPr>
          </a:p>
          <a:p>
            <a:pPr lvl="0" algn="l"/>
            <a:r>
              <a:rPr lang="lv-LV" sz="2800" dirty="0">
                <a:solidFill>
                  <a:schemeClr val="tx1"/>
                </a:solidFill>
              </a:rPr>
              <a:t>Scenārijs 2: </a:t>
            </a:r>
            <a:r>
              <a:rPr lang="lv-LV" sz="2800" dirty="0" smtClean="0">
                <a:solidFill>
                  <a:schemeClr val="tx1"/>
                </a:solidFill>
              </a:rPr>
              <a:t>  Krustojuma šķērsošana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lv-LV" sz="2800" dirty="0" smtClean="0">
              <a:solidFill>
                <a:schemeClr val="tx1"/>
              </a:solidFill>
            </a:endParaRPr>
          </a:p>
          <a:p>
            <a:pPr algn="l"/>
            <a:r>
              <a:rPr lang="lv-LV" sz="2800" dirty="0" smtClean="0">
                <a:solidFill>
                  <a:schemeClr val="tx1"/>
                </a:solidFill>
              </a:rPr>
              <a:t>Scenārijs </a:t>
            </a:r>
            <a:r>
              <a:rPr lang="lv-LV" sz="2800" dirty="0">
                <a:solidFill>
                  <a:schemeClr val="tx1"/>
                </a:solidFill>
              </a:rPr>
              <a:t>3: </a:t>
            </a:r>
            <a:r>
              <a:rPr lang="lv-LV" sz="2800" dirty="0" smtClean="0">
                <a:solidFill>
                  <a:schemeClr val="tx1"/>
                </a:solidFill>
              </a:rPr>
              <a:t>  Ceļa </a:t>
            </a:r>
            <a:r>
              <a:rPr lang="lv-LV" sz="2800" dirty="0">
                <a:solidFill>
                  <a:schemeClr val="tx1"/>
                </a:solidFill>
              </a:rPr>
              <a:t>došana operatīvajam transportlīdzeklim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7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2-04 at 9.4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0" y="413665"/>
            <a:ext cx="7053989" cy="537915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27865" y="233645"/>
            <a:ext cx="915870" cy="855095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1.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207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04 at 9.50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233645"/>
            <a:ext cx="7481261" cy="566022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7865" y="233645"/>
            <a:ext cx="915870" cy="855095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2.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586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04 at 9.50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0" y="471380"/>
            <a:ext cx="6956689" cy="532439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7865" y="233645"/>
            <a:ext cx="915870" cy="855095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3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761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782707"/>
          </a:xfrm>
        </p:spPr>
        <p:txBody>
          <a:bodyPr>
            <a:normAutofit/>
          </a:bodyPr>
          <a:lstStyle/>
          <a:p>
            <a:r>
              <a:rPr lang="en-US" dirty="0" err="1" smtClean="0"/>
              <a:t>Komanda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022238" y="1466687"/>
            <a:ext cx="7558369" cy="3228567"/>
          </a:xfrm>
        </p:spPr>
        <p:txBody>
          <a:bodyPr>
            <a:normAutofit/>
          </a:bodyPr>
          <a:lstStyle/>
          <a:p>
            <a:pPr algn="l"/>
            <a:r>
              <a:rPr lang="lv-LV" sz="2400" dirty="0" smtClean="0">
                <a:solidFill>
                  <a:schemeClr val="tx1"/>
                </a:solidFill>
              </a:rPr>
              <a:t>Elektronikas un Datorzinātņu institūts</a:t>
            </a:r>
          </a:p>
          <a:p>
            <a:pPr algn="l"/>
            <a:r>
              <a:rPr lang="lv-LV" sz="2400" dirty="0" smtClean="0">
                <a:solidFill>
                  <a:schemeClr val="tx1"/>
                </a:solidFill>
              </a:rPr>
              <a:t>Latvijas Universitāte</a:t>
            </a:r>
          </a:p>
          <a:p>
            <a:pPr algn="l"/>
            <a:r>
              <a:rPr lang="lv-LV" sz="2400" dirty="0" smtClean="0">
                <a:solidFill>
                  <a:schemeClr val="tx1"/>
                </a:solidFill>
              </a:rPr>
              <a:t>Rīgas Tehniskā Universitāte</a:t>
            </a:r>
            <a:endParaRPr lang="lv-LV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u</a:t>
            </a:r>
            <a:r>
              <a:rPr lang="lv-LV" sz="2400" dirty="0" smtClean="0">
                <a:solidFill>
                  <a:schemeClr val="tx1"/>
                </a:solidFill>
              </a:rPr>
              <a:t>n citi.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7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922862"/>
          </a:xfrm>
        </p:spPr>
        <p:txBody>
          <a:bodyPr>
            <a:normAutofit/>
          </a:bodyPr>
          <a:lstStyle/>
          <a:p>
            <a:r>
              <a:rPr lang="en-US" dirty="0" err="1" smtClean="0"/>
              <a:t>Risinājums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5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5" y="607936"/>
            <a:ext cx="5445605" cy="408420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71600" y="4914164"/>
            <a:ext cx="7772400" cy="70258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Mazda 6 (2004)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381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8" y="462692"/>
            <a:ext cx="9144000" cy="571161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92286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Datu</a:t>
            </a:r>
            <a:r>
              <a:rPr lang="en-US" sz="3600" dirty="0" smtClean="0"/>
              <a:t> </a:t>
            </a:r>
            <a:r>
              <a:rPr lang="en-US" sz="3600" dirty="0" err="1" smtClean="0"/>
              <a:t>plūsma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" b="13086"/>
          <a:stretch/>
        </p:blipFill>
        <p:spPr>
          <a:xfrm>
            <a:off x="7542330" y="188640"/>
            <a:ext cx="360040" cy="162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" b="13086"/>
          <a:stretch/>
        </p:blipFill>
        <p:spPr>
          <a:xfrm>
            <a:off x="7902370" y="323655"/>
            <a:ext cx="360040" cy="162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" b="13086"/>
          <a:stretch/>
        </p:blipFill>
        <p:spPr>
          <a:xfrm>
            <a:off x="8307415" y="115930"/>
            <a:ext cx="360040" cy="16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8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rgbClr val="FF0000"/>
                </a:solidFill>
              </a:rPr>
              <a:t>Saturs</a:t>
            </a:r>
            <a:endParaRPr lang="lv-LV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19010"/>
          </a:xfrm>
        </p:spPr>
        <p:txBody>
          <a:bodyPr/>
          <a:lstStyle/>
          <a:p>
            <a:pPr marL="0" indent="0">
              <a:buNone/>
            </a:pPr>
            <a:r>
              <a:rPr lang="lv-LV" dirty="0" smtClean="0">
                <a:solidFill>
                  <a:srgbClr val="FF0000"/>
                </a:solidFill>
              </a:rPr>
              <a:t>I.  GCDC-2016 sacensības</a:t>
            </a:r>
          </a:p>
          <a:p>
            <a:pPr marL="0" indent="0">
              <a:buNone/>
            </a:pPr>
            <a:r>
              <a:rPr lang="lv-LV" dirty="0" smtClean="0">
                <a:solidFill>
                  <a:srgbClr val="FF0000"/>
                </a:solidFill>
              </a:rPr>
              <a:t>II.  Stereo </a:t>
            </a:r>
            <a:r>
              <a:rPr lang="lv-LV" dirty="0">
                <a:solidFill>
                  <a:srgbClr val="FF0000"/>
                </a:solidFill>
              </a:rPr>
              <a:t>redzes </a:t>
            </a:r>
            <a:r>
              <a:rPr lang="lv-LV" dirty="0" smtClean="0">
                <a:solidFill>
                  <a:srgbClr val="FF0000"/>
                </a:solidFill>
              </a:rPr>
              <a:t>sistēma</a:t>
            </a:r>
            <a:endParaRPr lang="lv-LV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lv-LV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2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25" y="98630"/>
            <a:ext cx="3173458" cy="627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6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25" y="98630"/>
            <a:ext cx="3173458" cy="627808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07015" y="1448909"/>
            <a:ext cx="818606" cy="5399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79073" y="4657391"/>
            <a:ext cx="2259875" cy="7968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2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906118"/>
            <a:ext cx="6570730" cy="54579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6535" y="3368647"/>
            <a:ext cx="933310" cy="1777119"/>
            <a:chOff x="2996825" y="98630"/>
            <a:chExt cx="3173458" cy="62780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825" y="98630"/>
              <a:ext cx="3173458" cy="6278082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707015" y="1448909"/>
              <a:ext cx="818606" cy="53993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479073" y="4657391"/>
              <a:ext cx="2259875" cy="7968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/>
          <p:cNvCxnSpPr>
            <a:stCxn id="7" idx="7"/>
          </p:cNvCxnSpPr>
          <p:nvPr/>
        </p:nvCxnSpPr>
        <p:spPr>
          <a:xfrm flipV="1">
            <a:off x="1094994" y="3113965"/>
            <a:ext cx="1136746" cy="6592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8" idx="5"/>
          </p:cNvCxnSpPr>
          <p:nvPr/>
        </p:nvCxnSpPr>
        <p:spPr>
          <a:xfrm>
            <a:off x="1095658" y="4851609"/>
            <a:ext cx="1136082" cy="2941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15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922862"/>
          </a:xfrm>
        </p:spPr>
        <p:txBody>
          <a:bodyPr>
            <a:normAutofit/>
          </a:bodyPr>
          <a:lstStyle/>
          <a:p>
            <a:r>
              <a:rPr lang="en-US" dirty="0" err="1" smtClean="0"/>
              <a:t>Stūres</a:t>
            </a:r>
            <a:r>
              <a:rPr lang="en-US" dirty="0" smtClean="0"/>
              <a:t> </a:t>
            </a:r>
            <a:r>
              <a:rPr lang="en-US" dirty="0" err="1" smtClean="0"/>
              <a:t>vadība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3549" y="1886676"/>
            <a:ext cx="4560507" cy="3420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49" y="1493785"/>
            <a:ext cx="2518146" cy="3339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70" y="3623584"/>
            <a:ext cx="2859055" cy="241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2220" y="1493785"/>
            <a:ext cx="23852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Renault Clio II </a:t>
            </a:r>
            <a:r>
              <a:rPr lang="en-US" dirty="0" err="1" smtClean="0"/>
              <a:t>stūres</a:t>
            </a:r>
            <a:r>
              <a:rPr lang="en-US" dirty="0" smtClean="0"/>
              <a:t> motors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IBT-2 </a:t>
            </a:r>
            <a:r>
              <a:rPr lang="en-US" dirty="0" err="1" smtClean="0"/>
              <a:t>motora</a:t>
            </a:r>
            <a:r>
              <a:rPr lang="en-US" dirty="0" smtClean="0"/>
              <a:t> </a:t>
            </a:r>
            <a:r>
              <a:rPr lang="en-US" dirty="0" err="1" smtClean="0"/>
              <a:t>kontrolieris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Renault </a:t>
            </a:r>
            <a:r>
              <a:rPr lang="en-US" dirty="0" err="1" smtClean="0"/>
              <a:t>stūres</a:t>
            </a:r>
            <a:r>
              <a:rPr lang="en-US" dirty="0" smtClean="0"/>
              <a:t> </a:t>
            </a:r>
            <a:r>
              <a:rPr lang="en-US" dirty="0" err="1" smtClean="0"/>
              <a:t>leņķa</a:t>
            </a:r>
            <a:r>
              <a:rPr lang="en-US" dirty="0" smtClean="0"/>
              <a:t> sensors (</a:t>
            </a:r>
            <a:r>
              <a:rPr lang="en-US" dirty="0" err="1" smtClean="0"/>
              <a:t>stūres</a:t>
            </a:r>
            <a:r>
              <a:rPr lang="en-US" dirty="0" smtClean="0"/>
              <a:t> </a:t>
            </a:r>
            <a:r>
              <a:rPr lang="en-US" dirty="0" err="1" smtClean="0"/>
              <a:t>pozīcijai</a:t>
            </a:r>
            <a:r>
              <a:rPr lang="en-US" dirty="0" smtClean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495" y="4279465"/>
            <a:ext cx="1770815" cy="177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6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922862"/>
          </a:xfrm>
        </p:spPr>
        <p:txBody>
          <a:bodyPr>
            <a:normAutofit/>
          </a:bodyPr>
          <a:lstStyle/>
          <a:p>
            <a:r>
              <a:rPr lang="en-US" dirty="0" err="1" smtClean="0"/>
              <a:t>Bremzes</a:t>
            </a:r>
            <a:r>
              <a:rPr lang="en-US" dirty="0" smtClean="0"/>
              <a:t> </a:t>
            </a:r>
            <a:r>
              <a:rPr lang="en-US" dirty="0" err="1" smtClean="0"/>
              <a:t>vadība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52220" y="1493785"/>
            <a:ext cx="23852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Renault Laguna </a:t>
            </a:r>
            <a:r>
              <a:rPr lang="en-US" dirty="0" err="1" smtClean="0"/>
              <a:t>stāvbremzes</a:t>
            </a:r>
            <a:r>
              <a:rPr lang="en-US" dirty="0" smtClean="0"/>
              <a:t> </a:t>
            </a:r>
            <a:r>
              <a:rPr lang="en-US" dirty="0" err="1" smtClean="0"/>
              <a:t>mehānisms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IBT-2 </a:t>
            </a:r>
            <a:r>
              <a:rPr lang="en-US" dirty="0" err="1" smtClean="0"/>
              <a:t>motora</a:t>
            </a:r>
            <a:r>
              <a:rPr lang="en-US" dirty="0" smtClean="0"/>
              <a:t> </a:t>
            </a:r>
            <a:r>
              <a:rPr lang="en-US" dirty="0" err="1" smtClean="0"/>
              <a:t>kontrolieris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Bosch </a:t>
            </a:r>
            <a:r>
              <a:rPr lang="en-US" dirty="0" err="1" smtClean="0"/>
              <a:t>potenciometrs</a:t>
            </a:r>
            <a:r>
              <a:rPr lang="en-US" dirty="0" smtClean="0"/>
              <a:t> (</a:t>
            </a:r>
            <a:r>
              <a:rPr lang="en-US" dirty="0" err="1" smtClean="0"/>
              <a:t>bremzes</a:t>
            </a:r>
            <a:r>
              <a:rPr lang="en-US" dirty="0" smtClean="0"/>
              <a:t> </a:t>
            </a:r>
            <a:r>
              <a:rPr lang="en-US" dirty="0" err="1" smtClean="0"/>
              <a:t>pedāļa</a:t>
            </a:r>
            <a:r>
              <a:rPr lang="en-US" dirty="0" smtClean="0"/>
              <a:t> </a:t>
            </a:r>
            <a:r>
              <a:rPr lang="en-US" dirty="0" err="1" smtClean="0"/>
              <a:t>pozīcijai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Pedāļa</a:t>
            </a:r>
            <a:r>
              <a:rPr lang="en-US" dirty="0" smtClean="0"/>
              <a:t> </a:t>
            </a:r>
            <a:r>
              <a:rPr lang="en-US" dirty="0" err="1" smtClean="0"/>
              <a:t>atlaišanas</a:t>
            </a:r>
            <a:r>
              <a:rPr lang="en-US" dirty="0" smtClean="0"/>
              <a:t> </a:t>
            </a:r>
            <a:r>
              <a:rPr lang="en-US" dirty="0" err="1" smtClean="0"/>
              <a:t>kontūrs</a:t>
            </a:r>
            <a:r>
              <a:rPr lang="en-US" dirty="0" smtClean="0"/>
              <a:t> 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en-US" dirty="0" err="1" smtClean="0"/>
              <a:t>galaslēdzi</a:t>
            </a:r>
            <a:endParaRPr lang="en-US" dirty="0" smtClean="0"/>
          </a:p>
        </p:txBody>
      </p:sp>
      <p:pic>
        <p:nvPicPr>
          <p:cNvPr id="9" name="Picture 8" descr="20160304_1959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18810"/>
            <a:ext cx="4489100" cy="33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3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922862"/>
          </a:xfrm>
        </p:spPr>
        <p:txBody>
          <a:bodyPr>
            <a:normAutofit/>
          </a:bodyPr>
          <a:lstStyle/>
          <a:p>
            <a:r>
              <a:rPr lang="en-US" dirty="0" err="1" smtClean="0"/>
              <a:t>Gāzes</a:t>
            </a:r>
            <a:r>
              <a:rPr lang="en-US" dirty="0" smtClean="0"/>
              <a:t> </a:t>
            </a:r>
            <a:r>
              <a:rPr lang="en-US" dirty="0" err="1" smtClean="0"/>
              <a:t>vadība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96625" y="1583795"/>
            <a:ext cx="625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Divi</a:t>
            </a:r>
            <a:r>
              <a:rPr lang="en-US" sz="2400" dirty="0" smtClean="0"/>
              <a:t> </a:t>
            </a:r>
            <a:r>
              <a:rPr lang="en-US" sz="2400" dirty="0" err="1" smtClean="0"/>
              <a:t>spriegumi</a:t>
            </a:r>
            <a:r>
              <a:rPr lang="en-US" sz="2400" dirty="0" smtClean="0"/>
              <a:t>  (0 … 3.3V)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556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922862"/>
          </a:xfrm>
        </p:spPr>
        <p:txBody>
          <a:bodyPr>
            <a:normAutofit/>
          </a:bodyPr>
          <a:lstStyle/>
          <a:p>
            <a:r>
              <a:rPr lang="en-US" dirty="0" smtClean="0"/>
              <a:t>Emergency stop </a:t>
            </a:r>
            <a:r>
              <a:rPr lang="en-US" dirty="0" err="1" smtClean="0"/>
              <a:t>režīms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96625" y="1583795"/>
            <a:ext cx="62556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Auto </a:t>
            </a:r>
            <a:r>
              <a:rPr lang="en-US" sz="2800" dirty="0" err="1" smtClean="0"/>
              <a:t>tiek</a:t>
            </a:r>
            <a:r>
              <a:rPr lang="en-US" sz="2800" dirty="0" smtClean="0"/>
              <a:t> </a:t>
            </a:r>
            <a:r>
              <a:rPr lang="en-US" sz="2800" dirty="0" err="1" smtClean="0"/>
              <a:t>pārslēgts</a:t>
            </a:r>
            <a:r>
              <a:rPr lang="en-US" sz="2800" dirty="0" smtClean="0"/>
              <a:t> </a:t>
            </a:r>
            <a:r>
              <a:rPr lang="en-US" sz="2800" dirty="0" err="1" smtClean="0"/>
              <a:t>manuālā</a:t>
            </a:r>
            <a:r>
              <a:rPr lang="en-US" sz="2800" dirty="0" smtClean="0"/>
              <a:t> </a:t>
            </a:r>
            <a:r>
              <a:rPr lang="en-US" sz="2800" dirty="0" err="1" smtClean="0"/>
              <a:t>režīmā</a:t>
            </a:r>
            <a:r>
              <a:rPr lang="en-US" sz="2800" dirty="0" smtClean="0"/>
              <a:t>:</a:t>
            </a: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Nospiežot</a:t>
            </a:r>
            <a:r>
              <a:rPr lang="en-US" sz="2800" dirty="0" smtClean="0"/>
              <a:t> STOP </a:t>
            </a:r>
            <a:r>
              <a:rPr lang="en-US" sz="2800" dirty="0" err="1" smtClean="0"/>
              <a:t>pogu</a:t>
            </a:r>
            <a:r>
              <a:rPr lang="en-US" sz="2800" dirty="0" smtClean="0"/>
              <a:t>;</a:t>
            </a: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Pieskaroties</a:t>
            </a:r>
            <a:r>
              <a:rPr lang="en-US" sz="2800" dirty="0" smtClean="0"/>
              <a:t> </a:t>
            </a:r>
            <a:r>
              <a:rPr lang="en-US" sz="2800" dirty="0" err="1" smtClean="0"/>
              <a:t>gāzes</a:t>
            </a:r>
            <a:r>
              <a:rPr lang="en-US" sz="2800" dirty="0" smtClean="0"/>
              <a:t> </a:t>
            </a:r>
            <a:r>
              <a:rPr lang="en-US" sz="2800" dirty="0" err="1" smtClean="0"/>
              <a:t>pedālim</a:t>
            </a:r>
            <a:r>
              <a:rPr lang="en-US" sz="2800" dirty="0" smtClean="0"/>
              <a:t>;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Pieskaroties</a:t>
            </a:r>
            <a:r>
              <a:rPr lang="en-US" sz="2800" dirty="0" smtClean="0"/>
              <a:t> </a:t>
            </a:r>
            <a:r>
              <a:rPr lang="en-US" sz="2800" dirty="0" err="1" smtClean="0"/>
              <a:t>bremzes</a:t>
            </a:r>
            <a:r>
              <a:rPr lang="en-US" sz="2800" dirty="0" smtClean="0"/>
              <a:t> </a:t>
            </a:r>
            <a:r>
              <a:rPr lang="en-US" sz="2800" dirty="0" err="1" smtClean="0"/>
              <a:t>pedālim</a:t>
            </a:r>
            <a:r>
              <a:rPr lang="en-US" sz="2800" dirty="0" smtClean="0"/>
              <a:t>;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/>
              <a:t>Pieskaroties</a:t>
            </a:r>
            <a:r>
              <a:rPr lang="en-US" sz="2800" dirty="0" smtClean="0"/>
              <a:t> </a:t>
            </a:r>
            <a:r>
              <a:rPr lang="en-US" sz="2800" dirty="0" err="1" smtClean="0"/>
              <a:t>stūrei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727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1212208"/>
          </a:xfrm>
        </p:spPr>
        <p:txBody>
          <a:bodyPr>
            <a:normAutofit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(HDL-32E)</a:t>
            </a:r>
            <a:endParaRPr lang="en-US" dirty="0"/>
          </a:p>
        </p:txBody>
      </p:sp>
      <p:pic>
        <p:nvPicPr>
          <p:cNvPr id="4" name="Picture 3" descr="Screen Shot 2016-02-04 at 13.5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7" y="1478948"/>
            <a:ext cx="7127154" cy="39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3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1212208"/>
          </a:xfrm>
        </p:spPr>
        <p:txBody>
          <a:bodyPr>
            <a:normAutofit/>
          </a:bodyPr>
          <a:lstStyle/>
          <a:p>
            <a:r>
              <a:rPr lang="en-US" dirty="0" smtClean="0"/>
              <a:t>Stereo-vision</a:t>
            </a:r>
            <a:endParaRPr lang="en-US" dirty="0"/>
          </a:p>
        </p:txBody>
      </p:sp>
      <p:pic>
        <p:nvPicPr>
          <p:cNvPr id="3" name="Picture 2" descr="Screen Shot 2016-02-04 at 13.55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73" y="1588949"/>
            <a:ext cx="5159869" cy="407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5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453188"/>
            <a:ext cx="1727200" cy="279400"/>
          </a:xfrm>
        </p:spPr>
        <p:txBody>
          <a:bodyPr/>
          <a:lstStyle/>
          <a:p>
            <a:fld id="{25F7AFFD-F8D1-45C8-B4C0-81FF7E3073AF}" type="datetime3">
              <a:rPr lang="en-GB" altLang="nl-NL"/>
              <a:pPr/>
              <a:t>16 March 2016</a:t>
            </a:fld>
            <a:endParaRPr lang="en-GB" altLang="nl-NL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453188"/>
            <a:ext cx="1081087" cy="279400"/>
          </a:xfrm>
        </p:spPr>
        <p:txBody>
          <a:bodyPr/>
          <a:lstStyle/>
          <a:p>
            <a:fld id="{82F3D879-6645-48C1-B56B-32C67A81F784}" type="slidenum">
              <a:rPr lang="en-GB" altLang="nl-NL"/>
              <a:pPr/>
              <a:t>29</a:t>
            </a:fld>
            <a:endParaRPr lang="en-GB" altLang="nl-NL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03675"/>
            <a:ext cx="8686800" cy="1325125"/>
          </a:xfrm>
        </p:spPr>
        <p:txBody>
          <a:bodyPr>
            <a:normAutofit/>
          </a:bodyPr>
          <a:lstStyle/>
          <a:p>
            <a:r>
              <a:rPr lang="en-GB" dirty="0" err="1" smtClean="0"/>
              <a:t>Komunikācijas</a:t>
            </a:r>
            <a:r>
              <a:rPr lang="en-GB" dirty="0" smtClean="0"/>
              <a:t> </a:t>
            </a:r>
            <a:r>
              <a:rPr lang="en-GB" dirty="0" err="1" smtClean="0"/>
              <a:t>modulis</a:t>
            </a:r>
            <a:endParaRPr lang="en-GB" altLang="nl-NL" dirty="0"/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061610" y="4014065"/>
            <a:ext cx="7695855" cy="220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1001F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1001F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1001F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kern="0" dirty="0" err="1" smtClean="0"/>
              <a:t>Alix</a:t>
            </a:r>
            <a:r>
              <a:rPr lang="en-US" sz="1800" kern="0" dirty="0" smtClean="0"/>
              <a:t> APU1D plate:</a:t>
            </a:r>
          </a:p>
          <a:p>
            <a:r>
              <a:rPr lang="nl-NL" sz="1200" dirty="0"/>
              <a:t>CPU: AMD G series T40E, 1 GHz </a:t>
            </a:r>
            <a:r>
              <a:rPr lang="nl-NL" sz="1200" dirty="0" err="1"/>
              <a:t>dual</a:t>
            </a:r>
            <a:r>
              <a:rPr lang="nl-NL" sz="1200" dirty="0"/>
              <a:t> </a:t>
            </a:r>
            <a:r>
              <a:rPr lang="nl-NL" sz="1200" dirty="0" err="1"/>
              <a:t>Bobcat</a:t>
            </a:r>
            <a:r>
              <a:rPr lang="nl-NL" sz="1200" dirty="0"/>
              <a:t> </a:t>
            </a:r>
            <a:r>
              <a:rPr lang="nl-NL" sz="1200" dirty="0" err="1"/>
              <a:t>core</a:t>
            </a:r>
            <a:r>
              <a:rPr lang="nl-NL" sz="1200" dirty="0"/>
              <a:t> </a:t>
            </a:r>
            <a:r>
              <a:rPr lang="nl-NL" sz="1200" dirty="0" err="1"/>
              <a:t>with</a:t>
            </a:r>
            <a:r>
              <a:rPr lang="nl-NL" sz="1200" dirty="0"/>
              <a:t> 64 bit </a:t>
            </a:r>
            <a:r>
              <a:rPr lang="nl-NL" sz="1200" dirty="0" smtClean="0"/>
              <a:t>support</a:t>
            </a:r>
          </a:p>
          <a:p>
            <a:r>
              <a:rPr lang="nl-NL" sz="1200" dirty="0" smtClean="0"/>
              <a:t>DRAM</a:t>
            </a:r>
            <a:r>
              <a:rPr lang="nl-NL" sz="1200" dirty="0"/>
              <a:t>: 2 or 4 GB DDR3-1066 DRAM </a:t>
            </a:r>
            <a:endParaRPr lang="nl-NL" sz="1200" dirty="0" smtClean="0"/>
          </a:p>
          <a:p>
            <a:r>
              <a:rPr lang="nl-NL" sz="1200" dirty="0" smtClean="0"/>
              <a:t>Storage</a:t>
            </a:r>
            <a:r>
              <a:rPr lang="nl-NL" sz="1200" dirty="0"/>
              <a:t>: Boot </a:t>
            </a:r>
            <a:r>
              <a:rPr lang="nl-NL" sz="1200" dirty="0" err="1"/>
              <a:t>from</a:t>
            </a:r>
            <a:r>
              <a:rPr lang="nl-NL" sz="1200" dirty="0"/>
              <a:t> SD card (</a:t>
            </a:r>
            <a:r>
              <a:rPr lang="nl-NL" sz="1200" dirty="0" err="1"/>
              <a:t>connected</a:t>
            </a:r>
            <a:r>
              <a:rPr lang="nl-NL" sz="1200" dirty="0"/>
              <a:t> </a:t>
            </a:r>
            <a:r>
              <a:rPr lang="nl-NL" sz="1200" dirty="0" err="1"/>
              <a:t>through</a:t>
            </a:r>
            <a:r>
              <a:rPr lang="nl-NL" sz="1200" dirty="0"/>
              <a:t> USB), </a:t>
            </a:r>
            <a:r>
              <a:rPr lang="nl-NL" sz="1200" dirty="0" err="1"/>
              <a:t>external</a:t>
            </a:r>
            <a:r>
              <a:rPr lang="nl-NL" sz="1200" dirty="0"/>
              <a:t> USB or m-SATA SSD</a:t>
            </a:r>
            <a:r>
              <a:rPr lang="nl-NL" sz="1200" dirty="0" smtClean="0"/>
              <a:t>..</a:t>
            </a:r>
            <a:r>
              <a:rPr lang="nl-NL" sz="1200" dirty="0"/>
              <a:t> </a:t>
            </a:r>
            <a:endParaRPr lang="nl-NL" sz="1200" dirty="0" smtClean="0"/>
          </a:p>
          <a:p>
            <a:r>
              <a:rPr lang="nl-NL" sz="1200" dirty="0" smtClean="0"/>
              <a:t>12V </a:t>
            </a:r>
            <a:r>
              <a:rPr lang="nl-NL" sz="1200" dirty="0"/>
              <a:t>DC, </a:t>
            </a:r>
            <a:r>
              <a:rPr lang="nl-NL" sz="1200" dirty="0" err="1"/>
              <a:t>about</a:t>
            </a:r>
            <a:r>
              <a:rPr lang="nl-NL" sz="1200" dirty="0"/>
              <a:t> 6 </a:t>
            </a:r>
            <a:r>
              <a:rPr lang="nl-NL" sz="1200" dirty="0" err="1"/>
              <a:t>to</a:t>
            </a:r>
            <a:r>
              <a:rPr lang="nl-NL" sz="1200" dirty="0"/>
              <a:t> 12W </a:t>
            </a:r>
            <a:r>
              <a:rPr lang="nl-NL" sz="1200" dirty="0" err="1"/>
              <a:t>depending</a:t>
            </a:r>
            <a:r>
              <a:rPr lang="nl-NL" sz="1200" dirty="0"/>
              <a:t> on CPU load. Jack = 2.5 mm, center </a:t>
            </a:r>
            <a:r>
              <a:rPr lang="nl-NL" sz="1200" dirty="0" err="1"/>
              <a:t>positive</a:t>
            </a:r>
            <a:r>
              <a:rPr lang="nl-NL" sz="1200" dirty="0"/>
              <a:t> </a:t>
            </a:r>
            <a:endParaRPr lang="nl-NL" sz="1200" dirty="0" smtClean="0"/>
          </a:p>
          <a:p>
            <a:r>
              <a:rPr lang="nl-NL" sz="1200" dirty="0" smtClean="0"/>
              <a:t>Connectivity</a:t>
            </a:r>
            <a:r>
              <a:rPr lang="nl-NL" sz="1200" dirty="0"/>
              <a:t>: 3 </a:t>
            </a:r>
            <a:r>
              <a:rPr lang="nl-NL" sz="1200" dirty="0" err="1"/>
              <a:t>Gigabit</a:t>
            </a:r>
            <a:r>
              <a:rPr lang="nl-NL" sz="1200" dirty="0"/>
              <a:t> Ethernet </a:t>
            </a:r>
            <a:r>
              <a:rPr lang="nl-NL" sz="1200" dirty="0" err="1"/>
              <a:t>channels</a:t>
            </a:r>
            <a:r>
              <a:rPr lang="nl-NL" sz="1200" dirty="0"/>
              <a:t> (</a:t>
            </a:r>
            <a:r>
              <a:rPr lang="nl-NL" sz="1200" dirty="0" err="1"/>
              <a:t>Realtek</a:t>
            </a:r>
            <a:r>
              <a:rPr lang="nl-NL" sz="1200" dirty="0"/>
              <a:t> RTL8111E) </a:t>
            </a:r>
            <a:endParaRPr lang="nl-NL" sz="1200" dirty="0" smtClean="0"/>
          </a:p>
          <a:p>
            <a:r>
              <a:rPr lang="nl-NL" sz="1200" dirty="0" smtClean="0"/>
              <a:t>I/O</a:t>
            </a:r>
            <a:r>
              <a:rPr lang="nl-NL" sz="1200" dirty="0"/>
              <a:t>: DB9 </a:t>
            </a:r>
            <a:r>
              <a:rPr lang="nl-NL" sz="1200" dirty="0" err="1"/>
              <a:t>serial</a:t>
            </a:r>
            <a:r>
              <a:rPr lang="nl-NL" sz="1200" dirty="0"/>
              <a:t> port, 2 USB </a:t>
            </a:r>
            <a:r>
              <a:rPr lang="nl-NL" sz="1200" dirty="0" err="1"/>
              <a:t>external</a:t>
            </a:r>
            <a:r>
              <a:rPr lang="nl-NL" sz="1200" dirty="0"/>
              <a:t> + 2 </a:t>
            </a:r>
            <a:r>
              <a:rPr lang="nl-NL" sz="1200" dirty="0" err="1"/>
              <a:t>internal</a:t>
            </a:r>
            <a:r>
              <a:rPr lang="nl-NL" sz="1200" dirty="0"/>
              <a:t>, </a:t>
            </a:r>
            <a:r>
              <a:rPr lang="nl-NL" sz="1200" dirty="0" err="1"/>
              <a:t>three</a:t>
            </a:r>
            <a:r>
              <a:rPr lang="nl-NL" sz="1200" dirty="0"/>
              <a:t> front panel </a:t>
            </a:r>
            <a:r>
              <a:rPr lang="nl-NL" sz="1200" dirty="0" err="1"/>
              <a:t>LEDs</a:t>
            </a:r>
            <a:r>
              <a:rPr lang="nl-NL" sz="1200" dirty="0"/>
              <a:t>, pushbutton </a:t>
            </a:r>
            <a:endParaRPr lang="nl-NL" sz="1200" dirty="0" smtClean="0"/>
          </a:p>
          <a:p>
            <a:r>
              <a:rPr lang="nl-NL" sz="1200" dirty="0" smtClean="0"/>
              <a:t>Expansion</a:t>
            </a:r>
            <a:r>
              <a:rPr lang="nl-NL" sz="1200" dirty="0"/>
              <a:t>: 2 </a:t>
            </a:r>
            <a:r>
              <a:rPr lang="nl-NL" sz="1200" dirty="0" err="1"/>
              <a:t>miniPCI</a:t>
            </a:r>
            <a:r>
              <a:rPr lang="nl-NL" sz="1200" dirty="0"/>
              <a:t> </a:t>
            </a:r>
            <a:r>
              <a:rPr lang="nl-NL" sz="1200" dirty="0" err="1"/>
              <a:t>express</a:t>
            </a:r>
            <a:r>
              <a:rPr lang="nl-NL" sz="1200" dirty="0"/>
              <a:t> (</a:t>
            </a:r>
            <a:r>
              <a:rPr lang="nl-NL" sz="1200" dirty="0" err="1"/>
              <a:t>one</a:t>
            </a:r>
            <a:r>
              <a:rPr lang="nl-NL" sz="1200" dirty="0"/>
              <a:t> </a:t>
            </a:r>
            <a:r>
              <a:rPr lang="nl-NL" sz="1200" dirty="0" err="1"/>
              <a:t>with</a:t>
            </a:r>
            <a:r>
              <a:rPr lang="nl-NL" sz="1200" dirty="0"/>
              <a:t> SIM socket), LPC bus, GPIO header, I2C bus, COM2 (3.3V RXD / TXD) </a:t>
            </a:r>
            <a:endParaRPr lang="nl-NL" sz="1200" dirty="0" smtClean="0"/>
          </a:p>
          <a:p>
            <a:pPr marL="71438">
              <a:buFont typeface="Arial" panose="020B0604020202020204" pitchFamily="34" charset="0"/>
              <a:buChar char="•"/>
            </a:pPr>
            <a:endParaRPr lang="en-GB" sz="1800" kern="0" dirty="0" smtClean="0"/>
          </a:p>
        </p:txBody>
      </p:sp>
      <p:pic>
        <p:nvPicPr>
          <p:cNvPr id="11266" name="Picture 2" descr="http://www.pcengines.ch/pic/apu1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155" y="1673805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570" y="1988840"/>
            <a:ext cx="436548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BTP (</a:t>
            </a:r>
            <a:r>
              <a:rPr lang="en-US" sz="2400" dirty="0" err="1" smtClean="0"/>
              <a:t>transporta</a:t>
            </a:r>
            <a:r>
              <a:rPr lang="en-US" sz="2400" dirty="0" smtClean="0"/>
              <a:t> </a:t>
            </a:r>
            <a:r>
              <a:rPr lang="en-US" sz="2400" dirty="0" err="1" smtClean="0"/>
              <a:t>līmenis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GeoNetworking</a:t>
            </a:r>
            <a:r>
              <a:rPr lang="en-US" sz="2400" dirty="0" smtClean="0"/>
              <a:t> (</a:t>
            </a:r>
            <a:r>
              <a:rPr lang="en-US" sz="2400" dirty="0" err="1" smtClean="0"/>
              <a:t>tīkla</a:t>
            </a:r>
            <a:r>
              <a:rPr lang="en-US" sz="2400" dirty="0" smtClean="0"/>
              <a:t> </a:t>
            </a:r>
            <a:r>
              <a:rPr lang="en-US" sz="2400" dirty="0" err="1" smtClean="0"/>
              <a:t>līmenis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IEEE 802.11p (data-link </a:t>
            </a:r>
            <a:r>
              <a:rPr lang="en-US" sz="2400" dirty="0" err="1" smtClean="0"/>
              <a:t>līmenis</a:t>
            </a:r>
            <a:r>
              <a:rPr lang="en-US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790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755419"/>
          </a:xfrm>
        </p:spPr>
        <p:txBody>
          <a:bodyPr>
            <a:noAutofit/>
          </a:bodyPr>
          <a:lstStyle/>
          <a:p>
            <a:r>
              <a:rPr lang="en-US" b="1" dirty="0" smtClean="0"/>
              <a:t>I.  GCDC </a:t>
            </a:r>
            <a:r>
              <a:rPr lang="en-US" b="1" dirty="0" err="1" smtClean="0"/>
              <a:t>sacensības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390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922862"/>
          </a:xfrm>
        </p:spPr>
        <p:txBody>
          <a:bodyPr>
            <a:normAutofit/>
          </a:bodyPr>
          <a:lstStyle/>
          <a:p>
            <a:r>
              <a:rPr lang="en-US" dirty="0" err="1" smtClean="0"/>
              <a:t>Vadības</a:t>
            </a:r>
            <a:r>
              <a:rPr lang="en-US" dirty="0" smtClean="0"/>
              <a:t> </a:t>
            </a:r>
            <a:r>
              <a:rPr lang="en-US" dirty="0" err="1" smtClean="0"/>
              <a:t>centra</a:t>
            </a:r>
            <a:r>
              <a:rPr lang="en-US" dirty="0" smtClean="0"/>
              <a:t> </a:t>
            </a:r>
            <a:r>
              <a:rPr lang="en-US" dirty="0" err="1" smtClean="0"/>
              <a:t>programmatūra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292564" y="3977185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Raspberry</a:t>
            </a:r>
            <a:br>
              <a:rPr lang="en-US" sz="1200" dirty="0" smtClean="0"/>
            </a:br>
            <a:r>
              <a:rPr lang="en-US" sz="1200" dirty="0" smtClean="0"/>
              <a:t>Pi (1)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2199598" y="3977185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Raspberry</a:t>
            </a:r>
            <a:br>
              <a:rPr lang="en-US" sz="1200" dirty="0" smtClean="0"/>
            </a:br>
            <a:r>
              <a:rPr lang="en-US" sz="1200" dirty="0" smtClean="0"/>
              <a:t>Pi (2)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3115624" y="3977185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Raspberry</a:t>
            </a:r>
            <a:br>
              <a:rPr lang="en-US" sz="1200" dirty="0" smtClean="0"/>
            </a:br>
            <a:r>
              <a:rPr lang="en-US" sz="1200" dirty="0" smtClean="0"/>
              <a:t>Pi (3)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4127879" y="3977185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Intel i7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5034913" y="3977185"/>
            <a:ext cx="916026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PC Engines APU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6040949" y="3978234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MacBookPro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7003439" y="3977185"/>
            <a:ext cx="96132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Nexus smartphone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292564" y="3392120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Raspbian</a:t>
            </a:r>
            <a:r>
              <a:rPr lang="en-US" sz="1200" dirty="0" smtClean="0"/>
              <a:t> Linux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2199598" y="3392120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Raspbian</a:t>
            </a:r>
            <a:r>
              <a:rPr lang="en-US" sz="1200" dirty="0"/>
              <a:t> Linux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115624" y="3392120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Raspbian</a:t>
            </a:r>
            <a:r>
              <a:rPr lang="en-US" sz="1200" dirty="0"/>
              <a:t> Linux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4127879" y="3392120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Ubuntu Linux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034913" y="3392120"/>
            <a:ext cx="916026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Voyage Linux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6040949" y="3393169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OSX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7003439" y="2807055"/>
            <a:ext cx="961320" cy="10351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Android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1292563" y="2807055"/>
            <a:ext cx="5558475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Erlang</a:t>
            </a:r>
            <a:r>
              <a:rPr lang="en-US" sz="1200" dirty="0" smtClean="0"/>
              <a:t>/BEAM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1291395" y="2221990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Sensors/actuators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2198429" y="2221990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Motion Planning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3114455" y="2221990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Logging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4126710" y="2221990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Stereo-vision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5033744" y="2221990"/>
            <a:ext cx="916026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ITS-G5 </a:t>
            </a:r>
            <a:r>
              <a:rPr lang="en-US" sz="1200" dirty="0" err="1" smtClean="0"/>
              <a:t>stach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6039780" y="2223039"/>
            <a:ext cx="81009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Track 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7002270" y="2221990"/>
            <a:ext cx="961320" cy="45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Dashboard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113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922862"/>
          </a:xfrm>
        </p:spPr>
        <p:txBody>
          <a:bodyPr>
            <a:normAutofit/>
          </a:bodyPr>
          <a:lstStyle/>
          <a:p>
            <a:r>
              <a:rPr lang="en-US" dirty="0" err="1" smtClean="0"/>
              <a:t>Vadības</a:t>
            </a:r>
            <a:r>
              <a:rPr lang="en-US" dirty="0" smtClean="0"/>
              <a:t> </a:t>
            </a:r>
            <a:r>
              <a:rPr lang="en-US" dirty="0" err="1" smtClean="0"/>
              <a:t>centra</a:t>
            </a:r>
            <a:r>
              <a:rPr lang="en-US" dirty="0" smtClean="0"/>
              <a:t> </a:t>
            </a:r>
            <a:r>
              <a:rPr lang="en-US" dirty="0" err="1" smtClean="0"/>
              <a:t>programmatūra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574609"/>
              </p:ext>
            </p:extLst>
          </p:nvPr>
        </p:nvGraphicFramePr>
        <p:xfrm>
          <a:off x="568324" y="1493785"/>
          <a:ext cx="8118475" cy="423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7884"/>
                <a:gridCol w="4349660"/>
                <a:gridCol w="2150931"/>
              </a:tblGrid>
              <a:tr h="545039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Proc. </a:t>
                      </a:r>
                      <a:r>
                        <a:rPr lang="en-US" sz="2000" b="0" dirty="0" err="1" smtClean="0"/>
                        <a:t>nosaukums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lvl="1" indent="0" algn="ctr">
                        <a:buFont typeface="Arial"/>
                        <a:buNone/>
                      </a:pPr>
                      <a:r>
                        <a:rPr lang="en-US" sz="2000" b="0" dirty="0" err="1" smtClean="0"/>
                        <a:t>Funkcija</a:t>
                      </a:r>
                      <a:endParaRPr lang="en-US" sz="2000" b="0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/>
                        <a:t>Izpildes</a:t>
                      </a:r>
                      <a:r>
                        <a:rPr lang="en-US" sz="2000" b="0" baseline="0" dirty="0" smtClean="0"/>
                        <a:t> periods, </a:t>
                      </a:r>
                      <a:r>
                        <a:rPr lang="en-US" sz="2000" b="0" baseline="0" dirty="0" err="1" smtClean="0"/>
                        <a:t>regularitāte</a:t>
                      </a:r>
                      <a:endParaRPr lang="en-US" sz="2000" b="0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688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Real-time process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Modelējamā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aģenta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sistēmas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atribūtu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izmaiņas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likumi</a:t>
                      </a:r>
                      <a:r>
                        <a:rPr lang="en-US" sz="2000" dirty="0" smtClean="0"/>
                        <a:t>:</a:t>
                      </a:r>
                    </a:p>
                    <a:p>
                      <a:pPr marL="800100" lvl="1" indent="-342900">
                        <a:buFont typeface="Arial"/>
                        <a:buChar char="•"/>
                      </a:pPr>
                      <a:r>
                        <a:rPr lang="en-US" sz="2000" dirty="0" smtClean="0"/>
                        <a:t>PID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kontrolieri</a:t>
                      </a:r>
                      <a:endParaRPr lang="en-US" sz="2000" baseline="0" dirty="0" smtClean="0"/>
                    </a:p>
                    <a:p>
                      <a:pPr marL="800100" marR="0" lvl="2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baseline="0" dirty="0" err="1" smtClean="0"/>
                        <a:t>Objekta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mat.modelis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i="1" dirty="0" smtClean="0"/>
                        <a:t>(</a:t>
                      </a:r>
                      <a:r>
                        <a:rPr lang="en-US" sz="2000" i="1" dirty="0" err="1" smtClean="0"/>
                        <a:t>piem</a:t>
                      </a:r>
                      <a:r>
                        <a:rPr lang="en-US" sz="2000" i="1" dirty="0" smtClean="0"/>
                        <a:t>., auto </a:t>
                      </a:r>
                      <a:r>
                        <a:rPr lang="en-US" sz="2000" i="1" dirty="0" err="1" smtClean="0"/>
                        <a:t>kinemātiskais</a:t>
                      </a:r>
                      <a:r>
                        <a:rPr lang="en-US" sz="2000" i="1" dirty="0" smtClean="0"/>
                        <a:t> </a:t>
                      </a:r>
                      <a:r>
                        <a:rPr lang="en-US" sz="2000" i="1" dirty="0" err="1" smtClean="0"/>
                        <a:t>modelis</a:t>
                      </a:r>
                      <a:r>
                        <a:rPr lang="en-US" sz="2000" i="1" dirty="0" smtClean="0"/>
                        <a:t>)</a:t>
                      </a:r>
                    </a:p>
                    <a:p>
                      <a:pPr marL="800100" lvl="1" indent="-342900">
                        <a:buFont typeface="Arial"/>
                        <a:buChar char="•"/>
                      </a:pPr>
                      <a:r>
                        <a:rPr lang="en-US" sz="2000" dirty="0" smtClean="0"/>
                        <a:t>Vides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ierobežojumi</a:t>
                      </a:r>
                      <a:endParaRPr lang="en-US" sz="2000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100x/</a:t>
                      </a:r>
                      <a:r>
                        <a:rPr lang="en-US" sz="1800" dirty="0" err="1" smtClean="0"/>
                        <a:t>sek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(auto)</a:t>
                      </a:r>
                    </a:p>
                    <a:p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Stingri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noteiktos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laika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momentos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688"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Plānošanas</a:t>
                      </a:r>
                      <a:r>
                        <a:rPr lang="en-US" sz="2400" b="1" dirty="0" smtClean="0"/>
                        <a:t> process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Modelējamā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aģenta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sistēmas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atribūtu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mērķa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vērtību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uzdošana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plānošana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0" dirty="0" smtClean="0"/>
                        <a:t> un </a:t>
                      </a:r>
                      <a:r>
                        <a:rPr lang="en-US" sz="2000" baseline="0" dirty="0" err="1" smtClean="0"/>
                        <a:t>regulāra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atjaunošana</a:t>
                      </a:r>
                      <a:r>
                        <a:rPr lang="en-US" sz="2000" baseline="0" dirty="0" smtClean="0"/>
                        <a:t> (</a:t>
                      </a:r>
                      <a:r>
                        <a:rPr lang="en-US" sz="2000" baseline="0" dirty="0" err="1" smtClean="0"/>
                        <a:t>pārplānošana</a:t>
                      </a:r>
                      <a:r>
                        <a:rPr lang="en-US" sz="2000" baseline="0" dirty="0" smtClean="0"/>
                        <a:t>), </a:t>
                      </a:r>
                      <a:r>
                        <a:rPr lang="en-US" sz="2000" dirty="0" err="1" smtClean="0"/>
                        <a:t>balstoties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uz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apkārtni</a:t>
                      </a:r>
                      <a:r>
                        <a:rPr lang="en-US" sz="2000" dirty="0" smtClean="0"/>
                        <a:t> (</a:t>
                      </a:r>
                      <a:r>
                        <a:rPr lang="en-US" sz="2000" dirty="0" err="1" smtClean="0"/>
                        <a:t>sensoru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datiem</a:t>
                      </a:r>
                      <a:r>
                        <a:rPr lang="en-US" sz="2000" dirty="0" smtClean="0"/>
                        <a:t>), </a:t>
                      </a:r>
                      <a:r>
                        <a:rPr lang="en-US" sz="2000" dirty="0" err="1" smtClean="0"/>
                        <a:t>mērķi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utt</a:t>
                      </a:r>
                      <a:r>
                        <a:rPr lang="en-US" sz="2000" dirty="0" smtClean="0"/>
                        <a:t>.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10x/</a:t>
                      </a:r>
                      <a:r>
                        <a:rPr lang="en-US" sz="1800" dirty="0" err="1" smtClean="0"/>
                        <a:t>sek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(auto)</a:t>
                      </a:r>
                    </a:p>
                    <a:p>
                      <a:endParaRPr lang="en-US" sz="1800" dirty="0" smtClean="0"/>
                    </a:p>
                    <a:p>
                      <a:r>
                        <a:rPr lang="en-US" sz="180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būt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neregulārs</a:t>
                      </a:r>
                      <a:endParaRPr lang="en-US" sz="1800" baseline="0" dirty="0" smtClean="0"/>
                    </a:p>
                    <a:p>
                      <a:endParaRPr lang="en-US" sz="1800" dirty="0" smtClean="0"/>
                    </a:p>
                    <a:p>
                      <a:r>
                        <a:rPr lang="en-US" sz="1800" dirty="0" err="1" smtClean="0"/>
                        <a:t>Var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būt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pārtraukumi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44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906118"/>
            <a:ext cx="6570730" cy="545791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-81390"/>
            <a:ext cx="7772400" cy="922862"/>
          </a:xfrm>
        </p:spPr>
        <p:txBody>
          <a:bodyPr>
            <a:normAutofit/>
          </a:bodyPr>
          <a:lstStyle/>
          <a:p>
            <a:r>
              <a:rPr lang="en-US" dirty="0" err="1" smtClean="0"/>
              <a:t>Vadības</a:t>
            </a:r>
            <a:r>
              <a:rPr lang="en-US" dirty="0" smtClean="0"/>
              <a:t> </a:t>
            </a:r>
            <a:r>
              <a:rPr lang="en-US" dirty="0" err="1" smtClean="0"/>
              <a:t>centra</a:t>
            </a:r>
            <a:r>
              <a:rPr lang="en-US" dirty="0" smtClean="0"/>
              <a:t> </a:t>
            </a:r>
            <a:r>
              <a:rPr lang="en-US" dirty="0" err="1" smtClean="0"/>
              <a:t>realizācija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6535" y="3368647"/>
            <a:ext cx="933310" cy="1777119"/>
            <a:chOff x="2996825" y="98630"/>
            <a:chExt cx="3173458" cy="62780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825" y="98630"/>
              <a:ext cx="3173458" cy="6278082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707015" y="1448909"/>
              <a:ext cx="818606" cy="53993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479073" y="4657391"/>
              <a:ext cx="2259875" cy="7968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>
            <a:stCxn id="8" idx="5"/>
          </p:cNvCxnSpPr>
          <p:nvPr/>
        </p:nvCxnSpPr>
        <p:spPr>
          <a:xfrm>
            <a:off x="1095658" y="4851609"/>
            <a:ext cx="1136082" cy="2941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11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12122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Autodroms</a:t>
            </a:r>
            <a:r>
              <a:rPr lang="en-US" dirty="0" smtClean="0"/>
              <a:t>”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simulācijas</a:t>
            </a:r>
            <a:r>
              <a:rPr lang="en-US" dirty="0" smtClean="0"/>
              <a:t> </a:t>
            </a:r>
            <a:r>
              <a:rPr lang="en-US" dirty="0" err="1" smtClean="0"/>
              <a:t>platforma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Screen Shot 2016-02-04 at 14.04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1" y="2017068"/>
            <a:ext cx="5668778" cy="3637022"/>
          </a:xfrm>
          <a:prstGeom prst="rect">
            <a:avLst/>
          </a:prstGeom>
        </p:spPr>
      </p:pic>
      <p:pic>
        <p:nvPicPr>
          <p:cNvPr id="5" name="Picture 4" descr="Screen Shot 2016-02-05 at 9.54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77" y="4464115"/>
            <a:ext cx="1980923" cy="1657720"/>
          </a:xfrm>
          <a:prstGeom prst="rect">
            <a:avLst/>
          </a:prstGeom>
        </p:spPr>
      </p:pic>
      <p:pic>
        <p:nvPicPr>
          <p:cNvPr id="7" name="Picture 6" descr="Screen Shot 2016-02-05 at 9.50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77" y="2017068"/>
            <a:ext cx="2250250" cy="19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782707"/>
          </a:xfrm>
        </p:spPr>
        <p:txBody>
          <a:bodyPr>
            <a:normAutofit/>
          </a:bodyPr>
          <a:lstStyle/>
          <a:p>
            <a:r>
              <a:rPr lang="en-US" dirty="0" err="1" smtClean="0"/>
              <a:t>Turpmākās</a:t>
            </a:r>
            <a:r>
              <a:rPr lang="en-US" dirty="0" smtClean="0"/>
              <a:t> </a:t>
            </a:r>
            <a:r>
              <a:rPr lang="en-US" dirty="0" err="1" smtClean="0"/>
              <a:t>aktivitātes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022238" y="1466687"/>
            <a:ext cx="7558369" cy="3228567"/>
          </a:xfrm>
        </p:spPr>
        <p:txBody>
          <a:bodyPr>
            <a:normAutofit/>
          </a:bodyPr>
          <a:lstStyle/>
          <a:p>
            <a:pPr algn="l"/>
            <a:r>
              <a:rPr lang="lv-LV" sz="2400" dirty="0" smtClean="0">
                <a:solidFill>
                  <a:schemeClr val="tx1"/>
                </a:solidFill>
              </a:rPr>
              <a:t>28</a:t>
            </a:r>
            <a:r>
              <a:rPr lang="en-US" sz="2400" dirty="0" smtClean="0">
                <a:solidFill>
                  <a:schemeClr val="tx1"/>
                </a:solidFill>
              </a:rPr>
              <a:t>.03-0</a:t>
            </a:r>
            <a:r>
              <a:rPr lang="lv-LV" sz="24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.04  Auto </a:t>
            </a:r>
            <a:r>
              <a:rPr lang="en-US" sz="2400" dirty="0" err="1" smtClean="0">
                <a:solidFill>
                  <a:schemeClr val="tx1"/>
                </a:solidFill>
              </a:rPr>
              <a:t>vadības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sistēmas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testēšana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(IDIADA, </a:t>
            </a:r>
            <a:r>
              <a:rPr lang="lv-LV" sz="2400" dirty="0" smtClean="0">
                <a:solidFill>
                  <a:schemeClr val="tx1"/>
                </a:solidFill>
              </a:rPr>
              <a:t>Barselona, </a:t>
            </a:r>
            <a:r>
              <a:rPr lang="en-US" sz="2400" dirty="0" err="1" smtClean="0">
                <a:solidFill>
                  <a:schemeClr val="tx1"/>
                </a:solidFill>
              </a:rPr>
              <a:t>Spānija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23.05-31.05  GCDC </a:t>
            </a:r>
            <a:r>
              <a:rPr lang="en-US" sz="2400" dirty="0" err="1" smtClean="0">
                <a:solidFill>
                  <a:schemeClr val="tx1"/>
                </a:solidFill>
              </a:rPr>
              <a:t>sacensības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(</a:t>
            </a:r>
            <a:r>
              <a:rPr lang="en-US" sz="2400" dirty="0" err="1" smtClean="0">
                <a:solidFill>
                  <a:schemeClr val="tx1"/>
                </a:solidFill>
              </a:rPr>
              <a:t>Hemond</a:t>
            </a:r>
            <a:r>
              <a:rPr lang="en-US" sz="2400" dirty="0" smtClean="0">
                <a:solidFill>
                  <a:schemeClr val="tx1"/>
                </a:solidFill>
              </a:rPr>
              <a:t> Automotive campus, </a:t>
            </a:r>
            <a:r>
              <a:rPr lang="en-US" sz="2400" dirty="0" err="1" smtClean="0">
                <a:solidFill>
                  <a:schemeClr val="tx1"/>
                </a:solidFill>
              </a:rPr>
              <a:t>Nīderlande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573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755419"/>
          </a:xfrm>
        </p:spPr>
        <p:txBody>
          <a:bodyPr>
            <a:noAutofit/>
          </a:bodyPr>
          <a:lstStyle/>
          <a:p>
            <a:r>
              <a:rPr lang="en-US" b="1" dirty="0" smtClean="0"/>
              <a:t>II.  Stereo </a:t>
            </a:r>
            <a:r>
              <a:rPr lang="en-US" b="1" dirty="0" err="1" smtClean="0"/>
              <a:t>redzes</a:t>
            </a:r>
            <a:r>
              <a:rPr lang="en-US" b="1" dirty="0" smtClean="0"/>
              <a:t> </a:t>
            </a:r>
            <a:r>
              <a:rPr lang="en-US" b="1" dirty="0" err="1" smtClean="0"/>
              <a:t>sistēma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51620" y="3112305"/>
            <a:ext cx="6885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Soļi</a:t>
            </a:r>
            <a:r>
              <a:rPr lang="en-US" sz="2400" dirty="0" smtClean="0"/>
              <a:t>:</a:t>
            </a:r>
            <a:endParaRPr lang="en-US" sz="2400" dirty="0"/>
          </a:p>
          <a:p>
            <a:pPr marL="800100" lvl="1" indent="-342900">
              <a:buAutoNum type="arabicPeriod"/>
            </a:pPr>
            <a:r>
              <a:rPr lang="en-US" sz="2400" dirty="0" err="1" smtClean="0"/>
              <a:t>Kadra</a:t>
            </a:r>
            <a:r>
              <a:rPr lang="en-US" sz="2400" dirty="0" smtClean="0"/>
              <a:t> (</a:t>
            </a:r>
            <a:r>
              <a:rPr lang="en-US" sz="2400" dirty="0" err="1" smtClean="0"/>
              <a:t>attēlu</a:t>
            </a:r>
            <a:r>
              <a:rPr lang="en-US" sz="2400" dirty="0" smtClean="0"/>
              <a:t> </a:t>
            </a:r>
            <a:r>
              <a:rPr lang="en-US" sz="2400" dirty="0" err="1" smtClean="0"/>
              <a:t>pāra</a:t>
            </a:r>
            <a:r>
              <a:rPr lang="en-US" sz="2400" dirty="0" smtClean="0"/>
              <a:t>) </a:t>
            </a:r>
            <a:r>
              <a:rPr lang="en-US" sz="2400" dirty="0" err="1" smtClean="0"/>
              <a:t>iegūšana</a:t>
            </a:r>
            <a:r>
              <a:rPr lang="en-US" sz="2400" dirty="0" smtClean="0"/>
              <a:t> no </a:t>
            </a:r>
            <a:r>
              <a:rPr lang="en-US" sz="2400" dirty="0" err="1" smtClean="0"/>
              <a:t>kameras</a:t>
            </a:r>
            <a:r>
              <a:rPr lang="en-US" sz="2400" dirty="0" smtClean="0"/>
              <a:t>;</a:t>
            </a:r>
          </a:p>
          <a:p>
            <a:pPr marL="800100" lvl="1" indent="-342900">
              <a:buAutoNum type="arabicPeriod"/>
            </a:pPr>
            <a:r>
              <a:rPr lang="en-US" sz="2400" dirty="0" smtClean="0"/>
              <a:t>3d-punktu </a:t>
            </a:r>
            <a:r>
              <a:rPr lang="en-US" sz="2400" dirty="0" err="1" smtClean="0"/>
              <a:t>mākoņa</a:t>
            </a:r>
            <a:r>
              <a:rPr lang="en-US" sz="2400" dirty="0" smtClean="0"/>
              <a:t> </a:t>
            </a:r>
            <a:r>
              <a:rPr lang="en-US" sz="2400" dirty="0" err="1" smtClean="0"/>
              <a:t>iegūšana</a:t>
            </a:r>
            <a:r>
              <a:rPr lang="en-US" sz="2400" dirty="0" smtClean="0"/>
              <a:t> no </a:t>
            </a:r>
            <a:r>
              <a:rPr lang="en-US" sz="2400" dirty="0" err="1" smtClean="0"/>
              <a:t>kadra</a:t>
            </a:r>
            <a:r>
              <a:rPr lang="en-US" sz="2400" dirty="0" smtClean="0"/>
              <a:t>;</a:t>
            </a:r>
          </a:p>
          <a:p>
            <a:pPr marL="800100" lvl="1" indent="-342900">
              <a:buAutoNum type="arabicPeriod"/>
            </a:pPr>
            <a:r>
              <a:rPr lang="en-US" sz="2400" dirty="0" err="1" smtClean="0"/>
              <a:t>Objektu</a:t>
            </a:r>
            <a:r>
              <a:rPr lang="en-US" sz="2400" dirty="0" smtClean="0"/>
              <a:t> </a:t>
            </a:r>
            <a:r>
              <a:rPr lang="en-US" sz="2400" dirty="0" err="1" smtClean="0"/>
              <a:t>identifikācija</a:t>
            </a:r>
            <a:r>
              <a:rPr lang="en-US" sz="2400" dirty="0" smtClean="0"/>
              <a:t> </a:t>
            </a:r>
            <a:r>
              <a:rPr lang="en-US" sz="2400" dirty="0"/>
              <a:t>3d-punktu </a:t>
            </a:r>
            <a:r>
              <a:rPr lang="en-US" sz="2400" dirty="0" err="1" smtClean="0"/>
              <a:t>mākonī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249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Stereo redzes sistēma 1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8369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Par pamatu ņemta </a:t>
            </a:r>
            <a:r>
              <a:rPr lang="lv-LV" sz="2400" dirty="0"/>
              <a:t>EDI 4. posma VPP programmas 2. projekta Stereo Redzes </a:t>
            </a:r>
            <a:r>
              <a:rPr lang="lv-LV" sz="2400" dirty="0" smtClean="0"/>
              <a:t>sistēma (autors – </a:t>
            </a:r>
            <a:r>
              <a:rPr lang="lv-LV" sz="2400" dirty="0" err="1" smtClean="0"/>
              <a:t>H.Grīnbergs</a:t>
            </a:r>
            <a:r>
              <a:rPr lang="lv-LV" sz="2400" dirty="0" smtClean="0"/>
              <a:t> </a:t>
            </a:r>
            <a:r>
              <a:rPr lang="lv-LV" sz="2400" dirty="0" err="1" smtClean="0"/>
              <a:t>et</a:t>
            </a:r>
            <a:r>
              <a:rPr lang="lv-LV" sz="2400" dirty="0" smtClean="0"/>
              <a:t> </a:t>
            </a:r>
            <a:r>
              <a:rPr lang="lv-LV" sz="2400" dirty="0" err="1" smtClean="0"/>
              <a:t>al</a:t>
            </a:r>
            <a:r>
              <a:rPr lang="lv-LV" sz="2400" dirty="0" smtClean="0"/>
              <a:t>.),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8940"/>
            <a:ext cx="9144000" cy="1959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7115" y="5904275"/>
            <a:ext cx="337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i="1" dirty="0" smtClean="0"/>
              <a:t>Sistēma aprobēta EDI, 2013. gadā.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848369"/>
            <a:ext cx="272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i="1" dirty="0" err="1" smtClean="0"/>
              <a:t>Bumblebee</a:t>
            </a:r>
            <a:r>
              <a:rPr lang="lv-LV" sz="1600" i="1" dirty="0" smtClean="0"/>
              <a:t> XB3 stereo kamera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041830" y="4848369"/>
            <a:ext cx="1842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i="1" dirty="0" smtClean="0"/>
              <a:t>Dators (aprēķiniem)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092915" y="4848369"/>
            <a:ext cx="1522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i="1" dirty="0" smtClean="0"/>
              <a:t>Monitors ar GUI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12034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Stereo redzes sistēmas 1 arhitektūra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785"/>
            <a:ext cx="8229600" cy="52365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Sistēma sastāv no sekojošiem moduļiem: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6645" y="2258870"/>
            <a:ext cx="132449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Attēlu ieguves modulis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1800496" y="2258870"/>
            <a:ext cx="151734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aprēķinu modulis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5638272" y="2258870"/>
            <a:ext cx="1797043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Objektu detektēšanas &amp; sekošanas modulis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7767355" y="2258870"/>
            <a:ext cx="117013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Attēlošanas modulis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0" idx="3"/>
            <a:endCxn id="11" idx="1"/>
          </p:cNvCxnSpPr>
          <p:nvPr/>
        </p:nvCxnSpPr>
        <p:spPr>
          <a:xfrm>
            <a:off x="1471135" y="2641413"/>
            <a:ext cx="329361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3"/>
            <a:endCxn id="42" idx="1"/>
          </p:cNvCxnSpPr>
          <p:nvPr/>
        </p:nvCxnSpPr>
        <p:spPr>
          <a:xfrm flipV="1">
            <a:off x="3317836" y="2641412"/>
            <a:ext cx="326368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  <a:endCxn id="13" idx="1"/>
          </p:cNvCxnSpPr>
          <p:nvPr/>
        </p:nvCxnSpPr>
        <p:spPr>
          <a:xfrm>
            <a:off x="7435315" y="2641413"/>
            <a:ext cx="332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644204" y="2258869"/>
            <a:ext cx="1662028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apstrādes modulis</a:t>
            </a:r>
            <a:endParaRPr lang="en-US" sz="1400" dirty="0"/>
          </a:p>
        </p:txBody>
      </p:sp>
      <p:cxnSp>
        <p:nvCxnSpPr>
          <p:cNvPr id="57" name="Straight Arrow Connector 56"/>
          <p:cNvCxnSpPr>
            <a:stCxn id="42" idx="3"/>
            <a:endCxn id="12" idx="1"/>
          </p:cNvCxnSpPr>
          <p:nvPr/>
        </p:nvCxnSpPr>
        <p:spPr>
          <a:xfrm>
            <a:off x="5306232" y="2641412"/>
            <a:ext cx="332040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87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Stereo redzes sistēmas 1 arhitektūra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785"/>
            <a:ext cx="8229600" cy="52365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Sistēma sastāv no sekojošiem moduļiem: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6645" y="3162825"/>
            <a:ext cx="5813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Atbalsta lasīšanu no: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/>
              <a:t>stereo video </a:t>
            </a:r>
            <a:r>
              <a:rPr lang="lv-LV" dirty="0" smtClean="0"/>
              <a:t>kameras,	</a:t>
            </a:r>
            <a:r>
              <a:rPr lang="lv-LV" i="1" dirty="0" err="1" smtClean="0"/>
              <a:t>opencv</a:t>
            </a:r>
            <a:r>
              <a:rPr lang="lv-LV" i="1" dirty="0" smtClean="0"/>
              <a:t> + </a:t>
            </a:r>
            <a:r>
              <a:rPr lang="lv-LV" i="1" dirty="0" err="1" smtClean="0"/>
              <a:t>triclops</a:t>
            </a:r>
            <a:r>
              <a:rPr lang="lv-LV" i="1" dirty="0" smtClean="0"/>
              <a:t> </a:t>
            </a:r>
            <a:r>
              <a:rPr lang="lv-LV" i="1" dirty="0" err="1" smtClean="0"/>
              <a:t>sdk</a:t>
            </a:r>
            <a:endParaRPr lang="en-US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 smtClean="0"/>
              <a:t>video faila,			</a:t>
            </a:r>
            <a:r>
              <a:rPr lang="lv-LV" i="1" dirty="0" err="1" smtClean="0"/>
              <a:t>opencv</a:t>
            </a:r>
            <a:r>
              <a:rPr lang="lv-LV" i="1" dirty="0" smtClean="0"/>
              <a:t> + </a:t>
            </a:r>
            <a:r>
              <a:rPr lang="lv-LV" i="1" dirty="0" err="1" smtClean="0"/>
              <a:t>ffmpeg</a:t>
            </a:r>
            <a:endParaRPr lang="lv-LV" i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 smtClean="0"/>
              <a:t>bilžu kolekcijas (mapes).	</a:t>
            </a:r>
            <a:r>
              <a:rPr lang="lv-LV" i="1" dirty="0" err="1" smtClean="0"/>
              <a:t>opencv</a:t>
            </a:r>
            <a:endParaRPr lang="lv-LV" i="1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46645" y="2258870"/>
            <a:ext cx="1324490" cy="765085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Attēlu ieguves modulis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1800496" y="2258870"/>
            <a:ext cx="151734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aprēķinu modulis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5638272" y="2258870"/>
            <a:ext cx="1797043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Objektu detektēšanas &amp; sekošanas modulis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7767355" y="2258870"/>
            <a:ext cx="117013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Attēlošanas modulis</a:t>
            </a:r>
            <a:endParaRPr lang="en-US" sz="1400" dirty="0"/>
          </a:p>
        </p:txBody>
      </p:sp>
      <p:cxnSp>
        <p:nvCxnSpPr>
          <p:cNvPr id="21" name="Straight Arrow Connector 20"/>
          <p:cNvCxnSpPr>
            <a:stCxn id="14" idx="3"/>
            <a:endCxn id="17" idx="1"/>
          </p:cNvCxnSpPr>
          <p:nvPr/>
        </p:nvCxnSpPr>
        <p:spPr>
          <a:xfrm>
            <a:off x="1471135" y="2641413"/>
            <a:ext cx="329361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3"/>
            <a:endCxn id="25" idx="1"/>
          </p:cNvCxnSpPr>
          <p:nvPr/>
        </p:nvCxnSpPr>
        <p:spPr>
          <a:xfrm flipV="1">
            <a:off x="3317836" y="2641412"/>
            <a:ext cx="326368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20" idx="1"/>
          </p:cNvCxnSpPr>
          <p:nvPr/>
        </p:nvCxnSpPr>
        <p:spPr>
          <a:xfrm>
            <a:off x="7435315" y="2641413"/>
            <a:ext cx="332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44204" y="2258869"/>
            <a:ext cx="1662028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apstrādes modulis</a:t>
            </a:r>
            <a:endParaRPr lang="en-US" sz="1400" dirty="0"/>
          </a:p>
        </p:txBody>
      </p:sp>
      <p:cxnSp>
        <p:nvCxnSpPr>
          <p:cNvPr id="26" name="Straight Arrow Connector 25"/>
          <p:cNvCxnSpPr>
            <a:stCxn id="25" idx="3"/>
            <a:endCxn id="18" idx="1"/>
          </p:cNvCxnSpPr>
          <p:nvPr/>
        </p:nvCxnSpPr>
        <p:spPr>
          <a:xfrm>
            <a:off x="5306232" y="2641412"/>
            <a:ext cx="332040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5" y="4582708"/>
            <a:ext cx="3650851" cy="119757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582707"/>
            <a:ext cx="3645405" cy="119757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6625" y="5780279"/>
            <a:ext cx="4475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i="1" dirty="0"/>
              <a:t>Rezultāts: attēlu pāris (kreisais + labais attēls).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19" y="3415483"/>
            <a:ext cx="2128210" cy="8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14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Stereo redzes sistēmas 1 arhitektūra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785"/>
            <a:ext cx="8229600" cy="52365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Sistēma sastāv no sekojošiem moduļiem: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800496" y="3158970"/>
            <a:ext cx="5397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No attēlu pāra aprēķina: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 err="1" smtClean="0"/>
              <a:t>raksturpunktu</a:t>
            </a:r>
            <a:r>
              <a:rPr lang="lv-LV" dirty="0" smtClean="0"/>
              <a:t> </a:t>
            </a:r>
            <a:r>
              <a:rPr lang="lv-LV" dirty="0" err="1" smtClean="0"/>
              <a:t>disparitāti</a:t>
            </a:r>
            <a:r>
              <a:rPr lang="lv-LV" dirty="0" smtClean="0"/>
              <a:t>,</a:t>
            </a:r>
            <a:r>
              <a:rPr lang="lv-LV" dirty="0"/>
              <a:t>	</a:t>
            </a:r>
            <a:r>
              <a:rPr lang="lv-LV" dirty="0" smtClean="0"/>
              <a:t>	</a:t>
            </a:r>
            <a:r>
              <a:rPr lang="lv-LV" i="1" dirty="0" err="1" smtClean="0"/>
              <a:t>libelas</a:t>
            </a:r>
            <a:endParaRPr lang="en-US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 smtClean="0"/>
              <a:t>attālumu līdz </a:t>
            </a:r>
            <a:r>
              <a:rPr lang="lv-LV" dirty="0" err="1" smtClean="0"/>
              <a:t>raksturpunktiem</a:t>
            </a:r>
            <a:r>
              <a:rPr lang="lv-LV" dirty="0" smtClean="0"/>
              <a:t>,</a:t>
            </a:r>
            <a:endParaRPr lang="lv-LV" i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 err="1" smtClean="0"/>
              <a:t>raksturpunktu</a:t>
            </a:r>
            <a:r>
              <a:rPr lang="lv-LV" dirty="0" smtClean="0"/>
              <a:t> koordinātas pret novērotāju.</a:t>
            </a:r>
            <a:endParaRPr lang="lv-LV" i="1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46645" y="2258870"/>
            <a:ext cx="132449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Attēlu ieguves modulis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1800496" y="2258870"/>
            <a:ext cx="1517340" cy="765085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aprēķinu modulis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5638272" y="2258870"/>
            <a:ext cx="1797043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Objektu detektēšanas &amp; sekošanas modulis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7767355" y="2258870"/>
            <a:ext cx="117013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Attēlošanas modulis</a:t>
            </a:r>
            <a:endParaRPr lang="en-US" sz="1400" dirty="0"/>
          </a:p>
        </p:txBody>
      </p:sp>
      <p:cxnSp>
        <p:nvCxnSpPr>
          <p:cNvPr id="21" name="Straight Arrow Connector 20"/>
          <p:cNvCxnSpPr>
            <a:stCxn id="14" idx="3"/>
            <a:endCxn id="17" idx="1"/>
          </p:cNvCxnSpPr>
          <p:nvPr/>
        </p:nvCxnSpPr>
        <p:spPr>
          <a:xfrm>
            <a:off x="1471135" y="2641413"/>
            <a:ext cx="329361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3"/>
            <a:endCxn id="25" idx="1"/>
          </p:cNvCxnSpPr>
          <p:nvPr/>
        </p:nvCxnSpPr>
        <p:spPr>
          <a:xfrm flipV="1">
            <a:off x="3317836" y="2641412"/>
            <a:ext cx="326368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20" idx="1"/>
          </p:cNvCxnSpPr>
          <p:nvPr/>
        </p:nvCxnSpPr>
        <p:spPr>
          <a:xfrm>
            <a:off x="7435315" y="2641413"/>
            <a:ext cx="332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44204" y="2258869"/>
            <a:ext cx="1662028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apstrādes modulis</a:t>
            </a:r>
            <a:endParaRPr lang="en-US" sz="1400" dirty="0"/>
          </a:p>
        </p:txBody>
      </p:sp>
      <p:cxnSp>
        <p:nvCxnSpPr>
          <p:cNvPr id="26" name="Straight Arrow Connector 25"/>
          <p:cNvCxnSpPr>
            <a:stCxn id="25" idx="3"/>
            <a:endCxn id="18" idx="1"/>
          </p:cNvCxnSpPr>
          <p:nvPr/>
        </p:nvCxnSpPr>
        <p:spPr>
          <a:xfrm>
            <a:off x="5306232" y="2641412"/>
            <a:ext cx="332040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77"/>
          <a:stretch/>
        </p:blipFill>
        <p:spPr bwMode="auto">
          <a:xfrm>
            <a:off x="26495" y="4419110"/>
            <a:ext cx="3375375" cy="15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0"/>
          <a:stretch/>
        </p:blipFill>
        <p:spPr bwMode="auto">
          <a:xfrm>
            <a:off x="3450787" y="4419110"/>
            <a:ext cx="3371463" cy="152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r="9889"/>
          <a:stretch/>
        </p:blipFill>
        <p:spPr bwMode="auto">
          <a:xfrm rot="16200000">
            <a:off x="6935617" y="4401356"/>
            <a:ext cx="2106780" cy="189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21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93929" y="3068960"/>
            <a:ext cx="3481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2"/>
              </a:rPr>
              <a:t>http://www.gcdc.net/</a:t>
            </a:r>
            <a:endParaRPr lang="en-US" sz="2800" dirty="0"/>
          </a:p>
        </p:txBody>
      </p:sp>
      <p:pic>
        <p:nvPicPr>
          <p:cNvPr id="8" name="Picture 7" descr="Screen Shot 2016-02-03 at 17.14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4" y="4059070"/>
            <a:ext cx="7712691" cy="1835174"/>
          </a:xfrm>
          <a:prstGeom prst="rect">
            <a:avLst/>
          </a:prstGeom>
        </p:spPr>
      </p:pic>
      <p:pic>
        <p:nvPicPr>
          <p:cNvPr id="5" name="Picture 5" descr="b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863715"/>
            <a:ext cx="3645405" cy="27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14776" y="1133745"/>
            <a:ext cx="361093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2016.gada 23-31.maijs</a:t>
            </a:r>
          </a:p>
          <a:p>
            <a:endParaRPr lang="en-US" sz="2800" dirty="0"/>
          </a:p>
          <a:p>
            <a:r>
              <a:rPr lang="en-US" sz="2800" dirty="0" err="1" smtClean="0"/>
              <a:t>Helmonda</a:t>
            </a:r>
            <a:r>
              <a:rPr lang="en-US" sz="2800" dirty="0" smtClean="0"/>
              <a:t> (</a:t>
            </a:r>
            <a:r>
              <a:rPr lang="en-US" sz="2800" dirty="0" err="1" smtClean="0"/>
              <a:t>Nīderlande</a:t>
            </a:r>
            <a:r>
              <a:rPr lang="en-US" sz="2800" dirty="0" smtClean="0"/>
              <a:t>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146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Stereo redzes sistēmas 1 arhitektūra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785"/>
            <a:ext cx="8229600" cy="52365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Sistēma sastāv no sekojošiem moduļiem: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6645" y="2258870"/>
            <a:ext cx="132449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Attēlu ieguves modulis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1800496" y="2258870"/>
            <a:ext cx="151734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aprēķinu modulis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5638272" y="2258870"/>
            <a:ext cx="1797043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Objektu detektēšanas &amp; sekošanas modulis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7767355" y="2258870"/>
            <a:ext cx="117013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Attēlošanas modulis</a:t>
            </a:r>
            <a:endParaRPr lang="en-US" sz="1400" dirty="0"/>
          </a:p>
        </p:txBody>
      </p:sp>
      <p:cxnSp>
        <p:nvCxnSpPr>
          <p:cNvPr id="21" name="Straight Arrow Connector 20"/>
          <p:cNvCxnSpPr>
            <a:stCxn id="14" idx="3"/>
            <a:endCxn id="17" idx="1"/>
          </p:cNvCxnSpPr>
          <p:nvPr/>
        </p:nvCxnSpPr>
        <p:spPr>
          <a:xfrm>
            <a:off x="1471135" y="2641413"/>
            <a:ext cx="329361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3"/>
            <a:endCxn id="25" idx="1"/>
          </p:cNvCxnSpPr>
          <p:nvPr/>
        </p:nvCxnSpPr>
        <p:spPr>
          <a:xfrm flipV="1">
            <a:off x="3317836" y="2641412"/>
            <a:ext cx="326368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20" idx="1"/>
          </p:cNvCxnSpPr>
          <p:nvPr/>
        </p:nvCxnSpPr>
        <p:spPr>
          <a:xfrm>
            <a:off x="7435315" y="2641413"/>
            <a:ext cx="332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44204" y="2258869"/>
            <a:ext cx="1662028" cy="765085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apstrādes modulis</a:t>
            </a:r>
            <a:endParaRPr lang="en-US" sz="1400" dirty="0"/>
          </a:p>
        </p:txBody>
      </p:sp>
      <p:cxnSp>
        <p:nvCxnSpPr>
          <p:cNvPr id="26" name="Straight Arrow Connector 25"/>
          <p:cNvCxnSpPr>
            <a:stCxn id="25" idx="3"/>
            <a:endCxn id="18" idx="1"/>
          </p:cNvCxnSpPr>
          <p:nvPr/>
        </p:nvCxnSpPr>
        <p:spPr>
          <a:xfrm>
            <a:off x="5306232" y="2641412"/>
            <a:ext cx="332040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44204" y="3158970"/>
            <a:ext cx="366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Rēķina punktu sastapšanas biežumu.</a:t>
            </a:r>
            <a:endParaRPr lang="lv-LV" i="1" dirty="0" smtClean="0"/>
          </a:p>
        </p:txBody>
      </p:sp>
      <p:pic>
        <p:nvPicPr>
          <p:cNvPr id="28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r="43761"/>
          <a:stretch/>
        </p:blipFill>
        <p:spPr bwMode="auto">
          <a:xfrm rot="16200000">
            <a:off x="1839700" y="2932799"/>
            <a:ext cx="2701613" cy="423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082260" y="4719782"/>
            <a:ext cx="956209" cy="388170"/>
          </a:xfrm>
          <a:custGeom>
            <a:avLst/>
            <a:gdLst>
              <a:gd name="connsiteX0" fmla="*/ 280715 w 956209"/>
              <a:gd name="connsiteY0" fmla="*/ 46182 h 388170"/>
              <a:gd name="connsiteX1" fmla="*/ 354606 w 956209"/>
              <a:gd name="connsiteY1" fmla="*/ 18473 h 388170"/>
              <a:gd name="connsiteX2" fmla="*/ 419261 w 956209"/>
              <a:gd name="connsiteY2" fmla="*/ 9236 h 388170"/>
              <a:gd name="connsiteX3" fmla="*/ 567042 w 956209"/>
              <a:gd name="connsiteY3" fmla="*/ 9236 h 388170"/>
              <a:gd name="connsiteX4" fmla="*/ 622461 w 956209"/>
              <a:gd name="connsiteY4" fmla="*/ 27709 h 388170"/>
              <a:gd name="connsiteX5" fmla="*/ 742533 w 956209"/>
              <a:gd name="connsiteY5" fmla="*/ 46182 h 388170"/>
              <a:gd name="connsiteX6" fmla="*/ 797951 w 956209"/>
              <a:gd name="connsiteY6" fmla="*/ 64654 h 388170"/>
              <a:gd name="connsiteX7" fmla="*/ 825661 w 956209"/>
              <a:gd name="connsiteY7" fmla="*/ 73891 h 388170"/>
              <a:gd name="connsiteX8" fmla="*/ 853370 w 956209"/>
              <a:gd name="connsiteY8" fmla="*/ 92363 h 388170"/>
              <a:gd name="connsiteX9" fmla="*/ 881079 w 956209"/>
              <a:gd name="connsiteY9" fmla="*/ 101600 h 388170"/>
              <a:gd name="connsiteX10" fmla="*/ 936497 w 956209"/>
              <a:gd name="connsiteY10" fmla="*/ 147782 h 388170"/>
              <a:gd name="connsiteX11" fmla="*/ 954970 w 956209"/>
              <a:gd name="connsiteY11" fmla="*/ 203200 h 388170"/>
              <a:gd name="connsiteX12" fmla="*/ 936497 w 956209"/>
              <a:gd name="connsiteY12" fmla="*/ 258618 h 388170"/>
              <a:gd name="connsiteX13" fmla="*/ 881079 w 956209"/>
              <a:gd name="connsiteY13" fmla="*/ 295563 h 388170"/>
              <a:gd name="connsiteX14" fmla="*/ 853370 w 956209"/>
              <a:gd name="connsiteY14" fmla="*/ 304800 h 388170"/>
              <a:gd name="connsiteX15" fmla="*/ 825661 w 956209"/>
              <a:gd name="connsiteY15" fmla="*/ 323273 h 388170"/>
              <a:gd name="connsiteX16" fmla="*/ 733297 w 956209"/>
              <a:gd name="connsiteY16" fmla="*/ 350982 h 388170"/>
              <a:gd name="connsiteX17" fmla="*/ 613224 w 956209"/>
              <a:gd name="connsiteY17" fmla="*/ 360218 h 388170"/>
              <a:gd name="connsiteX18" fmla="*/ 520861 w 956209"/>
              <a:gd name="connsiteY18" fmla="*/ 369454 h 388170"/>
              <a:gd name="connsiteX19" fmla="*/ 456206 w 956209"/>
              <a:gd name="connsiteY19" fmla="*/ 387927 h 388170"/>
              <a:gd name="connsiteX20" fmla="*/ 410024 w 956209"/>
              <a:gd name="connsiteY20" fmla="*/ 378691 h 388170"/>
              <a:gd name="connsiteX21" fmla="*/ 354606 w 956209"/>
              <a:gd name="connsiteY21" fmla="*/ 378691 h 388170"/>
              <a:gd name="connsiteX22" fmla="*/ 271479 w 956209"/>
              <a:gd name="connsiteY22" fmla="*/ 369454 h 388170"/>
              <a:gd name="connsiteX23" fmla="*/ 225297 w 956209"/>
              <a:gd name="connsiteY23" fmla="*/ 360218 h 388170"/>
              <a:gd name="connsiteX24" fmla="*/ 169879 w 956209"/>
              <a:gd name="connsiteY24" fmla="*/ 350982 h 388170"/>
              <a:gd name="connsiteX25" fmla="*/ 142170 w 956209"/>
              <a:gd name="connsiteY25" fmla="*/ 341745 h 388170"/>
              <a:gd name="connsiteX26" fmla="*/ 86751 w 956209"/>
              <a:gd name="connsiteY26" fmla="*/ 304800 h 388170"/>
              <a:gd name="connsiteX27" fmla="*/ 31333 w 956209"/>
              <a:gd name="connsiteY27" fmla="*/ 286327 h 388170"/>
              <a:gd name="connsiteX28" fmla="*/ 12861 w 956209"/>
              <a:gd name="connsiteY28" fmla="*/ 258618 h 388170"/>
              <a:gd name="connsiteX29" fmla="*/ 12861 w 956209"/>
              <a:gd name="connsiteY29" fmla="*/ 120073 h 388170"/>
              <a:gd name="connsiteX30" fmla="*/ 68279 w 956209"/>
              <a:gd name="connsiteY30" fmla="*/ 83127 h 388170"/>
              <a:gd name="connsiteX31" fmla="*/ 123697 w 956209"/>
              <a:gd name="connsiteY31" fmla="*/ 55418 h 388170"/>
              <a:gd name="connsiteX32" fmla="*/ 151406 w 956209"/>
              <a:gd name="connsiteY32" fmla="*/ 36945 h 388170"/>
              <a:gd name="connsiteX33" fmla="*/ 225297 w 956209"/>
              <a:gd name="connsiteY33" fmla="*/ 18473 h 388170"/>
              <a:gd name="connsiteX34" fmla="*/ 345370 w 956209"/>
              <a:gd name="connsiteY34" fmla="*/ 0 h 388170"/>
              <a:gd name="connsiteX35" fmla="*/ 400788 w 956209"/>
              <a:gd name="connsiteY35" fmla="*/ 9236 h 38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56209" h="388170">
                <a:moveTo>
                  <a:pt x="280715" y="46182"/>
                </a:moveTo>
                <a:cubicBezTo>
                  <a:pt x="286627" y="43817"/>
                  <a:pt x="340123" y="21370"/>
                  <a:pt x="354606" y="18473"/>
                </a:cubicBezTo>
                <a:cubicBezTo>
                  <a:pt x="375954" y="14203"/>
                  <a:pt x="397709" y="12315"/>
                  <a:pt x="419261" y="9236"/>
                </a:cubicBezTo>
                <a:cubicBezTo>
                  <a:pt x="499579" y="36010"/>
                  <a:pt x="377368" y="-746"/>
                  <a:pt x="567042" y="9236"/>
                </a:cubicBezTo>
                <a:cubicBezTo>
                  <a:pt x="586487" y="10259"/>
                  <a:pt x="603570" y="22986"/>
                  <a:pt x="622461" y="27709"/>
                </a:cubicBezTo>
                <a:cubicBezTo>
                  <a:pt x="686453" y="43707"/>
                  <a:pt x="646790" y="35543"/>
                  <a:pt x="742533" y="46182"/>
                </a:cubicBezTo>
                <a:lnTo>
                  <a:pt x="797951" y="64654"/>
                </a:lnTo>
                <a:cubicBezTo>
                  <a:pt x="807188" y="67733"/>
                  <a:pt x="817560" y="68490"/>
                  <a:pt x="825661" y="73891"/>
                </a:cubicBezTo>
                <a:cubicBezTo>
                  <a:pt x="834897" y="80048"/>
                  <a:pt x="843441" y="87399"/>
                  <a:pt x="853370" y="92363"/>
                </a:cubicBezTo>
                <a:cubicBezTo>
                  <a:pt x="862078" y="96717"/>
                  <a:pt x="872371" y="97246"/>
                  <a:pt x="881079" y="101600"/>
                </a:cubicBezTo>
                <a:cubicBezTo>
                  <a:pt x="906797" y="114460"/>
                  <a:pt x="916070" y="127355"/>
                  <a:pt x="936497" y="147782"/>
                </a:cubicBezTo>
                <a:cubicBezTo>
                  <a:pt x="942655" y="166255"/>
                  <a:pt x="961128" y="184727"/>
                  <a:pt x="954970" y="203200"/>
                </a:cubicBezTo>
                <a:cubicBezTo>
                  <a:pt x="948812" y="221673"/>
                  <a:pt x="952699" y="247817"/>
                  <a:pt x="936497" y="258618"/>
                </a:cubicBezTo>
                <a:cubicBezTo>
                  <a:pt x="918024" y="270933"/>
                  <a:pt x="902141" y="288542"/>
                  <a:pt x="881079" y="295563"/>
                </a:cubicBezTo>
                <a:cubicBezTo>
                  <a:pt x="871843" y="298642"/>
                  <a:pt x="862078" y="300446"/>
                  <a:pt x="853370" y="304800"/>
                </a:cubicBezTo>
                <a:cubicBezTo>
                  <a:pt x="843441" y="309765"/>
                  <a:pt x="835805" y="318765"/>
                  <a:pt x="825661" y="323273"/>
                </a:cubicBezTo>
                <a:cubicBezTo>
                  <a:pt x="815833" y="327641"/>
                  <a:pt x="751561" y="348833"/>
                  <a:pt x="733297" y="350982"/>
                </a:cubicBezTo>
                <a:cubicBezTo>
                  <a:pt x="693429" y="355672"/>
                  <a:pt x="653216" y="356741"/>
                  <a:pt x="613224" y="360218"/>
                </a:cubicBezTo>
                <a:cubicBezTo>
                  <a:pt x="582399" y="362898"/>
                  <a:pt x="551649" y="366375"/>
                  <a:pt x="520861" y="369454"/>
                </a:cubicBezTo>
                <a:cubicBezTo>
                  <a:pt x="507793" y="373810"/>
                  <a:pt x="467806" y="387927"/>
                  <a:pt x="456206" y="387927"/>
                </a:cubicBezTo>
                <a:cubicBezTo>
                  <a:pt x="440507" y="387927"/>
                  <a:pt x="425418" y="381770"/>
                  <a:pt x="410024" y="378691"/>
                </a:cubicBezTo>
                <a:cubicBezTo>
                  <a:pt x="360764" y="395110"/>
                  <a:pt x="403866" y="386901"/>
                  <a:pt x="354606" y="378691"/>
                </a:cubicBezTo>
                <a:cubicBezTo>
                  <a:pt x="327106" y="374108"/>
                  <a:pt x="299078" y="373397"/>
                  <a:pt x="271479" y="369454"/>
                </a:cubicBezTo>
                <a:cubicBezTo>
                  <a:pt x="255938" y="367234"/>
                  <a:pt x="240743" y="363026"/>
                  <a:pt x="225297" y="360218"/>
                </a:cubicBezTo>
                <a:cubicBezTo>
                  <a:pt x="206872" y="356868"/>
                  <a:pt x="188352" y="354061"/>
                  <a:pt x="169879" y="350982"/>
                </a:cubicBezTo>
                <a:cubicBezTo>
                  <a:pt x="160643" y="347903"/>
                  <a:pt x="150681" y="346473"/>
                  <a:pt x="142170" y="341745"/>
                </a:cubicBezTo>
                <a:cubicBezTo>
                  <a:pt x="122762" y="330963"/>
                  <a:pt x="107813" y="311821"/>
                  <a:pt x="86751" y="304800"/>
                </a:cubicBezTo>
                <a:lnTo>
                  <a:pt x="31333" y="286327"/>
                </a:lnTo>
                <a:cubicBezTo>
                  <a:pt x="25176" y="277091"/>
                  <a:pt x="17825" y="268547"/>
                  <a:pt x="12861" y="258618"/>
                </a:cubicBezTo>
                <a:cubicBezTo>
                  <a:pt x="-7011" y="218874"/>
                  <a:pt x="-1332" y="152515"/>
                  <a:pt x="12861" y="120073"/>
                </a:cubicBezTo>
                <a:cubicBezTo>
                  <a:pt x="21760" y="99733"/>
                  <a:pt x="49806" y="95442"/>
                  <a:pt x="68279" y="83127"/>
                </a:cubicBezTo>
                <a:cubicBezTo>
                  <a:pt x="104089" y="59253"/>
                  <a:pt x="85457" y="68164"/>
                  <a:pt x="123697" y="55418"/>
                </a:cubicBezTo>
                <a:cubicBezTo>
                  <a:pt x="132933" y="49260"/>
                  <a:pt x="141477" y="41909"/>
                  <a:pt x="151406" y="36945"/>
                </a:cubicBezTo>
                <a:cubicBezTo>
                  <a:pt x="171211" y="27042"/>
                  <a:pt x="206328" y="22688"/>
                  <a:pt x="225297" y="18473"/>
                </a:cubicBezTo>
                <a:cubicBezTo>
                  <a:pt x="305295" y="695"/>
                  <a:pt x="214472" y="14544"/>
                  <a:pt x="345370" y="0"/>
                </a:cubicBezTo>
                <a:lnTo>
                  <a:pt x="400788" y="9236"/>
                </a:ln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540939" y="4784436"/>
            <a:ext cx="498763" cy="526473"/>
          </a:xfrm>
          <a:custGeom>
            <a:avLst/>
            <a:gdLst>
              <a:gd name="connsiteX0" fmla="*/ 73891 w 498763"/>
              <a:gd name="connsiteY0" fmla="*/ 240146 h 526473"/>
              <a:gd name="connsiteX1" fmla="*/ 46182 w 498763"/>
              <a:gd name="connsiteY1" fmla="*/ 184728 h 526473"/>
              <a:gd name="connsiteX2" fmla="*/ 55418 w 498763"/>
              <a:gd name="connsiteY2" fmla="*/ 83128 h 526473"/>
              <a:gd name="connsiteX3" fmla="*/ 64654 w 498763"/>
              <a:gd name="connsiteY3" fmla="*/ 55419 h 526473"/>
              <a:gd name="connsiteX4" fmla="*/ 92363 w 498763"/>
              <a:gd name="connsiteY4" fmla="*/ 36946 h 526473"/>
              <a:gd name="connsiteX5" fmla="*/ 110836 w 498763"/>
              <a:gd name="connsiteY5" fmla="*/ 9237 h 526473"/>
              <a:gd name="connsiteX6" fmla="*/ 138545 w 498763"/>
              <a:gd name="connsiteY6" fmla="*/ 0 h 526473"/>
              <a:gd name="connsiteX7" fmla="*/ 258618 w 498763"/>
              <a:gd name="connsiteY7" fmla="*/ 9237 h 526473"/>
              <a:gd name="connsiteX8" fmla="*/ 323272 w 498763"/>
              <a:gd name="connsiteY8" fmla="*/ 27709 h 526473"/>
              <a:gd name="connsiteX9" fmla="*/ 350982 w 498763"/>
              <a:gd name="connsiteY9" fmla="*/ 36946 h 526473"/>
              <a:gd name="connsiteX10" fmla="*/ 406400 w 498763"/>
              <a:gd name="connsiteY10" fmla="*/ 73891 h 526473"/>
              <a:gd name="connsiteX11" fmla="*/ 424872 w 498763"/>
              <a:gd name="connsiteY11" fmla="*/ 101600 h 526473"/>
              <a:gd name="connsiteX12" fmla="*/ 452582 w 498763"/>
              <a:gd name="connsiteY12" fmla="*/ 110837 h 526473"/>
              <a:gd name="connsiteX13" fmla="*/ 471054 w 498763"/>
              <a:gd name="connsiteY13" fmla="*/ 166255 h 526473"/>
              <a:gd name="connsiteX14" fmla="*/ 489527 w 498763"/>
              <a:gd name="connsiteY14" fmla="*/ 221673 h 526473"/>
              <a:gd name="connsiteX15" fmla="*/ 498763 w 498763"/>
              <a:gd name="connsiteY15" fmla="*/ 249382 h 526473"/>
              <a:gd name="connsiteX16" fmla="*/ 489527 w 498763"/>
              <a:gd name="connsiteY16" fmla="*/ 295564 h 526473"/>
              <a:gd name="connsiteX17" fmla="*/ 480291 w 498763"/>
              <a:gd name="connsiteY17" fmla="*/ 350982 h 526473"/>
              <a:gd name="connsiteX18" fmla="*/ 461818 w 498763"/>
              <a:gd name="connsiteY18" fmla="*/ 406400 h 526473"/>
              <a:gd name="connsiteX19" fmla="*/ 424872 w 498763"/>
              <a:gd name="connsiteY19" fmla="*/ 461819 h 526473"/>
              <a:gd name="connsiteX20" fmla="*/ 369454 w 498763"/>
              <a:gd name="connsiteY20" fmla="*/ 498764 h 526473"/>
              <a:gd name="connsiteX21" fmla="*/ 304800 w 498763"/>
              <a:gd name="connsiteY21" fmla="*/ 526473 h 526473"/>
              <a:gd name="connsiteX22" fmla="*/ 212436 w 498763"/>
              <a:gd name="connsiteY22" fmla="*/ 498764 h 526473"/>
              <a:gd name="connsiteX23" fmla="*/ 184727 w 498763"/>
              <a:gd name="connsiteY23" fmla="*/ 489528 h 526473"/>
              <a:gd name="connsiteX24" fmla="*/ 129309 w 498763"/>
              <a:gd name="connsiteY24" fmla="*/ 443346 h 526473"/>
              <a:gd name="connsiteX25" fmla="*/ 83127 w 498763"/>
              <a:gd name="connsiteY25" fmla="*/ 397164 h 526473"/>
              <a:gd name="connsiteX26" fmla="*/ 55418 w 498763"/>
              <a:gd name="connsiteY26" fmla="*/ 341746 h 526473"/>
              <a:gd name="connsiteX27" fmla="*/ 46182 w 498763"/>
              <a:gd name="connsiteY27" fmla="*/ 314037 h 526473"/>
              <a:gd name="connsiteX28" fmla="*/ 27709 w 498763"/>
              <a:gd name="connsiteY28" fmla="*/ 286328 h 526473"/>
              <a:gd name="connsiteX29" fmla="*/ 9236 w 498763"/>
              <a:gd name="connsiteY29" fmla="*/ 230909 h 526473"/>
              <a:gd name="connsiteX30" fmla="*/ 0 w 498763"/>
              <a:gd name="connsiteY30" fmla="*/ 203200 h 526473"/>
              <a:gd name="connsiteX31" fmla="*/ 18472 w 498763"/>
              <a:gd name="connsiteY31" fmla="*/ 129309 h 526473"/>
              <a:gd name="connsiteX32" fmla="*/ 27709 w 498763"/>
              <a:gd name="connsiteY32" fmla="*/ 129309 h 5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8763" h="526473">
                <a:moveTo>
                  <a:pt x="73891" y="240146"/>
                </a:moveTo>
                <a:cubicBezTo>
                  <a:pt x="64655" y="221673"/>
                  <a:pt x="48595" y="205240"/>
                  <a:pt x="46182" y="184728"/>
                </a:cubicBezTo>
                <a:cubicBezTo>
                  <a:pt x="42209" y="150955"/>
                  <a:pt x="50609" y="116793"/>
                  <a:pt x="55418" y="83128"/>
                </a:cubicBezTo>
                <a:cubicBezTo>
                  <a:pt x="56795" y="73490"/>
                  <a:pt x="58572" y="63022"/>
                  <a:pt x="64654" y="55419"/>
                </a:cubicBezTo>
                <a:cubicBezTo>
                  <a:pt x="71589" y="46751"/>
                  <a:pt x="83127" y="43104"/>
                  <a:pt x="92363" y="36946"/>
                </a:cubicBezTo>
                <a:cubicBezTo>
                  <a:pt x="98521" y="27710"/>
                  <a:pt x="102168" y="16172"/>
                  <a:pt x="110836" y="9237"/>
                </a:cubicBezTo>
                <a:cubicBezTo>
                  <a:pt x="118439" y="3155"/>
                  <a:pt x="128809" y="0"/>
                  <a:pt x="138545" y="0"/>
                </a:cubicBezTo>
                <a:cubicBezTo>
                  <a:pt x="178688" y="0"/>
                  <a:pt x="218594" y="6158"/>
                  <a:pt x="258618" y="9237"/>
                </a:cubicBezTo>
                <a:cubicBezTo>
                  <a:pt x="325069" y="31387"/>
                  <a:pt x="242070" y="4508"/>
                  <a:pt x="323272" y="27709"/>
                </a:cubicBezTo>
                <a:cubicBezTo>
                  <a:pt x="332634" y="30384"/>
                  <a:pt x="342471" y="32218"/>
                  <a:pt x="350982" y="36946"/>
                </a:cubicBezTo>
                <a:cubicBezTo>
                  <a:pt x="370389" y="47728"/>
                  <a:pt x="406400" y="73891"/>
                  <a:pt x="406400" y="73891"/>
                </a:cubicBezTo>
                <a:cubicBezTo>
                  <a:pt x="412557" y="83127"/>
                  <a:pt x="416204" y="94665"/>
                  <a:pt x="424872" y="101600"/>
                </a:cubicBezTo>
                <a:cubicBezTo>
                  <a:pt x="432475" y="107682"/>
                  <a:pt x="446923" y="102914"/>
                  <a:pt x="452582" y="110837"/>
                </a:cubicBezTo>
                <a:cubicBezTo>
                  <a:pt x="463900" y="126682"/>
                  <a:pt x="464896" y="147782"/>
                  <a:pt x="471054" y="166255"/>
                </a:cubicBezTo>
                <a:lnTo>
                  <a:pt x="489527" y="221673"/>
                </a:lnTo>
                <a:lnTo>
                  <a:pt x="498763" y="249382"/>
                </a:lnTo>
                <a:cubicBezTo>
                  <a:pt x="495684" y="264776"/>
                  <a:pt x="492335" y="280118"/>
                  <a:pt x="489527" y="295564"/>
                </a:cubicBezTo>
                <a:cubicBezTo>
                  <a:pt x="486177" y="313989"/>
                  <a:pt x="484833" y="332814"/>
                  <a:pt x="480291" y="350982"/>
                </a:cubicBezTo>
                <a:cubicBezTo>
                  <a:pt x="475568" y="369873"/>
                  <a:pt x="472619" y="390198"/>
                  <a:pt x="461818" y="406400"/>
                </a:cubicBezTo>
                <a:cubicBezTo>
                  <a:pt x="449503" y="424873"/>
                  <a:pt x="443345" y="449504"/>
                  <a:pt x="424872" y="461819"/>
                </a:cubicBezTo>
                <a:lnTo>
                  <a:pt x="369454" y="498764"/>
                </a:lnTo>
                <a:cubicBezTo>
                  <a:pt x="331182" y="524279"/>
                  <a:pt x="352516" y="514544"/>
                  <a:pt x="304800" y="526473"/>
                </a:cubicBezTo>
                <a:cubicBezTo>
                  <a:pt x="248960" y="512514"/>
                  <a:pt x="279902" y="521253"/>
                  <a:pt x="212436" y="498764"/>
                </a:cubicBezTo>
                <a:lnTo>
                  <a:pt x="184727" y="489528"/>
                </a:lnTo>
                <a:cubicBezTo>
                  <a:pt x="157482" y="471364"/>
                  <a:pt x="151533" y="470015"/>
                  <a:pt x="129309" y="443346"/>
                </a:cubicBezTo>
                <a:cubicBezTo>
                  <a:pt x="90824" y="397164"/>
                  <a:pt x="133927" y="431031"/>
                  <a:pt x="83127" y="397164"/>
                </a:cubicBezTo>
                <a:cubicBezTo>
                  <a:pt x="59912" y="327517"/>
                  <a:pt x="91228" y="413365"/>
                  <a:pt x="55418" y="341746"/>
                </a:cubicBezTo>
                <a:cubicBezTo>
                  <a:pt x="51064" y="333038"/>
                  <a:pt x="50536" y="322745"/>
                  <a:pt x="46182" y="314037"/>
                </a:cubicBezTo>
                <a:cubicBezTo>
                  <a:pt x="41218" y="304108"/>
                  <a:pt x="32217" y="296472"/>
                  <a:pt x="27709" y="286328"/>
                </a:cubicBezTo>
                <a:cubicBezTo>
                  <a:pt x="19801" y="268534"/>
                  <a:pt x="15394" y="249382"/>
                  <a:pt x="9236" y="230909"/>
                </a:cubicBezTo>
                <a:lnTo>
                  <a:pt x="0" y="203200"/>
                </a:lnTo>
                <a:cubicBezTo>
                  <a:pt x="1332" y="196540"/>
                  <a:pt x="10358" y="141480"/>
                  <a:pt x="18472" y="129309"/>
                </a:cubicBezTo>
                <a:cubicBezTo>
                  <a:pt x="20180" y="126747"/>
                  <a:pt x="24630" y="129309"/>
                  <a:pt x="27709" y="129309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72000" y="4288368"/>
            <a:ext cx="4500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Vertikālo virsmu vietās tiek atrasts daudz punktu ar vienādo attālumu līdz novērotājam. Aprēķināts izmantojot Gausa filtrāciju.</a:t>
            </a:r>
            <a:endParaRPr lang="lv-LV" i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6691719" y="5904275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i="1" dirty="0" smtClean="0"/>
              <a:t>H. Grīnberga algoritms.</a:t>
            </a:r>
          </a:p>
        </p:txBody>
      </p:sp>
    </p:spTree>
    <p:extLst>
      <p:ext uri="{BB962C8B-B14F-4D97-AF65-F5344CB8AC3E}">
        <p14:creationId xmlns:p14="http://schemas.microsoft.com/office/powerpoint/2010/main" val="158440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Stereo redzes sistēmas 1 arhitektūra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785"/>
            <a:ext cx="8229600" cy="52365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Sistēma sastāv no sekojošiem moduļiem: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6645" y="2258870"/>
            <a:ext cx="132449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Attēlu ieguves modulis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1800496" y="2258870"/>
            <a:ext cx="151734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aprēķinu modulis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5638272" y="2258870"/>
            <a:ext cx="1797043" cy="765085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Objektu detektēšanas &amp; sekošanas modulis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7767355" y="2258870"/>
            <a:ext cx="117013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Attēlošanas modulis</a:t>
            </a:r>
            <a:endParaRPr lang="en-US" sz="1400" dirty="0"/>
          </a:p>
        </p:txBody>
      </p:sp>
      <p:cxnSp>
        <p:nvCxnSpPr>
          <p:cNvPr id="21" name="Straight Arrow Connector 20"/>
          <p:cNvCxnSpPr>
            <a:stCxn id="14" idx="3"/>
            <a:endCxn id="17" idx="1"/>
          </p:cNvCxnSpPr>
          <p:nvPr/>
        </p:nvCxnSpPr>
        <p:spPr>
          <a:xfrm>
            <a:off x="1471135" y="2641413"/>
            <a:ext cx="329361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3"/>
            <a:endCxn id="25" idx="1"/>
          </p:cNvCxnSpPr>
          <p:nvPr/>
        </p:nvCxnSpPr>
        <p:spPr>
          <a:xfrm flipV="1">
            <a:off x="3317836" y="2641412"/>
            <a:ext cx="326368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20" idx="1"/>
          </p:cNvCxnSpPr>
          <p:nvPr/>
        </p:nvCxnSpPr>
        <p:spPr>
          <a:xfrm>
            <a:off x="7435315" y="2641413"/>
            <a:ext cx="332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44204" y="2258869"/>
            <a:ext cx="1662028" cy="76508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apstrādes modulis</a:t>
            </a:r>
            <a:endParaRPr lang="en-US" sz="1400" dirty="0"/>
          </a:p>
        </p:txBody>
      </p:sp>
      <p:cxnSp>
        <p:nvCxnSpPr>
          <p:cNvPr id="26" name="Straight Arrow Connector 25"/>
          <p:cNvCxnSpPr>
            <a:stCxn id="25" idx="3"/>
            <a:endCxn id="18" idx="1"/>
          </p:cNvCxnSpPr>
          <p:nvPr/>
        </p:nvCxnSpPr>
        <p:spPr>
          <a:xfrm>
            <a:off x="5306232" y="2641412"/>
            <a:ext cx="332040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77054" y="3158970"/>
            <a:ext cx="396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Meklē &amp; apraksta &amp; seko līdzi objektiem.</a:t>
            </a:r>
            <a:endParaRPr lang="lv-LV" i="1" dirty="0" smtClean="0"/>
          </a:p>
        </p:txBody>
      </p:sp>
      <p:pic>
        <p:nvPicPr>
          <p:cNvPr id="28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r="43761"/>
          <a:stretch/>
        </p:blipFill>
        <p:spPr bwMode="auto">
          <a:xfrm rot="16200000">
            <a:off x="1710521" y="2932799"/>
            <a:ext cx="2701613" cy="423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2953081" y="4719782"/>
            <a:ext cx="956209" cy="388170"/>
          </a:xfrm>
          <a:custGeom>
            <a:avLst/>
            <a:gdLst>
              <a:gd name="connsiteX0" fmla="*/ 280715 w 956209"/>
              <a:gd name="connsiteY0" fmla="*/ 46182 h 388170"/>
              <a:gd name="connsiteX1" fmla="*/ 354606 w 956209"/>
              <a:gd name="connsiteY1" fmla="*/ 18473 h 388170"/>
              <a:gd name="connsiteX2" fmla="*/ 419261 w 956209"/>
              <a:gd name="connsiteY2" fmla="*/ 9236 h 388170"/>
              <a:gd name="connsiteX3" fmla="*/ 567042 w 956209"/>
              <a:gd name="connsiteY3" fmla="*/ 9236 h 388170"/>
              <a:gd name="connsiteX4" fmla="*/ 622461 w 956209"/>
              <a:gd name="connsiteY4" fmla="*/ 27709 h 388170"/>
              <a:gd name="connsiteX5" fmla="*/ 742533 w 956209"/>
              <a:gd name="connsiteY5" fmla="*/ 46182 h 388170"/>
              <a:gd name="connsiteX6" fmla="*/ 797951 w 956209"/>
              <a:gd name="connsiteY6" fmla="*/ 64654 h 388170"/>
              <a:gd name="connsiteX7" fmla="*/ 825661 w 956209"/>
              <a:gd name="connsiteY7" fmla="*/ 73891 h 388170"/>
              <a:gd name="connsiteX8" fmla="*/ 853370 w 956209"/>
              <a:gd name="connsiteY8" fmla="*/ 92363 h 388170"/>
              <a:gd name="connsiteX9" fmla="*/ 881079 w 956209"/>
              <a:gd name="connsiteY9" fmla="*/ 101600 h 388170"/>
              <a:gd name="connsiteX10" fmla="*/ 936497 w 956209"/>
              <a:gd name="connsiteY10" fmla="*/ 147782 h 388170"/>
              <a:gd name="connsiteX11" fmla="*/ 954970 w 956209"/>
              <a:gd name="connsiteY11" fmla="*/ 203200 h 388170"/>
              <a:gd name="connsiteX12" fmla="*/ 936497 w 956209"/>
              <a:gd name="connsiteY12" fmla="*/ 258618 h 388170"/>
              <a:gd name="connsiteX13" fmla="*/ 881079 w 956209"/>
              <a:gd name="connsiteY13" fmla="*/ 295563 h 388170"/>
              <a:gd name="connsiteX14" fmla="*/ 853370 w 956209"/>
              <a:gd name="connsiteY14" fmla="*/ 304800 h 388170"/>
              <a:gd name="connsiteX15" fmla="*/ 825661 w 956209"/>
              <a:gd name="connsiteY15" fmla="*/ 323273 h 388170"/>
              <a:gd name="connsiteX16" fmla="*/ 733297 w 956209"/>
              <a:gd name="connsiteY16" fmla="*/ 350982 h 388170"/>
              <a:gd name="connsiteX17" fmla="*/ 613224 w 956209"/>
              <a:gd name="connsiteY17" fmla="*/ 360218 h 388170"/>
              <a:gd name="connsiteX18" fmla="*/ 520861 w 956209"/>
              <a:gd name="connsiteY18" fmla="*/ 369454 h 388170"/>
              <a:gd name="connsiteX19" fmla="*/ 456206 w 956209"/>
              <a:gd name="connsiteY19" fmla="*/ 387927 h 388170"/>
              <a:gd name="connsiteX20" fmla="*/ 410024 w 956209"/>
              <a:gd name="connsiteY20" fmla="*/ 378691 h 388170"/>
              <a:gd name="connsiteX21" fmla="*/ 354606 w 956209"/>
              <a:gd name="connsiteY21" fmla="*/ 378691 h 388170"/>
              <a:gd name="connsiteX22" fmla="*/ 271479 w 956209"/>
              <a:gd name="connsiteY22" fmla="*/ 369454 h 388170"/>
              <a:gd name="connsiteX23" fmla="*/ 225297 w 956209"/>
              <a:gd name="connsiteY23" fmla="*/ 360218 h 388170"/>
              <a:gd name="connsiteX24" fmla="*/ 169879 w 956209"/>
              <a:gd name="connsiteY24" fmla="*/ 350982 h 388170"/>
              <a:gd name="connsiteX25" fmla="*/ 142170 w 956209"/>
              <a:gd name="connsiteY25" fmla="*/ 341745 h 388170"/>
              <a:gd name="connsiteX26" fmla="*/ 86751 w 956209"/>
              <a:gd name="connsiteY26" fmla="*/ 304800 h 388170"/>
              <a:gd name="connsiteX27" fmla="*/ 31333 w 956209"/>
              <a:gd name="connsiteY27" fmla="*/ 286327 h 388170"/>
              <a:gd name="connsiteX28" fmla="*/ 12861 w 956209"/>
              <a:gd name="connsiteY28" fmla="*/ 258618 h 388170"/>
              <a:gd name="connsiteX29" fmla="*/ 12861 w 956209"/>
              <a:gd name="connsiteY29" fmla="*/ 120073 h 388170"/>
              <a:gd name="connsiteX30" fmla="*/ 68279 w 956209"/>
              <a:gd name="connsiteY30" fmla="*/ 83127 h 388170"/>
              <a:gd name="connsiteX31" fmla="*/ 123697 w 956209"/>
              <a:gd name="connsiteY31" fmla="*/ 55418 h 388170"/>
              <a:gd name="connsiteX32" fmla="*/ 151406 w 956209"/>
              <a:gd name="connsiteY32" fmla="*/ 36945 h 388170"/>
              <a:gd name="connsiteX33" fmla="*/ 225297 w 956209"/>
              <a:gd name="connsiteY33" fmla="*/ 18473 h 388170"/>
              <a:gd name="connsiteX34" fmla="*/ 345370 w 956209"/>
              <a:gd name="connsiteY34" fmla="*/ 0 h 388170"/>
              <a:gd name="connsiteX35" fmla="*/ 400788 w 956209"/>
              <a:gd name="connsiteY35" fmla="*/ 9236 h 38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56209" h="388170">
                <a:moveTo>
                  <a:pt x="280715" y="46182"/>
                </a:moveTo>
                <a:cubicBezTo>
                  <a:pt x="286627" y="43817"/>
                  <a:pt x="340123" y="21370"/>
                  <a:pt x="354606" y="18473"/>
                </a:cubicBezTo>
                <a:cubicBezTo>
                  <a:pt x="375954" y="14203"/>
                  <a:pt x="397709" y="12315"/>
                  <a:pt x="419261" y="9236"/>
                </a:cubicBezTo>
                <a:cubicBezTo>
                  <a:pt x="499579" y="36010"/>
                  <a:pt x="377368" y="-746"/>
                  <a:pt x="567042" y="9236"/>
                </a:cubicBezTo>
                <a:cubicBezTo>
                  <a:pt x="586487" y="10259"/>
                  <a:pt x="603570" y="22986"/>
                  <a:pt x="622461" y="27709"/>
                </a:cubicBezTo>
                <a:cubicBezTo>
                  <a:pt x="686453" y="43707"/>
                  <a:pt x="646790" y="35543"/>
                  <a:pt x="742533" y="46182"/>
                </a:cubicBezTo>
                <a:lnTo>
                  <a:pt x="797951" y="64654"/>
                </a:lnTo>
                <a:cubicBezTo>
                  <a:pt x="807188" y="67733"/>
                  <a:pt x="817560" y="68490"/>
                  <a:pt x="825661" y="73891"/>
                </a:cubicBezTo>
                <a:cubicBezTo>
                  <a:pt x="834897" y="80048"/>
                  <a:pt x="843441" y="87399"/>
                  <a:pt x="853370" y="92363"/>
                </a:cubicBezTo>
                <a:cubicBezTo>
                  <a:pt x="862078" y="96717"/>
                  <a:pt x="872371" y="97246"/>
                  <a:pt x="881079" y="101600"/>
                </a:cubicBezTo>
                <a:cubicBezTo>
                  <a:pt x="906797" y="114460"/>
                  <a:pt x="916070" y="127355"/>
                  <a:pt x="936497" y="147782"/>
                </a:cubicBezTo>
                <a:cubicBezTo>
                  <a:pt x="942655" y="166255"/>
                  <a:pt x="961128" y="184727"/>
                  <a:pt x="954970" y="203200"/>
                </a:cubicBezTo>
                <a:cubicBezTo>
                  <a:pt x="948812" y="221673"/>
                  <a:pt x="952699" y="247817"/>
                  <a:pt x="936497" y="258618"/>
                </a:cubicBezTo>
                <a:cubicBezTo>
                  <a:pt x="918024" y="270933"/>
                  <a:pt x="902141" y="288542"/>
                  <a:pt x="881079" y="295563"/>
                </a:cubicBezTo>
                <a:cubicBezTo>
                  <a:pt x="871843" y="298642"/>
                  <a:pt x="862078" y="300446"/>
                  <a:pt x="853370" y="304800"/>
                </a:cubicBezTo>
                <a:cubicBezTo>
                  <a:pt x="843441" y="309765"/>
                  <a:pt x="835805" y="318765"/>
                  <a:pt x="825661" y="323273"/>
                </a:cubicBezTo>
                <a:cubicBezTo>
                  <a:pt x="815833" y="327641"/>
                  <a:pt x="751561" y="348833"/>
                  <a:pt x="733297" y="350982"/>
                </a:cubicBezTo>
                <a:cubicBezTo>
                  <a:pt x="693429" y="355672"/>
                  <a:pt x="653216" y="356741"/>
                  <a:pt x="613224" y="360218"/>
                </a:cubicBezTo>
                <a:cubicBezTo>
                  <a:pt x="582399" y="362898"/>
                  <a:pt x="551649" y="366375"/>
                  <a:pt x="520861" y="369454"/>
                </a:cubicBezTo>
                <a:cubicBezTo>
                  <a:pt x="507793" y="373810"/>
                  <a:pt x="467806" y="387927"/>
                  <a:pt x="456206" y="387927"/>
                </a:cubicBezTo>
                <a:cubicBezTo>
                  <a:pt x="440507" y="387927"/>
                  <a:pt x="425418" y="381770"/>
                  <a:pt x="410024" y="378691"/>
                </a:cubicBezTo>
                <a:cubicBezTo>
                  <a:pt x="360764" y="395110"/>
                  <a:pt x="403866" y="386901"/>
                  <a:pt x="354606" y="378691"/>
                </a:cubicBezTo>
                <a:cubicBezTo>
                  <a:pt x="327106" y="374108"/>
                  <a:pt x="299078" y="373397"/>
                  <a:pt x="271479" y="369454"/>
                </a:cubicBezTo>
                <a:cubicBezTo>
                  <a:pt x="255938" y="367234"/>
                  <a:pt x="240743" y="363026"/>
                  <a:pt x="225297" y="360218"/>
                </a:cubicBezTo>
                <a:cubicBezTo>
                  <a:pt x="206872" y="356868"/>
                  <a:pt x="188352" y="354061"/>
                  <a:pt x="169879" y="350982"/>
                </a:cubicBezTo>
                <a:cubicBezTo>
                  <a:pt x="160643" y="347903"/>
                  <a:pt x="150681" y="346473"/>
                  <a:pt x="142170" y="341745"/>
                </a:cubicBezTo>
                <a:cubicBezTo>
                  <a:pt x="122762" y="330963"/>
                  <a:pt x="107813" y="311821"/>
                  <a:pt x="86751" y="304800"/>
                </a:cubicBezTo>
                <a:lnTo>
                  <a:pt x="31333" y="286327"/>
                </a:lnTo>
                <a:cubicBezTo>
                  <a:pt x="25176" y="277091"/>
                  <a:pt x="17825" y="268547"/>
                  <a:pt x="12861" y="258618"/>
                </a:cubicBezTo>
                <a:cubicBezTo>
                  <a:pt x="-7011" y="218874"/>
                  <a:pt x="-1332" y="152515"/>
                  <a:pt x="12861" y="120073"/>
                </a:cubicBezTo>
                <a:cubicBezTo>
                  <a:pt x="21760" y="99733"/>
                  <a:pt x="49806" y="95442"/>
                  <a:pt x="68279" y="83127"/>
                </a:cubicBezTo>
                <a:cubicBezTo>
                  <a:pt x="104089" y="59253"/>
                  <a:pt x="85457" y="68164"/>
                  <a:pt x="123697" y="55418"/>
                </a:cubicBezTo>
                <a:cubicBezTo>
                  <a:pt x="132933" y="49260"/>
                  <a:pt x="141477" y="41909"/>
                  <a:pt x="151406" y="36945"/>
                </a:cubicBezTo>
                <a:cubicBezTo>
                  <a:pt x="171211" y="27042"/>
                  <a:pt x="206328" y="22688"/>
                  <a:pt x="225297" y="18473"/>
                </a:cubicBezTo>
                <a:cubicBezTo>
                  <a:pt x="305295" y="695"/>
                  <a:pt x="214472" y="14544"/>
                  <a:pt x="345370" y="0"/>
                </a:cubicBezTo>
                <a:lnTo>
                  <a:pt x="400788" y="9236"/>
                </a:ln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411760" y="4784436"/>
            <a:ext cx="498763" cy="526473"/>
          </a:xfrm>
          <a:custGeom>
            <a:avLst/>
            <a:gdLst>
              <a:gd name="connsiteX0" fmla="*/ 73891 w 498763"/>
              <a:gd name="connsiteY0" fmla="*/ 240146 h 526473"/>
              <a:gd name="connsiteX1" fmla="*/ 46182 w 498763"/>
              <a:gd name="connsiteY1" fmla="*/ 184728 h 526473"/>
              <a:gd name="connsiteX2" fmla="*/ 55418 w 498763"/>
              <a:gd name="connsiteY2" fmla="*/ 83128 h 526473"/>
              <a:gd name="connsiteX3" fmla="*/ 64654 w 498763"/>
              <a:gd name="connsiteY3" fmla="*/ 55419 h 526473"/>
              <a:gd name="connsiteX4" fmla="*/ 92363 w 498763"/>
              <a:gd name="connsiteY4" fmla="*/ 36946 h 526473"/>
              <a:gd name="connsiteX5" fmla="*/ 110836 w 498763"/>
              <a:gd name="connsiteY5" fmla="*/ 9237 h 526473"/>
              <a:gd name="connsiteX6" fmla="*/ 138545 w 498763"/>
              <a:gd name="connsiteY6" fmla="*/ 0 h 526473"/>
              <a:gd name="connsiteX7" fmla="*/ 258618 w 498763"/>
              <a:gd name="connsiteY7" fmla="*/ 9237 h 526473"/>
              <a:gd name="connsiteX8" fmla="*/ 323272 w 498763"/>
              <a:gd name="connsiteY8" fmla="*/ 27709 h 526473"/>
              <a:gd name="connsiteX9" fmla="*/ 350982 w 498763"/>
              <a:gd name="connsiteY9" fmla="*/ 36946 h 526473"/>
              <a:gd name="connsiteX10" fmla="*/ 406400 w 498763"/>
              <a:gd name="connsiteY10" fmla="*/ 73891 h 526473"/>
              <a:gd name="connsiteX11" fmla="*/ 424872 w 498763"/>
              <a:gd name="connsiteY11" fmla="*/ 101600 h 526473"/>
              <a:gd name="connsiteX12" fmla="*/ 452582 w 498763"/>
              <a:gd name="connsiteY12" fmla="*/ 110837 h 526473"/>
              <a:gd name="connsiteX13" fmla="*/ 471054 w 498763"/>
              <a:gd name="connsiteY13" fmla="*/ 166255 h 526473"/>
              <a:gd name="connsiteX14" fmla="*/ 489527 w 498763"/>
              <a:gd name="connsiteY14" fmla="*/ 221673 h 526473"/>
              <a:gd name="connsiteX15" fmla="*/ 498763 w 498763"/>
              <a:gd name="connsiteY15" fmla="*/ 249382 h 526473"/>
              <a:gd name="connsiteX16" fmla="*/ 489527 w 498763"/>
              <a:gd name="connsiteY16" fmla="*/ 295564 h 526473"/>
              <a:gd name="connsiteX17" fmla="*/ 480291 w 498763"/>
              <a:gd name="connsiteY17" fmla="*/ 350982 h 526473"/>
              <a:gd name="connsiteX18" fmla="*/ 461818 w 498763"/>
              <a:gd name="connsiteY18" fmla="*/ 406400 h 526473"/>
              <a:gd name="connsiteX19" fmla="*/ 424872 w 498763"/>
              <a:gd name="connsiteY19" fmla="*/ 461819 h 526473"/>
              <a:gd name="connsiteX20" fmla="*/ 369454 w 498763"/>
              <a:gd name="connsiteY20" fmla="*/ 498764 h 526473"/>
              <a:gd name="connsiteX21" fmla="*/ 304800 w 498763"/>
              <a:gd name="connsiteY21" fmla="*/ 526473 h 526473"/>
              <a:gd name="connsiteX22" fmla="*/ 212436 w 498763"/>
              <a:gd name="connsiteY22" fmla="*/ 498764 h 526473"/>
              <a:gd name="connsiteX23" fmla="*/ 184727 w 498763"/>
              <a:gd name="connsiteY23" fmla="*/ 489528 h 526473"/>
              <a:gd name="connsiteX24" fmla="*/ 129309 w 498763"/>
              <a:gd name="connsiteY24" fmla="*/ 443346 h 526473"/>
              <a:gd name="connsiteX25" fmla="*/ 83127 w 498763"/>
              <a:gd name="connsiteY25" fmla="*/ 397164 h 526473"/>
              <a:gd name="connsiteX26" fmla="*/ 55418 w 498763"/>
              <a:gd name="connsiteY26" fmla="*/ 341746 h 526473"/>
              <a:gd name="connsiteX27" fmla="*/ 46182 w 498763"/>
              <a:gd name="connsiteY27" fmla="*/ 314037 h 526473"/>
              <a:gd name="connsiteX28" fmla="*/ 27709 w 498763"/>
              <a:gd name="connsiteY28" fmla="*/ 286328 h 526473"/>
              <a:gd name="connsiteX29" fmla="*/ 9236 w 498763"/>
              <a:gd name="connsiteY29" fmla="*/ 230909 h 526473"/>
              <a:gd name="connsiteX30" fmla="*/ 0 w 498763"/>
              <a:gd name="connsiteY30" fmla="*/ 203200 h 526473"/>
              <a:gd name="connsiteX31" fmla="*/ 18472 w 498763"/>
              <a:gd name="connsiteY31" fmla="*/ 129309 h 526473"/>
              <a:gd name="connsiteX32" fmla="*/ 27709 w 498763"/>
              <a:gd name="connsiteY32" fmla="*/ 129309 h 5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8763" h="526473">
                <a:moveTo>
                  <a:pt x="73891" y="240146"/>
                </a:moveTo>
                <a:cubicBezTo>
                  <a:pt x="64655" y="221673"/>
                  <a:pt x="48595" y="205240"/>
                  <a:pt x="46182" y="184728"/>
                </a:cubicBezTo>
                <a:cubicBezTo>
                  <a:pt x="42209" y="150955"/>
                  <a:pt x="50609" y="116793"/>
                  <a:pt x="55418" y="83128"/>
                </a:cubicBezTo>
                <a:cubicBezTo>
                  <a:pt x="56795" y="73490"/>
                  <a:pt x="58572" y="63022"/>
                  <a:pt x="64654" y="55419"/>
                </a:cubicBezTo>
                <a:cubicBezTo>
                  <a:pt x="71589" y="46751"/>
                  <a:pt x="83127" y="43104"/>
                  <a:pt x="92363" y="36946"/>
                </a:cubicBezTo>
                <a:cubicBezTo>
                  <a:pt x="98521" y="27710"/>
                  <a:pt x="102168" y="16172"/>
                  <a:pt x="110836" y="9237"/>
                </a:cubicBezTo>
                <a:cubicBezTo>
                  <a:pt x="118439" y="3155"/>
                  <a:pt x="128809" y="0"/>
                  <a:pt x="138545" y="0"/>
                </a:cubicBezTo>
                <a:cubicBezTo>
                  <a:pt x="178688" y="0"/>
                  <a:pt x="218594" y="6158"/>
                  <a:pt x="258618" y="9237"/>
                </a:cubicBezTo>
                <a:cubicBezTo>
                  <a:pt x="325069" y="31387"/>
                  <a:pt x="242070" y="4508"/>
                  <a:pt x="323272" y="27709"/>
                </a:cubicBezTo>
                <a:cubicBezTo>
                  <a:pt x="332634" y="30384"/>
                  <a:pt x="342471" y="32218"/>
                  <a:pt x="350982" y="36946"/>
                </a:cubicBezTo>
                <a:cubicBezTo>
                  <a:pt x="370389" y="47728"/>
                  <a:pt x="406400" y="73891"/>
                  <a:pt x="406400" y="73891"/>
                </a:cubicBezTo>
                <a:cubicBezTo>
                  <a:pt x="412557" y="83127"/>
                  <a:pt x="416204" y="94665"/>
                  <a:pt x="424872" y="101600"/>
                </a:cubicBezTo>
                <a:cubicBezTo>
                  <a:pt x="432475" y="107682"/>
                  <a:pt x="446923" y="102914"/>
                  <a:pt x="452582" y="110837"/>
                </a:cubicBezTo>
                <a:cubicBezTo>
                  <a:pt x="463900" y="126682"/>
                  <a:pt x="464896" y="147782"/>
                  <a:pt x="471054" y="166255"/>
                </a:cubicBezTo>
                <a:lnTo>
                  <a:pt x="489527" y="221673"/>
                </a:lnTo>
                <a:lnTo>
                  <a:pt x="498763" y="249382"/>
                </a:lnTo>
                <a:cubicBezTo>
                  <a:pt x="495684" y="264776"/>
                  <a:pt x="492335" y="280118"/>
                  <a:pt x="489527" y="295564"/>
                </a:cubicBezTo>
                <a:cubicBezTo>
                  <a:pt x="486177" y="313989"/>
                  <a:pt x="484833" y="332814"/>
                  <a:pt x="480291" y="350982"/>
                </a:cubicBezTo>
                <a:cubicBezTo>
                  <a:pt x="475568" y="369873"/>
                  <a:pt x="472619" y="390198"/>
                  <a:pt x="461818" y="406400"/>
                </a:cubicBezTo>
                <a:cubicBezTo>
                  <a:pt x="449503" y="424873"/>
                  <a:pt x="443345" y="449504"/>
                  <a:pt x="424872" y="461819"/>
                </a:cubicBezTo>
                <a:lnTo>
                  <a:pt x="369454" y="498764"/>
                </a:lnTo>
                <a:cubicBezTo>
                  <a:pt x="331182" y="524279"/>
                  <a:pt x="352516" y="514544"/>
                  <a:pt x="304800" y="526473"/>
                </a:cubicBezTo>
                <a:cubicBezTo>
                  <a:pt x="248960" y="512514"/>
                  <a:pt x="279902" y="521253"/>
                  <a:pt x="212436" y="498764"/>
                </a:cubicBezTo>
                <a:lnTo>
                  <a:pt x="184727" y="489528"/>
                </a:lnTo>
                <a:cubicBezTo>
                  <a:pt x="157482" y="471364"/>
                  <a:pt x="151533" y="470015"/>
                  <a:pt x="129309" y="443346"/>
                </a:cubicBezTo>
                <a:cubicBezTo>
                  <a:pt x="90824" y="397164"/>
                  <a:pt x="133927" y="431031"/>
                  <a:pt x="83127" y="397164"/>
                </a:cubicBezTo>
                <a:cubicBezTo>
                  <a:pt x="59912" y="327517"/>
                  <a:pt x="91228" y="413365"/>
                  <a:pt x="55418" y="341746"/>
                </a:cubicBezTo>
                <a:cubicBezTo>
                  <a:pt x="51064" y="333038"/>
                  <a:pt x="50536" y="322745"/>
                  <a:pt x="46182" y="314037"/>
                </a:cubicBezTo>
                <a:cubicBezTo>
                  <a:pt x="41218" y="304108"/>
                  <a:pt x="32217" y="296472"/>
                  <a:pt x="27709" y="286328"/>
                </a:cubicBezTo>
                <a:cubicBezTo>
                  <a:pt x="19801" y="268534"/>
                  <a:pt x="15394" y="249382"/>
                  <a:pt x="9236" y="230909"/>
                </a:cubicBezTo>
                <a:lnTo>
                  <a:pt x="0" y="203200"/>
                </a:lnTo>
                <a:cubicBezTo>
                  <a:pt x="1332" y="196540"/>
                  <a:pt x="10358" y="141480"/>
                  <a:pt x="18472" y="129309"/>
                </a:cubicBezTo>
                <a:cubicBezTo>
                  <a:pt x="20180" y="126747"/>
                  <a:pt x="24630" y="129309"/>
                  <a:pt x="27709" y="129309"/>
                </a:cubicBezTo>
              </a:path>
            </a:pathLst>
          </a:cu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7502"/>
          <a:stretch/>
        </p:blipFill>
        <p:spPr>
          <a:xfrm>
            <a:off x="6166071" y="5637442"/>
            <a:ext cx="1219048" cy="7618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2140" y="4719782"/>
            <a:ext cx="540060" cy="4644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553199" y="4384206"/>
            <a:ext cx="1034136" cy="4644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92818" y="4898078"/>
            <a:ext cx="236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K</a:t>
            </a:r>
            <a:r>
              <a:rPr lang="lv-LV" dirty="0" smtClean="0"/>
              <a:t>atru objektu apraksta:</a:t>
            </a:r>
          </a:p>
          <a:p>
            <a:r>
              <a:rPr lang="lv-LV" dirty="0" smtClean="0"/>
              <a:t>	</a:t>
            </a:r>
            <a:r>
              <a:rPr lang="lv-LV" i="1" dirty="0" err="1" smtClean="0"/>
              <a:t>x,y,z</a:t>
            </a:r>
            <a:r>
              <a:rPr lang="lv-LV" i="1" dirty="0" smtClean="0"/>
              <a:t>, </a:t>
            </a:r>
            <a:r>
              <a:rPr lang="lv-LV" i="1" dirty="0" err="1" smtClean="0"/>
              <a:t>v</a:t>
            </a:r>
            <a:r>
              <a:rPr lang="lv-LV" i="1" baseline="-25000" dirty="0" err="1" smtClean="0"/>
              <a:t>x</a:t>
            </a:r>
            <a:r>
              <a:rPr lang="lv-LV" i="1" dirty="0" smtClean="0"/>
              <a:t>, </a:t>
            </a:r>
            <a:r>
              <a:rPr lang="lv-LV" i="1" dirty="0" err="1" smtClean="0"/>
              <a:t>v</a:t>
            </a:r>
            <a:r>
              <a:rPr lang="lv-LV" i="1" baseline="-25000" dirty="0" err="1" smtClean="0"/>
              <a:t>y</a:t>
            </a:r>
            <a:r>
              <a:rPr lang="lv-LV" i="1" dirty="0" smtClean="0"/>
              <a:t>, </a:t>
            </a:r>
            <a:r>
              <a:rPr lang="lv-LV" i="1" dirty="0" err="1" smtClean="0"/>
              <a:t>v</a:t>
            </a:r>
            <a:r>
              <a:rPr lang="lv-LV" i="1" baseline="-25000" dirty="0" err="1" smtClean="0"/>
              <a:t>z</a:t>
            </a:r>
            <a:endParaRPr lang="en-US" i="1" baseline="-25000" dirty="0"/>
          </a:p>
        </p:txBody>
      </p:sp>
      <p:sp>
        <p:nvSpPr>
          <p:cNvPr id="11" name="Right Arrow 10"/>
          <p:cNvSpPr/>
          <p:nvPr/>
        </p:nvSpPr>
        <p:spPr>
          <a:xfrm>
            <a:off x="4572000" y="4784436"/>
            <a:ext cx="495055" cy="323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27095" y="3697717"/>
            <a:ext cx="3510390" cy="2701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9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Stereo redzes sistēmas 1 arhitektūra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785"/>
            <a:ext cx="8229600" cy="52365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Sistēma sastāv no sekojošiem moduļiem: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6645" y="2258870"/>
            <a:ext cx="132449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Attēlu ieguves modulis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1800496" y="2258870"/>
            <a:ext cx="1517340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aprēķinu modulis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5638272" y="2258870"/>
            <a:ext cx="1797043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Objektu detektēšanas &amp; sekošanas modulis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7767355" y="2258870"/>
            <a:ext cx="1170130" cy="765085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Attēlošanas modulis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0" idx="3"/>
            <a:endCxn id="11" idx="1"/>
          </p:cNvCxnSpPr>
          <p:nvPr/>
        </p:nvCxnSpPr>
        <p:spPr>
          <a:xfrm>
            <a:off x="1471135" y="2641413"/>
            <a:ext cx="329361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3"/>
            <a:endCxn id="42" idx="1"/>
          </p:cNvCxnSpPr>
          <p:nvPr/>
        </p:nvCxnSpPr>
        <p:spPr>
          <a:xfrm flipV="1">
            <a:off x="3317836" y="2641412"/>
            <a:ext cx="326368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  <a:endCxn id="13" idx="1"/>
          </p:cNvCxnSpPr>
          <p:nvPr/>
        </p:nvCxnSpPr>
        <p:spPr>
          <a:xfrm>
            <a:off x="7435315" y="2641413"/>
            <a:ext cx="332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644204" y="2258869"/>
            <a:ext cx="1662028" cy="76508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apstrādes modulis</a:t>
            </a:r>
            <a:endParaRPr lang="en-US" sz="1400" dirty="0"/>
          </a:p>
        </p:txBody>
      </p:sp>
      <p:cxnSp>
        <p:nvCxnSpPr>
          <p:cNvPr id="57" name="Straight Arrow Connector 56"/>
          <p:cNvCxnSpPr>
            <a:stCxn id="42" idx="3"/>
            <a:endCxn id="12" idx="1"/>
          </p:cNvCxnSpPr>
          <p:nvPr/>
        </p:nvCxnSpPr>
        <p:spPr>
          <a:xfrm>
            <a:off x="5306232" y="2641412"/>
            <a:ext cx="332040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19420" y="3158970"/>
            <a:ext cx="235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Izvada informāciju GUI.</a:t>
            </a:r>
            <a:endParaRPr lang="lv-LV" i="1" dirty="0" smtClean="0"/>
          </a:p>
        </p:txBody>
      </p:sp>
      <p:pic>
        <p:nvPicPr>
          <p:cNvPr id="17" name="Picture 2" descr="C:\Users\Deus\Dropbox\EDI\My_Docs\Latex\PointCloudFollowing_Paper\PaperDraft_Try_Three\Images\multitrack_outpu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3" r="30577" b="20108"/>
          <a:stretch/>
        </p:blipFill>
        <p:spPr bwMode="auto">
          <a:xfrm>
            <a:off x="2637967" y="3676465"/>
            <a:ext cx="3674501" cy="2461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21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Stereo redzes sistēmas 1 arhitektūra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785"/>
            <a:ext cx="8229600" cy="52365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Sistēma sastāv no sekojošiem moduļiem: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6645" y="2258870"/>
            <a:ext cx="1324490" cy="76508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Attēlu ieguves modulis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1800496" y="2258870"/>
            <a:ext cx="1517340" cy="76508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aprēķinu modulis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5638272" y="2258870"/>
            <a:ext cx="1797043" cy="76508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Objektu detektēšanas &amp; sekošanas modulis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7767355" y="2258870"/>
            <a:ext cx="1170130" cy="76508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Attēlošanas modulis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0" idx="3"/>
            <a:endCxn id="11" idx="1"/>
          </p:cNvCxnSpPr>
          <p:nvPr/>
        </p:nvCxnSpPr>
        <p:spPr>
          <a:xfrm>
            <a:off x="1471135" y="2641413"/>
            <a:ext cx="329361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3"/>
            <a:endCxn id="42" idx="1"/>
          </p:cNvCxnSpPr>
          <p:nvPr/>
        </p:nvCxnSpPr>
        <p:spPr>
          <a:xfrm flipV="1">
            <a:off x="3317836" y="2641412"/>
            <a:ext cx="326368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  <a:endCxn id="13" idx="1"/>
          </p:cNvCxnSpPr>
          <p:nvPr/>
        </p:nvCxnSpPr>
        <p:spPr>
          <a:xfrm>
            <a:off x="7435315" y="2641413"/>
            <a:ext cx="332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644204" y="2258869"/>
            <a:ext cx="1662028" cy="76508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 smtClean="0"/>
              <a:t>Punktu mākoņa apstrādes modulis</a:t>
            </a:r>
            <a:endParaRPr lang="en-US" sz="1400" dirty="0"/>
          </a:p>
        </p:txBody>
      </p:sp>
      <p:cxnSp>
        <p:nvCxnSpPr>
          <p:cNvPr id="57" name="Straight Arrow Connector 56"/>
          <p:cNvCxnSpPr>
            <a:stCxn id="42" idx="3"/>
            <a:endCxn id="12" idx="1"/>
          </p:cNvCxnSpPr>
          <p:nvPr/>
        </p:nvCxnSpPr>
        <p:spPr>
          <a:xfrm>
            <a:off x="5306232" y="2641412"/>
            <a:ext cx="332040" cy="1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2" descr="C:\Users\Deus\Dropbox\EDI\My_Docs\Latex\PointCloudFollowing_Paper\PaperDraft_Try_Three\Images\multitrack_outpu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3" r="30577" b="20108"/>
          <a:stretch/>
        </p:blipFill>
        <p:spPr bwMode="auto">
          <a:xfrm>
            <a:off x="2637967" y="3676465"/>
            <a:ext cx="3674501" cy="246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6615" y="3383995"/>
            <a:ext cx="7992380" cy="28803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09946" y="4014065"/>
            <a:ext cx="6457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 smtClean="0"/>
              <a:t>Visi moduļi realizēti vienā programmas risinājumā.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195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Stereo redzes sistēmas attīstība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7238"/>
            <a:ext cx="8229600" cy="883694"/>
          </a:xfrm>
        </p:spPr>
        <p:txBody>
          <a:bodyPr>
            <a:normAutofit/>
          </a:bodyPr>
          <a:lstStyle/>
          <a:p>
            <a:r>
              <a:rPr lang="lv-LV" sz="2400" dirty="0" smtClean="0"/>
              <a:t>EDI GCDC viedais automobilis izmanto </a:t>
            </a:r>
            <a:r>
              <a:rPr lang="lv-LV" sz="2400" i="1" dirty="0" err="1" smtClean="0"/>
              <a:t>service-oriented</a:t>
            </a:r>
            <a:r>
              <a:rPr lang="lv-LV" sz="2400" i="1" dirty="0" smtClean="0"/>
              <a:t> </a:t>
            </a:r>
            <a:r>
              <a:rPr lang="lv-LV" sz="2400" i="1" dirty="0" err="1" smtClean="0"/>
              <a:t>architecture</a:t>
            </a:r>
            <a:r>
              <a:rPr lang="lv-LV" sz="2400" dirty="0" smtClean="0"/>
              <a:t> (SOA),</a:t>
            </a:r>
          </a:p>
          <a:p>
            <a:endParaRPr lang="lv-LV" sz="24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13815" y="5259390"/>
            <a:ext cx="5668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i="1" dirty="0" smtClean="0"/>
              <a:t>Plusi: atsevišķie moduļi var būt realizēti atsevišķajos datoros / 	iegultās sistēmās, arī dažādās programmēšanas vidēs.</a:t>
            </a:r>
            <a:endParaRPr lang="en-US" sz="16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9000"/>
          <a:stretch/>
        </p:blipFill>
        <p:spPr>
          <a:xfrm>
            <a:off x="3401870" y="2430423"/>
            <a:ext cx="2143125" cy="855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4" y="3628317"/>
            <a:ext cx="1072694" cy="4533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8082" y="2889483"/>
            <a:ext cx="1305145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Attēlu ieguves &amp; apstrādes modulis</a:t>
            </a:r>
            <a:endParaRPr lang="en-US" sz="1400" dirty="0"/>
          </a:p>
        </p:txBody>
      </p:sp>
      <p:cxnSp>
        <p:nvCxnSpPr>
          <p:cNvPr id="14" name="Elbow Connector 13"/>
          <p:cNvCxnSpPr>
            <a:stCxn id="12" idx="1"/>
            <a:endCxn id="11" idx="0"/>
          </p:cNvCxnSpPr>
          <p:nvPr/>
        </p:nvCxnSpPr>
        <p:spPr>
          <a:xfrm rot="10800000" flipV="1">
            <a:off x="713742" y="3258815"/>
            <a:ext cx="914341" cy="369502"/>
          </a:xfrm>
          <a:prstGeom prst="bentConnector2">
            <a:avLst/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8" idx="2"/>
            <a:endCxn id="12" idx="3"/>
          </p:cNvCxnSpPr>
          <p:nvPr/>
        </p:nvCxnSpPr>
        <p:spPr>
          <a:xfrm rot="5400000" flipH="1">
            <a:off x="3252818" y="2939224"/>
            <a:ext cx="121993" cy="761176"/>
          </a:xfrm>
          <a:prstGeom prst="bentConnector4">
            <a:avLst>
              <a:gd name="adj1" fmla="val -187388"/>
              <a:gd name="adj2" fmla="val 57391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81890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91165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96234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01303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07115" y="275386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99" y="2426026"/>
            <a:ext cx="501882" cy="693847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31" idx="3"/>
            <a:endCxn id="12" idx="1"/>
          </p:cNvCxnSpPr>
          <p:nvPr/>
        </p:nvCxnSpPr>
        <p:spPr>
          <a:xfrm>
            <a:off x="800381" y="2772950"/>
            <a:ext cx="827701" cy="485865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25448" y="2184895"/>
            <a:ext cx="113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 smtClean="0"/>
              <a:t>Attēlu/video datubāze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3382" y="3993492"/>
            <a:ext cx="1578638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Punktu mākoņa ieguves modulis</a:t>
            </a:r>
            <a:endParaRPr lang="en-US" sz="1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616" y="4939037"/>
            <a:ext cx="476106" cy="658211"/>
          </a:xfrm>
          <a:prstGeom prst="rect">
            <a:avLst/>
          </a:prstGeom>
        </p:spPr>
      </p:pic>
      <p:cxnSp>
        <p:nvCxnSpPr>
          <p:cNvPr id="47" name="Elbow Connector 46"/>
          <p:cNvCxnSpPr>
            <a:stCxn id="19" idx="2"/>
            <a:endCxn id="39" idx="0"/>
          </p:cNvCxnSpPr>
          <p:nvPr/>
        </p:nvCxnSpPr>
        <p:spPr>
          <a:xfrm rot="5400000">
            <a:off x="3776848" y="3566662"/>
            <a:ext cx="612684" cy="240977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9" idx="1"/>
            <a:endCxn id="41" idx="3"/>
          </p:cNvCxnSpPr>
          <p:nvPr/>
        </p:nvCxnSpPr>
        <p:spPr>
          <a:xfrm rot="10800000" flipV="1">
            <a:off x="2330722" y="4255101"/>
            <a:ext cx="842660" cy="1013041"/>
          </a:xfrm>
          <a:prstGeom prst="bentConnector3">
            <a:avLst>
              <a:gd name="adj1" fmla="val 47321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4039" y="4963672"/>
            <a:ext cx="140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i="1" dirty="0" smtClean="0"/>
              <a:t>Punktu mākoņu datubāze</a:t>
            </a:r>
            <a:endParaRPr lang="en-US" sz="14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5017227" y="3993492"/>
            <a:ext cx="2660118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Punktu mākoņa apstrādes &amp; objektu detektēšanas, sekošanas, un aprakstīšanas modulis</a:t>
            </a:r>
            <a:endParaRPr lang="en-US" sz="1400" dirty="0"/>
          </a:p>
        </p:txBody>
      </p:sp>
      <p:cxnSp>
        <p:nvCxnSpPr>
          <p:cNvPr id="62" name="Elbow Connector 61"/>
          <p:cNvCxnSpPr>
            <a:stCxn id="20" idx="2"/>
            <a:endCxn id="60" idx="0"/>
          </p:cNvCxnSpPr>
          <p:nvPr/>
        </p:nvCxnSpPr>
        <p:spPr>
          <a:xfrm rot="16200000" flipH="1">
            <a:off x="5221674" y="2867880"/>
            <a:ext cx="612684" cy="1638539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942552" y="3993492"/>
            <a:ext cx="75912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GUI</a:t>
            </a:r>
            <a:endParaRPr lang="en-US" sz="1400" dirty="0"/>
          </a:p>
        </p:txBody>
      </p:sp>
      <p:cxnSp>
        <p:nvCxnSpPr>
          <p:cNvPr id="70" name="Elbow Connector 69"/>
          <p:cNvCxnSpPr>
            <a:stCxn id="21" idx="3"/>
            <a:endCxn id="69" idx="0"/>
          </p:cNvCxnSpPr>
          <p:nvPr/>
        </p:nvCxnSpPr>
        <p:spPr>
          <a:xfrm>
            <a:off x="5326328" y="3315297"/>
            <a:ext cx="2995784" cy="678195"/>
          </a:xfrm>
          <a:prstGeom prst="bentConnector2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817893" y="2373312"/>
            <a:ext cx="1939572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Lēmumu pieņemšanas un vadības modulis…</a:t>
            </a:r>
            <a:endParaRPr lang="en-US" sz="1400" dirty="0"/>
          </a:p>
        </p:txBody>
      </p:sp>
      <p:cxnSp>
        <p:nvCxnSpPr>
          <p:cNvPr id="75" name="Elbow Connector 74"/>
          <p:cNvCxnSpPr>
            <a:stCxn id="22" idx="3"/>
            <a:endCxn id="74" idx="1"/>
          </p:cNvCxnSpPr>
          <p:nvPr/>
        </p:nvCxnSpPr>
        <p:spPr>
          <a:xfrm flipV="1">
            <a:off x="5832140" y="2634922"/>
            <a:ext cx="985753" cy="184455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6"/>
          <a:srcRect l="30581" r="24107"/>
          <a:stretch/>
        </p:blipFill>
        <p:spPr>
          <a:xfrm>
            <a:off x="1823846" y="4019005"/>
            <a:ext cx="521128" cy="806615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84140" y="4061685"/>
            <a:ext cx="123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 smtClean="0"/>
              <a:t>Stereo kamera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106614" y="4477488"/>
            <a:ext cx="71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i="1" dirty="0" err="1" smtClean="0"/>
              <a:t>Lidars</a:t>
            </a:r>
            <a:endParaRPr lang="en-US" sz="1400" i="1" dirty="0"/>
          </a:p>
        </p:txBody>
      </p:sp>
      <p:cxnSp>
        <p:nvCxnSpPr>
          <p:cNvPr id="99" name="Elbow Connector 98"/>
          <p:cNvCxnSpPr>
            <a:stCxn id="39" idx="1"/>
            <a:endCxn id="88" idx="3"/>
          </p:cNvCxnSpPr>
          <p:nvPr/>
        </p:nvCxnSpPr>
        <p:spPr>
          <a:xfrm rot="10800000" flipV="1">
            <a:off x="2344974" y="4255101"/>
            <a:ext cx="828408" cy="167211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89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Iespējamās sistēmas komplektācijas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7238"/>
            <a:ext cx="8229600" cy="4818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ar </a:t>
            </a:r>
            <a:r>
              <a:rPr lang="lv-LV" sz="2400" dirty="0"/>
              <a:t>video apstrādes daļas atdalīšanu no </a:t>
            </a:r>
            <a:r>
              <a:rPr lang="lv-LV" sz="2400" dirty="0" smtClean="0"/>
              <a:t>pārejās sistēmas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9000"/>
          <a:stretch/>
        </p:blipFill>
        <p:spPr>
          <a:xfrm>
            <a:off x="3401870" y="2430423"/>
            <a:ext cx="2143125" cy="855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4" y="3628317"/>
            <a:ext cx="1072694" cy="4533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8082" y="2889483"/>
            <a:ext cx="1305145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Attēlu ieguves &amp; apstrādes modulis</a:t>
            </a:r>
            <a:endParaRPr lang="en-US" sz="1400" dirty="0"/>
          </a:p>
        </p:txBody>
      </p:sp>
      <p:cxnSp>
        <p:nvCxnSpPr>
          <p:cNvPr id="14" name="Elbow Connector 13"/>
          <p:cNvCxnSpPr>
            <a:stCxn id="12" idx="1"/>
            <a:endCxn id="11" idx="0"/>
          </p:cNvCxnSpPr>
          <p:nvPr/>
        </p:nvCxnSpPr>
        <p:spPr>
          <a:xfrm rot="10800000" flipV="1">
            <a:off x="713742" y="3258815"/>
            <a:ext cx="914341" cy="369502"/>
          </a:xfrm>
          <a:prstGeom prst="bentConnector2">
            <a:avLst/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39" idx="1"/>
            <a:endCxn id="12" idx="2"/>
          </p:cNvCxnSpPr>
          <p:nvPr/>
        </p:nvCxnSpPr>
        <p:spPr>
          <a:xfrm rot="10800000">
            <a:off x="2280656" y="3628148"/>
            <a:ext cx="892727" cy="626955"/>
          </a:xfrm>
          <a:prstGeom prst="bentConnector2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81890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91165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96234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01303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07115" y="275386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99" y="2426026"/>
            <a:ext cx="501882" cy="693847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31" idx="3"/>
            <a:endCxn id="12" idx="1"/>
          </p:cNvCxnSpPr>
          <p:nvPr/>
        </p:nvCxnSpPr>
        <p:spPr>
          <a:xfrm>
            <a:off x="800381" y="2772950"/>
            <a:ext cx="827701" cy="485865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25448" y="2184895"/>
            <a:ext cx="113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 smtClean="0"/>
              <a:t>Attēlu/video datubāze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3382" y="3993492"/>
            <a:ext cx="1578638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Punktu mākoņa ieguves modulis</a:t>
            </a:r>
            <a:endParaRPr lang="en-US" sz="1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616" y="5561099"/>
            <a:ext cx="476106" cy="658211"/>
          </a:xfrm>
          <a:prstGeom prst="rect">
            <a:avLst/>
          </a:prstGeom>
        </p:spPr>
      </p:pic>
      <p:cxnSp>
        <p:nvCxnSpPr>
          <p:cNvPr id="47" name="Elbow Connector 46"/>
          <p:cNvCxnSpPr>
            <a:stCxn id="60" idx="1"/>
            <a:endCxn id="39" idx="3"/>
          </p:cNvCxnSpPr>
          <p:nvPr/>
        </p:nvCxnSpPr>
        <p:spPr>
          <a:xfrm rot="10800000">
            <a:off x="4752021" y="4255102"/>
            <a:ext cx="265207" cy="107722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9" idx="1"/>
            <a:endCxn id="41" idx="3"/>
          </p:cNvCxnSpPr>
          <p:nvPr/>
        </p:nvCxnSpPr>
        <p:spPr>
          <a:xfrm rot="10800000" flipV="1">
            <a:off x="2330722" y="4255101"/>
            <a:ext cx="842660" cy="1635103"/>
          </a:xfrm>
          <a:prstGeom prst="bentConnector3">
            <a:avLst>
              <a:gd name="adj1" fmla="val 4866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4039" y="5585734"/>
            <a:ext cx="140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i="1" dirty="0" smtClean="0"/>
              <a:t>Punktu mākoņu datubāze</a:t>
            </a:r>
            <a:endParaRPr lang="en-US" sz="14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5017227" y="3993492"/>
            <a:ext cx="2660118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Punktu mākoņa apstrādes &amp; objektu detektēšanas, sekošanas, un aprakstīšanas modulis</a:t>
            </a:r>
            <a:endParaRPr lang="en-US" sz="1400" dirty="0"/>
          </a:p>
        </p:txBody>
      </p:sp>
      <p:cxnSp>
        <p:nvCxnSpPr>
          <p:cNvPr id="62" name="Elbow Connector 61"/>
          <p:cNvCxnSpPr>
            <a:stCxn id="20" idx="2"/>
            <a:endCxn id="60" idx="0"/>
          </p:cNvCxnSpPr>
          <p:nvPr/>
        </p:nvCxnSpPr>
        <p:spPr>
          <a:xfrm rot="16200000" flipH="1">
            <a:off x="5221674" y="2867880"/>
            <a:ext cx="612684" cy="1638539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942552" y="3993492"/>
            <a:ext cx="75912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GUI</a:t>
            </a:r>
            <a:endParaRPr lang="en-US" sz="1400" dirty="0"/>
          </a:p>
        </p:txBody>
      </p:sp>
      <p:cxnSp>
        <p:nvCxnSpPr>
          <p:cNvPr id="70" name="Elbow Connector 69"/>
          <p:cNvCxnSpPr>
            <a:stCxn id="21" idx="3"/>
            <a:endCxn id="69" idx="0"/>
          </p:cNvCxnSpPr>
          <p:nvPr/>
        </p:nvCxnSpPr>
        <p:spPr>
          <a:xfrm>
            <a:off x="5326328" y="3315297"/>
            <a:ext cx="2995784" cy="678195"/>
          </a:xfrm>
          <a:prstGeom prst="bentConnector2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817893" y="2373312"/>
            <a:ext cx="1939572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Lēmumu pieņemšanas un vadības modulis…</a:t>
            </a:r>
            <a:endParaRPr lang="en-US" sz="1400" dirty="0"/>
          </a:p>
        </p:txBody>
      </p:sp>
      <p:cxnSp>
        <p:nvCxnSpPr>
          <p:cNvPr id="75" name="Elbow Connector 74"/>
          <p:cNvCxnSpPr>
            <a:stCxn id="22" idx="3"/>
            <a:endCxn id="74" idx="1"/>
          </p:cNvCxnSpPr>
          <p:nvPr/>
        </p:nvCxnSpPr>
        <p:spPr>
          <a:xfrm flipV="1">
            <a:off x="5832140" y="2634922"/>
            <a:ext cx="985753" cy="184455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6"/>
          <a:srcRect l="30581" r="24107"/>
          <a:stretch/>
        </p:blipFill>
        <p:spPr>
          <a:xfrm>
            <a:off x="1823846" y="4641067"/>
            <a:ext cx="521128" cy="806615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84140" y="4061685"/>
            <a:ext cx="123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 smtClean="0"/>
              <a:t>Stereo kamera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106614" y="5099550"/>
            <a:ext cx="71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i="1" dirty="0" err="1" smtClean="0"/>
              <a:t>Lidars</a:t>
            </a:r>
            <a:endParaRPr lang="en-US" sz="1400" i="1" dirty="0"/>
          </a:p>
        </p:txBody>
      </p:sp>
      <p:cxnSp>
        <p:nvCxnSpPr>
          <p:cNvPr id="99" name="Elbow Connector 98"/>
          <p:cNvCxnSpPr>
            <a:stCxn id="39" idx="1"/>
            <a:endCxn id="88" idx="3"/>
          </p:cNvCxnSpPr>
          <p:nvPr/>
        </p:nvCxnSpPr>
        <p:spPr>
          <a:xfrm rot="10800000" flipV="1">
            <a:off x="2344974" y="4255101"/>
            <a:ext cx="828408" cy="789273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44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Elbow Connector 46"/>
          <p:cNvCxnSpPr>
            <a:stCxn id="60" idx="1"/>
            <a:endCxn id="39" idx="3"/>
          </p:cNvCxnSpPr>
          <p:nvPr/>
        </p:nvCxnSpPr>
        <p:spPr>
          <a:xfrm rot="10800000">
            <a:off x="4752021" y="4255102"/>
            <a:ext cx="265207" cy="107722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9000"/>
          <a:stretch/>
        </p:blipFill>
        <p:spPr>
          <a:xfrm>
            <a:off x="3401870" y="2430423"/>
            <a:ext cx="2143125" cy="855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4" y="3628317"/>
            <a:ext cx="1072694" cy="4533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8082" y="2889483"/>
            <a:ext cx="1305145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Attēlu ieguves &amp; apstrādes modulis</a:t>
            </a:r>
            <a:endParaRPr lang="en-US" sz="1400" dirty="0"/>
          </a:p>
        </p:txBody>
      </p:sp>
      <p:cxnSp>
        <p:nvCxnSpPr>
          <p:cNvPr id="14" name="Elbow Connector 13"/>
          <p:cNvCxnSpPr>
            <a:stCxn id="12" idx="1"/>
            <a:endCxn id="11" idx="0"/>
          </p:cNvCxnSpPr>
          <p:nvPr/>
        </p:nvCxnSpPr>
        <p:spPr>
          <a:xfrm rot="10800000" flipV="1">
            <a:off x="713742" y="3258815"/>
            <a:ext cx="914341" cy="369502"/>
          </a:xfrm>
          <a:prstGeom prst="bentConnector2">
            <a:avLst/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39" idx="1"/>
            <a:endCxn id="12" idx="2"/>
          </p:cNvCxnSpPr>
          <p:nvPr/>
        </p:nvCxnSpPr>
        <p:spPr>
          <a:xfrm rot="10800000">
            <a:off x="2280656" y="3628148"/>
            <a:ext cx="892727" cy="626955"/>
          </a:xfrm>
          <a:prstGeom prst="bentConnector2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81890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91165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96234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01303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07115" y="275386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99" y="2426026"/>
            <a:ext cx="501882" cy="693847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31" idx="3"/>
            <a:endCxn id="12" idx="1"/>
          </p:cNvCxnSpPr>
          <p:nvPr/>
        </p:nvCxnSpPr>
        <p:spPr>
          <a:xfrm>
            <a:off x="800381" y="2772950"/>
            <a:ext cx="827701" cy="485865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25448" y="2184895"/>
            <a:ext cx="113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 smtClean="0"/>
              <a:t>Attēlu/video datubāze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3382" y="3993492"/>
            <a:ext cx="1578638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Punktu mākoņa ieguves modulis</a:t>
            </a:r>
            <a:endParaRPr lang="en-US" sz="1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616" y="5561099"/>
            <a:ext cx="476106" cy="658211"/>
          </a:xfrm>
          <a:prstGeom prst="rect">
            <a:avLst/>
          </a:prstGeom>
        </p:spPr>
      </p:pic>
      <p:cxnSp>
        <p:nvCxnSpPr>
          <p:cNvPr id="50" name="Elbow Connector 49"/>
          <p:cNvCxnSpPr>
            <a:stCxn id="39" idx="1"/>
            <a:endCxn id="41" idx="3"/>
          </p:cNvCxnSpPr>
          <p:nvPr/>
        </p:nvCxnSpPr>
        <p:spPr>
          <a:xfrm rot="10800000" flipV="1">
            <a:off x="2330722" y="4255101"/>
            <a:ext cx="842660" cy="1635103"/>
          </a:xfrm>
          <a:prstGeom prst="bentConnector3">
            <a:avLst>
              <a:gd name="adj1" fmla="val 4866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14039" y="5585734"/>
            <a:ext cx="140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i="1" dirty="0" smtClean="0"/>
              <a:t>Punktu mākoņu datubāze</a:t>
            </a:r>
            <a:endParaRPr lang="en-US" sz="14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5017227" y="3993492"/>
            <a:ext cx="2660118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Punktu mākoņa apstrādes &amp; objektu detektēšanas, sekošanas, un aprakstīšanas modulis</a:t>
            </a:r>
            <a:endParaRPr lang="en-US" sz="1400" dirty="0"/>
          </a:p>
        </p:txBody>
      </p:sp>
      <p:cxnSp>
        <p:nvCxnSpPr>
          <p:cNvPr id="62" name="Elbow Connector 61"/>
          <p:cNvCxnSpPr>
            <a:stCxn id="20" idx="2"/>
            <a:endCxn id="60" idx="0"/>
          </p:cNvCxnSpPr>
          <p:nvPr/>
        </p:nvCxnSpPr>
        <p:spPr>
          <a:xfrm rot="16200000" flipH="1">
            <a:off x="5221674" y="2867880"/>
            <a:ext cx="612684" cy="1638539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942552" y="3993492"/>
            <a:ext cx="75912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GUI</a:t>
            </a:r>
            <a:endParaRPr lang="en-US" sz="1400" dirty="0"/>
          </a:p>
        </p:txBody>
      </p:sp>
      <p:cxnSp>
        <p:nvCxnSpPr>
          <p:cNvPr id="70" name="Elbow Connector 69"/>
          <p:cNvCxnSpPr>
            <a:stCxn id="21" idx="3"/>
            <a:endCxn id="69" idx="0"/>
          </p:cNvCxnSpPr>
          <p:nvPr/>
        </p:nvCxnSpPr>
        <p:spPr>
          <a:xfrm>
            <a:off x="5326328" y="3315297"/>
            <a:ext cx="2995784" cy="678195"/>
          </a:xfrm>
          <a:prstGeom prst="bentConnector2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817893" y="2373312"/>
            <a:ext cx="1939572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Lēmumu pieņemšanas un vadības modulis…</a:t>
            </a:r>
            <a:endParaRPr lang="en-US" sz="1400" dirty="0"/>
          </a:p>
        </p:txBody>
      </p:sp>
      <p:cxnSp>
        <p:nvCxnSpPr>
          <p:cNvPr id="75" name="Elbow Connector 74"/>
          <p:cNvCxnSpPr>
            <a:stCxn id="22" idx="3"/>
            <a:endCxn id="74" idx="1"/>
          </p:cNvCxnSpPr>
          <p:nvPr/>
        </p:nvCxnSpPr>
        <p:spPr>
          <a:xfrm flipV="1">
            <a:off x="5832140" y="2634922"/>
            <a:ext cx="985753" cy="184455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6"/>
          <a:srcRect l="30581" r="24107"/>
          <a:stretch/>
        </p:blipFill>
        <p:spPr>
          <a:xfrm>
            <a:off x="1823846" y="4641067"/>
            <a:ext cx="521128" cy="806615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84140" y="4061685"/>
            <a:ext cx="1231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 smtClean="0"/>
              <a:t>Stereo kamera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106614" y="5099550"/>
            <a:ext cx="71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i="1" dirty="0" err="1" smtClean="0"/>
              <a:t>Lidars</a:t>
            </a:r>
            <a:endParaRPr lang="en-US" sz="1400" i="1" dirty="0"/>
          </a:p>
        </p:txBody>
      </p:sp>
      <p:cxnSp>
        <p:nvCxnSpPr>
          <p:cNvPr id="99" name="Elbow Connector 98"/>
          <p:cNvCxnSpPr>
            <a:stCxn id="39" idx="1"/>
            <a:endCxn id="88" idx="3"/>
          </p:cNvCxnSpPr>
          <p:nvPr/>
        </p:nvCxnSpPr>
        <p:spPr>
          <a:xfrm rot="10800000" flipV="1">
            <a:off x="2344974" y="4255101"/>
            <a:ext cx="828408" cy="789273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062206" y="5182318"/>
            <a:ext cx="3738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i="1" dirty="0" smtClean="0"/>
              <a:t>Šo daļu ir iespējams realizēt FPGA </a:t>
            </a:r>
            <a:r>
              <a:rPr lang="lv-LV" sz="2000" i="1" dirty="0" err="1" smtClean="0"/>
              <a:t>System-on-Chip</a:t>
            </a:r>
            <a:r>
              <a:rPr lang="lv-LV" sz="2000" i="1" dirty="0" smtClean="0"/>
              <a:t> (</a:t>
            </a:r>
            <a:r>
              <a:rPr lang="lv-LV" sz="2000" i="1" dirty="0" err="1" smtClean="0"/>
              <a:t>SoC</a:t>
            </a:r>
            <a:r>
              <a:rPr lang="lv-LV" sz="2000" i="1" dirty="0" smtClean="0"/>
              <a:t>) sistēmā.</a:t>
            </a:r>
            <a:endParaRPr lang="en-US" sz="2000" i="1" dirty="0"/>
          </a:p>
        </p:txBody>
      </p:sp>
      <p:sp>
        <p:nvSpPr>
          <p:cNvPr id="5" name="Freeform 4"/>
          <p:cNvSpPr/>
          <p:nvPr/>
        </p:nvSpPr>
        <p:spPr>
          <a:xfrm>
            <a:off x="3101732" y="2178756"/>
            <a:ext cx="5835753" cy="2686755"/>
          </a:xfrm>
          <a:custGeom>
            <a:avLst/>
            <a:gdLst>
              <a:gd name="connsiteX0" fmla="*/ 1693333 w 5655733"/>
              <a:gd name="connsiteY0" fmla="*/ 2686755 h 2686755"/>
              <a:gd name="connsiteX1" fmla="*/ 1693333 w 5655733"/>
              <a:gd name="connsiteY1" fmla="*/ 1648177 h 2686755"/>
              <a:gd name="connsiteX2" fmla="*/ 0 w 5655733"/>
              <a:gd name="connsiteY2" fmla="*/ 1648177 h 2686755"/>
              <a:gd name="connsiteX3" fmla="*/ 0 w 5655733"/>
              <a:gd name="connsiteY3" fmla="*/ 0 h 2686755"/>
              <a:gd name="connsiteX4" fmla="*/ 5655733 w 5655733"/>
              <a:gd name="connsiteY4" fmla="*/ 0 h 2686755"/>
              <a:gd name="connsiteX5" fmla="*/ 5655733 w 5655733"/>
              <a:gd name="connsiteY5" fmla="*/ 2686755 h 2686755"/>
              <a:gd name="connsiteX6" fmla="*/ 1693333 w 5655733"/>
              <a:gd name="connsiteY6" fmla="*/ 2686755 h 268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5733" h="2686755">
                <a:moveTo>
                  <a:pt x="1693333" y="2686755"/>
                </a:moveTo>
                <a:lnTo>
                  <a:pt x="1693333" y="1648177"/>
                </a:lnTo>
                <a:lnTo>
                  <a:pt x="0" y="1648177"/>
                </a:lnTo>
                <a:lnTo>
                  <a:pt x="0" y="0"/>
                </a:lnTo>
                <a:lnTo>
                  <a:pt x="5655733" y="0"/>
                </a:lnTo>
                <a:lnTo>
                  <a:pt x="5655733" y="2686755"/>
                </a:lnTo>
                <a:lnTo>
                  <a:pt x="1693333" y="2686755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Iespējamās sistēmas komplektācijas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457200" y="1297238"/>
            <a:ext cx="8229600" cy="4818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ar </a:t>
            </a:r>
            <a:r>
              <a:rPr lang="lv-LV" sz="2400" dirty="0"/>
              <a:t>video apstrādes daļas atdalīšanu no </a:t>
            </a:r>
            <a:r>
              <a:rPr lang="lv-LV" sz="2400" dirty="0" smtClean="0"/>
              <a:t>pārejās sistēmas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40574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Iespējamās sistēmas komplektācijas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7238"/>
            <a:ext cx="8229600" cy="4818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lv-LV" sz="2400" dirty="0"/>
              <a:t>izmantot iepriekš ierakstītus </a:t>
            </a:r>
            <a:r>
              <a:rPr lang="lv-LV" sz="2400" dirty="0" smtClean="0"/>
              <a:t>datus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9000"/>
          <a:stretch/>
        </p:blipFill>
        <p:spPr>
          <a:xfrm>
            <a:off x="3401870" y="2430423"/>
            <a:ext cx="2143125" cy="8550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8082" y="2889483"/>
            <a:ext cx="1305145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Attēlu ieguves &amp; apstrādes modulis</a:t>
            </a:r>
            <a:endParaRPr lang="en-US" sz="1400" dirty="0"/>
          </a:p>
        </p:txBody>
      </p:sp>
      <p:cxnSp>
        <p:nvCxnSpPr>
          <p:cNvPr id="15" name="Elbow Connector 14"/>
          <p:cNvCxnSpPr>
            <a:stCxn id="39" idx="1"/>
            <a:endCxn id="12" idx="2"/>
          </p:cNvCxnSpPr>
          <p:nvPr/>
        </p:nvCxnSpPr>
        <p:spPr>
          <a:xfrm rot="10800000">
            <a:off x="2280655" y="3628148"/>
            <a:ext cx="536150" cy="619363"/>
          </a:xfrm>
          <a:prstGeom prst="bentConnector2">
            <a:avLst/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81890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91165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96234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01303" y="324978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07115" y="2753866"/>
            <a:ext cx="225025" cy="131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99" y="2426026"/>
            <a:ext cx="501882" cy="693847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31" idx="3"/>
            <a:endCxn id="12" idx="1"/>
          </p:cNvCxnSpPr>
          <p:nvPr/>
        </p:nvCxnSpPr>
        <p:spPr>
          <a:xfrm>
            <a:off x="800381" y="2772950"/>
            <a:ext cx="827701" cy="485865"/>
          </a:xfrm>
          <a:prstGeom prst="bentConnector3">
            <a:avLst>
              <a:gd name="adj1" fmla="val 50000"/>
            </a:avLst>
          </a:prstGeom>
          <a:ln w="285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25448" y="2184895"/>
            <a:ext cx="113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 smtClean="0"/>
              <a:t>Attēlu/video datubāze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16805" y="3985900"/>
            <a:ext cx="1578638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Punktu mākoņa ieguves modulis</a:t>
            </a:r>
            <a:endParaRPr lang="en-US" sz="1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99" y="3654025"/>
            <a:ext cx="476106" cy="658211"/>
          </a:xfrm>
          <a:prstGeom prst="rect">
            <a:avLst/>
          </a:prstGeom>
        </p:spPr>
      </p:pic>
      <p:cxnSp>
        <p:nvCxnSpPr>
          <p:cNvPr id="47" name="Elbow Connector 46"/>
          <p:cNvCxnSpPr>
            <a:stCxn id="60" idx="1"/>
            <a:endCxn id="39" idx="3"/>
          </p:cNvCxnSpPr>
          <p:nvPr/>
        </p:nvCxnSpPr>
        <p:spPr>
          <a:xfrm rot="10800000">
            <a:off x="4395443" y="4247510"/>
            <a:ext cx="621784" cy="872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9" idx="1"/>
            <a:endCxn id="41" idx="3"/>
          </p:cNvCxnSpPr>
          <p:nvPr/>
        </p:nvCxnSpPr>
        <p:spPr>
          <a:xfrm rot="10800000">
            <a:off x="774605" y="3983132"/>
            <a:ext cx="2042200" cy="264379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00743" y="4337757"/>
            <a:ext cx="140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dirty="0" smtClean="0"/>
              <a:t>Punktu mākoņu datubāze</a:t>
            </a:r>
            <a:endParaRPr lang="en-US" sz="14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5017227" y="3879050"/>
            <a:ext cx="2660118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Punktu mākoņa apstrādes &amp; objektu detektēšanas, sekošanas, un aprakstīšanas modulis</a:t>
            </a:r>
            <a:endParaRPr lang="en-US" sz="1400" dirty="0"/>
          </a:p>
        </p:txBody>
      </p:sp>
      <p:cxnSp>
        <p:nvCxnSpPr>
          <p:cNvPr id="62" name="Elbow Connector 61"/>
          <p:cNvCxnSpPr>
            <a:stCxn id="20" idx="2"/>
            <a:endCxn id="60" idx="0"/>
          </p:cNvCxnSpPr>
          <p:nvPr/>
        </p:nvCxnSpPr>
        <p:spPr>
          <a:xfrm rot="16200000" flipH="1">
            <a:off x="5278895" y="2810659"/>
            <a:ext cx="498242" cy="1638539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942552" y="3993492"/>
            <a:ext cx="75912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GUI</a:t>
            </a:r>
            <a:endParaRPr lang="en-US" sz="1400" dirty="0"/>
          </a:p>
        </p:txBody>
      </p:sp>
      <p:cxnSp>
        <p:nvCxnSpPr>
          <p:cNvPr id="70" name="Elbow Connector 69"/>
          <p:cNvCxnSpPr>
            <a:stCxn id="21" idx="3"/>
            <a:endCxn id="69" idx="0"/>
          </p:cNvCxnSpPr>
          <p:nvPr/>
        </p:nvCxnSpPr>
        <p:spPr>
          <a:xfrm>
            <a:off x="5326328" y="3315297"/>
            <a:ext cx="2995784" cy="678195"/>
          </a:xfrm>
          <a:prstGeom prst="bentConnector2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817893" y="2373312"/>
            <a:ext cx="1939572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dirty="0" smtClean="0"/>
              <a:t>Lēmumu pieņemšanas un vadības modulis…</a:t>
            </a:r>
            <a:endParaRPr lang="en-US" sz="1400" dirty="0"/>
          </a:p>
        </p:txBody>
      </p:sp>
      <p:cxnSp>
        <p:nvCxnSpPr>
          <p:cNvPr id="75" name="Elbow Connector 74"/>
          <p:cNvCxnSpPr>
            <a:stCxn id="22" idx="3"/>
            <a:endCxn id="74" idx="1"/>
          </p:cNvCxnSpPr>
          <p:nvPr/>
        </p:nvCxnSpPr>
        <p:spPr>
          <a:xfrm flipV="1">
            <a:off x="5832140" y="2634922"/>
            <a:ext cx="985753" cy="184455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61246" y="5108991"/>
            <a:ext cx="7579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Ļauj veikt atkārtojamus testus, lai: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 smtClean="0"/>
              <a:t>salīdzināt dažādus algoritmus,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 smtClean="0"/>
              <a:t>apspēlēt dažādus scenārijus (tai skaitā, testējot lēmumu pieņemšanu),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 smtClean="0"/>
              <a:t>veikt simulācijas ar pasaules modeli, pirms darbināt reālo automobili.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72935" y="4779150"/>
            <a:ext cx="168453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1400" b="1" i="1" dirty="0" smtClean="0"/>
              <a:t>Pasaules modelis</a:t>
            </a:r>
            <a:endParaRPr lang="en-US" sz="1400" b="1" i="1" dirty="0"/>
          </a:p>
        </p:txBody>
      </p:sp>
      <p:cxnSp>
        <p:nvCxnSpPr>
          <p:cNvPr id="42" name="Elbow Connector 41"/>
          <p:cNvCxnSpPr>
            <a:stCxn id="40" idx="3"/>
            <a:endCxn id="74" idx="3"/>
          </p:cNvCxnSpPr>
          <p:nvPr/>
        </p:nvCxnSpPr>
        <p:spPr>
          <a:xfrm flipV="1">
            <a:off x="8757465" y="2634922"/>
            <a:ext cx="12700" cy="2298117"/>
          </a:xfrm>
          <a:prstGeom prst="bentConnector3">
            <a:avLst>
              <a:gd name="adj1" fmla="val 1800000"/>
            </a:avLst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9" idx="2"/>
            <a:endCxn id="40" idx="1"/>
          </p:cNvCxnSpPr>
          <p:nvPr/>
        </p:nvCxnSpPr>
        <p:spPr>
          <a:xfrm rot="16200000" flipH="1">
            <a:off x="5127570" y="2987673"/>
            <a:ext cx="423919" cy="3466811"/>
          </a:xfrm>
          <a:prstGeom prst="bentConnector2">
            <a:avLst/>
          </a:prstGeom>
          <a:ln w="285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66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v-LV" dirty="0" smtClean="0"/>
              <a:t>Veicamie darbi (t.sk. nākotnē):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3804"/>
            <a:ext cx="8480285" cy="41854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Neatkarīgo sistēmas komponenšu identificēšana,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Pāreja uz vienotu </a:t>
            </a:r>
            <a:r>
              <a:rPr lang="lv-LV" sz="2400" dirty="0" err="1" smtClean="0"/>
              <a:t>saskarni</a:t>
            </a:r>
            <a:r>
              <a:rPr lang="lv-LV" sz="2400" dirty="0" smtClean="0"/>
              <a:t> starp komponentiem,</a:t>
            </a:r>
          </a:p>
          <a:p>
            <a:pPr lvl="1" indent="-342900"/>
            <a:r>
              <a:rPr lang="lv-LV" sz="2000" dirty="0" smtClean="0"/>
              <a:t>Servisu vadības protokols,</a:t>
            </a:r>
          </a:p>
          <a:p>
            <a:pPr lvl="1" indent="-342900"/>
            <a:r>
              <a:rPr lang="lv-LV" sz="2000" dirty="0" smtClean="0"/>
              <a:t>Attēlu sūtīšanas/saņemšanas protokols,</a:t>
            </a:r>
          </a:p>
          <a:p>
            <a:pPr lvl="1" indent="-342900"/>
            <a:r>
              <a:rPr lang="lv-LV" sz="2000" dirty="0" smtClean="0"/>
              <a:t>Objektu aprakstīšanas valoda &amp; protokols.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Stereo redzes sistēmas realizācija kā atsevišķo bibliotēku kopu,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Atsevišķo bibliotēku pārveide par servisiem,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Rezultātu noformēšana pēc </a:t>
            </a:r>
            <a:r>
              <a:rPr lang="lv-LV" sz="2400" dirty="0" err="1" smtClean="0"/>
              <a:t>OpenSource</a:t>
            </a:r>
            <a:r>
              <a:rPr lang="lv-LV" sz="2400" dirty="0" smtClean="0"/>
              <a:t> principiem,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Pētījumi par atsevišķu moduļu / algoritmu ietekmi uz sistēmas veiktspēju / precizitāti.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35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v-LV" dirty="0" smtClean="0"/>
              <a:t>Izpildītais: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3804"/>
            <a:ext cx="8480285" cy="225025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Iepazīšanās ar GNU standartiem, </a:t>
            </a:r>
            <a:r>
              <a:rPr lang="lv-LV" sz="2400" dirty="0" err="1" smtClean="0"/>
              <a:t>OpenSource</a:t>
            </a:r>
            <a:r>
              <a:rPr lang="lv-LV" sz="2400" dirty="0" smtClean="0"/>
              <a:t> veidošanas &amp; noformēšanas principiem,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/>
              <a:t>Stereo redzes programmatūras </a:t>
            </a:r>
            <a:r>
              <a:rPr lang="lv-LV" sz="2400" dirty="0" err="1"/>
              <a:t>portēšana</a:t>
            </a:r>
            <a:r>
              <a:rPr lang="lv-LV" sz="2400" dirty="0"/>
              <a:t> </a:t>
            </a:r>
            <a:r>
              <a:rPr lang="lv-LV" sz="2400" dirty="0" err="1"/>
              <a:t>Linux</a:t>
            </a:r>
            <a:r>
              <a:rPr lang="lv-LV" sz="2400" dirty="0"/>
              <a:t> videi</a:t>
            </a:r>
            <a:r>
              <a:rPr lang="lv-LV" sz="2400" dirty="0" smtClean="0"/>
              <a:t>,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Blokshēmas / stereo redzes koncepcijas izstrāde,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 smtClean="0"/>
              <a:t>Programmatūras specifikācijas izstrāde.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3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755419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Vēsture</a:t>
            </a:r>
            <a:r>
              <a:rPr lang="en-US" sz="4000" dirty="0" smtClean="0"/>
              <a:t> (GCDC 2011)</a:t>
            </a:r>
            <a:endParaRPr lang="en-US" sz="4000" dirty="0"/>
          </a:p>
        </p:txBody>
      </p:sp>
      <p:pic>
        <p:nvPicPr>
          <p:cNvPr id="4" name="Picture 4" descr="O:\SV-015948\Kluis\GCDC (please use and move stuff to this new server stucture!)\Photos\Stephan_Hoek\BGM_0511_6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18382" b="31783"/>
          <a:stretch>
            <a:fillRect/>
          </a:stretch>
        </p:blipFill>
        <p:spPr bwMode="auto">
          <a:xfrm>
            <a:off x="1916705" y="1898830"/>
            <a:ext cx="5355595" cy="30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47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 smtClean="0"/>
              <a:t>Paldies par uzmanību!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lv-LV" dirty="0" smtClean="0"/>
          </a:p>
          <a:p>
            <a:pPr marL="0" indent="0" algn="ctr">
              <a:buNone/>
            </a:pPr>
            <a:endParaRPr lang="lv-LV" dirty="0"/>
          </a:p>
          <a:p>
            <a:pPr marL="0" indent="0" algn="ctr">
              <a:buNone/>
            </a:pPr>
            <a:endParaRPr lang="lv-LV" dirty="0" smtClean="0"/>
          </a:p>
          <a:p>
            <a:pPr marL="0" indent="0" algn="ctr">
              <a:buNone/>
            </a:pPr>
            <a:r>
              <a:rPr lang="lv-LV" dirty="0" smtClean="0"/>
              <a:t>Jautājumi?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8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755419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Vēsture</a:t>
            </a:r>
            <a:r>
              <a:rPr lang="en-US" sz="4000" dirty="0" smtClean="0"/>
              <a:t> (GCDC 2011)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25" y="1910988"/>
            <a:ext cx="4545505" cy="30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453188"/>
            <a:ext cx="1727200" cy="279400"/>
          </a:xfrm>
        </p:spPr>
        <p:txBody>
          <a:bodyPr/>
          <a:lstStyle/>
          <a:p>
            <a:fld id="{25F7AFFD-F8D1-45C8-B4C0-81FF7E3073AF}" type="datetime3">
              <a:rPr lang="en-GB" altLang="nl-NL"/>
              <a:pPr/>
              <a:t>16 March 2016</a:t>
            </a:fld>
            <a:endParaRPr lang="en-GB" altLang="nl-NL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453188"/>
            <a:ext cx="1081087" cy="279400"/>
          </a:xfrm>
        </p:spPr>
        <p:txBody>
          <a:bodyPr/>
          <a:lstStyle/>
          <a:p>
            <a:fld id="{82F3D879-6645-48C1-B56B-32C67A81F784}" type="slidenum">
              <a:rPr lang="en-GB" altLang="nl-NL"/>
              <a:pPr/>
              <a:t>7</a:t>
            </a:fld>
            <a:endParaRPr lang="en-GB" altLang="nl-NL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458670"/>
            <a:ext cx="8991600" cy="1042311"/>
          </a:xfrm>
        </p:spPr>
        <p:txBody>
          <a:bodyPr>
            <a:normAutofit fontScale="90000"/>
          </a:bodyPr>
          <a:lstStyle/>
          <a:p>
            <a:r>
              <a:rPr lang="en-GB" sz="3600" dirty="0" err="1" smtClean="0"/>
              <a:t>Viedās</a:t>
            </a:r>
            <a:r>
              <a:rPr lang="en-GB" sz="3600" dirty="0" smtClean="0"/>
              <a:t> </a:t>
            </a:r>
            <a:r>
              <a:rPr lang="en-GB" sz="3600" dirty="0" err="1" smtClean="0"/>
              <a:t>transporta</a:t>
            </a:r>
            <a:r>
              <a:rPr lang="en-GB" sz="3600" dirty="0" smtClean="0"/>
              <a:t> </a:t>
            </a:r>
            <a:r>
              <a:rPr lang="en-GB" sz="3600" dirty="0" err="1" smtClean="0"/>
              <a:t>sistēmas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100" i="1" dirty="0" smtClean="0"/>
              <a:t>(</a:t>
            </a:r>
            <a:r>
              <a:rPr lang="en-GB" sz="3100" i="1" dirty="0" err="1" smtClean="0"/>
              <a:t>Inteligent</a:t>
            </a:r>
            <a:r>
              <a:rPr lang="en-GB" sz="3100" i="1" dirty="0" smtClean="0"/>
              <a:t> transport Systems, ITS)</a:t>
            </a:r>
            <a:endParaRPr lang="en-GB" altLang="nl-NL" sz="31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63738"/>
            <a:ext cx="5022050" cy="36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652120" y="1780410"/>
            <a:ext cx="32979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GCDC - </a:t>
            </a:r>
            <a:r>
              <a:rPr lang="en-US" sz="2000" dirty="0" err="1" smtClean="0"/>
              <a:t>fokusēšanās</a:t>
            </a:r>
            <a:r>
              <a:rPr lang="en-US" sz="2000" dirty="0" smtClean="0"/>
              <a:t> </a:t>
            </a:r>
            <a:r>
              <a:rPr lang="en-US" sz="2000" dirty="0" err="1" smtClean="0"/>
              <a:t>uz</a:t>
            </a:r>
            <a:r>
              <a:rPr lang="en-US" sz="2000" dirty="0" smtClean="0"/>
              <a:t> </a:t>
            </a:r>
            <a:r>
              <a:rPr lang="en-US" sz="2000" dirty="0" err="1" smtClean="0"/>
              <a:t>kooperatīvajām</a:t>
            </a:r>
            <a:r>
              <a:rPr lang="en-US" sz="2000" dirty="0" smtClean="0"/>
              <a:t> ITS (C-ITS).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GCDC </a:t>
            </a:r>
            <a:r>
              <a:rPr lang="en-US" sz="2000" dirty="0" err="1" smtClean="0"/>
              <a:t>tiek</a:t>
            </a:r>
            <a:r>
              <a:rPr lang="en-US" sz="2000" dirty="0" smtClean="0"/>
              <a:t> </a:t>
            </a:r>
            <a:r>
              <a:rPr lang="en-US" sz="2000" dirty="0" err="1" smtClean="0"/>
              <a:t>izmantots</a:t>
            </a:r>
            <a:r>
              <a:rPr lang="en-US" sz="2000" dirty="0" smtClean="0"/>
              <a:t> </a:t>
            </a:r>
            <a:r>
              <a:rPr lang="en-US" sz="2000" dirty="0"/>
              <a:t>ITS-G5 </a:t>
            </a:r>
            <a:r>
              <a:rPr lang="en-US" sz="2000" dirty="0" err="1"/>
              <a:t>GeoNetworking</a:t>
            </a:r>
            <a:r>
              <a:rPr lang="en-US" sz="2000" dirty="0" smtClean="0"/>
              <a:t> </a:t>
            </a:r>
            <a:r>
              <a:rPr lang="en-US" sz="2000" dirty="0" err="1" smtClean="0"/>
              <a:t>tīkls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Vehicle-to-Vehicle, V2V (TL-TL);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Vehicle-to-Infrastructure. V2I, (TL-</a:t>
            </a:r>
            <a:r>
              <a:rPr lang="en-US" sz="2000" dirty="0" err="1" smtClean="0"/>
              <a:t>Infrastruktūra</a:t>
            </a:r>
            <a:r>
              <a:rPr lang="en-US" sz="2000" dirty="0" smtClean="0"/>
              <a:t>).</a:t>
            </a:r>
            <a:endParaRPr lang="nl-NL" sz="2000" dirty="0"/>
          </a:p>
        </p:txBody>
      </p:sp>
      <p:sp>
        <p:nvSpPr>
          <p:cNvPr id="3" name="AutoShape 2" descr="Afbeeldingsresultaat voor talking vehic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66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453188"/>
            <a:ext cx="1727200" cy="279400"/>
          </a:xfrm>
        </p:spPr>
        <p:txBody>
          <a:bodyPr/>
          <a:lstStyle/>
          <a:p>
            <a:fld id="{25F7AFFD-F8D1-45C8-B4C0-81FF7E3073AF}" type="datetime3">
              <a:rPr lang="en-GB" altLang="nl-NL"/>
              <a:pPr/>
              <a:t>16 March 2016</a:t>
            </a:fld>
            <a:endParaRPr lang="en-GB" altLang="nl-NL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453188"/>
            <a:ext cx="1081087" cy="279400"/>
          </a:xfrm>
        </p:spPr>
        <p:txBody>
          <a:bodyPr/>
          <a:lstStyle/>
          <a:p>
            <a:fld id="{82F3D879-6645-48C1-B56B-32C67A81F784}" type="slidenum">
              <a:rPr lang="en-GB" altLang="nl-NL"/>
              <a:pPr/>
              <a:t>8</a:t>
            </a:fld>
            <a:endParaRPr lang="en-GB" altLang="nl-NL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517524"/>
            <a:ext cx="8856585" cy="6556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C-ITS</a:t>
            </a:r>
            <a:r>
              <a:rPr lang="en-GB" dirty="0"/>
              <a:t> </a:t>
            </a:r>
            <a:r>
              <a:rPr lang="en-GB" dirty="0" err="1" smtClean="0"/>
              <a:t>staciju</a:t>
            </a:r>
            <a:r>
              <a:rPr lang="en-GB" dirty="0" smtClean="0"/>
              <a:t> </a:t>
            </a:r>
            <a:r>
              <a:rPr lang="en-GB" dirty="0" err="1" smtClean="0"/>
              <a:t>veidi</a:t>
            </a:r>
            <a:endParaRPr lang="en-GB" altLang="nl-NL" dirty="0"/>
          </a:p>
        </p:txBody>
      </p:sp>
      <p:pic>
        <p:nvPicPr>
          <p:cNvPr id="3074" name="Picture 4" descr="Macintosh HD:Users:lei:Dropbox:Viktoria:Projects:iGAME:Deliverable:D1.3:etsi-commarchi-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10" y="1403775"/>
            <a:ext cx="5085565" cy="382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44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51" y="224284"/>
            <a:ext cx="3678400" cy="6504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393750"/>
            <a:ext cx="7772400" cy="1212208"/>
          </a:xfrm>
        </p:spPr>
        <p:txBody>
          <a:bodyPr>
            <a:normAutofit/>
          </a:bodyPr>
          <a:lstStyle/>
          <a:p>
            <a:r>
              <a:rPr lang="en-US" dirty="0"/>
              <a:t>GCDC </a:t>
            </a:r>
            <a:r>
              <a:rPr lang="en-US" dirty="0" smtClean="0"/>
              <a:t>2016. </a:t>
            </a:r>
            <a:r>
              <a:rPr lang="en-US" dirty="0" err="1" smtClean="0"/>
              <a:t>Sensori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232584" y="1869415"/>
            <a:ext cx="6853915" cy="3583371"/>
          </a:xfrm>
        </p:spPr>
        <p:txBody>
          <a:bodyPr>
            <a:normAutofit/>
          </a:bodyPr>
          <a:lstStyle/>
          <a:p>
            <a:pPr lvl="0" algn="l"/>
            <a:r>
              <a:rPr lang="lv-LV" sz="2000" dirty="0" smtClean="0">
                <a:solidFill>
                  <a:schemeClr val="tx1"/>
                </a:solidFill>
              </a:rPr>
              <a:t>Obligāti</a:t>
            </a:r>
          </a:p>
          <a:p>
            <a:pPr marL="342900" lvl="0" indent="-342900" algn="l">
              <a:buFont typeface="Arial"/>
              <a:buChar char="•"/>
            </a:pPr>
            <a:r>
              <a:rPr lang="lv-LV" sz="2000" dirty="0" smtClean="0">
                <a:solidFill>
                  <a:schemeClr val="tx1"/>
                </a:solidFill>
              </a:rPr>
              <a:t>RTK-GPS (10Hz, 1cm, IMU)</a:t>
            </a:r>
          </a:p>
          <a:p>
            <a:pPr marL="342900" lvl="0" indent="-342900" algn="l">
              <a:buFont typeface="Arial"/>
              <a:buChar char="•"/>
            </a:pPr>
            <a:r>
              <a:rPr lang="lv-LV" sz="2000" dirty="0" smtClean="0">
                <a:solidFill>
                  <a:schemeClr val="tx1"/>
                </a:solidFill>
              </a:rPr>
              <a:t>Datu apmaiņa ar citiem auto </a:t>
            </a:r>
            <a:br>
              <a:rPr lang="lv-LV" sz="2000" dirty="0" smtClean="0">
                <a:solidFill>
                  <a:schemeClr val="tx1"/>
                </a:solidFill>
              </a:rPr>
            </a:br>
            <a:r>
              <a:rPr lang="lv-LV" sz="2000" dirty="0">
                <a:solidFill>
                  <a:schemeClr val="tx1"/>
                </a:solidFill>
              </a:rPr>
              <a:t>(BTP/GeoNetworking, IEEE 801.11p)</a:t>
            </a:r>
          </a:p>
          <a:p>
            <a:pPr lvl="0" algn="l"/>
            <a:endParaRPr lang="lv-LV" sz="2000" dirty="0" smtClean="0">
              <a:solidFill>
                <a:schemeClr val="tx1"/>
              </a:solidFill>
            </a:endParaRPr>
          </a:p>
          <a:p>
            <a:pPr lvl="0" algn="l"/>
            <a:endParaRPr lang="lv-LV" sz="2000" dirty="0">
              <a:solidFill>
                <a:schemeClr val="tx1"/>
              </a:solidFill>
            </a:endParaRPr>
          </a:p>
          <a:p>
            <a:pPr lvl="0" algn="l"/>
            <a:endParaRPr lang="lv-LV" sz="2000" dirty="0" smtClean="0">
              <a:solidFill>
                <a:schemeClr val="tx1"/>
              </a:solidFill>
            </a:endParaRPr>
          </a:p>
          <a:p>
            <a:pPr lvl="0" algn="l"/>
            <a:endParaRPr lang="lv-LV" sz="2000" dirty="0">
              <a:solidFill>
                <a:schemeClr val="tx1"/>
              </a:solidFill>
            </a:endParaRPr>
          </a:p>
          <a:p>
            <a:pPr lvl="0" algn="l"/>
            <a:endParaRPr lang="lv-LV" sz="2000" dirty="0" smtClean="0">
              <a:solidFill>
                <a:schemeClr val="tx1"/>
              </a:solidFill>
            </a:endParaRPr>
          </a:p>
          <a:p>
            <a:pPr lvl="0" algn="l"/>
            <a:endParaRPr lang="lv-LV" sz="20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21240" y="2422200"/>
            <a:ext cx="2551678" cy="14815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88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1863</Words>
  <Application>Microsoft Macintosh PowerPoint</Application>
  <PresentationFormat>On-screen Show (4:3)</PresentationFormat>
  <Paragraphs>357</Paragraphs>
  <Slides>50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Viedās automašīnas un ADAS sistēmas</vt:lpstr>
      <vt:lpstr>Saturs</vt:lpstr>
      <vt:lpstr>I.  GCDC sacensības </vt:lpstr>
      <vt:lpstr>PowerPoint Presentation</vt:lpstr>
      <vt:lpstr>Vēsture (GCDC 2011)</vt:lpstr>
      <vt:lpstr>Vēsture (GCDC 2011)</vt:lpstr>
      <vt:lpstr>Viedās transporta sistēmas (Inteligent transport Systems, ITS)</vt:lpstr>
      <vt:lpstr>C-ITS staciju veidi</vt:lpstr>
      <vt:lpstr>GCDC 2016. Sensori</vt:lpstr>
      <vt:lpstr>GCDC 2016. Sensori</vt:lpstr>
      <vt:lpstr>GCDC 2016. Aktuatori</vt:lpstr>
      <vt:lpstr>GCDC 2016. Scenāriji</vt:lpstr>
      <vt:lpstr>1.</vt:lpstr>
      <vt:lpstr>2.</vt:lpstr>
      <vt:lpstr>3.</vt:lpstr>
      <vt:lpstr>Komanda</vt:lpstr>
      <vt:lpstr>Risinājums</vt:lpstr>
      <vt:lpstr>Mazda 6 (2004)</vt:lpstr>
      <vt:lpstr>Datu plūsma</vt:lpstr>
      <vt:lpstr>PowerPoint Presentation</vt:lpstr>
      <vt:lpstr>PowerPoint Presentation</vt:lpstr>
      <vt:lpstr>PowerPoint Presentation</vt:lpstr>
      <vt:lpstr>Stūres vadība</vt:lpstr>
      <vt:lpstr>Bremzes vadība</vt:lpstr>
      <vt:lpstr>Gāzes vadība</vt:lpstr>
      <vt:lpstr>Emergency stop režīms</vt:lpstr>
      <vt:lpstr>LiDAR (HDL-32E)</vt:lpstr>
      <vt:lpstr>Stereo-vision</vt:lpstr>
      <vt:lpstr>Komunikācijas modulis</vt:lpstr>
      <vt:lpstr>Vadības centra programmatūra</vt:lpstr>
      <vt:lpstr>Vadības centra programmatūra</vt:lpstr>
      <vt:lpstr>Vadības centra realizācija</vt:lpstr>
      <vt:lpstr>“Autodroms”  (simulācijas platforma)</vt:lpstr>
      <vt:lpstr>Turpmākās aktivitātes</vt:lpstr>
      <vt:lpstr>II.  Stereo redzes sistēma</vt:lpstr>
      <vt:lpstr>Stereo redzes sistēma 1</vt:lpstr>
      <vt:lpstr>Stereo redzes sistēmas 1 arhitektūra</vt:lpstr>
      <vt:lpstr>Stereo redzes sistēmas 1 arhitektūra</vt:lpstr>
      <vt:lpstr>Stereo redzes sistēmas 1 arhitektūra</vt:lpstr>
      <vt:lpstr>Stereo redzes sistēmas 1 arhitektūra</vt:lpstr>
      <vt:lpstr>Stereo redzes sistēmas 1 arhitektūra</vt:lpstr>
      <vt:lpstr>Stereo redzes sistēmas 1 arhitektūra</vt:lpstr>
      <vt:lpstr>Stereo redzes sistēmas 1 arhitektūra</vt:lpstr>
      <vt:lpstr>Stereo redzes sistēmas attīstība</vt:lpstr>
      <vt:lpstr>Iespējamās sistēmas komplektācijas</vt:lpstr>
      <vt:lpstr>Iespējamās sistēmas komplektācijas</vt:lpstr>
      <vt:lpstr>Iespējamās sistēmas komplektācijas</vt:lpstr>
      <vt:lpstr>Veicamie darbi (t.sk. nākotnē):</vt:lpstr>
      <vt:lpstr>Izpildītais:</vt:lpstr>
      <vt:lpstr>Paldies par uzmanību!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Bezvadu sensoru tīklu, (BTS)</dc:title>
  <dc:creator>Miha Pudzh;Ingars Ribners</dc:creator>
  <cp:lastModifiedBy>Ингарс</cp:lastModifiedBy>
  <cp:revision>176</cp:revision>
  <dcterms:created xsi:type="dcterms:W3CDTF">2006-08-16T00:00:00Z</dcterms:created>
  <dcterms:modified xsi:type="dcterms:W3CDTF">2016-03-16T11:34:38Z</dcterms:modified>
</cp:coreProperties>
</file>