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83" r:id="rId2"/>
    <p:sldId id="288" r:id="rId3"/>
    <p:sldId id="277" r:id="rId4"/>
    <p:sldId id="290" r:id="rId5"/>
    <p:sldId id="289" r:id="rId6"/>
    <p:sldId id="284" r:id="rId7"/>
    <p:sldId id="291" r:id="rId8"/>
    <p:sldId id="292" r:id="rId9"/>
    <p:sldId id="279" r:id="rId10"/>
    <p:sldId id="267" r:id="rId11"/>
    <p:sldId id="293" r:id="rId12"/>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07" autoAdjust="0"/>
  </p:normalViewPr>
  <p:slideViewPr>
    <p:cSldViewPr>
      <p:cViewPr>
        <p:scale>
          <a:sx n="75" d="100"/>
          <a:sy n="75" d="100"/>
        </p:scale>
        <p:origin x="-1236" y="2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D75E0E-6F13-4540-BA15-718BC452BB0E}" type="datetimeFigureOut">
              <a:rPr lang="lv-LV" smtClean="0"/>
              <a:pPr/>
              <a:t>08.07.2015.</a:t>
            </a:fld>
            <a:endParaRPr lang="lv-LV"/>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02FE47-CF5C-426F-B2F7-F0CE16207AE7}" type="slidenum">
              <a:rPr lang="lv-LV" smtClean="0"/>
              <a:pPr/>
              <a:t>‹#›</a:t>
            </a:fld>
            <a:endParaRPr lang="lv-LV"/>
          </a:p>
        </p:txBody>
      </p:sp>
    </p:spTree>
    <p:extLst>
      <p:ext uri="{BB962C8B-B14F-4D97-AF65-F5344CB8AC3E}">
        <p14:creationId xmlns:p14="http://schemas.microsoft.com/office/powerpoint/2010/main" val="1302135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3102FE47-CF5C-426F-B2F7-F0CE16207AE7}" type="slidenum">
              <a:rPr lang="lv-LV" smtClean="0"/>
              <a:t>1</a:t>
            </a:fld>
            <a:endParaRPr lang="lv-LV"/>
          </a:p>
        </p:txBody>
      </p:sp>
    </p:spTree>
    <p:extLst>
      <p:ext uri="{BB962C8B-B14F-4D97-AF65-F5344CB8AC3E}">
        <p14:creationId xmlns:p14="http://schemas.microsoft.com/office/powerpoint/2010/main" val="1337752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200" kern="1200" dirty="0" smtClean="0">
                <a:solidFill>
                  <a:schemeClr val="tx1"/>
                </a:solidFill>
                <a:latin typeface="+mn-lt"/>
                <a:ea typeface="+mn-ea"/>
                <a:cs typeface="+mn-cs"/>
              </a:rPr>
              <a:t>Iekārtā tiek izmantoti trīs lāzeri, ar zināmiem viļņu garumiem: 473 </a:t>
            </a:r>
            <a:r>
              <a:rPr lang="lv-LV" sz="1200" kern="1200" dirty="0" err="1" smtClean="0">
                <a:solidFill>
                  <a:schemeClr val="tx1"/>
                </a:solidFill>
                <a:latin typeface="+mn-lt"/>
                <a:ea typeface="+mn-ea"/>
                <a:cs typeface="+mn-cs"/>
              </a:rPr>
              <a:t>nm</a:t>
            </a:r>
            <a:r>
              <a:rPr lang="lv-LV" sz="1200" kern="1200" dirty="0" smtClean="0">
                <a:solidFill>
                  <a:schemeClr val="tx1"/>
                </a:solidFill>
                <a:latin typeface="+mn-lt"/>
                <a:ea typeface="+mn-ea"/>
                <a:cs typeface="+mn-cs"/>
              </a:rPr>
              <a:t>, 532 </a:t>
            </a:r>
            <a:r>
              <a:rPr lang="lv-LV" sz="1200" kern="1200" dirty="0" err="1" smtClean="0">
                <a:solidFill>
                  <a:schemeClr val="tx1"/>
                </a:solidFill>
                <a:latin typeface="+mn-lt"/>
                <a:ea typeface="+mn-ea"/>
                <a:cs typeface="+mn-cs"/>
              </a:rPr>
              <a:t>nm</a:t>
            </a:r>
            <a:r>
              <a:rPr lang="lv-LV" sz="1200" kern="1200" dirty="0" smtClean="0">
                <a:solidFill>
                  <a:schemeClr val="tx1"/>
                </a:solidFill>
                <a:latin typeface="+mn-lt"/>
                <a:ea typeface="+mn-ea"/>
                <a:cs typeface="+mn-cs"/>
              </a:rPr>
              <a:t> un 659 </a:t>
            </a:r>
            <a:r>
              <a:rPr lang="lv-LV" sz="1200" kern="1200" dirty="0" err="1" smtClean="0">
                <a:solidFill>
                  <a:schemeClr val="tx1"/>
                </a:solidFill>
                <a:latin typeface="+mn-lt"/>
                <a:ea typeface="+mn-ea"/>
                <a:cs typeface="+mn-cs"/>
              </a:rPr>
              <a:t>nm</a:t>
            </a:r>
            <a:r>
              <a:rPr lang="lv-LV" sz="1200" kern="1200" dirty="0" smtClean="0">
                <a:solidFill>
                  <a:schemeClr val="tx1"/>
                </a:solidFill>
                <a:latin typeface="+mn-lt"/>
                <a:ea typeface="+mn-ea"/>
                <a:cs typeface="+mn-cs"/>
              </a:rPr>
              <a:t>. Katra lāzera stars tiek ievadīts 7 optiskajās šķiedrās. Tās visas tiek apkopotas speciāli izveidotā šķiedru gredzenā, ko izmanto objekta apgaismošanai. Gredzenam priekšā atrodas difuzors, lai iegūtais apgaismojums būtu pēc iespējas vienmērīgāks. Lai nodrošinātu to, ka visos eksperimentos attālums no kameras līdz apskatāmajai ādai ir vienāds, tiek lietots </a:t>
            </a:r>
            <a:r>
              <a:rPr lang="lv-LV" sz="1200" kern="1200" dirty="0" err="1" smtClean="0">
                <a:solidFill>
                  <a:schemeClr val="tx1"/>
                </a:solidFill>
                <a:latin typeface="+mn-lt"/>
                <a:ea typeface="+mn-ea"/>
                <a:cs typeface="+mn-cs"/>
              </a:rPr>
              <a:t>distancers</a:t>
            </a:r>
            <a:r>
              <a:rPr lang="lv-LV" sz="1200" kern="1200" dirty="0" smtClean="0">
                <a:solidFill>
                  <a:schemeClr val="tx1"/>
                </a:solidFill>
                <a:latin typeface="+mn-lt"/>
                <a:ea typeface="+mn-ea"/>
                <a:cs typeface="+mn-cs"/>
              </a:rPr>
              <a:t>. Lai izvairītos no tieši atstarotās</a:t>
            </a:r>
            <a:r>
              <a:rPr lang="lv-LV" sz="1200" kern="1200" baseline="0" dirty="0" smtClean="0">
                <a:solidFill>
                  <a:schemeClr val="tx1"/>
                </a:solidFill>
                <a:latin typeface="+mn-lt"/>
                <a:ea typeface="+mn-ea"/>
                <a:cs typeface="+mn-cs"/>
              </a:rPr>
              <a:t> gaismas, kas nesniedz mums vajadzīgo informāciju, tiek lietoti divi </a:t>
            </a:r>
            <a:r>
              <a:rPr lang="lv-LV" sz="1200" kern="1200" baseline="0" dirty="0" err="1" smtClean="0">
                <a:solidFill>
                  <a:schemeClr val="tx1"/>
                </a:solidFill>
                <a:latin typeface="+mn-lt"/>
                <a:ea typeface="+mn-ea"/>
                <a:cs typeface="+mn-cs"/>
              </a:rPr>
              <a:t>polarizatori</a:t>
            </a:r>
            <a:r>
              <a:rPr lang="lv-LV" sz="1200" kern="1200" baseline="0" dirty="0" smtClean="0">
                <a:solidFill>
                  <a:schemeClr val="tx1"/>
                </a:solidFill>
                <a:latin typeface="+mn-lt"/>
                <a:ea typeface="+mn-ea"/>
                <a:cs typeface="+mn-cs"/>
              </a:rPr>
              <a:t> – viens priekšā gaismas avotam, bet otrs ir novietots perpendikulārā polarizācijas virzienā pirmajam – priekšā kamerai.</a:t>
            </a:r>
            <a:r>
              <a:rPr lang="lv-LV" sz="1200" kern="1200" dirty="0" smtClean="0">
                <a:solidFill>
                  <a:schemeClr val="tx1"/>
                </a:solidFill>
                <a:latin typeface="+mn-lt"/>
                <a:ea typeface="+mn-ea"/>
                <a:cs typeface="+mn-cs"/>
              </a:rPr>
              <a:t> Attēls tiek uzņemts ar CMOS kameru un nosūtīts uz datoru. Datorā tas tiek apstrādāts ar </a:t>
            </a:r>
            <a:r>
              <a:rPr lang="lv-LV" sz="1200" i="1" kern="1200" dirty="0" err="1" smtClean="0">
                <a:solidFill>
                  <a:schemeClr val="tx1"/>
                </a:solidFill>
                <a:latin typeface="+mn-lt"/>
                <a:ea typeface="+mn-ea"/>
                <a:cs typeface="+mn-cs"/>
              </a:rPr>
              <a:t>Matlab</a:t>
            </a:r>
            <a:r>
              <a:rPr lang="lv-LV" sz="1200" kern="1200" dirty="0" smtClean="0">
                <a:solidFill>
                  <a:schemeClr val="tx1"/>
                </a:solidFill>
                <a:latin typeface="+mn-lt"/>
                <a:ea typeface="+mn-ea"/>
                <a:cs typeface="+mn-cs"/>
              </a:rPr>
              <a:t> programmatūras palīdzību.</a:t>
            </a:r>
          </a:p>
          <a:p>
            <a:endParaRPr lang="lv-LV" dirty="0"/>
          </a:p>
        </p:txBody>
      </p:sp>
      <p:sp>
        <p:nvSpPr>
          <p:cNvPr id="4" name="Slide Number Placeholder 3"/>
          <p:cNvSpPr>
            <a:spLocks noGrp="1"/>
          </p:cNvSpPr>
          <p:nvPr>
            <p:ph type="sldNum" sz="quarter" idx="10"/>
          </p:nvPr>
        </p:nvSpPr>
        <p:spPr/>
        <p:txBody>
          <a:bodyPr/>
          <a:lstStyle/>
          <a:p>
            <a:fld id="{3102FE47-CF5C-426F-B2F7-F0CE16207AE7}" type="slidenum">
              <a:rPr lang="lv-LV" smtClean="0"/>
              <a:pPr/>
              <a:t>3</a:t>
            </a:fld>
            <a:endParaRPr lang="lv-LV"/>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200" kern="1200" dirty="0" smtClean="0">
                <a:solidFill>
                  <a:schemeClr val="tx1"/>
                </a:solidFill>
                <a:effectLst/>
                <a:latin typeface="+mn-lt"/>
                <a:ea typeface="+mn-ea"/>
                <a:cs typeface="+mn-cs"/>
              </a:rPr>
              <a:t>Pētījuma pamatā tika izmantots</a:t>
            </a:r>
            <a:r>
              <a:rPr lang="lv-LV" sz="1200" kern="1200" baseline="0" dirty="0" smtClean="0">
                <a:solidFill>
                  <a:schemeClr val="tx1"/>
                </a:solidFill>
                <a:effectLst/>
                <a:latin typeface="+mn-lt"/>
                <a:ea typeface="+mn-ea"/>
                <a:cs typeface="+mn-cs"/>
              </a:rPr>
              <a:t> </a:t>
            </a:r>
            <a:r>
              <a:rPr lang="lv-LV" sz="1200" kern="1200" dirty="0" smtClean="0">
                <a:solidFill>
                  <a:srgbClr val="FF0000"/>
                </a:solidFill>
                <a:effectLst/>
                <a:latin typeface="+mn-lt"/>
                <a:ea typeface="+mn-ea"/>
                <a:cs typeface="+mn-cs"/>
              </a:rPr>
              <a:t>Bēra – Lamberta </a:t>
            </a:r>
            <a:r>
              <a:rPr lang="lv-LV" sz="1200" kern="1200" dirty="0" smtClean="0">
                <a:solidFill>
                  <a:schemeClr val="tx1"/>
                </a:solidFill>
                <a:effectLst/>
                <a:latin typeface="+mn-lt"/>
                <a:ea typeface="+mn-ea"/>
                <a:cs typeface="+mn-cs"/>
              </a:rPr>
              <a:t>likums, kas raksturo optiskā starojuma izplatību audos. Tajā I</a:t>
            </a:r>
            <a:r>
              <a:rPr lang="lv-LV" sz="1200" kern="1200" baseline="-25000" dirty="0" smtClean="0">
                <a:solidFill>
                  <a:schemeClr val="tx1"/>
                </a:solidFill>
                <a:effectLst/>
                <a:latin typeface="+mn-lt"/>
                <a:ea typeface="+mn-ea"/>
                <a:cs typeface="+mn-cs"/>
              </a:rPr>
              <a:t>0</a:t>
            </a:r>
            <a:r>
              <a:rPr lang="lv-LV" sz="1200" kern="1200" dirty="0" smtClean="0">
                <a:solidFill>
                  <a:schemeClr val="tx1"/>
                </a:solidFill>
                <a:effectLst/>
                <a:latin typeface="+mn-lt"/>
                <a:ea typeface="+mn-ea"/>
                <a:cs typeface="+mn-cs"/>
              </a:rPr>
              <a:t> apzīmē krītošās gaismas intensitāte, I` ir cauri audiem izejošās gaismas intensitāte, </a:t>
            </a:r>
            <a:r>
              <a:rPr lang="lv-LV" sz="1200" kern="1200" dirty="0" err="1" smtClean="0">
                <a:solidFill>
                  <a:schemeClr val="tx1"/>
                </a:solidFill>
                <a:effectLst/>
                <a:latin typeface="+mn-lt"/>
                <a:ea typeface="+mn-ea"/>
                <a:cs typeface="+mn-cs"/>
              </a:rPr>
              <a:t>μ</a:t>
            </a:r>
            <a:r>
              <a:rPr lang="lv-LV" sz="1200" kern="1200" baseline="-25000" dirty="0" err="1" smtClean="0">
                <a:solidFill>
                  <a:schemeClr val="tx1"/>
                </a:solidFill>
                <a:effectLst/>
                <a:latin typeface="+mn-lt"/>
                <a:ea typeface="+mn-ea"/>
                <a:cs typeface="+mn-cs"/>
              </a:rPr>
              <a:t>a</a:t>
            </a:r>
            <a:r>
              <a:rPr lang="lv-LV" sz="1200" kern="1200" dirty="0" smtClean="0">
                <a:solidFill>
                  <a:schemeClr val="tx1"/>
                </a:solidFill>
                <a:effectLst/>
                <a:latin typeface="+mn-lt"/>
                <a:ea typeface="+mn-ea"/>
                <a:cs typeface="+mn-cs"/>
              </a:rPr>
              <a:t> ir </a:t>
            </a:r>
            <a:r>
              <a:rPr lang="lv-LV" sz="1200" i="0" kern="1200" dirty="0" smtClean="0">
                <a:solidFill>
                  <a:schemeClr val="tx1"/>
                </a:solidFill>
                <a:effectLst/>
                <a:latin typeface="+mn-lt"/>
                <a:ea typeface="+mn-ea"/>
                <a:cs typeface="+mn-cs"/>
              </a:rPr>
              <a:t>vidējais absorbcijas koeficients un d ir gaismas stara ceļa garums audos.</a:t>
            </a:r>
            <a:r>
              <a:rPr lang="lv-LV" sz="1200" i="0" kern="1200" baseline="0" dirty="0" smtClean="0">
                <a:solidFill>
                  <a:schemeClr val="tx1"/>
                </a:solidFill>
                <a:effectLst/>
                <a:latin typeface="+mn-lt"/>
                <a:ea typeface="+mn-ea"/>
                <a:cs typeface="+mn-cs"/>
              </a:rPr>
              <a:t> Lai aprēķinātu ādas hromoforu koncentrāciju šis likums tika nedaudz modificēts. Vienādojumu sistēmā </a:t>
            </a:r>
            <a:r>
              <a:rPr lang="lv-LV" sz="1200" i="0" kern="1200" dirty="0" smtClean="0">
                <a:solidFill>
                  <a:schemeClr val="tx1"/>
                </a:solidFill>
                <a:effectLst/>
                <a:latin typeface="+mn-lt"/>
                <a:ea typeface="+mn-ea"/>
                <a:cs typeface="+mn-cs"/>
              </a:rPr>
              <a:t>I</a:t>
            </a:r>
            <a:r>
              <a:rPr lang="lv-LV" sz="1200" i="0" kern="1200" baseline="-25000" dirty="0" smtClean="0">
                <a:solidFill>
                  <a:schemeClr val="tx1"/>
                </a:solidFill>
                <a:effectLst/>
                <a:latin typeface="+mn-lt"/>
                <a:ea typeface="+mn-ea"/>
                <a:cs typeface="+mn-cs"/>
              </a:rPr>
              <a:t>1</a:t>
            </a:r>
            <a:r>
              <a:rPr lang="lv-LV" sz="1200" i="0" kern="1200" dirty="0" smtClean="0">
                <a:solidFill>
                  <a:schemeClr val="tx1"/>
                </a:solidFill>
                <a:effectLst/>
                <a:latin typeface="+mn-lt"/>
                <a:ea typeface="+mn-ea"/>
                <a:cs typeface="+mn-cs"/>
              </a:rPr>
              <a:t> ir no apskatāmā ādas apgabala atstarotās gaismas intensitāte un I</a:t>
            </a:r>
            <a:r>
              <a:rPr lang="lv-LV" sz="1200" i="0" kern="1200" baseline="-25000" dirty="0" smtClean="0">
                <a:solidFill>
                  <a:schemeClr val="tx1"/>
                </a:solidFill>
                <a:effectLst/>
                <a:latin typeface="+mn-lt"/>
                <a:ea typeface="+mn-ea"/>
                <a:cs typeface="+mn-cs"/>
              </a:rPr>
              <a:t>Ref1</a:t>
            </a:r>
            <a:r>
              <a:rPr lang="lv-LV" sz="1200" i="0" kern="1200" dirty="0" smtClean="0">
                <a:solidFill>
                  <a:schemeClr val="tx1"/>
                </a:solidFill>
                <a:effectLst/>
                <a:latin typeface="+mn-lt"/>
                <a:ea typeface="+mn-ea"/>
                <a:cs typeface="+mn-cs"/>
              </a:rPr>
              <a:t> ir no veselas ādas atstarotās gaismas intensitāte, c ir hromoforu relatīvā koncentrācija, ε</a:t>
            </a:r>
            <a:r>
              <a:rPr lang="lv-LV" sz="1200" i="0" kern="1200" baseline="-25000" dirty="0" smtClean="0">
                <a:solidFill>
                  <a:schemeClr val="tx1"/>
                </a:solidFill>
                <a:effectLst/>
                <a:latin typeface="+mn-lt"/>
                <a:ea typeface="+mn-ea"/>
                <a:cs typeface="+mn-cs"/>
              </a:rPr>
              <a:t> </a:t>
            </a:r>
            <a:r>
              <a:rPr lang="lv-LV" sz="1200" i="0" kern="1200" dirty="0" smtClean="0">
                <a:solidFill>
                  <a:schemeClr val="tx1"/>
                </a:solidFill>
                <a:effectLst/>
                <a:latin typeface="+mn-lt"/>
                <a:ea typeface="+mn-ea"/>
                <a:cs typeface="+mn-cs"/>
              </a:rPr>
              <a:t>ir </a:t>
            </a:r>
            <a:r>
              <a:rPr lang="lv-LV" sz="1200" i="0" kern="1200" dirty="0" err="1" smtClean="0">
                <a:solidFill>
                  <a:schemeClr val="tx1"/>
                </a:solidFill>
                <a:effectLst/>
                <a:latin typeface="+mn-lt"/>
                <a:ea typeface="+mn-ea"/>
                <a:cs typeface="+mn-cs"/>
              </a:rPr>
              <a:t>ekstinkcijas</a:t>
            </a:r>
            <a:r>
              <a:rPr lang="lv-LV" sz="1200" i="0" kern="1200" dirty="0" smtClean="0">
                <a:solidFill>
                  <a:schemeClr val="tx1"/>
                </a:solidFill>
                <a:effectLst/>
                <a:latin typeface="+mn-lt"/>
                <a:ea typeface="+mn-ea"/>
                <a:cs typeface="+mn-cs"/>
              </a:rPr>
              <a:t> koeficienti pie konkrēta viļņa garuma (1 = 473 nm, 2 = 532 nm, 3 = 659 nm), l ir vidējais iespiešanās dziļums ādā pie katra no viļņu garumiem.</a:t>
            </a:r>
            <a:endParaRPr lang="lv-LV" i="0" dirty="0" smtClean="0"/>
          </a:p>
          <a:p>
            <a:endParaRPr lang="lv-LV" i="0" dirty="0"/>
          </a:p>
        </p:txBody>
      </p:sp>
      <p:sp>
        <p:nvSpPr>
          <p:cNvPr id="4" name="Slide Number Placeholder 3"/>
          <p:cNvSpPr>
            <a:spLocks noGrp="1"/>
          </p:cNvSpPr>
          <p:nvPr>
            <p:ph type="sldNum" sz="quarter" idx="10"/>
          </p:nvPr>
        </p:nvSpPr>
        <p:spPr/>
        <p:txBody>
          <a:bodyPr/>
          <a:lstStyle/>
          <a:p>
            <a:fld id="{3102FE47-CF5C-426F-B2F7-F0CE16207AE7}" type="slidenum">
              <a:rPr lang="lv-LV" smtClean="0"/>
              <a:t>6</a:t>
            </a:fld>
            <a:endParaRPr lang="lv-LV"/>
          </a:p>
        </p:txBody>
      </p:sp>
    </p:spTree>
    <p:extLst>
      <p:ext uri="{BB962C8B-B14F-4D97-AF65-F5344CB8AC3E}">
        <p14:creationId xmlns:p14="http://schemas.microsoft.com/office/powerpoint/2010/main" val="2646957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3102FE47-CF5C-426F-B2F7-F0CE16207AE7}" type="slidenum">
              <a:rPr lang="lv-LV" smtClean="0"/>
              <a:pPr/>
              <a:t>10</a:t>
            </a:fld>
            <a:endParaRPr lang="lv-LV"/>
          </a:p>
        </p:txBody>
      </p:sp>
    </p:spTree>
    <p:extLst>
      <p:ext uri="{BB962C8B-B14F-4D97-AF65-F5344CB8AC3E}">
        <p14:creationId xmlns:p14="http://schemas.microsoft.com/office/powerpoint/2010/main" val="40244395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v-LV"/>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p>
            <a:fld id="{47F91A0C-C415-4858-A40A-7153789CD818}" type="datetimeFigureOut">
              <a:rPr lang="lv-LV" smtClean="0"/>
              <a:pPr/>
              <a:t>08.07.2015.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1CDFEA-E4DC-4714-A34C-054F66F56E92}" type="slidenum">
              <a:rPr lang="lv-LV" smtClean="0"/>
              <a:pPr/>
              <a:t>‹#›</a:t>
            </a:fld>
            <a:endParaRPr lang="lv-LV"/>
          </a:p>
        </p:txBody>
      </p:sp>
    </p:spTree>
    <p:extLst>
      <p:ext uri="{BB962C8B-B14F-4D97-AF65-F5344CB8AC3E}">
        <p14:creationId xmlns:p14="http://schemas.microsoft.com/office/powerpoint/2010/main" val="538683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47F91A0C-C415-4858-A40A-7153789CD818}" type="datetimeFigureOut">
              <a:rPr lang="lv-LV" smtClean="0"/>
              <a:pPr/>
              <a:t>08.07.2015.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1CDFEA-E4DC-4714-A34C-054F66F56E92}" type="slidenum">
              <a:rPr lang="lv-LV" smtClean="0"/>
              <a:pPr/>
              <a:t>‹#›</a:t>
            </a:fld>
            <a:endParaRPr lang="lv-LV"/>
          </a:p>
        </p:txBody>
      </p:sp>
    </p:spTree>
    <p:extLst>
      <p:ext uri="{BB962C8B-B14F-4D97-AF65-F5344CB8AC3E}">
        <p14:creationId xmlns:p14="http://schemas.microsoft.com/office/powerpoint/2010/main" val="1440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47F91A0C-C415-4858-A40A-7153789CD818}" type="datetimeFigureOut">
              <a:rPr lang="lv-LV" smtClean="0"/>
              <a:pPr/>
              <a:t>08.07.2015.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1CDFEA-E4DC-4714-A34C-054F66F56E92}" type="slidenum">
              <a:rPr lang="lv-LV" smtClean="0"/>
              <a:pPr/>
              <a:t>‹#›</a:t>
            </a:fld>
            <a:endParaRPr lang="lv-LV"/>
          </a:p>
        </p:txBody>
      </p:sp>
    </p:spTree>
    <p:extLst>
      <p:ext uri="{BB962C8B-B14F-4D97-AF65-F5344CB8AC3E}">
        <p14:creationId xmlns:p14="http://schemas.microsoft.com/office/powerpoint/2010/main" val="2606136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47F91A0C-C415-4858-A40A-7153789CD818}" type="datetimeFigureOut">
              <a:rPr lang="lv-LV" smtClean="0"/>
              <a:pPr/>
              <a:t>08.07.2015.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1CDFEA-E4DC-4714-A34C-054F66F56E92}" type="slidenum">
              <a:rPr lang="lv-LV" smtClean="0"/>
              <a:pPr/>
              <a:t>‹#›</a:t>
            </a:fld>
            <a:endParaRPr lang="lv-LV"/>
          </a:p>
        </p:txBody>
      </p:sp>
    </p:spTree>
    <p:extLst>
      <p:ext uri="{BB962C8B-B14F-4D97-AF65-F5344CB8AC3E}">
        <p14:creationId xmlns:p14="http://schemas.microsoft.com/office/powerpoint/2010/main" val="4145206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F91A0C-C415-4858-A40A-7153789CD818}" type="datetimeFigureOut">
              <a:rPr lang="lv-LV" smtClean="0"/>
              <a:pPr/>
              <a:t>08.07.2015.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1CDFEA-E4DC-4714-A34C-054F66F56E92}" type="slidenum">
              <a:rPr lang="lv-LV" smtClean="0"/>
              <a:pPr/>
              <a:t>‹#›</a:t>
            </a:fld>
            <a:endParaRPr lang="lv-LV"/>
          </a:p>
        </p:txBody>
      </p:sp>
    </p:spTree>
    <p:extLst>
      <p:ext uri="{BB962C8B-B14F-4D97-AF65-F5344CB8AC3E}">
        <p14:creationId xmlns:p14="http://schemas.microsoft.com/office/powerpoint/2010/main" val="3419786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4"/>
          <p:cNvSpPr>
            <a:spLocks noGrp="1"/>
          </p:cNvSpPr>
          <p:nvPr>
            <p:ph type="dt" sz="half" idx="10"/>
          </p:nvPr>
        </p:nvSpPr>
        <p:spPr/>
        <p:txBody>
          <a:bodyPr/>
          <a:lstStyle/>
          <a:p>
            <a:fld id="{47F91A0C-C415-4858-A40A-7153789CD818}" type="datetimeFigureOut">
              <a:rPr lang="lv-LV" smtClean="0"/>
              <a:pPr/>
              <a:t>08.07.2015.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D1CDFEA-E4DC-4714-A34C-054F66F56E92}" type="slidenum">
              <a:rPr lang="lv-LV" smtClean="0"/>
              <a:pPr/>
              <a:t>‹#›</a:t>
            </a:fld>
            <a:endParaRPr lang="lv-LV"/>
          </a:p>
        </p:txBody>
      </p:sp>
    </p:spTree>
    <p:extLst>
      <p:ext uri="{BB962C8B-B14F-4D97-AF65-F5344CB8AC3E}">
        <p14:creationId xmlns:p14="http://schemas.microsoft.com/office/powerpoint/2010/main" val="3261157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6"/>
          <p:cNvSpPr>
            <a:spLocks noGrp="1"/>
          </p:cNvSpPr>
          <p:nvPr>
            <p:ph type="dt" sz="half" idx="10"/>
          </p:nvPr>
        </p:nvSpPr>
        <p:spPr/>
        <p:txBody>
          <a:bodyPr/>
          <a:lstStyle/>
          <a:p>
            <a:fld id="{47F91A0C-C415-4858-A40A-7153789CD818}" type="datetimeFigureOut">
              <a:rPr lang="lv-LV" smtClean="0"/>
              <a:pPr/>
              <a:t>08.07.2015.</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9D1CDFEA-E4DC-4714-A34C-054F66F56E92}" type="slidenum">
              <a:rPr lang="lv-LV" smtClean="0"/>
              <a:pPr/>
              <a:t>‹#›</a:t>
            </a:fld>
            <a:endParaRPr lang="lv-LV"/>
          </a:p>
        </p:txBody>
      </p:sp>
    </p:spTree>
    <p:extLst>
      <p:ext uri="{BB962C8B-B14F-4D97-AF65-F5344CB8AC3E}">
        <p14:creationId xmlns:p14="http://schemas.microsoft.com/office/powerpoint/2010/main" val="1978162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2"/>
          <p:cNvSpPr>
            <a:spLocks noGrp="1"/>
          </p:cNvSpPr>
          <p:nvPr>
            <p:ph type="dt" sz="half" idx="10"/>
          </p:nvPr>
        </p:nvSpPr>
        <p:spPr/>
        <p:txBody>
          <a:bodyPr/>
          <a:lstStyle/>
          <a:p>
            <a:fld id="{47F91A0C-C415-4858-A40A-7153789CD818}" type="datetimeFigureOut">
              <a:rPr lang="lv-LV" smtClean="0"/>
              <a:pPr/>
              <a:t>08.07.2015.</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9D1CDFEA-E4DC-4714-A34C-054F66F56E92}" type="slidenum">
              <a:rPr lang="lv-LV" smtClean="0"/>
              <a:pPr/>
              <a:t>‹#›</a:t>
            </a:fld>
            <a:endParaRPr lang="lv-LV"/>
          </a:p>
        </p:txBody>
      </p:sp>
    </p:spTree>
    <p:extLst>
      <p:ext uri="{BB962C8B-B14F-4D97-AF65-F5344CB8AC3E}">
        <p14:creationId xmlns:p14="http://schemas.microsoft.com/office/powerpoint/2010/main" val="2124488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F91A0C-C415-4858-A40A-7153789CD818}" type="datetimeFigureOut">
              <a:rPr lang="lv-LV" smtClean="0"/>
              <a:pPr/>
              <a:t>08.07.2015.</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9D1CDFEA-E4DC-4714-A34C-054F66F56E92}" type="slidenum">
              <a:rPr lang="lv-LV" smtClean="0"/>
              <a:pPr/>
              <a:t>‹#›</a:t>
            </a:fld>
            <a:endParaRPr lang="lv-LV"/>
          </a:p>
        </p:txBody>
      </p:sp>
    </p:spTree>
    <p:extLst>
      <p:ext uri="{BB962C8B-B14F-4D97-AF65-F5344CB8AC3E}">
        <p14:creationId xmlns:p14="http://schemas.microsoft.com/office/powerpoint/2010/main" val="2723050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F91A0C-C415-4858-A40A-7153789CD818}" type="datetimeFigureOut">
              <a:rPr lang="lv-LV" smtClean="0"/>
              <a:pPr/>
              <a:t>08.07.2015.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D1CDFEA-E4DC-4714-A34C-054F66F56E92}" type="slidenum">
              <a:rPr lang="lv-LV" smtClean="0"/>
              <a:pPr/>
              <a:t>‹#›</a:t>
            </a:fld>
            <a:endParaRPr lang="lv-LV"/>
          </a:p>
        </p:txBody>
      </p:sp>
    </p:spTree>
    <p:extLst>
      <p:ext uri="{BB962C8B-B14F-4D97-AF65-F5344CB8AC3E}">
        <p14:creationId xmlns:p14="http://schemas.microsoft.com/office/powerpoint/2010/main" val="762328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F91A0C-C415-4858-A40A-7153789CD818}" type="datetimeFigureOut">
              <a:rPr lang="lv-LV" smtClean="0"/>
              <a:pPr/>
              <a:t>08.07.2015.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D1CDFEA-E4DC-4714-A34C-054F66F56E92}" type="slidenum">
              <a:rPr lang="lv-LV" smtClean="0"/>
              <a:pPr/>
              <a:t>‹#›</a:t>
            </a:fld>
            <a:endParaRPr lang="lv-LV"/>
          </a:p>
        </p:txBody>
      </p:sp>
    </p:spTree>
    <p:extLst>
      <p:ext uri="{BB962C8B-B14F-4D97-AF65-F5344CB8AC3E}">
        <p14:creationId xmlns:p14="http://schemas.microsoft.com/office/powerpoint/2010/main" val="4153567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v-LV"/>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F91A0C-C415-4858-A40A-7153789CD818}" type="datetimeFigureOut">
              <a:rPr lang="lv-LV" smtClean="0"/>
              <a:pPr/>
              <a:t>08.07.2015.</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1CDFEA-E4DC-4714-A34C-054F66F56E92}" type="slidenum">
              <a:rPr lang="lv-LV" smtClean="0"/>
              <a:pPr/>
              <a:t>‹#›</a:t>
            </a:fld>
            <a:endParaRPr lang="lv-LV"/>
          </a:p>
        </p:txBody>
      </p:sp>
    </p:spTree>
    <p:extLst>
      <p:ext uri="{BB962C8B-B14F-4D97-AF65-F5344CB8AC3E}">
        <p14:creationId xmlns:p14="http://schemas.microsoft.com/office/powerpoint/2010/main" val="1688169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dx.doi.org/10.1364/BODA.2015.JT3A.39"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image" Target="../media/image6.png"/><Relationship Id="rId7"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wmf"/><Relationship Id="rId4" Type="http://schemas.openxmlformats.org/officeDocument/2006/relationships/oleObject" Target="../embeddings/oleObject1.bin"/><Relationship Id="rId9" Type="http://schemas.openxmlformats.org/officeDocument/2006/relationships/image" Target="../media/image5.wmf"/></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oleObject" Target="../embeddings/oleObject4.bin"/><Relationship Id="rId7" Type="http://schemas.openxmlformats.org/officeDocument/2006/relationships/image" Target="../media/image20.png"/><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0.wmf"/><Relationship Id="rId5" Type="http://schemas.openxmlformats.org/officeDocument/2006/relationships/oleObject" Target="../embeddings/oleObject5.bin"/><Relationship Id="rId4" Type="http://schemas.openxmlformats.org/officeDocument/2006/relationships/image" Target="../media/image9.wmf"/><Relationship Id="rId9" Type="http://schemas.openxmlformats.org/officeDocument/2006/relationships/image" Target="../media/image11.wmf"/></Relationships>
</file>

<file path=ppt/slides/_rels/slide5.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13.jpeg"/><Relationship Id="rId7" Type="http://schemas.openxmlformats.org/officeDocument/2006/relationships/image" Target="../media/image17.jpeg"/><Relationship Id="rId2"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image" Target="../media/image16.jpeg"/><Relationship Id="rId5" Type="http://schemas.openxmlformats.org/officeDocument/2006/relationships/image" Target="../media/image15.jpeg"/><Relationship Id="rId4" Type="http://schemas.openxmlformats.org/officeDocument/2006/relationships/image" Target="../media/image14.jpeg"/><Relationship Id="rId9" Type="http://schemas.openxmlformats.org/officeDocument/2006/relationships/image" Target="../media/image19.jpeg"/></Relationships>
</file>

<file path=ppt/slides/_rels/slide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7.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1.wmf"/><Relationship Id="rId5" Type="http://schemas.openxmlformats.org/officeDocument/2006/relationships/oleObject" Target="../embeddings/oleObject8.bin"/><Relationship Id="rId4" Type="http://schemas.openxmlformats.org/officeDocument/2006/relationships/image" Target="../media/image20.wmf"/></Relationships>
</file>

<file path=ppt/slides/_rels/slide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780928"/>
            <a:ext cx="7920880" cy="2232248"/>
          </a:xfrm>
        </p:spPr>
        <p:txBody>
          <a:bodyPr>
            <a:noAutofit/>
          </a:bodyPr>
          <a:lstStyle/>
          <a:p>
            <a:r>
              <a:rPr lang="lv-LV" sz="4000" dirty="0"/>
              <a:t>Metodika vairāku monohromatisku spektrālo attēlu iegūšanai no viena digitāla krāsu attēla </a:t>
            </a:r>
            <a:r>
              <a:rPr lang="lv-LV" sz="2800" dirty="0" smtClean="0">
                <a:latin typeface="Times New Roman" panose="02020603050405020304" pitchFamily="18" charset="0"/>
                <a:cs typeface="Times New Roman" panose="02020603050405020304" pitchFamily="18" charset="0"/>
              </a:rPr>
              <a:t/>
            </a:r>
            <a:br>
              <a:rPr lang="lv-LV" sz="2800" dirty="0" smtClean="0">
                <a:latin typeface="Times New Roman" panose="02020603050405020304" pitchFamily="18" charset="0"/>
                <a:cs typeface="Times New Roman" panose="02020603050405020304" pitchFamily="18" charset="0"/>
              </a:rPr>
            </a:br>
            <a:endParaRPr lang="lv-LV" sz="2800" dirty="0">
              <a:latin typeface="Times New Roman" panose="02020603050405020304" pitchFamily="18" charset="0"/>
              <a:cs typeface="Times New Roman" panose="02020603050405020304" pitchFamily="18" charset="0"/>
            </a:endParaRPr>
          </a:p>
        </p:txBody>
      </p:sp>
      <p:pic>
        <p:nvPicPr>
          <p:cNvPr id="3"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19908" y="219053"/>
            <a:ext cx="1882743" cy="13377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2673698" y="4920869"/>
            <a:ext cx="3168352" cy="523220"/>
          </a:xfrm>
          <a:prstGeom prst="rect">
            <a:avLst/>
          </a:prstGeom>
          <a:noFill/>
        </p:spPr>
        <p:txBody>
          <a:bodyPr wrap="square" rtlCol="0">
            <a:spAutoFit/>
          </a:bodyPr>
          <a:lstStyle/>
          <a:p>
            <a:r>
              <a:rPr lang="lv-LV" sz="2800" dirty="0" smtClean="0">
                <a:latin typeface="+mj-lt"/>
                <a:cs typeface="Times New Roman" panose="02020603050405020304" pitchFamily="18" charset="0"/>
              </a:rPr>
              <a:t>J.Spīgulis </a:t>
            </a:r>
            <a:r>
              <a:rPr lang="lv-LV" sz="2800" dirty="0">
                <a:latin typeface="+mj-lt"/>
                <a:cs typeface="Times New Roman" panose="02020603050405020304" pitchFamily="18" charset="0"/>
              </a:rPr>
              <a:t>un </a:t>
            </a:r>
            <a:r>
              <a:rPr lang="lv-LV" sz="2800" dirty="0" err="1" smtClean="0">
                <a:latin typeface="+mj-lt"/>
                <a:cs typeface="Times New Roman" panose="02020603050405020304" pitchFamily="18" charset="0"/>
              </a:rPr>
              <a:t>I.Ošiņa</a:t>
            </a:r>
            <a:endParaRPr lang="lv-LV" sz="2800" dirty="0">
              <a:latin typeface="+mj-lt"/>
              <a:cs typeface="Times New Roman" panose="02020603050405020304" pitchFamily="18" charset="0"/>
            </a:endParaRPr>
          </a:p>
        </p:txBody>
      </p:sp>
      <p:sp>
        <p:nvSpPr>
          <p:cNvPr id="6" name="TextBox 5"/>
          <p:cNvSpPr txBox="1"/>
          <p:nvPr/>
        </p:nvSpPr>
        <p:spPr>
          <a:xfrm>
            <a:off x="467544" y="6300028"/>
            <a:ext cx="1656184" cy="369332"/>
          </a:xfrm>
          <a:prstGeom prst="rect">
            <a:avLst/>
          </a:prstGeom>
          <a:noFill/>
        </p:spPr>
        <p:txBody>
          <a:bodyPr wrap="square" rtlCol="0">
            <a:spAutoFit/>
          </a:bodyPr>
          <a:lstStyle/>
          <a:p>
            <a:r>
              <a:rPr lang="lv-LV" dirty="0" smtClean="0"/>
              <a:t>18.06.2015.</a:t>
            </a:r>
            <a:endParaRPr lang="lv-LV" dirty="0"/>
          </a:p>
        </p:txBody>
      </p:sp>
      <p:pic>
        <p:nvPicPr>
          <p:cNvPr id="7" name="Picture 2" descr="http://www.edi.lv/media/uploads/UserFiles/projekti/vpp/sophis/Sophis_logo_final.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4724" y="471066"/>
            <a:ext cx="2135466" cy="982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00821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lstStyle/>
          <a:p>
            <a:r>
              <a:rPr lang="lv-LV" dirty="0" smtClean="0">
                <a:cs typeface="Times New Roman" panose="02020603050405020304" pitchFamily="18" charset="0"/>
              </a:rPr>
              <a:t>Publicitāte</a:t>
            </a:r>
            <a:endParaRPr lang="lv-LV" dirty="0">
              <a:cs typeface="Times New Roman" panose="02020603050405020304" pitchFamily="18" charset="0"/>
            </a:endParaRPr>
          </a:p>
        </p:txBody>
      </p:sp>
      <p:sp>
        <p:nvSpPr>
          <p:cNvPr id="3" name="Content Placeholder 2"/>
          <p:cNvSpPr>
            <a:spLocks noGrp="1"/>
          </p:cNvSpPr>
          <p:nvPr>
            <p:ph idx="1"/>
          </p:nvPr>
        </p:nvSpPr>
        <p:spPr>
          <a:xfrm>
            <a:off x="0" y="1052736"/>
            <a:ext cx="9144000" cy="5472608"/>
          </a:xfrm>
        </p:spPr>
        <p:txBody>
          <a:bodyPr>
            <a:normAutofit/>
          </a:bodyPr>
          <a:lstStyle/>
          <a:p>
            <a:pPr marL="0" indent="0">
              <a:buNone/>
            </a:pPr>
            <a:r>
              <a:rPr lang="lv-LV" sz="2800" dirty="0" smtClean="0">
                <a:latin typeface="+mj-lt"/>
                <a:cs typeface="Times New Roman" panose="02020603050405020304" pitchFamily="18" charset="0"/>
              </a:rPr>
              <a:t>Konferences:</a:t>
            </a:r>
          </a:p>
          <a:p>
            <a:r>
              <a:rPr lang="en-US" sz="2800" dirty="0" smtClean="0">
                <a:latin typeface="+mj-lt"/>
                <a:cs typeface="Times New Roman" panose="02020603050405020304" pitchFamily="18" charset="0"/>
              </a:rPr>
              <a:t>„</a:t>
            </a:r>
            <a:r>
              <a:rPr lang="lv-LV" sz="2800" dirty="0" smtClean="0">
                <a:latin typeface="+mj-lt"/>
                <a:cs typeface="Times New Roman" panose="02020603050405020304" pitchFamily="18" charset="0"/>
              </a:rPr>
              <a:t>OSA Optics in </a:t>
            </a:r>
            <a:r>
              <a:rPr lang="lv-LV" sz="2800" dirty="0" err="1" smtClean="0">
                <a:latin typeface="+mj-lt"/>
                <a:cs typeface="Times New Roman" panose="02020603050405020304" pitchFamily="18" charset="0"/>
              </a:rPr>
              <a:t>Life</a:t>
            </a:r>
            <a:r>
              <a:rPr lang="lv-LV" sz="2800" dirty="0" smtClean="0">
                <a:latin typeface="+mj-lt"/>
                <a:cs typeface="Times New Roman" panose="02020603050405020304" pitchFamily="18" charset="0"/>
              </a:rPr>
              <a:t> </a:t>
            </a:r>
            <a:r>
              <a:rPr lang="lv-LV" sz="2800" dirty="0" err="1" smtClean="0">
                <a:latin typeface="+mj-lt"/>
                <a:cs typeface="Times New Roman" panose="02020603050405020304" pitchFamily="18" charset="0"/>
              </a:rPr>
              <a:t>Sciences</a:t>
            </a:r>
            <a:r>
              <a:rPr lang="en-US" sz="2800" dirty="0" smtClean="0">
                <a:latin typeface="+mj-lt"/>
                <a:cs typeface="Times New Roman" panose="02020603050405020304" pitchFamily="18" charset="0"/>
              </a:rPr>
              <a:t>”</a:t>
            </a:r>
            <a:r>
              <a:rPr lang="lv-LV" sz="2800" dirty="0" smtClean="0">
                <a:latin typeface="+mj-lt"/>
                <a:cs typeface="Times New Roman" panose="02020603050405020304" pitchFamily="18" charset="0"/>
              </a:rPr>
              <a:t>, Vancouver (CA),     </a:t>
            </a:r>
          </a:p>
          <a:p>
            <a:pPr marL="0" indent="0">
              <a:buNone/>
            </a:pPr>
            <a:r>
              <a:rPr lang="lv-LV" sz="2800" dirty="0" smtClean="0">
                <a:latin typeface="+mj-lt"/>
                <a:cs typeface="Times New Roman" panose="02020603050405020304" pitchFamily="18" charset="0"/>
              </a:rPr>
              <a:t>     12.-15.04.2015.</a:t>
            </a:r>
          </a:p>
          <a:p>
            <a:r>
              <a:rPr lang="en-US" sz="2800" dirty="0" smtClean="0">
                <a:latin typeface="+mj-lt"/>
                <a:cs typeface="Times New Roman" panose="02020603050405020304" pitchFamily="18" charset="0"/>
              </a:rPr>
              <a:t>„Developments in Optics and </a:t>
            </a:r>
            <a:r>
              <a:rPr lang="en-US" sz="2800" dirty="0" err="1" smtClean="0">
                <a:latin typeface="+mj-lt"/>
                <a:cs typeface="Times New Roman" panose="02020603050405020304" pitchFamily="18" charset="0"/>
              </a:rPr>
              <a:t>Comunications</a:t>
            </a:r>
            <a:r>
              <a:rPr lang="en-US" sz="2800" dirty="0" smtClean="0">
                <a:latin typeface="+mj-lt"/>
                <a:cs typeface="Times New Roman" panose="02020603050405020304" pitchFamily="18" charset="0"/>
              </a:rPr>
              <a:t> 201</a:t>
            </a:r>
            <a:r>
              <a:rPr lang="lv-LV" sz="2800" dirty="0" smtClean="0">
                <a:latin typeface="+mj-lt"/>
                <a:cs typeface="Times New Roman" panose="02020603050405020304" pitchFamily="18" charset="0"/>
              </a:rPr>
              <a:t>5</a:t>
            </a:r>
            <a:r>
              <a:rPr lang="en-US" sz="2800" dirty="0" smtClean="0">
                <a:latin typeface="+mj-lt"/>
                <a:cs typeface="Times New Roman" panose="02020603050405020304" pitchFamily="18" charset="0"/>
              </a:rPr>
              <a:t>”</a:t>
            </a:r>
            <a:r>
              <a:rPr lang="lv-LV" sz="2800" dirty="0" smtClean="0">
                <a:latin typeface="+mj-lt"/>
                <a:cs typeface="Times New Roman" panose="02020603050405020304" pitchFamily="18" charset="0"/>
              </a:rPr>
              <a:t>, Rīga, 8.-10.04.2015.</a:t>
            </a:r>
          </a:p>
          <a:p>
            <a:r>
              <a:rPr lang="en-US" sz="2800" dirty="0" smtClean="0">
                <a:latin typeface="+mj-lt"/>
                <a:cs typeface="Times New Roman" panose="02020603050405020304" pitchFamily="18" charset="0"/>
              </a:rPr>
              <a:t>„</a:t>
            </a:r>
            <a:r>
              <a:rPr lang="lv-LV" sz="2800" dirty="0">
                <a:latin typeface="+mj-lt"/>
                <a:cs typeface="Times New Roman" panose="02020603050405020304" pitchFamily="18" charset="0"/>
              </a:rPr>
              <a:t>IONS Karlsruhe 2015 </a:t>
            </a:r>
            <a:r>
              <a:rPr lang="en-US" sz="2800" dirty="0" smtClean="0">
                <a:latin typeface="+mj-lt"/>
                <a:cs typeface="Times New Roman" panose="02020603050405020304" pitchFamily="18" charset="0"/>
              </a:rPr>
              <a:t>”</a:t>
            </a:r>
            <a:r>
              <a:rPr lang="lv-LV" sz="2800" dirty="0">
                <a:latin typeface="+mj-lt"/>
                <a:cs typeface="Times New Roman" panose="02020603050405020304" pitchFamily="18" charset="0"/>
              </a:rPr>
              <a:t>, </a:t>
            </a:r>
            <a:r>
              <a:rPr lang="lv-LV" sz="2800" dirty="0" smtClean="0">
                <a:latin typeface="+mj-lt"/>
                <a:cs typeface="Times New Roman" panose="02020603050405020304" pitchFamily="18" charset="0"/>
              </a:rPr>
              <a:t>Karlsruhe (DE), 26.–29. 06.2015.</a:t>
            </a:r>
            <a:endParaRPr lang="lv-LV" sz="2800" dirty="0">
              <a:latin typeface="+mj-lt"/>
              <a:cs typeface="Times New Roman" panose="02020603050405020304" pitchFamily="18" charset="0"/>
            </a:endParaRPr>
          </a:p>
          <a:p>
            <a:pPr marL="0" indent="0">
              <a:buNone/>
            </a:pPr>
            <a:r>
              <a:rPr lang="lv-LV" sz="2800" dirty="0" smtClean="0">
                <a:latin typeface="+mj-lt"/>
                <a:cs typeface="Times New Roman" panose="02020603050405020304" pitchFamily="18" charset="0"/>
              </a:rPr>
              <a:t>Publikācija: </a:t>
            </a:r>
          </a:p>
          <a:p>
            <a:r>
              <a:rPr lang="lv-LV" sz="2800" dirty="0">
                <a:latin typeface="+mj-lt"/>
              </a:rPr>
              <a:t>J.Spigulis, I.Oshina. „3x3 technology for snapshot mapping of skin chromophores”, OSA Technical Digest, doi:</a:t>
            </a:r>
            <a:r>
              <a:rPr lang="lv-LV" sz="2800" u="sng" dirty="0">
                <a:latin typeface="+mj-lt"/>
                <a:hlinkClick r:id="rId3"/>
              </a:rPr>
              <a:t>10.1364/BODA.2015.JT3A.39</a:t>
            </a:r>
            <a:r>
              <a:rPr lang="lv-LV" sz="2800" dirty="0">
                <a:latin typeface="+mj-lt"/>
              </a:rPr>
              <a:t> (2015). </a:t>
            </a:r>
          </a:p>
          <a:p>
            <a:pPr marL="0" indent="0">
              <a:buNone/>
            </a:pPr>
            <a:endParaRPr lang="lv-LV" sz="2800" dirty="0" smtClean="0">
              <a:latin typeface="+mj-lt"/>
              <a:cs typeface="Times New Roman" panose="02020603050405020304" pitchFamily="18" charset="0"/>
            </a:endParaRPr>
          </a:p>
        </p:txBody>
      </p:sp>
    </p:spTree>
    <p:extLst>
      <p:ext uri="{BB962C8B-B14F-4D97-AF65-F5344CB8AC3E}">
        <p14:creationId xmlns:p14="http://schemas.microsoft.com/office/powerpoint/2010/main" val="10105510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62474"/>
          </a:xfrm>
        </p:spPr>
        <p:txBody>
          <a:bodyPr/>
          <a:lstStyle/>
          <a:p>
            <a:r>
              <a:rPr lang="lv-LV" dirty="0" smtClean="0"/>
              <a:t>Paldies par uzmanību!</a:t>
            </a:r>
            <a:endParaRPr lang="lv-LV" dirty="0"/>
          </a:p>
        </p:txBody>
      </p:sp>
    </p:spTree>
    <p:extLst>
      <p:ext uri="{BB962C8B-B14F-4D97-AF65-F5344CB8AC3E}">
        <p14:creationId xmlns:p14="http://schemas.microsoft.com/office/powerpoint/2010/main" val="11260020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632"/>
            <a:ext cx="9143999" cy="1143000"/>
          </a:xfrm>
        </p:spPr>
        <p:txBody>
          <a:bodyPr>
            <a:normAutofit fontScale="90000"/>
          </a:bodyPr>
          <a:lstStyle/>
          <a:p>
            <a:r>
              <a:rPr lang="lv-LV" dirty="0"/>
              <a:t>K</a:t>
            </a:r>
            <a:r>
              <a:rPr lang="lv-LV" dirty="0" smtClean="0"/>
              <a:t>rāsu attēls 3 spektrāllīniju apgaismojumā</a:t>
            </a:r>
            <a:endParaRPr lang="lv-LV" dirty="0"/>
          </a:p>
        </p:txBody>
      </p:sp>
      <p:sp>
        <p:nvSpPr>
          <p:cNvPr id="3" name="Content Placeholder 2"/>
          <p:cNvSpPr>
            <a:spLocks noGrp="1"/>
          </p:cNvSpPr>
          <p:nvPr>
            <p:ph idx="1"/>
          </p:nvPr>
        </p:nvSpPr>
        <p:spPr>
          <a:xfrm>
            <a:off x="0" y="1196752"/>
            <a:ext cx="5148064" cy="5661248"/>
          </a:xfrm>
        </p:spPr>
        <p:txBody>
          <a:bodyPr>
            <a:normAutofit fontScale="77500" lnSpcReduction="20000"/>
          </a:bodyPr>
          <a:lstStyle/>
          <a:p>
            <a:r>
              <a:rPr lang="lv-LV" dirty="0" smtClean="0"/>
              <a:t>Viena RGB krāsu attēla datu masīvs ļauj izdalīt R-, G- un B-joslu attēlus</a:t>
            </a:r>
          </a:p>
          <a:p>
            <a:r>
              <a:rPr lang="lv-LV" dirty="0" smtClean="0"/>
              <a:t>No tiem savukārt iepējams iegūt monohromatiskus spektrālos attēlus īpaša apgaismojuma apstākļos</a:t>
            </a:r>
          </a:p>
          <a:p>
            <a:r>
              <a:rPr lang="lv-LV" dirty="0" smtClean="0"/>
              <a:t>Analizējam situāciju, kad apgaismojuma spektrā ir tikai 3 šauras spektrāllīnijas</a:t>
            </a:r>
          </a:p>
          <a:p>
            <a:r>
              <a:rPr lang="lv-LV" dirty="0" smtClean="0"/>
              <a:t>Traucē joslu pārklāšanās </a:t>
            </a:r>
            <a:r>
              <a:rPr lang="lv-LV" dirty="0" smtClean="0">
                <a:sym typeface="Wingdings" panose="05000000000000000000" pitchFamily="2" charset="2"/>
              </a:rPr>
              <a:t> </a:t>
            </a:r>
            <a:r>
              <a:rPr lang="lv-LV" i="1" dirty="0" smtClean="0">
                <a:sym typeface="Wingdings" panose="05000000000000000000" pitchFamily="2" charset="2"/>
              </a:rPr>
              <a:t>crosstalk</a:t>
            </a:r>
          </a:p>
          <a:p>
            <a:r>
              <a:rPr lang="lv-LV" dirty="0" smtClean="0">
                <a:sym typeface="Wingdings" panose="05000000000000000000" pitchFamily="2" charset="2"/>
              </a:rPr>
              <a:t>Korekcijas ideja: katrai uztverošai joslai ir zināmas spektrālo jūtību attiecības 3 dotajiem viļņu garumiem</a:t>
            </a:r>
          </a:p>
          <a:p>
            <a:r>
              <a:rPr lang="lv-LV" dirty="0" smtClean="0">
                <a:sym typeface="Wingdings" panose="05000000000000000000" pitchFamily="2" charset="2"/>
              </a:rPr>
              <a:t>To var izmantot, lai izfiltrētu «tīrus»  monohromatiskus attēlus</a:t>
            </a:r>
            <a:endParaRPr lang="lv-LV" dirty="0"/>
          </a:p>
        </p:txBody>
      </p:sp>
      <p:pic>
        <p:nvPicPr>
          <p:cNvPr id="48131" name="Picture 8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08755" y="1556792"/>
            <a:ext cx="4127739" cy="2971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Object 3"/>
          <p:cNvGraphicFramePr>
            <a:graphicFrameLocks noChangeAspect="1"/>
          </p:cNvGraphicFramePr>
          <p:nvPr>
            <p:extLst>
              <p:ext uri="{D42A27DB-BD31-4B8C-83A1-F6EECF244321}">
                <p14:modId xmlns:p14="http://schemas.microsoft.com/office/powerpoint/2010/main" val="1034599512"/>
              </p:ext>
            </p:extLst>
          </p:nvPr>
        </p:nvGraphicFramePr>
        <p:xfrm>
          <a:off x="5652120" y="5589240"/>
          <a:ext cx="2008237" cy="478152"/>
        </p:xfrm>
        <a:graphic>
          <a:graphicData uri="http://schemas.openxmlformats.org/presentationml/2006/ole">
            <mc:AlternateContent xmlns:mc="http://schemas.openxmlformats.org/markup-compatibility/2006">
              <mc:Choice xmlns:v="urn:schemas-microsoft-com:vml" Requires="v">
                <p:oleObj spid="_x0000_s48162" name="Equation" r:id="rId4" imgW="1066800" imgH="228600" progId="Equation.3">
                  <p:embed/>
                </p:oleObj>
              </mc:Choice>
              <mc:Fallback>
                <p:oleObj name="Equation" r:id="rId4" imgW="1066800" imgH="2286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52120" y="5589240"/>
                        <a:ext cx="2008237" cy="478152"/>
                      </a:xfrm>
                      <a:prstGeom prst="rect">
                        <a:avLst/>
                      </a:prstGeom>
                      <a:noFill/>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700516038"/>
              </p:ext>
            </p:extLst>
          </p:nvPr>
        </p:nvGraphicFramePr>
        <p:xfrm>
          <a:off x="5652120" y="5085184"/>
          <a:ext cx="1697038" cy="476250"/>
        </p:xfrm>
        <a:graphic>
          <a:graphicData uri="http://schemas.openxmlformats.org/presentationml/2006/ole">
            <mc:AlternateContent xmlns:mc="http://schemas.openxmlformats.org/markup-compatibility/2006">
              <mc:Choice xmlns:v="urn:schemas-microsoft-com:vml" Requires="v">
                <p:oleObj spid="_x0000_s48163" name="Equation" r:id="rId6" imgW="1041120" imgH="228600" progId="Equation.3">
                  <p:embed/>
                </p:oleObj>
              </mc:Choice>
              <mc:Fallback>
                <p:oleObj name="Equation" r:id="rId6" imgW="1041120" imgH="228600" progId="Equation.3">
                  <p:embed/>
                  <p:pic>
                    <p:nvPicPr>
                      <p:cNvPr id="0" name="Object 5"/>
                      <p:cNvPicPr>
                        <a:picLocks noChangeAspect="1" noChangeArrowheads="1"/>
                      </p:cNvPicPr>
                      <p:nvPr/>
                    </p:nvPicPr>
                    <p:blipFill>
                      <a:blip r:embed="rId7"/>
                      <a:srcRect/>
                      <a:stretch>
                        <a:fillRect/>
                      </a:stretch>
                    </p:blipFill>
                    <p:spPr bwMode="auto">
                      <a:xfrm>
                        <a:off x="5652120" y="5085184"/>
                        <a:ext cx="1697038" cy="476250"/>
                      </a:xfrm>
                      <a:prstGeom prst="rect">
                        <a:avLst/>
                      </a:prstGeom>
                      <a:noFill/>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377604586"/>
              </p:ext>
            </p:extLst>
          </p:nvPr>
        </p:nvGraphicFramePr>
        <p:xfrm>
          <a:off x="5652120" y="4541781"/>
          <a:ext cx="2008237" cy="478152"/>
        </p:xfrm>
        <a:graphic>
          <a:graphicData uri="http://schemas.openxmlformats.org/presentationml/2006/ole">
            <mc:AlternateContent xmlns:mc="http://schemas.openxmlformats.org/markup-compatibility/2006">
              <mc:Choice xmlns:v="urn:schemas-microsoft-com:vml" Requires="v">
                <p:oleObj spid="_x0000_s48164" name="Equation" r:id="rId8" imgW="1066800" imgH="228600" progId="Equation.3">
                  <p:embed/>
                </p:oleObj>
              </mc:Choice>
              <mc:Fallback>
                <p:oleObj name="Equation" r:id="rId8" imgW="1066800" imgH="228600" progId="Equation.3">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52120" y="4541781"/>
                        <a:ext cx="2008237" cy="478152"/>
                      </a:xfrm>
                      <a:prstGeom prst="rect">
                        <a:avLst/>
                      </a:prstGeom>
                      <a:noFill/>
                    </p:spPr>
                  </p:pic>
                </p:oleObj>
              </mc:Fallback>
            </mc:AlternateContent>
          </a:graphicData>
        </a:graphic>
      </p:graphicFrame>
      <p:sp>
        <p:nvSpPr>
          <p:cNvPr id="7"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spTree>
    <p:extLst>
      <p:ext uri="{BB962C8B-B14F-4D97-AF65-F5344CB8AC3E}">
        <p14:creationId xmlns:p14="http://schemas.microsoft.com/office/powerpoint/2010/main" val="358662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404664"/>
            <a:ext cx="5955605" cy="1143000"/>
          </a:xfrm>
        </p:spPr>
        <p:txBody>
          <a:bodyPr/>
          <a:lstStyle/>
          <a:p>
            <a:r>
              <a:rPr lang="lv-LV" dirty="0" smtClean="0">
                <a:latin typeface="Times New Roman" panose="02020603050405020304" pitchFamily="18" charset="0"/>
                <a:cs typeface="Times New Roman" panose="02020603050405020304" pitchFamily="18" charset="0"/>
              </a:rPr>
              <a:t>Eksperimentālā iekārta</a:t>
            </a:r>
            <a:endParaRPr lang="lv-LV" dirty="0">
              <a:latin typeface="Times New Roman" panose="02020603050405020304" pitchFamily="18" charset="0"/>
              <a:cs typeface="Times New Roman" panose="02020603050405020304" pitchFamily="18" charset="0"/>
            </a:endParaRPr>
          </a:p>
        </p:txBody>
      </p:sp>
      <p:pic>
        <p:nvPicPr>
          <p:cNvPr id="4" name="Content Placeholder 3"/>
          <p:cNvPicPr>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2204864"/>
            <a:ext cx="8716473" cy="3678687"/>
          </a:xfrm>
          <a:prstGeom prst="rect">
            <a:avLst/>
          </a:prstGeom>
          <a:noFill/>
          <a:ln>
            <a:noFill/>
          </a:ln>
        </p:spPr>
      </p:pic>
      <p:pic>
        <p:nvPicPr>
          <p:cNvPr id="5" name="Picture 4" descr="C:\Users\User\Downloads\image.jpg"/>
          <p:cNvPicPr/>
          <p:nvPr/>
        </p:nvPicPr>
        <p:blipFill rotWithShape="1">
          <a:blip r:embed="rId4" cstate="print">
            <a:extLst>
              <a:ext uri="{28A0092B-C50C-407E-A947-70E740481C1C}">
                <a14:useLocalDpi xmlns:a14="http://schemas.microsoft.com/office/drawing/2010/main" val="0"/>
              </a:ext>
            </a:extLst>
          </a:blip>
          <a:srcRect l="7297" t="28982" r="18574" b="23009"/>
          <a:stretch/>
        </p:blipFill>
        <p:spPr bwMode="auto">
          <a:xfrm>
            <a:off x="6084168" y="424741"/>
            <a:ext cx="2776910" cy="134807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317877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Spektrālās vājināšanas koeficienti trihromatiskā </a:t>
            </a:r>
            <a:r>
              <a:rPr lang="lv-LV" dirty="0" smtClean="0"/>
              <a:t>apgaismojumā</a:t>
            </a:r>
            <a:endParaRPr lang="lv-LV"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graphicFrame>
        <p:nvGraphicFramePr>
          <p:cNvPr id="5" name="Object 4"/>
          <p:cNvGraphicFramePr>
            <a:graphicFrameLocks noChangeAspect="1"/>
          </p:cNvGraphicFramePr>
          <p:nvPr>
            <p:extLst>
              <p:ext uri="{D42A27DB-BD31-4B8C-83A1-F6EECF244321}">
                <p14:modId xmlns:p14="http://schemas.microsoft.com/office/powerpoint/2010/main" val="2175778371"/>
              </p:ext>
            </p:extLst>
          </p:nvPr>
        </p:nvGraphicFramePr>
        <p:xfrm>
          <a:off x="1005460" y="1844824"/>
          <a:ext cx="6572645" cy="720080"/>
        </p:xfrm>
        <a:graphic>
          <a:graphicData uri="http://schemas.openxmlformats.org/presentationml/2006/ole">
            <mc:AlternateContent xmlns:mc="http://schemas.openxmlformats.org/markup-compatibility/2006">
              <mc:Choice xmlns:v="urn:schemas-microsoft-com:vml" Requires="v">
                <p:oleObj spid="_x0000_s51229" name="Equation" r:id="rId3" imgW="4089400" imgH="444500" progId="Equation.3">
                  <p:embed/>
                </p:oleObj>
              </mc:Choice>
              <mc:Fallback>
                <p:oleObj name="Equation" r:id="rId3" imgW="4089400" imgH="4445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5460" y="1844824"/>
                        <a:ext cx="6572645" cy="720080"/>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graphicFrame>
        <p:nvGraphicFramePr>
          <p:cNvPr id="7" name="Object 6"/>
          <p:cNvGraphicFramePr>
            <a:graphicFrameLocks noChangeAspect="1"/>
          </p:cNvGraphicFramePr>
          <p:nvPr>
            <p:extLst>
              <p:ext uri="{D42A27DB-BD31-4B8C-83A1-F6EECF244321}">
                <p14:modId xmlns:p14="http://schemas.microsoft.com/office/powerpoint/2010/main" val="3465590353"/>
              </p:ext>
            </p:extLst>
          </p:nvPr>
        </p:nvGraphicFramePr>
        <p:xfrm>
          <a:off x="971600" y="2780928"/>
          <a:ext cx="6768752" cy="743298"/>
        </p:xfrm>
        <a:graphic>
          <a:graphicData uri="http://schemas.openxmlformats.org/presentationml/2006/ole">
            <mc:AlternateContent xmlns:mc="http://schemas.openxmlformats.org/markup-compatibility/2006">
              <mc:Choice xmlns:v="urn:schemas-microsoft-com:vml" Requires="v">
                <p:oleObj spid="_x0000_s51230" name="Equation" r:id="rId5" imgW="4076700" imgH="444500" progId="Equation.3">
                  <p:embed/>
                </p:oleObj>
              </mc:Choice>
              <mc:Fallback>
                <p:oleObj name="Equation" r:id="rId5" imgW="4076700" imgH="4445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2780928"/>
                        <a:ext cx="6768752" cy="743298"/>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mc:AlternateContent xmlns:mc="http://schemas.openxmlformats.org/markup-compatibility/2006" xmlns:a14="http://schemas.microsoft.com/office/drawing/2010/main">
        <mc:Choice Requires="a14">
          <p:sp>
            <p:nvSpPr>
              <p:cNvPr id="10" name="Rectangle 9"/>
              <p:cNvSpPr/>
              <p:nvPr/>
            </p:nvSpPr>
            <p:spPr>
              <a:xfrm>
                <a:off x="1907704" y="4797152"/>
                <a:ext cx="4249305" cy="410497"/>
              </a:xfrm>
              <a:prstGeom prst="rect">
                <a:avLst/>
              </a:prstGeom>
            </p:spPr>
            <p:txBody>
              <a:bodyPr wrap="none">
                <a:spAutoFit/>
              </a:bodyPr>
              <a:lstStyle/>
              <a:p>
                <a14:m>
                  <m:oMath xmlns:m="http://schemas.openxmlformats.org/officeDocument/2006/math">
                    <m:sSubSup>
                      <m:sSubSupPr>
                        <m:ctrlPr>
                          <a:rPr lang="lv-LV" i="1">
                            <a:latin typeface="Cambria Math"/>
                          </a:rPr>
                        </m:ctrlPr>
                      </m:sSubSupPr>
                      <m:e>
                        <m:r>
                          <a:rPr lang="lv-LV" i="1">
                            <a:latin typeface="Cambria Math"/>
                          </a:rPr>
                          <m:t>𝑅</m:t>
                        </m:r>
                      </m:e>
                      <m:sub>
                        <m:r>
                          <a:rPr lang="lv-LV" i="1">
                            <a:latin typeface="Cambria Math"/>
                          </a:rPr>
                          <m:t>𝑘</m:t>
                        </m:r>
                      </m:sub>
                      <m:sup>
                        <m:r>
                          <a:rPr lang="lv-LV" i="1">
                            <a:latin typeface="Cambria Math"/>
                          </a:rPr>
                          <m:t>′′</m:t>
                        </m:r>
                      </m:sup>
                    </m:sSubSup>
                    <m:r>
                      <a:rPr lang="lv-LV" i="1">
                        <a:latin typeface="Cambria Math"/>
                      </a:rPr>
                      <m:t>=</m:t>
                    </m:r>
                    <m:sSub>
                      <m:sSubPr>
                        <m:ctrlPr>
                          <a:rPr lang="lv-LV" i="1">
                            <a:latin typeface="Cambria Math"/>
                          </a:rPr>
                        </m:ctrlPr>
                      </m:sSubPr>
                      <m:e>
                        <m:r>
                          <a:rPr lang="lv-LV" i="1">
                            <a:latin typeface="Cambria Math"/>
                          </a:rPr>
                          <m:t>𝑘</m:t>
                        </m:r>
                      </m:e>
                      <m:sub>
                        <m:r>
                          <a:rPr lang="lv-LV" i="1">
                            <a:latin typeface="Cambria Math"/>
                          </a:rPr>
                          <m:t>3</m:t>
                        </m:r>
                      </m:sub>
                    </m:sSub>
                    <m:r>
                      <a:rPr lang="lv-LV" i="1">
                        <a:latin typeface="Cambria Math"/>
                      </a:rPr>
                      <m:t>∙</m:t>
                    </m:r>
                    <m:sSub>
                      <m:sSubPr>
                        <m:ctrlPr>
                          <a:rPr lang="lv-LV" i="1">
                            <a:latin typeface="Cambria Math"/>
                          </a:rPr>
                        </m:ctrlPr>
                      </m:sSubPr>
                      <m:e>
                        <m:r>
                          <a:rPr lang="lv-LV" i="1">
                            <a:latin typeface="Cambria Math"/>
                          </a:rPr>
                          <m:t>𝑅</m:t>
                        </m:r>
                      </m:e>
                      <m:sub>
                        <m:r>
                          <a:rPr lang="lv-LV" i="1">
                            <a:latin typeface="Cambria Math"/>
                          </a:rPr>
                          <m:t>𝑘</m:t>
                        </m:r>
                      </m:sub>
                    </m:sSub>
                  </m:oMath>
                </a14:m>
                <a:r>
                  <a:rPr lang="lv-LV" dirty="0"/>
                  <a:t>  ,  </a:t>
                </a:r>
                <a14:m>
                  <m:oMath xmlns:m="http://schemas.openxmlformats.org/officeDocument/2006/math">
                    <m:sSubSup>
                      <m:sSubSupPr>
                        <m:ctrlPr>
                          <a:rPr lang="lv-LV" i="1">
                            <a:latin typeface="Cambria Math"/>
                          </a:rPr>
                        </m:ctrlPr>
                      </m:sSubSupPr>
                      <m:e>
                        <m:r>
                          <a:rPr lang="lv-LV" i="1">
                            <a:latin typeface="Cambria Math"/>
                          </a:rPr>
                          <m:t>𝐺</m:t>
                        </m:r>
                      </m:e>
                      <m:sub>
                        <m:r>
                          <a:rPr lang="lv-LV" i="1">
                            <a:latin typeface="Cambria Math"/>
                          </a:rPr>
                          <m:t>𝑘</m:t>
                        </m:r>
                      </m:sub>
                      <m:sup>
                        <m:r>
                          <a:rPr lang="lv-LV" i="1">
                            <a:latin typeface="Cambria Math"/>
                          </a:rPr>
                          <m:t>′′</m:t>
                        </m:r>
                      </m:sup>
                    </m:sSubSup>
                    <m:r>
                      <a:rPr lang="lv-LV" i="1">
                        <a:latin typeface="Cambria Math"/>
                      </a:rPr>
                      <m:t>=</m:t>
                    </m:r>
                    <m:sSub>
                      <m:sSubPr>
                        <m:ctrlPr>
                          <a:rPr lang="lv-LV" i="1">
                            <a:latin typeface="Cambria Math"/>
                          </a:rPr>
                        </m:ctrlPr>
                      </m:sSubPr>
                      <m:e>
                        <m:r>
                          <a:rPr lang="lv-LV" i="1">
                            <a:latin typeface="Cambria Math"/>
                          </a:rPr>
                          <m:t>𝑘</m:t>
                        </m:r>
                      </m:e>
                      <m:sub>
                        <m:r>
                          <a:rPr lang="lv-LV" i="1">
                            <a:latin typeface="Cambria Math"/>
                          </a:rPr>
                          <m:t>2</m:t>
                        </m:r>
                      </m:sub>
                    </m:sSub>
                    <m:r>
                      <a:rPr lang="lv-LV" i="1">
                        <a:latin typeface="Cambria Math"/>
                      </a:rPr>
                      <m:t>∙</m:t>
                    </m:r>
                    <m:sSub>
                      <m:sSubPr>
                        <m:ctrlPr>
                          <a:rPr lang="lv-LV" i="1">
                            <a:latin typeface="Cambria Math"/>
                          </a:rPr>
                        </m:ctrlPr>
                      </m:sSubPr>
                      <m:e>
                        <m:r>
                          <a:rPr lang="lv-LV" i="1">
                            <a:latin typeface="Cambria Math"/>
                          </a:rPr>
                          <m:t>𝐺</m:t>
                        </m:r>
                      </m:e>
                      <m:sub>
                        <m:r>
                          <a:rPr lang="lv-LV" i="1">
                            <a:latin typeface="Cambria Math"/>
                          </a:rPr>
                          <m:t>𝑘</m:t>
                        </m:r>
                      </m:sub>
                    </m:sSub>
                  </m:oMath>
                </a14:m>
                <a:r>
                  <a:rPr lang="lv-LV" dirty="0"/>
                  <a:t> ,  </a:t>
                </a:r>
                <a14:m>
                  <m:oMath xmlns:m="http://schemas.openxmlformats.org/officeDocument/2006/math">
                    <m:sSubSup>
                      <m:sSubSupPr>
                        <m:ctrlPr>
                          <a:rPr lang="lv-LV" i="1">
                            <a:latin typeface="Cambria Math"/>
                          </a:rPr>
                        </m:ctrlPr>
                      </m:sSubSupPr>
                      <m:e>
                        <m:r>
                          <a:rPr lang="lv-LV" i="1">
                            <a:latin typeface="Cambria Math"/>
                          </a:rPr>
                          <m:t>𝐵</m:t>
                        </m:r>
                      </m:e>
                      <m:sub>
                        <m:r>
                          <a:rPr lang="lv-LV" i="1">
                            <a:latin typeface="Cambria Math"/>
                          </a:rPr>
                          <m:t>𝑘</m:t>
                        </m:r>
                      </m:sub>
                      <m:sup>
                        <m:r>
                          <a:rPr lang="lv-LV" i="1">
                            <a:latin typeface="Cambria Math"/>
                          </a:rPr>
                          <m:t>′′</m:t>
                        </m:r>
                      </m:sup>
                    </m:sSubSup>
                    <m:r>
                      <a:rPr lang="lv-LV" i="1">
                        <a:latin typeface="Cambria Math"/>
                      </a:rPr>
                      <m:t>=</m:t>
                    </m:r>
                    <m:sSub>
                      <m:sSubPr>
                        <m:ctrlPr>
                          <a:rPr lang="lv-LV" i="1">
                            <a:latin typeface="Cambria Math"/>
                          </a:rPr>
                        </m:ctrlPr>
                      </m:sSubPr>
                      <m:e>
                        <m:r>
                          <a:rPr lang="lv-LV" i="1">
                            <a:latin typeface="Cambria Math"/>
                          </a:rPr>
                          <m:t>𝑘</m:t>
                        </m:r>
                      </m:e>
                      <m:sub>
                        <m:r>
                          <a:rPr lang="lv-LV" i="1">
                            <a:latin typeface="Cambria Math"/>
                          </a:rPr>
                          <m:t>3</m:t>
                        </m:r>
                      </m:sub>
                    </m:sSub>
                    <m:r>
                      <a:rPr lang="lv-LV" i="1">
                        <a:latin typeface="Cambria Math"/>
                      </a:rPr>
                      <m:t>∙</m:t>
                    </m:r>
                    <m:sSub>
                      <m:sSubPr>
                        <m:ctrlPr>
                          <a:rPr lang="lv-LV" i="1">
                            <a:latin typeface="Cambria Math"/>
                          </a:rPr>
                        </m:ctrlPr>
                      </m:sSubPr>
                      <m:e>
                        <m:r>
                          <a:rPr lang="lv-LV" i="1">
                            <a:latin typeface="Cambria Math"/>
                          </a:rPr>
                          <m:t>𝐵</m:t>
                        </m:r>
                      </m:e>
                      <m:sub>
                        <m:r>
                          <a:rPr lang="lv-LV" i="1">
                            <a:latin typeface="Cambria Math"/>
                          </a:rPr>
                          <m:t>𝑘</m:t>
                        </m:r>
                      </m:sub>
                    </m:sSub>
                  </m:oMath>
                </a14:m>
                <a:endParaRPr lang="lv-LV" dirty="0"/>
              </a:p>
            </p:txBody>
          </p:sp>
        </mc:Choice>
        <mc:Fallback xmlns="">
          <p:sp>
            <p:nvSpPr>
              <p:cNvPr id="10" name="Rectangle 9"/>
              <p:cNvSpPr>
                <a:spLocks noRot="1" noChangeAspect="1" noMove="1" noResize="1" noEditPoints="1" noAdjustHandles="1" noChangeArrowheads="1" noChangeShapeType="1" noTextEdit="1"/>
              </p:cNvSpPr>
              <p:nvPr/>
            </p:nvSpPr>
            <p:spPr>
              <a:xfrm>
                <a:off x="1907704" y="4797152"/>
                <a:ext cx="4249305" cy="410497"/>
              </a:xfrm>
              <a:prstGeom prst="rect">
                <a:avLst/>
              </a:prstGeom>
              <a:blipFill rotWithShape="1">
                <a:blip r:embed="rId7"/>
                <a:stretch>
                  <a:fillRect b="-23881"/>
                </a:stretch>
              </a:blipFill>
            </p:spPr>
            <p:txBody>
              <a:bodyPr/>
              <a:lstStyle/>
              <a:p>
                <a:r>
                  <a:rPr lang="lv-LV">
                    <a:noFill/>
                  </a:rPr>
                  <a:t> </a:t>
                </a:r>
              </a:p>
            </p:txBody>
          </p:sp>
        </mc:Fallback>
      </mc:AlternateContent>
      <p:sp>
        <p:nvSpPr>
          <p:cNvPr id="11"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sp>
        <p:nvSpPr>
          <p:cNvPr id="13"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graphicFrame>
        <p:nvGraphicFramePr>
          <p:cNvPr id="14" name="Object 13"/>
          <p:cNvGraphicFramePr>
            <a:graphicFrameLocks noChangeAspect="1"/>
          </p:cNvGraphicFramePr>
          <p:nvPr>
            <p:extLst>
              <p:ext uri="{D42A27DB-BD31-4B8C-83A1-F6EECF244321}">
                <p14:modId xmlns:p14="http://schemas.microsoft.com/office/powerpoint/2010/main" val="1805465924"/>
              </p:ext>
            </p:extLst>
          </p:nvPr>
        </p:nvGraphicFramePr>
        <p:xfrm>
          <a:off x="1043608" y="3717032"/>
          <a:ext cx="6543096" cy="735707"/>
        </p:xfrm>
        <a:graphic>
          <a:graphicData uri="http://schemas.openxmlformats.org/presentationml/2006/ole">
            <mc:AlternateContent xmlns:mc="http://schemas.openxmlformats.org/markup-compatibility/2006">
              <mc:Choice xmlns:v="urn:schemas-microsoft-com:vml" Requires="v">
                <p:oleObj spid="_x0000_s51231" name="Equation" r:id="rId8" imgW="3987800" imgH="444500" progId="Equation.3">
                  <p:embed/>
                </p:oleObj>
              </mc:Choice>
              <mc:Fallback>
                <p:oleObj name="Equation" r:id="rId8" imgW="3987800" imgH="444500" progId="Equation.3">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43608" y="3717032"/>
                        <a:ext cx="6543096" cy="735707"/>
                      </a:xfrm>
                      <a:prstGeom prst="rect">
                        <a:avLst/>
                      </a:prstGeom>
                      <a:noFill/>
                    </p:spPr>
                  </p:pic>
                </p:oleObj>
              </mc:Fallback>
            </mc:AlternateContent>
          </a:graphicData>
        </a:graphic>
      </p:graphicFrame>
      <p:sp>
        <p:nvSpPr>
          <p:cNvPr id="15" name="TextBox 14"/>
          <p:cNvSpPr txBox="1"/>
          <p:nvPr/>
        </p:nvSpPr>
        <p:spPr>
          <a:xfrm>
            <a:off x="121262" y="5601195"/>
            <a:ext cx="8901476" cy="461665"/>
          </a:xfrm>
          <a:prstGeom prst="rect">
            <a:avLst/>
          </a:prstGeom>
          <a:noFill/>
        </p:spPr>
        <p:txBody>
          <a:bodyPr wrap="none" rtlCol="0">
            <a:spAutoFit/>
          </a:bodyPr>
          <a:lstStyle/>
          <a:p>
            <a:r>
              <a:rPr lang="lv-LV" sz="2400" dirty="0" smtClean="0"/>
              <a:t>Katram attēla pikselim savs k</a:t>
            </a:r>
            <a:r>
              <a:rPr lang="lv-LV" sz="2400" baseline="-25000" dirty="0" smtClean="0"/>
              <a:t>1</a:t>
            </a:r>
            <a:r>
              <a:rPr lang="lv-LV" sz="2400" dirty="0" smtClean="0"/>
              <a:t>, k</a:t>
            </a:r>
            <a:r>
              <a:rPr lang="lv-LV" sz="2400" baseline="-25000" dirty="0" smtClean="0"/>
              <a:t>2</a:t>
            </a:r>
            <a:r>
              <a:rPr lang="lv-LV" sz="2400" dirty="0" smtClean="0"/>
              <a:t> un k</a:t>
            </a:r>
            <a:r>
              <a:rPr lang="lv-LV" sz="2400" baseline="-25000" dirty="0" smtClean="0"/>
              <a:t>3</a:t>
            </a:r>
            <a:r>
              <a:rPr lang="lv-LV" sz="2400" dirty="0" smtClean="0"/>
              <a:t> komplekts </a:t>
            </a:r>
            <a:r>
              <a:rPr lang="lv-LV" sz="2400" dirty="0" smtClean="0">
                <a:sym typeface="Wingdings" panose="05000000000000000000" pitchFamily="2" charset="2"/>
              </a:rPr>
              <a:t> 3 spektrālie attēli</a:t>
            </a:r>
            <a:endParaRPr lang="lv-LV" sz="2400" dirty="0"/>
          </a:p>
        </p:txBody>
      </p:sp>
    </p:spTree>
    <p:extLst>
      <p:ext uri="{BB962C8B-B14F-4D97-AF65-F5344CB8AC3E}">
        <p14:creationId xmlns:p14="http://schemas.microsoft.com/office/powerpoint/2010/main" val="22063890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Krāsu mērķu mērījumi</a:t>
            </a:r>
            <a:endParaRPr lang="lv-LV" dirty="0"/>
          </a:p>
        </p:txBody>
      </p:sp>
      <p:grpSp>
        <p:nvGrpSpPr>
          <p:cNvPr id="4" name="Group 3"/>
          <p:cNvGrpSpPr/>
          <p:nvPr/>
        </p:nvGrpSpPr>
        <p:grpSpPr>
          <a:xfrm>
            <a:off x="1259632" y="1772816"/>
            <a:ext cx="6408712" cy="3168352"/>
            <a:chOff x="0" y="0"/>
            <a:chExt cx="8497019" cy="3597216"/>
          </a:xfrm>
        </p:grpSpPr>
        <p:pic>
          <p:nvPicPr>
            <p:cNvPr id="5" name="Content Placeholder 3"/>
            <p:cNvPicPr>
              <a:picLocks noGrp="1"/>
            </p:cNvPicPr>
            <p:nvPr/>
          </p:nvPicPr>
          <p:blipFill rotWithShape="1">
            <a:blip r:embed="rId2" cstate="print">
              <a:extLst>
                <a:ext uri="{28A0092B-C50C-407E-A947-70E740481C1C}">
                  <a14:useLocalDpi xmlns:a14="http://schemas.microsoft.com/office/drawing/2010/main" val="0"/>
                </a:ext>
              </a:extLst>
            </a:blip>
            <a:srcRect l="33454" t="24578" r="32911" b="35889"/>
            <a:stretch/>
          </p:blipFill>
          <p:spPr bwMode="auto">
            <a:xfrm>
              <a:off x="0" y="17253"/>
              <a:ext cx="1940944" cy="1794295"/>
            </a:xfrm>
            <a:prstGeom prst="rect">
              <a:avLst/>
            </a:prstGeom>
            <a:ln>
              <a:noFill/>
            </a:ln>
            <a:extLst>
              <a:ext uri="{53640926-AAD7-44D8-BBD7-CCE9431645EC}">
                <a14:shadowObscured xmlns:a14="http://schemas.microsoft.com/office/drawing/2010/main"/>
              </a:ext>
            </a:extLst>
          </p:spPr>
        </p:pic>
        <p:pic>
          <p:nvPicPr>
            <p:cNvPr id="6" name="Picture 5"/>
            <p:cNvPicPr/>
            <p:nvPr/>
          </p:nvPicPr>
          <p:blipFill rotWithShape="1">
            <a:blip r:embed="rId3" cstate="print">
              <a:extLst>
                <a:ext uri="{28A0092B-C50C-407E-A947-70E740481C1C}">
                  <a14:useLocalDpi xmlns:a14="http://schemas.microsoft.com/office/drawing/2010/main" val="0"/>
                </a:ext>
              </a:extLst>
            </a:blip>
            <a:srcRect l="33274" t="24819" r="33091" b="35638"/>
            <a:stretch/>
          </p:blipFill>
          <p:spPr bwMode="auto">
            <a:xfrm>
              <a:off x="2242868" y="0"/>
              <a:ext cx="1854680" cy="1794295"/>
            </a:xfrm>
            <a:prstGeom prst="rect">
              <a:avLst/>
            </a:prstGeom>
            <a:ln>
              <a:noFill/>
            </a:ln>
            <a:extLst>
              <a:ext uri="{53640926-AAD7-44D8-BBD7-CCE9431645EC}">
                <a14:shadowObscured xmlns:a14="http://schemas.microsoft.com/office/drawing/2010/main"/>
              </a:ext>
            </a:extLst>
          </p:spPr>
        </p:pic>
        <p:pic>
          <p:nvPicPr>
            <p:cNvPr id="7" name="Picture 6"/>
            <p:cNvPicPr/>
            <p:nvPr/>
          </p:nvPicPr>
          <p:blipFill rotWithShape="1">
            <a:blip r:embed="rId4" cstate="print">
              <a:extLst>
                <a:ext uri="{28A0092B-C50C-407E-A947-70E740481C1C}">
                  <a14:useLocalDpi xmlns:a14="http://schemas.microsoft.com/office/drawing/2010/main" val="0"/>
                </a:ext>
              </a:extLst>
            </a:blip>
            <a:srcRect l="33454" t="25060" r="32731" b="35887"/>
            <a:stretch/>
          </p:blipFill>
          <p:spPr bwMode="auto">
            <a:xfrm>
              <a:off x="0" y="1940944"/>
              <a:ext cx="1940944" cy="1656272"/>
            </a:xfrm>
            <a:prstGeom prst="rect">
              <a:avLst/>
            </a:prstGeom>
            <a:ln>
              <a:noFill/>
            </a:ln>
            <a:extLst>
              <a:ext uri="{53640926-AAD7-44D8-BBD7-CCE9431645EC}">
                <a14:shadowObscured xmlns:a14="http://schemas.microsoft.com/office/drawing/2010/main"/>
              </a:ext>
            </a:extLst>
          </p:spPr>
        </p:pic>
        <p:pic>
          <p:nvPicPr>
            <p:cNvPr id="8" name="Picture 7"/>
            <p:cNvPicPr/>
            <p:nvPr/>
          </p:nvPicPr>
          <p:blipFill rotWithShape="1">
            <a:blip r:embed="rId5" cstate="print">
              <a:extLst>
                <a:ext uri="{28A0092B-C50C-407E-A947-70E740481C1C}">
                  <a14:useLocalDpi xmlns:a14="http://schemas.microsoft.com/office/drawing/2010/main" val="0"/>
                </a:ext>
              </a:extLst>
            </a:blip>
            <a:srcRect l="33273" t="24819" r="32912" b="35890"/>
            <a:stretch/>
          </p:blipFill>
          <p:spPr bwMode="auto">
            <a:xfrm>
              <a:off x="4537495" y="17253"/>
              <a:ext cx="1802921" cy="1777042"/>
            </a:xfrm>
            <a:prstGeom prst="rect">
              <a:avLst/>
            </a:prstGeom>
            <a:ln>
              <a:noFill/>
            </a:ln>
            <a:extLst>
              <a:ext uri="{53640926-AAD7-44D8-BBD7-CCE9431645EC}">
                <a14:shadowObscured xmlns:a14="http://schemas.microsoft.com/office/drawing/2010/main"/>
              </a:ext>
            </a:extLst>
          </p:spPr>
        </p:pic>
        <p:pic>
          <p:nvPicPr>
            <p:cNvPr id="9" name="Picture 8"/>
            <p:cNvPicPr/>
            <p:nvPr/>
          </p:nvPicPr>
          <p:blipFill rotWithShape="1">
            <a:blip r:embed="rId6" cstate="print">
              <a:extLst>
                <a:ext uri="{28A0092B-C50C-407E-A947-70E740481C1C}">
                  <a14:useLocalDpi xmlns:a14="http://schemas.microsoft.com/office/drawing/2010/main" val="0"/>
                </a:ext>
              </a:extLst>
            </a:blip>
            <a:srcRect l="33635" t="24338" r="32911" b="35407"/>
            <a:stretch/>
          </p:blipFill>
          <p:spPr bwMode="auto">
            <a:xfrm>
              <a:off x="6694099" y="0"/>
              <a:ext cx="1802920" cy="1802921"/>
            </a:xfrm>
            <a:prstGeom prst="rect">
              <a:avLst/>
            </a:prstGeom>
            <a:ln>
              <a:noFill/>
            </a:ln>
            <a:extLst>
              <a:ext uri="{53640926-AAD7-44D8-BBD7-CCE9431645EC}">
                <a14:shadowObscured xmlns:a14="http://schemas.microsoft.com/office/drawing/2010/main"/>
              </a:ext>
            </a:extLst>
          </p:spPr>
        </p:pic>
        <p:pic>
          <p:nvPicPr>
            <p:cNvPr id="10" name="Picture 9"/>
            <p:cNvPicPr/>
            <p:nvPr/>
          </p:nvPicPr>
          <p:blipFill rotWithShape="1">
            <a:blip r:embed="rId7" cstate="print">
              <a:extLst>
                <a:ext uri="{28A0092B-C50C-407E-A947-70E740481C1C}">
                  <a14:useLocalDpi xmlns:a14="http://schemas.microsoft.com/office/drawing/2010/main" val="0"/>
                </a:ext>
              </a:extLst>
            </a:blip>
            <a:srcRect l="33272" t="25061" r="33093" b="35648"/>
            <a:stretch/>
          </p:blipFill>
          <p:spPr bwMode="auto">
            <a:xfrm>
              <a:off x="4554748" y="1975450"/>
              <a:ext cx="1785668" cy="1621766"/>
            </a:xfrm>
            <a:prstGeom prst="rect">
              <a:avLst/>
            </a:prstGeom>
            <a:ln>
              <a:noFill/>
            </a:ln>
            <a:extLst>
              <a:ext uri="{53640926-AAD7-44D8-BBD7-CCE9431645EC}">
                <a14:shadowObscured xmlns:a14="http://schemas.microsoft.com/office/drawing/2010/main"/>
              </a:ext>
            </a:extLst>
          </p:spPr>
        </p:pic>
        <p:pic>
          <p:nvPicPr>
            <p:cNvPr id="11" name="Picture 10"/>
            <p:cNvPicPr/>
            <p:nvPr/>
          </p:nvPicPr>
          <p:blipFill rotWithShape="1">
            <a:blip r:embed="rId8" cstate="print">
              <a:extLst>
                <a:ext uri="{28A0092B-C50C-407E-A947-70E740481C1C}">
                  <a14:useLocalDpi xmlns:a14="http://schemas.microsoft.com/office/drawing/2010/main" val="0"/>
                </a:ext>
              </a:extLst>
            </a:blip>
            <a:srcRect l="33273" t="25060" r="32912" b="35404"/>
            <a:stretch/>
          </p:blipFill>
          <p:spPr bwMode="auto">
            <a:xfrm>
              <a:off x="2234242" y="1940944"/>
              <a:ext cx="1863306" cy="1656272"/>
            </a:xfrm>
            <a:prstGeom prst="rect">
              <a:avLst/>
            </a:prstGeom>
            <a:ln>
              <a:noFill/>
            </a:ln>
            <a:extLst>
              <a:ext uri="{53640926-AAD7-44D8-BBD7-CCE9431645EC}">
                <a14:shadowObscured xmlns:a14="http://schemas.microsoft.com/office/drawing/2010/main"/>
              </a:ext>
            </a:extLst>
          </p:spPr>
        </p:pic>
        <p:pic>
          <p:nvPicPr>
            <p:cNvPr id="12" name="Picture 11"/>
            <p:cNvPicPr/>
            <p:nvPr/>
          </p:nvPicPr>
          <p:blipFill rotWithShape="1">
            <a:blip r:embed="rId9" cstate="print">
              <a:extLst>
                <a:ext uri="{28A0092B-C50C-407E-A947-70E740481C1C}">
                  <a14:useLocalDpi xmlns:a14="http://schemas.microsoft.com/office/drawing/2010/main" val="0"/>
                </a:ext>
              </a:extLst>
            </a:blip>
            <a:srcRect l="33454" t="24578" r="33273" b="36130"/>
            <a:stretch/>
          </p:blipFill>
          <p:spPr bwMode="auto">
            <a:xfrm>
              <a:off x="6694099" y="1958197"/>
              <a:ext cx="1802920" cy="1639019"/>
            </a:xfrm>
            <a:prstGeom prst="rect">
              <a:avLst/>
            </a:prstGeom>
            <a:ln>
              <a:noFill/>
            </a:ln>
            <a:extLst>
              <a:ext uri="{53640926-AAD7-44D8-BBD7-CCE9431645EC}">
                <a14:shadowObscured xmlns:a14="http://schemas.microsoft.com/office/drawing/2010/main"/>
              </a:ext>
            </a:extLst>
          </p:spPr>
        </p:pic>
      </p:grpSp>
      <p:sp>
        <p:nvSpPr>
          <p:cNvPr id="22" name="Rectangle 21"/>
          <p:cNvSpPr/>
          <p:nvPr/>
        </p:nvSpPr>
        <p:spPr>
          <a:xfrm>
            <a:off x="1259632" y="5229200"/>
            <a:ext cx="6408712" cy="523220"/>
          </a:xfrm>
          <a:prstGeom prst="rect">
            <a:avLst/>
          </a:prstGeom>
        </p:spPr>
        <p:txBody>
          <a:bodyPr wrap="square">
            <a:spAutoFit/>
          </a:bodyPr>
          <a:lstStyle/>
          <a:p>
            <a:r>
              <a:rPr lang="lv-LV" sz="2800" dirty="0"/>
              <a:t>Uzņemtie attēli    		 Izdalītie attēli </a:t>
            </a:r>
          </a:p>
        </p:txBody>
      </p:sp>
    </p:spTree>
    <p:extLst>
      <p:ext uri="{BB962C8B-B14F-4D97-AF65-F5344CB8AC3E}">
        <p14:creationId xmlns:p14="http://schemas.microsoft.com/office/powerpoint/2010/main" val="15273397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72" y="116632"/>
            <a:ext cx="9144000" cy="1143000"/>
          </a:xfrm>
        </p:spPr>
        <p:txBody>
          <a:bodyPr>
            <a:normAutofit fontScale="90000"/>
          </a:bodyPr>
          <a:lstStyle/>
          <a:p>
            <a:r>
              <a:rPr lang="lv-LV" dirty="0" smtClean="0">
                <a:cs typeface="Times New Roman" panose="02020603050405020304" pitchFamily="18" charset="0"/>
              </a:rPr>
              <a:t>Pielietojums</a:t>
            </a:r>
            <a:r>
              <a:rPr lang="lv-LV" dirty="0" smtClean="0">
                <a:latin typeface="Times New Roman" panose="02020603050405020304" pitchFamily="18" charset="0"/>
                <a:cs typeface="Times New Roman" panose="02020603050405020304" pitchFamily="18" charset="0"/>
              </a:rPr>
              <a:t>: </a:t>
            </a:r>
            <a:br>
              <a:rPr lang="lv-LV" dirty="0" smtClean="0">
                <a:latin typeface="Times New Roman" panose="02020603050405020304" pitchFamily="18" charset="0"/>
                <a:cs typeface="Times New Roman" panose="02020603050405020304" pitchFamily="18" charset="0"/>
              </a:rPr>
            </a:br>
            <a:r>
              <a:rPr lang="lv-LV" dirty="0" smtClean="0">
                <a:cs typeface="Times New Roman" panose="02020603050405020304" pitchFamily="18" charset="0"/>
              </a:rPr>
              <a:t>ādas hromoforu sadalījuma kartēšana</a:t>
            </a:r>
            <a:endParaRPr lang="lv-LV" dirty="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0" y="1587564"/>
                <a:ext cx="6084168" cy="4896544"/>
              </a:xfrm>
            </p:spPr>
            <p:txBody>
              <a:bodyPr>
                <a:normAutofit fontScale="55000" lnSpcReduction="20000"/>
              </a:bodyPr>
              <a:lstStyle/>
              <a:p>
                <a:r>
                  <a:rPr lang="lv-LV" sz="4400" dirty="0" smtClean="0">
                    <a:latin typeface="Times New Roman" panose="02020603050405020304" pitchFamily="18" charset="0"/>
                    <a:cs typeface="Times New Roman" panose="02020603050405020304" pitchFamily="18" charset="0"/>
                  </a:rPr>
                  <a:t>Bēra – Lamberta likums: </a:t>
                </a:r>
                <a:endParaRPr lang="lv-LV" sz="4400" dirty="0">
                  <a:latin typeface="Times New Roman" panose="02020603050405020304" pitchFamily="18" charset="0"/>
                  <a:cs typeface="Times New Roman" panose="02020603050405020304" pitchFamily="18" charset="0"/>
                </a:endParaRPr>
              </a:p>
              <a:p>
                <a:pPr marL="0" indent="0">
                  <a:buNone/>
                </a:pPr>
                <a:r>
                  <a:rPr lang="lv-LV" sz="4400" b="0" dirty="0" smtClean="0"/>
                  <a:t>	</a:t>
                </a:r>
                <a14:m>
                  <m:oMath xmlns:m="http://schemas.openxmlformats.org/officeDocument/2006/math">
                    <m:f>
                      <m:fPr>
                        <m:ctrlPr>
                          <a:rPr lang="lv-LV" sz="5800" b="0" i="1" smtClean="0">
                            <a:latin typeface="Cambria Math"/>
                          </a:rPr>
                        </m:ctrlPr>
                      </m:fPr>
                      <m:num>
                        <m:r>
                          <a:rPr lang="lv-LV" sz="5800" b="0" i="1" smtClean="0">
                            <a:latin typeface="Cambria Math"/>
                          </a:rPr>
                          <m:t>𝐼</m:t>
                        </m:r>
                      </m:num>
                      <m:den>
                        <m:sSub>
                          <m:sSubPr>
                            <m:ctrlPr>
                              <a:rPr lang="lv-LV" sz="5800" b="0" i="1" smtClean="0">
                                <a:latin typeface="Cambria Math"/>
                              </a:rPr>
                            </m:ctrlPr>
                          </m:sSubPr>
                          <m:e>
                            <m:r>
                              <a:rPr lang="lv-LV" sz="5800" b="0" i="1" smtClean="0">
                                <a:latin typeface="Cambria Math"/>
                              </a:rPr>
                              <m:t>𝐼</m:t>
                            </m:r>
                          </m:e>
                          <m:sub>
                            <m:r>
                              <a:rPr lang="lv-LV" sz="5800" b="0" i="1" smtClean="0">
                                <a:latin typeface="Cambria Math"/>
                              </a:rPr>
                              <m:t>0</m:t>
                            </m:r>
                          </m:sub>
                        </m:sSub>
                      </m:den>
                    </m:f>
                    <m:r>
                      <a:rPr lang="lv-LV" sz="5800" b="0" i="1" smtClean="0">
                        <a:latin typeface="Cambria Math"/>
                      </a:rPr>
                      <m:t>=</m:t>
                    </m:r>
                    <m:sSup>
                      <m:sSupPr>
                        <m:ctrlPr>
                          <a:rPr lang="lv-LV" sz="5800" b="0" i="1" smtClean="0">
                            <a:latin typeface="Cambria Math"/>
                          </a:rPr>
                        </m:ctrlPr>
                      </m:sSupPr>
                      <m:e>
                        <m:r>
                          <a:rPr lang="lv-LV" sz="5800" b="0" i="1" smtClean="0">
                            <a:latin typeface="Cambria Math"/>
                          </a:rPr>
                          <m:t>𝑒</m:t>
                        </m:r>
                      </m:e>
                      <m:sup>
                        <m:sSub>
                          <m:sSubPr>
                            <m:ctrlPr>
                              <a:rPr lang="lv-LV" sz="5800" b="0" i="1" smtClean="0">
                                <a:latin typeface="Cambria Math"/>
                                <a:ea typeface="Cambria Math"/>
                              </a:rPr>
                            </m:ctrlPr>
                          </m:sSubPr>
                          <m:e>
                            <m:r>
                              <a:rPr lang="lv-LV" sz="5800" b="0" i="1" smtClean="0">
                                <a:latin typeface="Cambria Math"/>
                                <a:ea typeface="Cambria Math"/>
                              </a:rPr>
                              <m:t>−</m:t>
                            </m:r>
                            <m:r>
                              <a:rPr lang="lv-LV" sz="5800" b="0" i="1" smtClean="0">
                                <a:latin typeface="Cambria Math"/>
                                <a:ea typeface="Cambria Math"/>
                              </a:rPr>
                              <m:t>𝜇</m:t>
                            </m:r>
                          </m:e>
                          <m:sub>
                            <m:r>
                              <a:rPr lang="lv-LV" sz="5800" b="0" i="1" smtClean="0">
                                <a:latin typeface="Cambria Math"/>
                                <a:ea typeface="Cambria Math"/>
                              </a:rPr>
                              <m:t>𝑎</m:t>
                            </m:r>
                          </m:sub>
                        </m:sSub>
                        <m:r>
                          <a:rPr lang="lv-LV" sz="5800" b="0" i="1" smtClean="0">
                            <a:latin typeface="Cambria Math"/>
                            <a:ea typeface="Cambria Math"/>
                          </a:rPr>
                          <m:t>𝑙</m:t>
                        </m:r>
                      </m:sup>
                    </m:sSup>
                  </m:oMath>
                </a14:m>
                <a:endParaRPr lang="lv-LV" sz="4400" dirty="0" smtClean="0">
                  <a:latin typeface="Times New Roman" panose="02020603050405020304" pitchFamily="18" charset="0"/>
                  <a:cs typeface="Times New Roman" panose="02020603050405020304" pitchFamily="18" charset="0"/>
                </a:endParaRPr>
              </a:p>
              <a:p>
                <a:pPr marL="0" indent="0">
                  <a:buNone/>
                </a:pPr>
                <a:endParaRPr lang="lv-LV" sz="4400" dirty="0" smtClean="0">
                  <a:latin typeface="Times New Roman" panose="02020603050405020304" pitchFamily="18" charset="0"/>
                  <a:cs typeface="Times New Roman" panose="02020603050405020304" pitchFamily="18" charset="0"/>
                </a:endParaRPr>
              </a:p>
              <a:p>
                <a:r>
                  <a:rPr lang="lv-LV" sz="4400" dirty="0" smtClean="0">
                    <a:latin typeface="Times New Roman" panose="02020603050405020304" pitchFamily="18" charset="0"/>
                    <a:cs typeface="Times New Roman" panose="02020603050405020304" pitchFamily="18" charset="0"/>
                  </a:rPr>
                  <a:t>3 hromoforu modelis (atstarotā gaismā): </a:t>
                </a:r>
              </a:p>
              <a:p>
                <a:pPr marL="0" indent="0">
                  <a:buNone/>
                </a:pPr>
                <a14:m>
                  <m:oMathPara xmlns:m="http://schemas.openxmlformats.org/officeDocument/2006/math">
                    <m:oMathParaPr>
                      <m:jc m:val="centerGroup"/>
                    </m:oMathParaPr>
                    <m:oMath xmlns:m="http://schemas.openxmlformats.org/officeDocument/2006/math">
                      <m:d>
                        <m:dPr>
                          <m:begChr m:val="{"/>
                          <m:endChr m:val=""/>
                          <m:ctrlPr>
                            <a:rPr lang="lv-LV" sz="3300" i="1">
                              <a:latin typeface="Cambria Math"/>
                            </a:rPr>
                          </m:ctrlPr>
                        </m:dPr>
                        <m:e>
                          <m:eqArr>
                            <m:eqArrPr>
                              <m:ctrlPr>
                                <a:rPr lang="lv-LV" sz="3300" i="1">
                                  <a:latin typeface="Cambria Math"/>
                                </a:rPr>
                              </m:ctrlPr>
                            </m:eqArrPr>
                            <m:e>
                              <m:sSub>
                                <m:sSubPr>
                                  <m:ctrlPr>
                                    <a:rPr lang="lv-LV" sz="3300" i="1">
                                      <a:latin typeface="Cambria Math"/>
                                    </a:rPr>
                                  </m:ctrlPr>
                                </m:sSubPr>
                                <m:e>
                                  <m:r>
                                    <a:rPr lang="lv-LV" sz="3300" i="1">
                                      <a:latin typeface="Cambria Math"/>
                                    </a:rPr>
                                    <m:t>𝑐</m:t>
                                  </m:r>
                                </m:e>
                                <m:sub>
                                  <m:r>
                                    <a:rPr lang="lv-LV" sz="3300" i="1">
                                      <a:latin typeface="Cambria Math"/>
                                    </a:rPr>
                                    <m:t>𝑎</m:t>
                                  </m:r>
                                </m:sub>
                              </m:sSub>
                              <m:r>
                                <a:rPr lang="lv-LV" sz="3300" i="1">
                                  <a:latin typeface="Cambria Math"/>
                                </a:rPr>
                                <m:t>∙</m:t>
                              </m:r>
                              <m:sSub>
                                <m:sSubPr>
                                  <m:ctrlPr>
                                    <a:rPr lang="lv-LV" sz="3300" i="1">
                                      <a:latin typeface="Cambria Math"/>
                                    </a:rPr>
                                  </m:ctrlPr>
                                </m:sSubPr>
                                <m:e>
                                  <m:r>
                                    <a:rPr lang="lv-LV" sz="3300" i="1">
                                      <a:latin typeface="Cambria Math"/>
                                    </a:rPr>
                                    <m:t>𝜀</m:t>
                                  </m:r>
                                </m:e>
                                <m:sub>
                                  <m:r>
                                    <a:rPr lang="lv-LV" sz="3300" i="1">
                                      <a:latin typeface="Cambria Math"/>
                                    </a:rPr>
                                    <m:t>𝑎</m:t>
                                  </m:r>
                                </m:sub>
                              </m:sSub>
                              <m:d>
                                <m:dPr>
                                  <m:ctrlPr>
                                    <a:rPr lang="lv-LV" sz="3300" i="1">
                                      <a:latin typeface="Cambria Math"/>
                                    </a:rPr>
                                  </m:ctrlPr>
                                </m:dPr>
                                <m:e>
                                  <m:sSub>
                                    <m:sSubPr>
                                      <m:ctrlPr>
                                        <a:rPr lang="lv-LV" sz="3300" i="1">
                                          <a:latin typeface="Cambria Math"/>
                                        </a:rPr>
                                      </m:ctrlPr>
                                    </m:sSubPr>
                                    <m:e>
                                      <m:r>
                                        <a:rPr lang="lv-LV" sz="3300" i="1">
                                          <a:latin typeface="Cambria Math"/>
                                        </a:rPr>
                                        <m:t>𝜆</m:t>
                                      </m:r>
                                    </m:e>
                                    <m:sub>
                                      <m:r>
                                        <a:rPr lang="lv-LV" sz="3300" i="1">
                                          <a:latin typeface="Cambria Math"/>
                                        </a:rPr>
                                        <m:t>1</m:t>
                                      </m:r>
                                    </m:sub>
                                  </m:sSub>
                                </m:e>
                              </m:d>
                              <m:r>
                                <a:rPr lang="lv-LV" sz="3300" i="1">
                                  <a:latin typeface="Cambria Math"/>
                                </a:rPr>
                                <m:t>+</m:t>
                              </m:r>
                              <m:sSub>
                                <m:sSubPr>
                                  <m:ctrlPr>
                                    <a:rPr lang="lv-LV" sz="3300" i="1">
                                      <a:latin typeface="Cambria Math"/>
                                    </a:rPr>
                                  </m:ctrlPr>
                                </m:sSubPr>
                                <m:e>
                                  <m:r>
                                    <a:rPr lang="lv-LV" sz="3300" i="1">
                                      <a:latin typeface="Cambria Math"/>
                                    </a:rPr>
                                    <m:t>𝑐</m:t>
                                  </m:r>
                                </m:e>
                                <m:sub>
                                  <m:r>
                                    <a:rPr lang="lv-LV" sz="3300" i="1">
                                      <a:latin typeface="Cambria Math"/>
                                    </a:rPr>
                                    <m:t>𝑏</m:t>
                                  </m:r>
                                </m:sub>
                              </m:sSub>
                              <m:r>
                                <a:rPr lang="lv-LV" sz="3300" i="1">
                                  <a:latin typeface="Cambria Math"/>
                                </a:rPr>
                                <m:t>∙</m:t>
                              </m:r>
                              <m:sSub>
                                <m:sSubPr>
                                  <m:ctrlPr>
                                    <a:rPr lang="lv-LV" sz="3300" i="1">
                                      <a:latin typeface="Cambria Math"/>
                                    </a:rPr>
                                  </m:ctrlPr>
                                </m:sSubPr>
                                <m:e>
                                  <m:r>
                                    <a:rPr lang="lv-LV" sz="3300" i="1">
                                      <a:latin typeface="Cambria Math"/>
                                    </a:rPr>
                                    <m:t>𝜀</m:t>
                                  </m:r>
                                </m:e>
                                <m:sub>
                                  <m:r>
                                    <a:rPr lang="lv-LV" sz="3300" i="1">
                                      <a:latin typeface="Cambria Math"/>
                                    </a:rPr>
                                    <m:t>𝑏</m:t>
                                  </m:r>
                                </m:sub>
                              </m:sSub>
                              <m:d>
                                <m:dPr>
                                  <m:ctrlPr>
                                    <a:rPr lang="lv-LV" sz="3300" i="1">
                                      <a:latin typeface="Cambria Math"/>
                                    </a:rPr>
                                  </m:ctrlPr>
                                </m:dPr>
                                <m:e>
                                  <m:sSub>
                                    <m:sSubPr>
                                      <m:ctrlPr>
                                        <a:rPr lang="lv-LV" sz="3300" i="1">
                                          <a:latin typeface="Cambria Math"/>
                                        </a:rPr>
                                      </m:ctrlPr>
                                    </m:sSubPr>
                                    <m:e>
                                      <m:r>
                                        <a:rPr lang="lv-LV" sz="3300" i="1">
                                          <a:latin typeface="Cambria Math"/>
                                        </a:rPr>
                                        <m:t>𝜆</m:t>
                                      </m:r>
                                    </m:e>
                                    <m:sub>
                                      <m:r>
                                        <a:rPr lang="lv-LV" sz="3300" i="1">
                                          <a:latin typeface="Cambria Math"/>
                                        </a:rPr>
                                        <m:t>1</m:t>
                                      </m:r>
                                    </m:sub>
                                  </m:sSub>
                                </m:e>
                              </m:d>
                              <m:r>
                                <a:rPr lang="lv-LV" sz="3300" i="1">
                                  <a:latin typeface="Cambria Math"/>
                                </a:rPr>
                                <m:t>+</m:t>
                              </m:r>
                              <m:sSub>
                                <m:sSubPr>
                                  <m:ctrlPr>
                                    <a:rPr lang="lv-LV" sz="3300" i="1">
                                      <a:latin typeface="Cambria Math"/>
                                    </a:rPr>
                                  </m:ctrlPr>
                                </m:sSubPr>
                                <m:e>
                                  <m:r>
                                    <a:rPr lang="lv-LV" sz="3300" i="1">
                                      <a:latin typeface="Cambria Math"/>
                                    </a:rPr>
                                    <m:t>𝑐</m:t>
                                  </m:r>
                                </m:e>
                                <m:sub>
                                  <m:r>
                                    <a:rPr lang="lv-LV" sz="3300" i="1">
                                      <a:latin typeface="Cambria Math"/>
                                    </a:rPr>
                                    <m:t>𝑐</m:t>
                                  </m:r>
                                </m:sub>
                              </m:sSub>
                              <m:r>
                                <a:rPr lang="lv-LV" sz="3300" i="1">
                                  <a:latin typeface="Cambria Math"/>
                                </a:rPr>
                                <m:t>∙</m:t>
                              </m:r>
                              <m:sSub>
                                <m:sSubPr>
                                  <m:ctrlPr>
                                    <a:rPr lang="lv-LV" sz="3300" i="1">
                                      <a:latin typeface="Cambria Math"/>
                                    </a:rPr>
                                  </m:ctrlPr>
                                </m:sSubPr>
                                <m:e>
                                  <m:r>
                                    <a:rPr lang="lv-LV" sz="3300" i="1">
                                      <a:latin typeface="Cambria Math"/>
                                    </a:rPr>
                                    <m:t>𝜀</m:t>
                                  </m:r>
                                </m:e>
                                <m:sub>
                                  <m:r>
                                    <a:rPr lang="lv-LV" sz="3300" i="1">
                                      <a:latin typeface="Cambria Math"/>
                                    </a:rPr>
                                    <m:t>𝑐</m:t>
                                  </m:r>
                                </m:sub>
                              </m:sSub>
                              <m:d>
                                <m:dPr>
                                  <m:ctrlPr>
                                    <a:rPr lang="lv-LV" sz="3300" i="1">
                                      <a:latin typeface="Cambria Math"/>
                                    </a:rPr>
                                  </m:ctrlPr>
                                </m:dPr>
                                <m:e>
                                  <m:sSub>
                                    <m:sSubPr>
                                      <m:ctrlPr>
                                        <a:rPr lang="lv-LV" sz="3300" i="1">
                                          <a:latin typeface="Cambria Math"/>
                                        </a:rPr>
                                      </m:ctrlPr>
                                    </m:sSubPr>
                                    <m:e>
                                      <m:r>
                                        <a:rPr lang="lv-LV" sz="3300" i="1">
                                          <a:latin typeface="Cambria Math"/>
                                        </a:rPr>
                                        <m:t>𝜆</m:t>
                                      </m:r>
                                    </m:e>
                                    <m:sub>
                                      <m:r>
                                        <a:rPr lang="lv-LV" sz="3300" i="1">
                                          <a:latin typeface="Cambria Math"/>
                                        </a:rPr>
                                        <m:t>1</m:t>
                                      </m:r>
                                    </m:sub>
                                  </m:sSub>
                                </m:e>
                              </m:d>
                              <m:r>
                                <a:rPr lang="lv-LV" sz="3300" i="1">
                                  <a:latin typeface="Cambria Math"/>
                                </a:rPr>
                                <m:t>=−</m:t>
                              </m:r>
                              <m:f>
                                <m:fPr>
                                  <m:ctrlPr>
                                    <a:rPr lang="lv-LV" sz="3300" i="1">
                                      <a:latin typeface="Cambria Math"/>
                                    </a:rPr>
                                  </m:ctrlPr>
                                </m:fPr>
                                <m:num>
                                  <m:func>
                                    <m:funcPr>
                                      <m:ctrlPr>
                                        <a:rPr lang="lv-LV" sz="3300" i="1">
                                          <a:latin typeface="Cambria Math"/>
                                        </a:rPr>
                                      </m:ctrlPr>
                                    </m:funcPr>
                                    <m:fName>
                                      <m:r>
                                        <m:rPr>
                                          <m:sty m:val="p"/>
                                        </m:rPr>
                                        <a:rPr lang="lv-LV" sz="3300">
                                          <a:latin typeface="Cambria Math"/>
                                        </a:rPr>
                                        <m:t>ln</m:t>
                                      </m:r>
                                    </m:fName>
                                    <m:e>
                                      <m:d>
                                        <m:dPr>
                                          <m:ctrlPr>
                                            <a:rPr lang="lv-LV" sz="3300" i="1">
                                              <a:latin typeface="Cambria Math"/>
                                            </a:rPr>
                                          </m:ctrlPr>
                                        </m:dPr>
                                        <m:e>
                                          <m:f>
                                            <m:fPr>
                                              <m:ctrlPr>
                                                <a:rPr lang="lv-LV" sz="3300" i="1">
                                                  <a:latin typeface="Cambria Math"/>
                                                </a:rPr>
                                              </m:ctrlPr>
                                            </m:fPr>
                                            <m:num>
                                              <m:sSub>
                                                <m:sSubPr>
                                                  <m:ctrlPr>
                                                    <a:rPr lang="lv-LV" sz="3300" i="1">
                                                      <a:latin typeface="Cambria Math"/>
                                                    </a:rPr>
                                                  </m:ctrlPr>
                                                </m:sSubPr>
                                                <m:e>
                                                  <m:r>
                                                    <a:rPr lang="lv-LV" sz="3300" i="1">
                                                      <a:latin typeface="Cambria Math"/>
                                                    </a:rPr>
                                                    <m:t>𝐼</m:t>
                                                  </m:r>
                                                </m:e>
                                                <m:sub>
                                                  <m:r>
                                                    <a:rPr lang="lv-LV" sz="3300" i="1">
                                                      <a:latin typeface="Cambria Math"/>
                                                    </a:rPr>
                                                    <m:t>1</m:t>
                                                  </m:r>
                                                </m:sub>
                                              </m:sSub>
                                            </m:num>
                                            <m:den>
                                              <m:sSub>
                                                <m:sSubPr>
                                                  <m:ctrlPr>
                                                    <a:rPr lang="lv-LV" sz="3300" i="1">
                                                      <a:latin typeface="Cambria Math"/>
                                                    </a:rPr>
                                                  </m:ctrlPr>
                                                </m:sSubPr>
                                                <m:e>
                                                  <m:r>
                                                    <a:rPr lang="lv-LV" sz="3300" i="1">
                                                      <a:latin typeface="Cambria Math"/>
                                                    </a:rPr>
                                                    <m:t>𝐼</m:t>
                                                  </m:r>
                                                </m:e>
                                                <m:sub>
                                                  <m:r>
                                                    <a:rPr lang="lv-LV" sz="3300" i="1">
                                                      <a:latin typeface="Cambria Math"/>
                                                    </a:rPr>
                                                    <m:t>01</m:t>
                                                  </m:r>
                                                </m:sub>
                                              </m:sSub>
                                            </m:den>
                                          </m:f>
                                        </m:e>
                                      </m:d>
                                    </m:e>
                                  </m:func>
                                </m:num>
                                <m:den>
                                  <m:sSub>
                                    <m:sSubPr>
                                      <m:ctrlPr>
                                        <a:rPr lang="lv-LV" sz="3300" i="1">
                                          <a:latin typeface="Cambria Math"/>
                                        </a:rPr>
                                      </m:ctrlPr>
                                    </m:sSubPr>
                                    <m:e>
                                      <m:r>
                                        <a:rPr lang="lv-LV" sz="3300" i="1">
                                          <a:latin typeface="Cambria Math"/>
                                        </a:rPr>
                                        <m:t>𝑙</m:t>
                                      </m:r>
                                    </m:e>
                                    <m:sub>
                                      <m:r>
                                        <a:rPr lang="lv-LV" sz="3300" i="1">
                                          <a:latin typeface="Cambria Math"/>
                                        </a:rPr>
                                        <m:t>1</m:t>
                                      </m:r>
                                    </m:sub>
                                  </m:sSub>
                                </m:den>
                              </m:f>
                            </m:e>
                            <m:e>
                              <m:sSub>
                                <m:sSubPr>
                                  <m:ctrlPr>
                                    <a:rPr lang="lv-LV" sz="3300" i="1">
                                      <a:latin typeface="Cambria Math"/>
                                    </a:rPr>
                                  </m:ctrlPr>
                                </m:sSubPr>
                                <m:e>
                                  <m:r>
                                    <a:rPr lang="lv-LV" sz="3300" i="1">
                                      <a:latin typeface="Cambria Math"/>
                                    </a:rPr>
                                    <m:t>𝑐</m:t>
                                  </m:r>
                                </m:e>
                                <m:sub>
                                  <m:r>
                                    <a:rPr lang="lv-LV" sz="3300" i="1">
                                      <a:latin typeface="Cambria Math"/>
                                    </a:rPr>
                                    <m:t>𝑎</m:t>
                                  </m:r>
                                </m:sub>
                              </m:sSub>
                              <m:r>
                                <a:rPr lang="lv-LV" sz="3300" i="1">
                                  <a:latin typeface="Cambria Math"/>
                                </a:rPr>
                                <m:t>∙</m:t>
                              </m:r>
                              <m:sSub>
                                <m:sSubPr>
                                  <m:ctrlPr>
                                    <a:rPr lang="lv-LV" sz="3300" i="1">
                                      <a:latin typeface="Cambria Math"/>
                                    </a:rPr>
                                  </m:ctrlPr>
                                </m:sSubPr>
                                <m:e>
                                  <m:r>
                                    <a:rPr lang="lv-LV" sz="3300" i="1">
                                      <a:latin typeface="Cambria Math"/>
                                    </a:rPr>
                                    <m:t>𝜀</m:t>
                                  </m:r>
                                </m:e>
                                <m:sub>
                                  <m:r>
                                    <a:rPr lang="lv-LV" sz="3300" i="1">
                                      <a:latin typeface="Cambria Math"/>
                                    </a:rPr>
                                    <m:t>𝑎</m:t>
                                  </m:r>
                                </m:sub>
                              </m:sSub>
                              <m:d>
                                <m:dPr>
                                  <m:ctrlPr>
                                    <a:rPr lang="lv-LV" sz="3300" i="1">
                                      <a:latin typeface="Cambria Math"/>
                                    </a:rPr>
                                  </m:ctrlPr>
                                </m:dPr>
                                <m:e>
                                  <m:sSub>
                                    <m:sSubPr>
                                      <m:ctrlPr>
                                        <a:rPr lang="lv-LV" sz="3300" i="1">
                                          <a:latin typeface="Cambria Math"/>
                                        </a:rPr>
                                      </m:ctrlPr>
                                    </m:sSubPr>
                                    <m:e>
                                      <m:r>
                                        <a:rPr lang="lv-LV" sz="3300" i="1">
                                          <a:latin typeface="Cambria Math"/>
                                        </a:rPr>
                                        <m:t>𝜆</m:t>
                                      </m:r>
                                    </m:e>
                                    <m:sub>
                                      <m:r>
                                        <a:rPr lang="lv-LV" sz="3300" i="1">
                                          <a:latin typeface="Cambria Math"/>
                                        </a:rPr>
                                        <m:t>2</m:t>
                                      </m:r>
                                    </m:sub>
                                  </m:sSub>
                                </m:e>
                              </m:d>
                              <m:r>
                                <a:rPr lang="lv-LV" sz="3300" i="1">
                                  <a:latin typeface="Cambria Math"/>
                                </a:rPr>
                                <m:t>+</m:t>
                              </m:r>
                              <m:sSub>
                                <m:sSubPr>
                                  <m:ctrlPr>
                                    <a:rPr lang="lv-LV" sz="3300" i="1">
                                      <a:latin typeface="Cambria Math"/>
                                    </a:rPr>
                                  </m:ctrlPr>
                                </m:sSubPr>
                                <m:e>
                                  <m:r>
                                    <a:rPr lang="lv-LV" sz="3300" i="1">
                                      <a:latin typeface="Cambria Math"/>
                                    </a:rPr>
                                    <m:t>𝑐</m:t>
                                  </m:r>
                                </m:e>
                                <m:sub>
                                  <m:r>
                                    <a:rPr lang="lv-LV" sz="3300" i="1">
                                      <a:latin typeface="Cambria Math"/>
                                    </a:rPr>
                                    <m:t>𝑏</m:t>
                                  </m:r>
                                </m:sub>
                              </m:sSub>
                              <m:r>
                                <a:rPr lang="lv-LV" sz="3300" i="1">
                                  <a:latin typeface="Cambria Math"/>
                                </a:rPr>
                                <m:t>∙</m:t>
                              </m:r>
                              <m:sSub>
                                <m:sSubPr>
                                  <m:ctrlPr>
                                    <a:rPr lang="lv-LV" sz="3300" i="1">
                                      <a:latin typeface="Cambria Math"/>
                                    </a:rPr>
                                  </m:ctrlPr>
                                </m:sSubPr>
                                <m:e>
                                  <m:r>
                                    <a:rPr lang="lv-LV" sz="3300" i="1">
                                      <a:latin typeface="Cambria Math"/>
                                    </a:rPr>
                                    <m:t>𝜀</m:t>
                                  </m:r>
                                </m:e>
                                <m:sub>
                                  <m:r>
                                    <a:rPr lang="lv-LV" sz="3300" i="1">
                                      <a:latin typeface="Cambria Math"/>
                                    </a:rPr>
                                    <m:t>𝑏</m:t>
                                  </m:r>
                                </m:sub>
                              </m:sSub>
                              <m:d>
                                <m:dPr>
                                  <m:ctrlPr>
                                    <a:rPr lang="lv-LV" sz="3300" i="1">
                                      <a:latin typeface="Cambria Math"/>
                                    </a:rPr>
                                  </m:ctrlPr>
                                </m:dPr>
                                <m:e>
                                  <m:sSub>
                                    <m:sSubPr>
                                      <m:ctrlPr>
                                        <a:rPr lang="lv-LV" sz="3300" i="1">
                                          <a:latin typeface="Cambria Math"/>
                                        </a:rPr>
                                      </m:ctrlPr>
                                    </m:sSubPr>
                                    <m:e>
                                      <m:r>
                                        <a:rPr lang="lv-LV" sz="3300" i="1">
                                          <a:latin typeface="Cambria Math"/>
                                        </a:rPr>
                                        <m:t>𝜆</m:t>
                                      </m:r>
                                    </m:e>
                                    <m:sub>
                                      <m:r>
                                        <a:rPr lang="lv-LV" sz="3300" i="1">
                                          <a:latin typeface="Cambria Math"/>
                                        </a:rPr>
                                        <m:t>2</m:t>
                                      </m:r>
                                    </m:sub>
                                  </m:sSub>
                                </m:e>
                              </m:d>
                              <m:r>
                                <a:rPr lang="lv-LV" sz="3300" i="1">
                                  <a:latin typeface="Cambria Math"/>
                                </a:rPr>
                                <m:t>+</m:t>
                              </m:r>
                              <m:sSub>
                                <m:sSubPr>
                                  <m:ctrlPr>
                                    <a:rPr lang="lv-LV" sz="3300" i="1">
                                      <a:latin typeface="Cambria Math"/>
                                    </a:rPr>
                                  </m:ctrlPr>
                                </m:sSubPr>
                                <m:e>
                                  <m:r>
                                    <a:rPr lang="lv-LV" sz="3300" i="1">
                                      <a:latin typeface="Cambria Math"/>
                                    </a:rPr>
                                    <m:t>𝑐</m:t>
                                  </m:r>
                                </m:e>
                                <m:sub>
                                  <m:r>
                                    <a:rPr lang="lv-LV" sz="3300" i="1">
                                      <a:latin typeface="Cambria Math"/>
                                    </a:rPr>
                                    <m:t>𝑐</m:t>
                                  </m:r>
                                </m:sub>
                              </m:sSub>
                              <m:r>
                                <a:rPr lang="lv-LV" sz="3300" i="1">
                                  <a:latin typeface="Cambria Math"/>
                                </a:rPr>
                                <m:t>∙</m:t>
                              </m:r>
                              <m:sSub>
                                <m:sSubPr>
                                  <m:ctrlPr>
                                    <a:rPr lang="lv-LV" sz="3300" i="1">
                                      <a:latin typeface="Cambria Math"/>
                                    </a:rPr>
                                  </m:ctrlPr>
                                </m:sSubPr>
                                <m:e>
                                  <m:r>
                                    <a:rPr lang="lv-LV" sz="3300" i="1">
                                      <a:latin typeface="Cambria Math"/>
                                    </a:rPr>
                                    <m:t>𝜀</m:t>
                                  </m:r>
                                </m:e>
                                <m:sub>
                                  <m:r>
                                    <a:rPr lang="lv-LV" sz="3300" i="1">
                                      <a:latin typeface="Cambria Math"/>
                                    </a:rPr>
                                    <m:t>𝑐</m:t>
                                  </m:r>
                                </m:sub>
                              </m:sSub>
                              <m:d>
                                <m:dPr>
                                  <m:ctrlPr>
                                    <a:rPr lang="lv-LV" sz="3300" i="1">
                                      <a:latin typeface="Cambria Math"/>
                                    </a:rPr>
                                  </m:ctrlPr>
                                </m:dPr>
                                <m:e>
                                  <m:sSub>
                                    <m:sSubPr>
                                      <m:ctrlPr>
                                        <a:rPr lang="lv-LV" sz="3300" i="1">
                                          <a:latin typeface="Cambria Math"/>
                                        </a:rPr>
                                      </m:ctrlPr>
                                    </m:sSubPr>
                                    <m:e>
                                      <m:r>
                                        <a:rPr lang="lv-LV" sz="3300" i="1">
                                          <a:latin typeface="Cambria Math"/>
                                        </a:rPr>
                                        <m:t>𝜆</m:t>
                                      </m:r>
                                    </m:e>
                                    <m:sub>
                                      <m:r>
                                        <a:rPr lang="lv-LV" sz="3300" i="1">
                                          <a:latin typeface="Cambria Math"/>
                                        </a:rPr>
                                        <m:t>2</m:t>
                                      </m:r>
                                    </m:sub>
                                  </m:sSub>
                                </m:e>
                              </m:d>
                              <m:r>
                                <a:rPr lang="lv-LV" sz="3300" i="1">
                                  <a:latin typeface="Cambria Math"/>
                                </a:rPr>
                                <m:t>=−</m:t>
                              </m:r>
                              <m:f>
                                <m:fPr>
                                  <m:ctrlPr>
                                    <a:rPr lang="lv-LV" sz="3300" i="1">
                                      <a:latin typeface="Cambria Math"/>
                                    </a:rPr>
                                  </m:ctrlPr>
                                </m:fPr>
                                <m:num>
                                  <m:func>
                                    <m:funcPr>
                                      <m:ctrlPr>
                                        <a:rPr lang="lv-LV" sz="3300" i="1">
                                          <a:latin typeface="Cambria Math"/>
                                        </a:rPr>
                                      </m:ctrlPr>
                                    </m:funcPr>
                                    <m:fName>
                                      <m:r>
                                        <m:rPr>
                                          <m:sty m:val="p"/>
                                        </m:rPr>
                                        <a:rPr lang="lv-LV" sz="3300">
                                          <a:latin typeface="Cambria Math"/>
                                        </a:rPr>
                                        <m:t>ln</m:t>
                                      </m:r>
                                    </m:fName>
                                    <m:e>
                                      <m:d>
                                        <m:dPr>
                                          <m:ctrlPr>
                                            <a:rPr lang="lv-LV" sz="3300" i="1">
                                              <a:latin typeface="Cambria Math"/>
                                            </a:rPr>
                                          </m:ctrlPr>
                                        </m:dPr>
                                        <m:e>
                                          <m:f>
                                            <m:fPr>
                                              <m:ctrlPr>
                                                <a:rPr lang="lv-LV" sz="3300" i="1">
                                                  <a:latin typeface="Cambria Math"/>
                                                </a:rPr>
                                              </m:ctrlPr>
                                            </m:fPr>
                                            <m:num>
                                              <m:sSub>
                                                <m:sSubPr>
                                                  <m:ctrlPr>
                                                    <a:rPr lang="lv-LV" sz="3300" i="1">
                                                      <a:latin typeface="Cambria Math"/>
                                                    </a:rPr>
                                                  </m:ctrlPr>
                                                </m:sSubPr>
                                                <m:e>
                                                  <m:r>
                                                    <a:rPr lang="lv-LV" sz="3300" i="1">
                                                      <a:latin typeface="Cambria Math"/>
                                                    </a:rPr>
                                                    <m:t>𝐼</m:t>
                                                  </m:r>
                                                </m:e>
                                                <m:sub>
                                                  <m:r>
                                                    <a:rPr lang="lv-LV" sz="3300" i="1">
                                                      <a:latin typeface="Cambria Math"/>
                                                    </a:rPr>
                                                    <m:t>2</m:t>
                                                  </m:r>
                                                </m:sub>
                                              </m:sSub>
                                            </m:num>
                                            <m:den>
                                              <m:sSub>
                                                <m:sSubPr>
                                                  <m:ctrlPr>
                                                    <a:rPr lang="lv-LV" sz="3300" i="1">
                                                      <a:latin typeface="Cambria Math"/>
                                                    </a:rPr>
                                                  </m:ctrlPr>
                                                </m:sSubPr>
                                                <m:e>
                                                  <m:r>
                                                    <a:rPr lang="lv-LV" sz="3300" i="1">
                                                      <a:latin typeface="Cambria Math"/>
                                                    </a:rPr>
                                                    <m:t>𝐼</m:t>
                                                  </m:r>
                                                </m:e>
                                                <m:sub>
                                                  <m:r>
                                                    <a:rPr lang="lv-LV" sz="3300" i="1">
                                                      <a:latin typeface="Cambria Math"/>
                                                    </a:rPr>
                                                    <m:t>02</m:t>
                                                  </m:r>
                                                </m:sub>
                                              </m:sSub>
                                            </m:den>
                                          </m:f>
                                        </m:e>
                                      </m:d>
                                    </m:e>
                                  </m:func>
                                </m:num>
                                <m:den>
                                  <m:sSub>
                                    <m:sSubPr>
                                      <m:ctrlPr>
                                        <a:rPr lang="lv-LV" sz="3300" i="1">
                                          <a:latin typeface="Cambria Math"/>
                                        </a:rPr>
                                      </m:ctrlPr>
                                    </m:sSubPr>
                                    <m:e>
                                      <m:r>
                                        <a:rPr lang="lv-LV" sz="3300" i="1">
                                          <a:latin typeface="Cambria Math"/>
                                        </a:rPr>
                                        <m:t>𝑙</m:t>
                                      </m:r>
                                    </m:e>
                                    <m:sub>
                                      <m:r>
                                        <a:rPr lang="lv-LV" sz="3300" i="1">
                                          <a:latin typeface="Cambria Math"/>
                                        </a:rPr>
                                        <m:t>2</m:t>
                                      </m:r>
                                    </m:sub>
                                  </m:sSub>
                                </m:den>
                              </m:f>
                            </m:e>
                            <m:e>
                              <m:sSub>
                                <m:sSubPr>
                                  <m:ctrlPr>
                                    <a:rPr lang="lv-LV" sz="3300" i="1">
                                      <a:latin typeface="Cambria Math"/>
                                    </a:rPr>
                                  </m:ctrlPr>
                                </m:sSubPr>
                                <m:e>
                                  <m:r>
                                    <a:rPr lang="lv-LV" sz="3300" i="1">
                                      <a:latin typeface="Cambria Math"/>
                                    </a:rPr>
                                    <m:t>𝑐</m:t>
                                  </m:r>
                                </m:e>
                                <m:sub>
                                  <m:r>
                                    <a:rPr lang="lv-LV" sz="3300" i="1">
                                      <a:latin typeface="Cambria Math"/>
                                    </a:rPr>
                                    <m:t>𝑎</m:t>
                                  </m:r>
                                </m:sub>
                              </m:sSub>
                              <m:r>
                                <a:rPr lang="lv-LV" sz="3300" i="1">
                                  <a:latin typeface="Cambria Math"/>
                                </a:rPr>
                                <m:t>∙</m:t>
                              </m:r>
                              <m:sSub>
                                <m:sSubPr>
                                  <m:ctrlPr>
                                    <a:rPr lang="lv-LV" sz="3300" i="1">
                                      <a:latin typeface="Cambria Math"/>
                                    </a:rPr>
                                  </m:ctrlPr>
                                </m:sSubPr>
                                <m:e>
                                  <m:r>
                                    <a:rPr lang="lv-LV" sz="3300" i="1">
                                      <a:latin typeface="Cambria Math"/>
                                    </a:rPr>
                                    <m:t>𝜀</m:t>
                                  </m:r>
                                </m:e>
                                <m:sub>
                                  <m:r>
                                    <a:rPr lang="lv-LV" sz="3300" i="1">
                                      <a:latin typeface="Cambria Math"/>
                                    </a:rPr>
                                    <m:t>𝑎</m:t>
                                  </m:r>
                                </m:sub>
                              </m:sSub>
                              <m:d>
                                <m:dPr>
                                  <m:ctrlPr>
                                    <a:rPr lang="lv-LV" sz="3300" i="1">
                                      <a:latin typeface="Cambria Math"/>
                                    </a:rPr>
                                  </m:ctrlPr>
                                </m:dPr>
                                <m:e>
                                  <m:sSub>
                                    <m:sSubPr>
                                      <m:ctrlPr>
                                        <a:rPr lang="lv-LV" sz="3300" i="1">
                                          <a:latin typeface="Cambria Math"/>
                                        </a:rPr>
                                      </m:ctrlPr>
                                    </m:sSubPr>
                                    <m:e>
                                      <m:r>
                                        <a:rPr lang="lv-LV" sz="3300" i="1">
                                          <a:latin typeface="Cambria Math"/>
                                        </a:rPr>
                                        <m:t>𝜆</m:t>
                                      </m:r>
                                    </m:e>
                                    <m:sub>
                                      <m:r>
                                        <a:rPr lang="lv-LV" sz="3300" i="1">
                                          <a:latin typeface="Cambria Math"/>
                                        </a:rPr>
                                        <m:t>3</m:t>
                                      </m:r>
                                    </m:sub>
                                  </m:sSub>
                                </m:e>
                              </m:d>
                              <m:r>
                                <a:rPr lang="lv-LV" sz="3300" i="1">
                                  <a:latin typeface="Cambria Math"/>
                                </a:rPr>
                                <m:t>+</m:t>
                              </m:r>
                              <m:sSub>
                                <m:sSubPr>
                                  <m:ctrlPr>
                                    <a:rPr lang="lv-LV" sz="3300" i="1">
                                      <a:latin typeface="Cambria Math"/>
                                    </a:rPr>
                                  </m:ctrlPr>
                                </m:sSubPr>
                                <m:e>
                                  <m:r>
                                    <a:rPr lang="lv-LV" sz="3300" i="1">
                                      <a:latin typeface="Cambria Math"/>
                                    </a:rPr>
                                    <m:t>𝑐</m:t>
                                  </m:r>
                                </m:e>
                                <m:sub>
                                  <m:r>
                                    <a:rPr lang="lv-LV" sz="3300" i="1">
                                      <a:latin typeface="Cambria Math"/>
                                    </a:rPr>
                                    <m:t>𝑏</m:t>
                                  </m:r>
                                </m:sub>
                              </m:sSub>
                              <m:r>
                                <a:rPr lang="lv-LV" sz="3300" i="1">
                                  <a:latin typeface="Cambria Math"/>
                                </a:rPr>
                                <m:t>∙</m:t>
                              </m:r>
                              <m:sSub>
                                <m:sSubPr>
                                  <m:ctrlPr>
                                    <a:rPr lang="lv-LV" sz="3300" i="1">
                                      <a:latin typeface="Cambria Math"/>
                                    </a:rPr>
                                  </m:ctrlPr>
                                </m:sSubPr>
                                <m:e>
                                  <m:r>
                                    <a:rPr lang="lv-LV" sz="3300" i="1">
                                      <a:latin typeface="Cambria Math"/>
                                    </a:rPr>
                                    <m:t>𝜀</m:t>
                                  </m:r>
                                </m:e>
                                <m:sub>
                                  <m:r>
                                    <a:rPr lang="lv-LV" sz="3300" i="1">
                                      <a:latin typeface="Cambria Math"/>
                                    </a:rPr>
                                    <m:t>𝑏</m:t>
                                  </m:r>
                                </m:sub>
                              </m:sSub>
                              <m:d>
                                <m:dPr>
                                  <m:ctrlPr>
                                    <a:rPr lang="lv-LV" sz="3300" i="1">
                                      <a:latin typeface="Cambria Math"/>
                                    </a:rPr>
                                  </m:ctrlPr>
                                </m:dPr>
                                <m:e>
                                  <m:sSub>
                                    <m:sSubPr>
                                      <m:ctrlPr>
                                        <a:rPr lang="lv-LV" sz="3300" i="1">
                                          <a:latin typeface="Cambria Math"/>
                                        </a:rPr>
                                      </m:ctrlPr>
                                    </m:sSubPr>
                                    <m:e>
                                      <m:r>
                                        <a:rPr lang="lv-LV" sz="3300" i="1">
                                          <a:latin typeface="Cambria Math"/>
                                        </a:rPr>
                                        <m:t>𝜆</m:t>
                                      </m:r>
                                    </m:e>
                                    <m:sub>
                                      <m:r>
                                        <a:rPr lang="lv-LV" sz="3300" i="1">
                                          <a:latin typeface="Cambria Math"/>
                                        </a:rPr>
                                        <m:t>3</m:t>
                                      </m:r>
                                    </m:sub>
                                  </m:sSub>
                                </m:e>
                              </m:d>
                              <m:r>
                                <a:rPr lang="lv-LV" sz="3300" i="1">
                                  <a:latin typeface="Cambria Math"/>
                                </a:rPr>
                                <m:t>+</m:t>
                              </m:r>
                              <m:sSub>
                                <m:sSubPr>
                                  <m:ctrlPr>
                                    <a:rPr lang="lv-LV" sz="3300" i="1">
                                      <a:latin typeface="Cambria Math"/>
                                    </a:rPr>
                                  </m:ctrlPr>
                                </m:sSubPr>
                                <m:e>
                                  <m:r>
                                    <a:rPr lang="lv-LV" sz="3300" i="1">
                                      <a:latin typeface="Cambria Math"/>
                                    </a:rPr>
                                    <m:t>𝑐</m:t>
                                  </m:r>
                                </m:e>
                                <m:sub>
                                  <m:r>
                                    <a:rPr lang="lv-LV" sz="3300" i="1">
                                      <a:latin typeface="Cambria Math"/>
                                    </a:rPr>
                                    <m:t>𝑐</m:t>
                                  </m:r>
                                </m:sub>
                              </m:sSub>
                              <m:r>
                                <a:rPr lang="lv-LV" sz="3300" i="1">
                                  <a:latin typeface="Cambria Math"/>
                                </a:rPr>
                                <m:t>∙</m:t>
                              </m:r>
                              <m:sSub>
                                <m:sSubPr>
                                  <m:ctrlPr>
                                    <a:rPr lang="lv-LV" sz="3300" i="1">
                                      <a:latin typeface="Cambria Math"/>
                                    </a:rPr>
                                  </m:ctrlPr>
                                </m:sSubPr>
                                <m:e>
                                  <m:r>
                                    <a:rPr lang="lv-LV" sz="3300" i="1">
                                      <a:latin typeface="Cambria Math"/>
                                    </a:rPr>
                                    <m:t>𝜀</m:t>
                                  </m:r>
                                </m:e>
                                <m:sub>
                                  <m:r>
                                    <a:rPr lang="lv-LV" sz="3300" i="1">
                                      <a:latin typeface="Cambria Math"/>
                                    </a:rPr>
                                    <m:t>𝑐</m:t>
                                  </m:r>
                                </m:sub>
                              </m:sSub>
                              <m:r>
                                <a:rPr lang="lv-LV" sz="3300" i="1">
                                  <a:latin typeface="Cambria Math"/>
                                </a:rPr>
                                <m:t>(</m:t>
                              </m:r>
                              <m:sSub>
                                <m:sSubPr>
                                  <m:ctrlPr>
                                    <a:rPr lang="lv-LV" sz="3300" i="1">
                                      <a:latin typeface="Cambria Math"/>
                                    </a:rPr>
                                  </m:ctrlPr>
                                </m:sSubPr>
                                <m:e>
                                  <m:r>
                                    <a:rPr lang="lv-LV" sz="3300" i="1">
                                      <a:latin typeface="Cambria Math"/>
                                    </a:rPr>
                                    <m:t>𝜆</m:t>
                                  </m:r>
                                </m:e>
                                <m:sub>
                                  <m:r>
                                    <a:rPr lang="lv-LV" sz="3300" i="1">
                                      <a:latin typeface="Cambria Math"/>
                                    </a:rPr>
                                    <m:t>3</m:t>
                                  </m:r>
                                </m:sub>
                              </m:sSub>
                              <m:r>
                                <a:rPr lang="lv-LV" sz="3300" i="1">
                                  <a:latin typeface="Cambria Math"/>
                                </a:rPr>
                                <m:t>)=−</m:t>
                              </m:r>
                              <m:f>
                                <m:fPr>
                                  <m:ctrlPr>
                                    <a:rPr lang="lv-LV" sz="3300" i="1">
                                      <a:latin typeface="Cambria Math"/>
                                    </a:rPr>
                                  </m:ctrlPr>
                                </m:fPr>
                                <m:num>
                                  <m:func>
                                    <m:funcPr>
                                      <m:ctrlPr>
                                        <a:rPr lang="lv-LV" sz="3300" i="1">
                                          <a:latin typeface="Cambria Math"/>
                                        </a:rPr>
                                      </m:ctrlPr>
                                    </m:funcPr>
                                    <m:fName>
                                      <m:r>
                                        <m:rPr>
                                          <m:sty m:val="p"/>
                                        </m:rPr>
                                        <a:rPr lang="lv-LV" sz="3300">
                                          <a:latin typeface="Cambria Math"/>
                                        </a:rPr>
                                        <m:t>ln</m:t>
                                      </m:r>
                                    </m:fName>
                                    <m:e>
                                      <m:d>
                                        <m:dPr>
                                          <m:ctrlPr>
                                            <a:rPr lang="lv-LV" sz="3300" i="1">
                                              <a:latin typeface="Cambria Math"/>
                                            </a:rPr>
                                          </m:ctrlPr>
                                        </m:dPr>
                                        <m:e>
                                          <m:f>
                                            <m:fPr>
                                              <m:ctrlPr>
                                                <a:rPr lang="lv-LV" sz="3300" i="1">
                                                  <a:latin typeface="Cambria Math"/>
                                                </a:rPr>
                                              </m:ctrlPr>
                                            </m:fPr>
                                            <m:num>
                                              <m:sSub>
                                                <m:sSubPr>
                                                  <m:ctrlPr>
                                                    <a:rPr lang="lv-LV" sz="3300" i="1">
                                                      <a:latin typeface="Cambria Math"/>
                                                    </a:rPr>
                                                  </m:ctrlPr>
                                                </m:sSubPr>
                                                <m:e>
                                                  <m:r>
                                                    <a:rPr lang="lv-LV" sz="3300" i="1">
                                                      <a:latin typeface="Cambria Math"/>
                                                    </a:rPr>
                                                    <m:t>𝐼</m:t>
                                                  </m:r>
                                                </m:e>
                                                <m:sub>
                                                  <m:r>
                                                    <a:rPr lang="lv-LV" sz="3300" i="1">
                                                      <a:latin typeface="Cambria Math"/>
                                                    </a:rPr>
                                                    <m:t>3</m:t>
                                                  </m:r>
                                                </m:sub>
                                              </m:sSub>
                                            </m:num>
                                            <m:den>
                                              <m:sSub>
                                                <m:sSubPr>
                                                  <m:ctrlPr>
                                                    <a:rPr lang="lv-LV" sz="3300" i="1">
                                                      <a:latin typeface="Cambria Math"/>
                                                    </a:rPr>
                                                  </m:ctrlPr>
                                                </m:sSubPr>
                                                <m:e>
                                                  <m:r>
                                                    <a:rPr lang="lv-LV" sz="3300" i="1">
                                                      <a:latin typeface="Cambria Math"/>
                                                    </a:rPr>
                                                    <m:t>𝐼</m:t>
                                                  </m:r>
                                                </m:e>
                                                <m:sub>
                                                  <m:r>
                                                    <a:rPr lang="lv-LV" sz="3300" i="1">
                                                      <a:latin typeface="Cambria Math"/>
                                                    </a:rPr>
                                                    <m:t>03</m:t>
                                                  </m:r>
                                                </m:sub>
                                              </m:sSub>
                                            </m:den>
                                          </m:f>
                                        </m:e>
                                      </m:d>
                                    </m:e>
                                  </m:func>
                                </m:num>
                                <m:den>
                                  <m:sSub>
                                    <m:sSubPr>
                                      <m:ctrlPr>
                                        <a:rPr lang="lv-LV" sz="3300" i="1">
                                          <a:latin typeface="Cambria Math"/>
                                        </a:rPr>
                                      </m:ctrlPr>
                                    </m:sSubPr>
                                    <m:e>
                                      <m:r>
                                        <a:rPr lang="lv-LV" sz="3300" i="1">
                                          <a:latin typeface="Cambria Math"/>
                                        </a:rPr>
                                        <m:t>𝑙</m:t>
                                      </m:r>
                                    </m:e>
                                    <m:sub>
                                      <m:r>
                                        <a:rPr lang="lv-LV" sz="3300" i="1">
                                          <a:latin typeface="Cambria Math"/>
                                        </a:rPr>
                                        <m:t>3</m:t>
                                      </m:r>
                                    </m:sub>
                                  </m:sSub>
                                </m:den>
                              </m:f>
                            </m:e>
                          </m:eqArr>
                        </m:e>
                      </m:d>
                    </m:oMath>
                  </m:oMathPara>
                </a14:m>
                <a:endParaRPr lang="lv-LV" sz="3300" dirty="0">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0" y="1587564"/>
                <a:ext cx="6084168" cy="4896544"/>
              </a:xfrm>
              <a:blipFill rotWithShape="1">
                <a:blip r:embed="rId3"/>
                <a:stretch>
                  <a:fillRect l="-1303" t="-2488"/>
                </a:stretch>
              </a:blipFill>
            </p:spPr>
            <p:txBody>
              <a:bodyPr/>
              <a:lstStyle/>
              <a:p>
                <a:r>
                  <a:rPr lang="lv-LV">
                    <a:noFill/>
                  </a:rPr>
                  <a:t> </a:t>
                </a:r>
              </a:p>
            </p:txBody>
          </p:sp>
        </mc:Fallback>
      </mc:AlternateContent>
      <mc:AlternateContent xmlns:mc="http://schemas.openxmlformats.org/markup-compatibility/2006" xmlns:a14="http://schemas.microsoft.com/office/drawing/2010/main">
        <mc:Choice Requires="a14">
          <p:sp>
            <p:nvSpPr>
              <p:cNvPr id="4" name="TextBox 3"/>
              <p:cNvSpPr txBox="1"/>
              <p:nvPr/>
            </p:nvSpPr>
            <p:spPr>
              <a:xfrm>
                <a:off x="6084168" y="1587564"/>
                <a:ext cx="3059832" cy="4770537"/>
              </a:xfrm>
              <a:prstGeom prst="rect">
                <a:avLst/>
              </a:prstGeom>
              <a:noFill/>
            </p:spPr>
            <p:txBody>
              <a:bodyPr wrap="square" rtlCol="0">
                <a:spAutoFit/>
              </a:bodyPr>
              <a:lstStyle/>
              <a:p>
                <a:r>
                  <a:rPr lang="lv-LV" sz="1600" i="1" dirty="0">
                    <a:latin typeface="Times New Roman" panose="02020603050405020304" pitchFamily="18" charset="0"/>
                    <a:cs typeface="Times New Roman" panose="02020603050405020304" pitchFamily="18" charset="0"/>
                  </a:rPr>
                  <a:t>I</a:t>
                </a:r>
                <a:r>
                  <a:rPr lang="lv-LV" sz="1600" i="1" baseline="-25000" dirty="0">
                    <a:latin typeface="Times New Roman" panose="02020603050405020304" pitchFamily="18" charset="0"/>
                    <a:cs typeface="Times New Roman" panose="02020603050405020304" pitchFamily="18" charset="0"/>
                  </a:rPr>
                  <a:t>0</a:t>
                </a:r>
                <a:r>
                  <a:rPr lang="lv-LV" sz="1600" dirty="0">
                    <a:latin typeface="Times New Roman" panose="02020603050405020304" pitchFamily="18" charset="0"/>
                    <a:cs typeface="Times New Roman" panose="02020603050405020304" pitchFamily="18" charset="0"/>
                  </a:rPr>
                  <a:t> </a:t>
                </a:r>
                <a:r>
                  <a:rPr lang="lv-LV" sz="1600" dirty="0" smtClean="0">
                    <a:latin typeface="Times New Roman" panose="02020603050405020304" pitchFamily="18" charset="0"/>
                    <a:cs typeface="Times New Roman" panose="02020603050405020304" pitchFamily="18" charset="0"/>
                  </a:rPr>
                  <a:t>– </a:t>
                </a:r>
                <a:r>
                  <a:rPr lang="lv-LV" sz="1600" dirty="0">
                    <a:latin typeface="Times New Roman" panose="02020603050405020304" pitchFamily="18" charset="0"/>
                    <a:cs typeface="Times New Roman" panose="02020603050405020304" pitchFamily="18" charset="0"/>
                  </a:rPr>
                  <a:t>krītošās gaismas </a:t>
                </a:r>
                <a:r>
                  <a:rPr lang="lv-LV" sz="1600" dirty="0" smtClean="0">
                    <a:latin typeface="Times New Roman" panose="02020603050405020304" pitchFamily="18" charset="0"/>
                    <a:cs typeface="Times New Roman" panose="02020603050405020304" pitchFamily="18" charset="0"/>
                  </a:rPr>
                  <a:t>intensitāte</a:t>
                </a:r>
              </a:p>
              <a:p>
                <a:r>
                  <a:rPr lang="lv-LV" sz="1600" i="1" dirty="0" smtClean="0">
                    <a:latin typeface="Times New Roman" panose="02020603050405020304" pitchFamily="18" charset="0"/>
                    <a:cs typeface="Times New Roman" panose="02020603050405020304" pitchFamily="18" charset="0"/>
                  </a:rPr>
                  <a:t>I</a:t>
                </a:r>
                <a:r>
                  <a:rPr lang="lv-LV" sz="1600" dirty="0" smtClean="0">
                    <a:latin typeface="Times New Roman" panose="02020603050405020304" pitchFamily="18" charset="0"/>
                    <a:cs typeface="Times New Roman" panose="02020603050405020304" pitchFamily="18" charset="0"/>
                  </a:rPr>
                  <a:t> – </a:t>
                </a:r>
                <a:r>
                  <a:rPr lang="lv-LV" sz="1600" dirty="0">
                    <a:latin typeface="Times New Roman" panose="02020603050405020304" pitchFamily="18" charset="0"/>
                    <a:cs typeface="Times New Roman" panose="02020603050405020304" pitchFamily="18" charset="0"/>
                  </a:rPr>
                  <a:t>cauri </a:t>
                </a:r>
                <a:r>
                  <a:rPr lang="lv-LV" sz="1600" dirty="0" smtClean="0">
                    <a:latin typeface="Times New Roman" panose="02020603050405020304" pitchFamily="18" charset="0"/>
                    <a:cs typeface="Times New Roman" panose="02020603050405020304" pitchFamily="18" charset="0"/>
                  </a:rPr>
                  <a:t>vielai </a:t>
                </a:r>
                <a:r>
                  <a:rPr lang="lv-LV" sz="1600" dirty="0">
                    <a:latin typeface="Times New Roman" panose="02020603050405020304" pitchFamily="18" charset="0"/>
                    <a:cs typeface="Times New Roman" panose="02020603050405020304" pitchFamily="18" charset="0"/>
                  </a:rPr>
                  <a:t>izejošās gaismas </a:t>
                </a:r>
                <a:r>
                  <a:rPr lang="lv-LV" sz="1600" dirty="0" smtClean="0">
                    <a:latin typeface="Times New Roman" panose="02020603050405020304" pitchFamily="18" charset="0"/>
                    <a:cs typeface="Times New Roman" panose="02020603050405020304" pitchFamily="18" charset="0"/>
                  </a:rPr>
                  <a:t>intensitāte </a:t>
                </a:r>
              </a:p>
              <a:p>
                <a:r>
                  <a:rPr lang="lv-LV" sz="1600" i="1" dirty="0" smtClean="0">
                    <a:latin typeface="Times New Roman" panose="02020603050405020304" pitchFamily="18" charset="0"/>
                    <a:cs typeface="Times New Roman" panose="02020603050405020304" pitchFamily="18" charset="0"/>
                  </a:rPr>
                  <a:t>l</a:t>
                </a:r>
                <a:r>
                  <a:rPr lang="lv-LV" sz="1600" dirty="0" smtClean="0">
                    <a:latin typeface="Times New Roman" panose="02020603050405020304" pitchFamily="18" charset="0"/>
                    <a:cs typeface="Times New Roman" panose="02020603050405020304" pitchFamily="18" charset="0"/>
                  </a:rPr>
                  <a:t> – absorbijas ceļš</a:t>
                </a:r>
                <a:endParaRPr lang="lv-LV" sz="1600" i="1" dirty="0">
                  <a:latin typeface="Cambria Math"/>
                  <a:ea typeface="Cambria Math"/>
                </a:endParaRPr>
              </a:p>
              <a:p>
                <a14:m>
                  <m:oMath xmlns:m="http://schemas.openxmlformats.org/officeDocument/2006/math">
                    <m:sSub>
                      <m:sSubPr>
                        <m:ctrlPr>
                          <a:rPr lang="lv-LV" sz="1600" i="1">
                            <a:latin typeface="Cambria Math"/>
                            <a:ea typeface="Cambria Math"/>
                          </a:rPr>
                        </m:ctrlPr>
                      </m:sSubPr>
                      <m:e>
                        <m:r>
                          <a:rPr lang="lv-LV" sz="1600" i="1">
                            <a:latin typeface="Cambria Math"/>
                            <a:ea typeface="Cambria Math"/>
                          </a:rPr>
                          <m:t>𝜇</m:t>
                        </m:r>
                      </m:e>
                      <m:sub>
                        <m:r>
                          <a:rPr lang="lv-LV" sz="1600" i="1">
                            <a:latin typeface="Cambria Math"/>
                            <a:ea typeface="Cambria Math"/>
                          </a:rPr>
                          <m:t>𝑎</m:t>
                        </m:r>
                      </m:sub>
                    </m:sSub>
                  </m:oMath>
                </a14:m>
                <a:r>
                  <a:rPr lang="lv-LV" sz="1600" dirty="0" smtClean="0">
                    <a:latin typeface="Times New Roman" panose="02020603050405020304" pitchFamily="18" charset="0"/>
                    <a:cs typeface="Times New Roman" panose="02020603050405020304" pitchFamily="18" charset="0"/>
                  </a:rPr>
                  <a:t> - absorbcijas koeficients</a:t>
                </a:r>
              </a:p>
              <a:p>
                <a:endParaRPr lang="lv-LV" sz="1600" dirty="0">
                  <a:latin typeface="Times New Roman" panose="02020603050405020304" pitchFamily="18" charset="0"/>
                  <a:cs typeface="Times New Roman" panose="02020603050405020304" pitchFamily="18" charset="0"/>
                </a:endParaRPr>
              </a:p>
              <a:p>
                <a:endParaRPr lang="lv-LV" sz="1600" dirty="0" smtClean="0">
                  <a:latin typeface="Times New Roman" panose="02020603050405020304" pitchFamily="18" charset="0"/>
                  <a:cs typeface="Times New Roman" panose="02020603050405020304" pitchFamily="18" charset="0"/>
                </a:endParaRPr>
              </a:p>
              <a:p>
                <a:endParaRPr lang="lv-LV" sz="1600" dirty="0" smtClean="0">
                  <a:latin typeface="Times New Roman" panose="02020603050405020304" pitchFamily="18" charset="0"/>
                  <a:cs typeface="Times New Roman" panose="02020603050405020304" pitchFamily="18" charset="0"/>
                </a:endParaRPr>
              </a:p>
              <a:p>
                <a:r>
                  <a:rPr lang="lv-LV" sz="1600" i="1" dirty="0" smtClean="0">
                    <a:latin typeface="Times New Roman" panose="02020603050405020304" pitchFamily="18" charset="0"/>
                    <a:cs typeface="Times New Roman" panose="02020603050405020304" pitchFamily="18" charset="0"/>
                  </a:rPr>
                  <a:t>I</a:t>
                </a:r>
                <a:r>
                  <a:rPr lang="lv-LV" sz="1600" i="1" baseline="-25000" dirty="0">
                    <a:latin typeface="Times New Roman" panose="02020603050405020304" pitchFamily="18" charset="0"/>
                    <a:cs typeface="Times New Roman" panose="02020603050405020304" pitchFamily="18" charset="0"/>
                  </a:rPr>
                  <a:t>i</a:t>
                </a:r>
                <a:r>
                  <a:rPr lang="lv-LV" sz="1600" dirty="0" smtClean="0">
                    <a:latin typeface="Times New Roman" panose="02020603050405020304" pitchFamily="18" charset="0"/>
                    <a:cs typeface="Times New Roman" panose="02020603050405020304" pitchFamily="18" charset="0"/>
                  </a:rPr>
                  <a:t> – </a:t>
                </a:r>
                <a:r>
                  <a:rPr lang="lv-LV" sz="1600" dirty="0">
                    <a:latin typeface="Times New Roman" panose="02020603050405020304" pitchFamily="18" charset="0"/>
                    <a:cs typeface="Times New Roman" panose="02020603050405020304" pitchFamily="18" charset="0"/>
                  </a:rPr>
                  <a:t>no ādas atstarotā gaismas intensitāte </a:t>
                </a:r>
                <a:r>
                  <a:rPr lang="lv-LV" sz="1600" dirty="0" smtClean="0">
                    <a:latin typeface="Times New Roman" panose="02020603050405020304" pitchFamily="18" charset="0"/>
                    <a:cs typeface="Times New Roman" panose="02020603050405020304" pitchFamily="18" charset="0"/>
                  </a:rPr>
                  <a:t> </a:t>
                </a:r>
              </a:p>
              <a:p>
                <a:r>
                  <a:rPr lang="lv-LV" sz="1600" i="1" dirty="0" smtClean="0">
                    <a:latin typeface="Times New Roman" panose="02020603050405020304" pitchFamily="18" charset="0"/>
                    <a:cs typeface="Times New Roman" panose="02020603050405020304" pitchFamily="18" charset="0"/>
                  </a:rPr>
                  <a:t>I</a:t>
                </a:r>
                <a:r>
                  <a:rPr lang="lv-LV" sz="1600" i="1" baseline="-25000" dirty="0" smtClean="0">
                    <a:latin typeface="Times New Roman" panose="02020603050405020304" pitchFamily="18" charset="0"/>
                    <a:cs typeface="Times New Roman" panose="02020603050405020304" pitchFamily="18" charset="0"/>
                  </a:rPr>
                  <a:t>0i</a:t>
                </a:r>
                <a:r>
                  <a:rPr lang="lv-LV" sz="1600" dirty="0" smtClean="0">
                    <a:latin typeface="Times New Roman" panose="02020603050405020304" pitchFamily="18" charset="0"/>
                    <a:cs typeface="Times New Roman" panose="02020603050405020304" pitchFamily="18" charset="0"/>
                  </a:rPr>
                  <a:t> – no references atstarotās </a:t>
                </a:r>
                <a:r>
                  <a:rPr lang="lv-LV" sz="1600" dirty="0">
                    <a:latin typeface="Times New Roman" panose="02020603050405020304" pitchFamily="18" charset="0"/>
                    <a:cs typeface="Times New Roman" panose="02020603050405020304" pitchFamily="18" charset="0"/>
                  </a:rPr>
                  <a:t>gaismas </a:t>
                </a:r>
                <a:r>
                  <a:rPr lang="lv-LV" sz="1600" dirty="0" smtClean="0">
                    <a:latin typeface="Times New Roman" panose="02020603050405020304" pitchFamily="18" charset="0"/>
                    <a:cs typeface="Times New Roman" panose="02020603050405020304" pitchFamily="18" charset="0"/>
                  </a:rPr>
                  <a:t>intensitāte</a:t>
                </a:r>
              </a:p>
              <a:p>
                <a:r>
                  <a:rPr lang="lv-LV" sz="1600" i="1" dirty="0" smtClean="0">
                    <a:latin typeface="Times New Roman" panose="02020603050405020304" pitchFamily="18" charset="0"/>
                    <a:cs typeface="Times New Roman" panose="02020603050405020304" pitchFamily="18" charset="0"/>
                  </a:rPr>
                  <a:t>c</a:t>
                </a:r>
                <a:r>
                  <a:rPr lang="lv-LV" sz="1600" dirty="0" smtClean="0">
                    <a:latin typeface="Times New Roman" panose="02020603050405020304" pitchFamily="18" charset="0"/>
                    <a:cs typeface="Times New Roman" panose="02020603050405020304" pitchFamily="18" charset="0"/>
                  </a:rPr>
                  <a:t> – relatīvā koncentrācija</a:t>
                </a:r>
              </a:p>
              <a:p>
                <a:r>
                  <a:rPr lang="el-GR" sz="1600" i="1" dirty="0">
                    <a:latin typeface="Times New Roman" panose="02020603050405020304" pitchFamily="18" charset="0"/>
                    <a:cs typeface="Times New Roman" panose="02020603050405020304" pitchFamily="18" charset="0"/>
                  </a:rPr>
                  <a:t>ε</a:t>
                </a:r>
                <a:r>
                  <a:rPr lang="lv-LV" sz="1600" dirty="0" smtClean="0">
                    <a:latin typeface="Times New Roman" panose="02020603050405020304" pitchFamily="18" charset="0"/>
                    <a:cs typeface="Times New Roman" panose="02020603050405020304" pitchFamily="18" charset="0"/>
                  </a:rPr>
                  <a:t> – ekstinkcijas koeficients</a:t>
                </a:r>
              </a:p>
              <a:p>
                <a:endParaRPr lang="lv-LV" sz="1600" dirty="0" smtClean="0">
                  <a:latin typeface="Times New Roman" panose="02020603050405020304" pitchFamily="18" charset="0"/>
                  <a:cs typeface="Times New Roman" panose="02020603050405020304" pitchFamily="18" charset="0"/>
                </a:endParaRPr>
              </a:p>
              <a:p>
                <a:r>
                  <a:rPr lang="lv-LV" sz="1600" dirty="0" smtClean="0">
                    <a:latin typeface="Times New Roman" panose="02020603050405020304" pitchFamily="18" charset="0"/>
                    <a:cs typeface="Times New Roman" panose="02020603050405020304" pitchFamily="18" charset="0"/>
                  </a:rPr>
                  <a:t>Indeksi:</a:t>
                </a:r>
              </a:p>
              <a:p>
                <a:r>
                  <a:rPr lang="lv-LV" sz="1600" i="1" dirty="0" smtClean="0">
                    <a:latin typeface="Times New Roman" panose="02020603050405020304" pitchFamily="18" charset="0"/>
                    <a:cs typeface="Times New Roman" panose="02020603050405020304" pitchFamily="18" charset="0"/>
                  </a:rPr>
                  <a:t>a=OH</a:t>
                </a:r>
                <a:r>
                  <a:rPr lang="lv-LV" sz="1600" dirty="0" smtClean="0">
                    <a:latin typeface="Times New Roman" panose="02020603050405020304" pitchFamily="18" charset="0"/>
                    <a:cs typeface="Times New Roman" panose="02020603050405020304" pitchFamily="18" charset="0"/>
                  </a:rPr>
                  <a:t> </a:t>
                </a:r>
                <a:r>
                  <a:rPr lang="lv-LV" sz="1600" dirty="0">
                    <a:latin typeface="Times New Roman" panose="02020603050405020304" pitchFamily="18" charset="0"/>
                    <a:cs typeface="Times New Roman" panose="02020603050405020304" pitchFamily="18" charset="0"/>
                  </a:rPr>
                  <a:t>– </a:t>
                </a:r>
                <a:r>
                  <a:rPr lang="lv-LV" sz="1600" dirty="0" smtClean="0">
                    <a:latin typeface="Times New Roman" panose="02020603050405020304" pitchFamily="18" charset="0"/>
                    <a:cs typeface="Times New Roman" panose="02020603050405020304" pitchFamily="18" charset="0"/>
                  </a:rPr>
                  <a:t>oksihemoglobīns</a:t>
                </a:r>
              </a:p>
              <a:p>
                <a:r>
                  <a:rPr lang="lv-LV" sz="1600" i="1" dirty="0">
                    <a:latin typeface="Times New Roman" panose="02020603050405020304" pitchFamily="18" charset="0"/>
                    <a:cs typeface="Times New Roman" panose="02020603050405020304" pitchFamily="18" charset="0"/>
                  </a:rPr>
                  <a:t>b</a:t>
                </a:r>
                <a:r>
                  <a:rPr lang="lv-LV" sz="1600" i="1" dirty="0" smtClean="0">
                    <a:latin typeface="Times New Roman" panose="02020603050405020304" pitchFamily="18" charset="0"/>
                    <a:cs typeface="Times New Roman" panose="02020603050405020304" pitchFamily="18" charset="0"/>
                  </a:rPr>
                  <a:t>=DOH</a:t>
                </a:r>
                <a:r>
                  <a:rPr lang="lv-LV" sz="1600" dirty="0" smtClean="0">
                    <a:latin typeface="Times New Roman" panose="02020603050405020304" pitchFamily="18" charset="0"/>
                    <a:cs typeface="Times New Roman" panose="02020603050405020304" pitchFamily="18" charset="0"/>
                  </a:rPr>
                  <a:t> </a:t>
                </a:r>
                <a:r>
                  <a:rPr lang="lv-LV" sz="1600" dirty="0">
                    <a:latin typeface="Times New Roman" panose="02020603050405020304" pitchFamily="18" charset="0"/>
                    <a:cs typeface="Times New Roman" panose="02020603050405020304" pitchFamily="18" charset="0"/>
                  </a:rPr>
                  <a:t>– </a:t>
                </a:r>
                <a:r>
                  <a:rPr lang="lv-LV" sz="1600" dirty="0" smtClean="0">
                    <a:latin typeface="Times New Roman" panose="02020603050405020304" pitchFamily="18" charset="0"/>
                    <a:cs typeface="Times New Roman" panose="02020603050405020304" pitchFamily="18" charset="0"/>
                  </a:rPr>
                  <a:t>deoksihemoglobīns</a:t>
                </a:r>
              </a:p>
              <a:p>
                <a:r>
                  <a:rPr lang="lv-LV" sz="1600" i="1" dirty="0">
                    <a:latin typeface="Times New Roman" panose="02020603050405020304" pitchFamily="18" charset="0"/>
                    <a:cs typeface="Times New Roman" panose="02020603050405020304" pitchFamily="18" charset="0"/>
                  </a:rPr>
                  <a:t>c</a:t>
                </a:r>
                <a:r>
                  <a:rPr lang="lv-LV" sz="1600" i="1" dirty="0" smtClean="0">
                    <a:latin typeface="Times New Roman" panose="02020603050405020304" pitchFamily="18" charset="0"/>
                    <a:cs typeface="Times New Roman" panose="02020603050405020304" pitchFamily="18" charset="0"/>
                  </a:rPr>
                  <a:t>=MEL</a:t>
                </a:r>
                <a:r>
                  <a:rPr lang="lv-LV" sz="1600" dirty="0" smtClean="0">
                    <a:latin typeface="Times New Roman" panose="02020603050405020304" pitchFamily="18" charset="0"/>
                    <a:cs typeface="Times New Roman" panose="02020603050405020304" pitchFamily="18" charset="0"/>
                  </a:rPr>
                  <a:t> </a:t>
                </a:r>
                <a:r>
                  <a:rPr lang="lv-LV" sz="1600">
                    <a:latin typeface="Times New Roman" panose="02020603050405020304" pitchFamily="18" charset="0"/>
                    <a:cs typeface="Times New Roman" panose="02020603050405020304" pitchFamily="18" charset="0"/>
                  </a:rPr>
                  <a:t>– </a:t>
                </a:r>
                <a:r>
                  <a:rPr lang="lv-LV" sz="1600" smtClean="0">
                    <a:latin typeface="Times New Roman" panose="02020603050405020304" pitchFamily="18" charset="0"/>
                    <a:cs typeface="Times New Roman" panose="02020603050405020304" pitchFamily="18" charset="0"/>
                  </a:rPr>
                  <a:t>melanīns</a:t>
                </a:r>
                <a:endParaRPr lang="lv-LV" sz="1600" dirty="0" smtClean="0">
                  <a:latin typeface="Times New Roman" panose="02020603050405020304" pitchFamily="18" charset="0"/>
                  <a:cs typeface="Times New Roman" panose="02020603050405020304" pitchFamily="18" charset="0"/>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6084168" y="1587564"/>
                <a:ext cx="3059832" cy="4770537"/>
              </a:xfrm>
              <a:prstGeom prst="rect">
                <a:avLst/>
              </a:prstGeom>
              <a:blipFill rotWithShape="1">
                <a:blip r:embed="rId4"/>
                <a:stretch>
                  <a:fillRect l="-996" t="-383" b="-639"/>
                </a:stretch>
              </a:blipFill>
            </p:spPr>
            <p:txBody>
              <a:bodyPr/>
              <a:lstStyle/>
              <a:p>
                <a:r>
                  <a:rPr lang="lv-LV">
                    <a:noFill/>
                  </a:rPr>
                  <a:t> </a:t>
                </a:r>
              </a:p>
            </p:txBody>
          </p:sp>
        </mc:Fallback>
      </mc:AlternateContent>
    </p:spTree>
    <p:extLst>
      <p:ext uri="{BB962C8B-B14F-4D97-AF65-F5344CB8AC3E}">
        <p14:creationId xmlns:p14="http://schemas.microsoft.com/office/powerpoint/2010/main" val="34727155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dirty="0" smtClean="0"/>
              <a:t>Priekšrocība: vienkāršs atrisinājums</a:t>
            </a:r>
            <a:endParaRPr lang="lv-LV" dirty="0"/>
          </a:p>
        </p:txBody>
      </p:sp>
      <p:sp>
        <p:nvSpPr>
          <p:cNvPr id="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graphicFrame>
        <p:nvGraphicFramePr>
          <p:cNvPr id="5" name="Object 4"/>
          <p:cNvGraphicFramePr>
            <a:graphicFrameLocks noChangeAspect="1"/>
          </p:cNvGraphicFramePr>
          <p:nvPr>
            <p:extLst>
              <p:ext uri="{D42A27DB-BD31-4B8C-83A1-F6EECF244321}">
                <p14:modId xmlns:p14="http://schemas.microsoft.com/office/powerpoint/2010/main" val="845555532"/>
              </p:ext>
            </p:extLst>
          </p:nvPr>
        </p:nvGraphicFramePr>
        <p:xfrm>
          <a:off x="2123728" y="2348880"/>
          <a:ext cx="5985668" cy="504056"/>
        </p:xfrm>
        <a:graphic>
          <a:graphicData uri="http://schemas.openxmlformats.org/presentationml/2006/ole">
            <mc:AlternateContent xmlns:mc="http://schemas.openxmlformats.org/markup-compatibility/2006">
              <mc:Choice xmlns:v="urn:schemas-microsoft-com:vml" Requires="v">
                <p:oleObj spid="_x0000_s52265" name="Equation" r:id="rId3" imgW="2717800" imgH="228600" progId="Equation.3">
                  <p:embed/>
                </p:oleObj>
              </mc:Choice>
              <mc:Fallback>
                <p:oleObj name="Equation" r:id="rId3" imgW="2717800" imgH="2286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3728" y="2348880"/>
                        <a:ext cx="5985668" cy="504056"/>
                      </a:xfrm>
                      <a:prstGeom prst="rect">
                        <a:avLst/>
                      </a:prstGeom>
                      <a:noFill/>
                    </p:spPr>
                  </p:pic>
                </p:oleObj>
              </mc:Fallback>
            </mc:AlternateContent>
          </a:graphicData>
        </a:graphic>
      </p:graphicFrame>
      <p:sp>
        <p:nvSpPr>
          <p:cNvPr id="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graphicFrame>
        <p:nvGraphicFramePr>
          <p:cNvPr id="7" name="Object 6"/>
          <p:cNvGraphicFramePr>
            <a:graphicFrameLocks noChangeAspect="1"/>
          </p:cNvGraphicFramePr>
          <p:nvPr>
            <p:extLst>
              <p:ext uri="{D42A27DB-BD31-4B8C-83A1-F6EECF244321}">
                <p14:modId xmlns:p14="http://schemas.microsoft.com/office/powerpoint/2010/main" val="2282333557"/>
              </p:ext>
            </p:extLst>
          </p:nvPr>
        </p:nvGraphicFramePr>
        <p:xfrm>
          <a:off x="2106613" y="1628775"/>
          <a:ext cx="5789612" cy="504825"/>
        </p:xfrm>
        <a:graphic>
          <a:graphicData uri="http://schemas.openxmlformats.org/presentationml/2006/ole">
            <mc:AlternateContent xmlns:mc="http://schemas.openxmlformats.org/markup-compatibility/2006">
              <mc:Choice xmlns:v="urn:schemas-microsoft-com:vml" Requires="v">
                <p:oleObj spid="_x0000_s52266" name="Equation" r:id="rId5" imgW="2628720" imgH="228600" progId="Equation.3">
                  <p:embed/>
                </p:oleObj>
              </mc:Choice>
              <mc:Fallback>
                <p:oleObj name="Equation" r:id="rId5" imgW="2628720" imgH="228600" progId="Equation.3">
                  <p:embed/>
                  <p:pic>
                    <p:nvPicPr>
                      <p:cNvPr id="0" name="Object 5"/>
                      <p:cNvPicPr>
                        <a:picLocks noChangeAspect="1" noChangeArrowheads="1"/>
                      </p:cNvPicPr>
                      <p:nvPr/>
                    </p:nvPicPr>
                    <p:blipFill>
                      <a:blip r:embed="rId6"/>
                      <a:srcRect/>
                      <a:stretch>
                        <a:fillRect/>
                      </a:stretch>
                    </p:blipFill>
                    <p:spPr bwMode="auto">
                      <a:xfrm>
                        <a:off x="2106613" y="1628775"/>
                        <a:ext cx="5789612" cy="504825"/>
                      </a:xfrm>
                      <a:prstGeom prst="rect">
                        <a:avLst/>
                      </a:prstGeom>
                      <a:noFill/>
                    </p:spPr>
                  </p:pic>
                </p:oleObj>
              </mc:Fallback>
            </mc:AlternateContent>
          </a:graphicData>
        </a:graphic>
      </p:graphicFrame>
      <p:sp>
        <p:nvSpPr>
          <p:cNvPr id="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sp>
        <p:nvSpPr>
          <p:cNvPr id="11"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sp>
        <p:nvSpPr>
          <p:cNvPr id="13" name="Rectangle 16"/>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sp>
        <p:nvSpPr>
          <p:cNvPr id="15" name="Rectangle 18"/>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graphicFrame>
        <p:nvGraphicFramePr>
          <p:cNvPr id="16" name="Object 15"/>
          <p:cNvGraphicFramePr>
            <a:graphicFrameLocks noChangeAspect="1"/>
          </p:cNvGraphicFramePr>
          <p:nvPr>
            <p:extLst>
              <p:ext uri="{D42A27DB-BD31-4B8C-83A1-F6EECF244321}">
                <p14:modId xmlns:p14="http://schemas.microsoft.com/office/powerpoint/2010/main" val="3748728583"/>
              </p:ext>
            </p:extLst>
          </p:nvPr>
        </p:nvGraphicFramePr>
        <p:xfrm>
          <a:off x="2123728" y="2996952"/>
          <a:ext cx="5964663" cy="504056"/>
        </p:xfrm>
        <a:graphic>
          <a:graphicData uri="http://schemas.openxmlformats.org/presentationml/2006/ole">
            <mc:AlternateContent xmlns:mc="http://schemas.openxmlformats.org/markup-compatibility/2006">
              <mc:Choice xmlns:v="urn:schemas-microsoft-com:vml" Requires="v">
                <p:oleObj spid="_x0000_s52267" name="Equation" r:id="rId7" imgW="2705100" imgH="228600" progId="Equation.3">
                  <p:embed/>
                </p:oleObj>
              </mc:Choice>
              <mc:Fallback>
                <p:oleObj name="Equation" r:id="rId7" imgW="2705100" imgH="228600" progId="Equation.3">
                  <p:embed/>
                  <p:pic>
                    <p:nvPicPr>
                      <p:cNvPr id="0" name="Object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23728" y="2996952"/>
                        <a:ext cx="5964663" cy="504056"/>
                      </a:xfrm>
                      <a:prstGeom prst="rect">
                        <a:avLst/>
                      </a:prstGeom>
                      <a:noFill/>
                    </p:spPr>
                  </p:pic>
                </p:oleObj>
              </mc:Fallback>
            </mc:AlternateContent>
          </a:graphicData>
        </a:graphic>
      </p:graphicFrame>
      <p:sp>
        <p:nvSpPr>
          <p:cNvPr id="17" name="TextBox 16"/>
          <p:cNvSpPr txBox="1"/>
          <p:nvPr/>
        </p:nvSpPr>
        <p:spPr>
          <a:xfrm>
            <a:off x="531855" y="4077072"/>
            <a:ext cx="8288679" cy="1200329"/>
          </a:xfrm>
          <a:prstGeom prst="rect">
            <a:avLst/>
          </a:prstGeom>
          <a:noFill/>
        </p:spPr>
        <p:txBody>
          <a:bodyPr wrap="none" rtlCol="0">
            <a:spAutoFit/>
          </a:bodyPr>
          <a:lstStyle/>
          <a:p>
            <a:r>
              <a:rPr lang="lv-LV" sz="2400" dirty="0" smtClean="0">
                <a:sym typeface="Wingdings" panose="05000000000000000000" pitchFamily="2" charset="2"/>
              </a:rPr>
              <a:t>Zinot spektrālo vājinājumu </a:t>
            </a:r>
            <a:r>
              <a:rPr lang="lv-LV" sz="2400" i="1" dirty="0" smtClean="0">
                <a:sym typeface="Wingdings" panose="05000000000000000000" pitchFamily="2" charset="2"/>
              </a:rPr>
              <a:t>k</a:t>
            </a:r>
            <a:r>
              <a:rPr lang="lv-LV" sz="2400" dirty="0" smtClean="0">
                <a:sym typeface="Wingdings" panose="05000000000000000000" pitchFamily="2" charset="2"/>
              </a:rPr>
              <a:t> </a:t>
            </a:r>
            <a:r>
              <a:rPr lang="lv-LV" sz="2400" baseline="-25000" dirty="0" smtClean="0">
                <a:sym typeface="Wingdings" panose="05000000000000000000" pitchFamily="2" charset="2"/>
              </a:rPr>
              <a:t>i</a:t>
            </a:r>
            <a:r>
              <a:rPr lang="lv-LV" sz="2400" dirty="0" smtClean="0">
                <a:sym typeface="Wingdings" panose="05000000000000000000" pitchFamily="2" charset="2"/>
              </a:rPr>
              <a:t> vērtības katrā pikselī, nonākam pie</a:t>
            </a:r>
          </a:p>
          <a:p>
            <a:r>
              <a:rPr lang="lv-LV" sz="2400" dirty="0" smtClean="0">
                <a:sym typeface="Wingdings" panose="05000000000000000000" pitchFamily="2" charset="2"/>
              </a:rPr>
              <a:t> 3 hromoforu koncentrācijām attiecīgajā pikselī  </a:t>
            </a:r>
          </a:p>
          <a:p>
            <a:r>
              <a:rPr lang="lv-LV" sz="2400" dirty="0">
                <a:sym typeface="Wingdings" panose="05000000000000000000" pitchFamily="2" charset="2"/>
              </a:rPr>
              <a:t>k</a:t>
            </a:r>
            <a:r>
              <a:rPr lang="lv-LV" sz="2400" dirty="0" smtClean="0">
                <a:sym typeface="Wingdings" panose="05000000000000000000" pitchFamily="2" charset="2"/>
              </a:rPr>
              <a:t>onstruējam sadalījuma kartes katrai no 3 ādas hromoforām </a:t>
            </a:r>
            <a:endParaRPr lang="lv-LV" sz="2400" dirty="0"/>
          </a:p>
        </p:txBody>
      </p:sp>
    </p:spTree>
    <p:extLst>
      <p:ext uri="{BB962C8B-B14F-4D97-AF65-F5344CB8AC3E}">
        <p14:creationId xmlns:p14="http://schemas.microsoft.com/office/powerpoint/2010/main" val="12396721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988840"/>
          </a:xfrm>
        </p:spPr>
        <p:txBody>
          <a:bodyPr>
            <a:normAutofit fontScale="90000"/>
          </a:bodyPr>
          <a:lstStyle/>
          <a:p>
            <a:r>
              <a:rPr lang="lv-LV" dirty="0" smtClean="0"/>
              <a:t>Piemērs: </a:t>
            </a:r>
            <a:br>
              <a:rPr lang="lv-LV" dirty="0" smtClean="0"/>
            </a:br>
            <a:r>
              <a:rPr lang="lv-LV" dirty="0" smtClean="0"/>
              <a:t>ādas </a:t>
            </a:r>
            <a:r>
              <a:rPr lang="lv-LV" dirty="0"/>
              <a:t>asinsvadu </a:t>
            </a:r>
            <a:r>
              <a:rPr lang="lv-LV" dirty="0" smtClean="0"/>
              <a:t>veidojums un pigmentēts veidojums (dzimumzīme)</a:t>
            </a:r>
            <a:endParaRPr lang="lv-LV" dirty="0"/>
          </a:p>
        </p:txBody>
      </p:sp>
      <p:pic>
        <p:nvPicPr>
          <p:cNvPr id="532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707" y="2204864"/>
            <a:ext cx="8737270" cy="36724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656769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lv-LV" dirty="0" smtClean="0">
                <a:latin typeface="Times New Roman" panose="02020603050405020304" pitchFamily="18" charset="0"/>
                <a:cs typeface="Times New Roman" panose="02020603050405020304" pitchFamily="18" charset="0"/>
              </a:rPr>
              <a:t>Vēlreiz: attēlu apstrādes shēma</a:t>
            </a:r>
            <a:endParaRPr lang="lv-LV"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124744"/>
            <a:ext cx="9036496" cy="5733256"/>
          </a:xfrm>
        </p:spPr>
        <p:txBody>
          <a:bodyPr>
            <a:normAutofit fontScale="92500" lnSpcReduction="10000"/>
          </a:bodyPr>
          <a:lstStyle/>
          <a:p>
            <a:pPr marL="514350" indent="-514350">
              <a:buAutoNum type="arabicPeriod"/>
            </a:pPr>
            <a:r>
              <a:rPr lang="lv-LV" sz="2700" dirty="0" smtClean="0">
                <a:latin typeface="Times New Roman" panose="02020603050405020304" pitchFamily="18" charset="0"/>
                <a:cs typeface="Times New Roman" panose="02020603050405020304" pitchFamily="18" charset="0"/>
              </a:rPr>
              <a:t>Uzņemto krāsu attēlu sadala R, G un B attēlos.</a:t>
            </a:r>
          </a:p>
          <a:p>
            <a:pPr marL="514350" indent="-514350">
              <a:buAutoNum type="arabicPeriod"/>
            </a:pPr>
            <a:r>
              <a:rPr lang="lv-LV" sz="2700" dirty="0" smtClean="0">
                <a:latin typeface="Times New Roman" panose="02020603050405020304" pitchFamily="18" charset="0"/>
                <a:cs typeface="Times New Roman" panose="02020603050405020304" pitchFamily="18" charset="0"/>
              </a:rPr>
              <a:t>Izdala veselas ādas apgabalu, kurā aprēķina vidējās RGB vērtības katrā kanālā.</a:t>
            </a:r>
          </a:p>
          <a:p>
            <a:pPr marL="514350" indent="-514350">
              <a:buAutoNum type="arabicPeriod"/>
            </a:pPr>
            <a:r>
              <a:rPr lang="lv-LV" sz="2700" dirty="0" smtClean="0">
                <a:latin typeface="Times New Roman" panose="02020603050405020304" pitchFamily="18" charset="0"/>
                <a:cs typeface="Times New Roman" panose="02020603050405020304" pitchFamily="18" charset="0"/>
              </a:rPr>
              <a:t>Izdala interesējošo ādas apgabalu ar pataloģiju.</a:t>
            </a:r>
          </a:p>
          <a:p>
            <a:pPr marL="514350" indent="-514350">
              <a:buAutoNum type="arabicPeriod"/>
            </a:pPr>
            <a:r>
              <a:rPr lang="lv-LV" sz="2700" dirty="0" smtClean="0">
                <a:latin typeface="Times New Roman" panose="02020603050405020304" pitchFamily="18" charset="0"/>
                <a:cs typeface="Times New Roman" panose="02020603050405020304" pitchFamily="18" charset="0"/>
              </a:rPr>
              <a:t>Izmantojot RGB pārklāšanās algoritmu, trihromātiskā apgaismojumā uzņemto attēlu sadala trīs monohromatiskos attēlos pie katra izmantotā viļņa garuma.</a:t>
            </a:r>
          </a:p>
          <a:p>
            <a:pPr marL="514350" indent="-514350">
              <a:buAutoNum type="arabicPeriod"/>
            </a:pPr>
            <a:r>
              <a:rPr lang="lv-LV" sz="2700" dirty="0" smtClean="0">
                <a:latin typeface="Times New Roman" panose="02020603050405020304" pitchFamily="18" charset="0"/>
                <a:cs typeface="Times New Roman" panose="02020603050405020304" pitchFamily="18" charset="0"/>
              </a:rPr>
              <a:t>Aprēķina spektrālās vājināšanas koeficientus.</a:t>
            </a:r>
          </a:p>
          <a:p>
            <a:pPr marL="514350" indent="-514350">
              <a:buAutoNum type="arabicPeriod"/>
            </a:pPr>
            <a:r>
              <a:rPr lang="lv-LV" sz="2700" dirty="0" smtClean="0">
                <a:latin typeface="Times New Roman" panose="02020603050405020304" pitchFamily="18" charset="0"/>
                <a:cs typeface="Times New Roman" panose="02020603050405020304" pitchFamily="18" charset="0"/>
              </a:rPr>
              <a:t>Aprēķina hromoforu relatīvās koncentrācijas katrā attēla pikselī un izveido hromoforu sadalījuma kartes.</a:t>
            </a:r>
          </a:p>
          <a:p>
            <a:pPr marL="514350" indent="-514350">
              <a:buAutoNum type="arabicPeriod"/>
            </a:pPr>
            <a:endParaRPr lang="lv-LV" sz="2700" dirty="0">
              <a:latin typeface="Times New Roman" panose="02020603050405020304" pitchFamily="18" charset="0"/>
              <a:cs typeface="Times New Roman" panose="02020603050405020304" pitchFamily="18" charset="0"/>
            </a:endParaRPr>
          </a:p>
          <a:p>
            <a:pPr marL="514350" indent="-514350">
              <a:buAutoNum type="arabicPeriod"/>
            </a:pPr>
            <a:r>
              <a:rPr lang="lv-LV" sz="2700" dirty="0" smtClean="0">
                <a:latin typeface="Times New Roman" panose="02020603050405020304" pitchFamily="18" charset="0"/>
                <a:cs typeface="Times New Roman" panose="02020603050405020304" pitchFamily="18" charset="0"/>
              </a:rPr>
              <a:t>Turpinājums 2.posmā: </a:t>
            </a:r>
            <a:r>
              <a:rPr lang="lv-LV" sz="2700" dirty="0">
                <a:latin typeface="Times New Roman" panose="02020603050405020304" pitchFamily="18" charset="0"/>
                <a:cs typeface="Times New Roman" panose="02020603050405020304" pitchFamily="18" charset="0"/>
              </a:rPr>
              <a:t>alternatīvas apgaismotāju konstrukcijas, 4 </a:t>
            </a:r>
            <a:r>
              <a:rPr lang="lv-LV" sz="2700" dirty="0" smtClean="0">
                <a:latin typeface="Times New Roman" panose="02020603050405020304" pitchFamily="18" charset="0"/>
                <a:cs typeface="Times New Roman" panose="02020603050405020304" pitchFamily="18" charset="0"/>
              </a:rPr>
              <a:t>spektrāllīniju apgaismojums </a:t>
            </a:r>
            <a:r>
              <a:rPr lang="lv-LV" sz="2700" dirty="0" smtClean="0">
                <a:latin typeface="Times New Roman" panose="02020603050405020304" pitchFamily="18" charset="0"/>
                <a:cs typeface="Times New Roman" panose="02020603050405020304" pitchFamily="18" charset="0"/>
                <a:sym typeface="Wingdings" panose="05000000000000000000" pitchFamily="2" charset="2"/>
              </a:rPr>
              <a:t> 4 monohromatiski attēli</a:t>
            </a:r>
            <a:r>
              <a:rPr lang="lv-LV" sz="2700" dirty="0" smtClean="0">
                <a:latin typeface="Times New Roman" panose="02020603050405020304" pitchFamily="18" charset="0"/>
                <a:cs typeface="Times New Roman" panose="02020603050405020304" pitchFamily="18" charset="0"/>
              </a:rPr>
              <a:t>, izkliedes korekcija hromoforu kartēs, ādas bilirubīna kartēšana</a:t>
            </a:r>
            <a:endParaRPr lang="lv-LV"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84969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3084</TotalTime>
  <Words>539</Words>
  <Application>Microsoft Office PowerPoint</Application>
  <PresentationFormat>On-screen Show (4:3)</PresentationFormat>
  <Paragraphs>67</Paragraphs>
  <Slides>11</Slides>
  <Notes>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3" baseType="lpstr">
      <vt:lpstr>Office Theme</vt:lpstr>
      <vt:lpstr>Equation</vt:lpstr>
      <vt:lpstr>Metodika vairāku monohromatisku spektrālo attēlu iegūšanai no viena digitāla krāsu attēla  </vt:lpstr>
      <vt:lpstr>Krāsu attēls 3 spektrāllīniju apgaismojumā</vt:lpstr>
      <vt:lpstr>Eksperimentālā iekārta</vt:lpstr>
      <vt:lpstr>Spektrālās vājināšanas koeficienti trihromatiskā apgaismojumā</vt:lpstr>
      <vt:lpstr>Krāsu mērķu mērījumi</vt:lpstr>
      <vt:lpstr>Pielietojums:  ādas hromoforu sadalījuma kartēšana</vt:lpstr>
      <vt:lpstr>Priekšrocība: vienkāršs atrisinājums</vt:lpstr>
      <vt:lpstr>Piemērs:  ādas asinsvadu veidojums un pigmentēts veidojums (dzimumzīme)</vt:lpstr>
      <vt:lpstr>Vēlreiz: attēlu apstrādes shēma</vt:lpstr>
      <vt:lpstr>Publicitāte</vt:lpstr>
      <vt:lpstr>Paldies par uzmanību!</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LATVIJAS UNIVERSITĀTE FIZIKAS UN MATEMĀTIKAS FAKULTĀTE FIZIKAS NODAĻA  Ādas hromoforu kartēšana trihromātiskā lāzeru apgaismojumā  Bakalaura darbs  Autors: Ilze Ošiņa Darba vadītāja: Dr. habil. phys., prof. Jānis Spīgulis  RĪGA 2015</dc:title>
  <dc:creator>User</dc:creator>
  <cp:lastModifiedBy>lietotajvards</cp:lastModifiedBy>
  <cp:revision>204</cp:revision>
  <dcterms:created xsi:type="dcterms:W3CDTF">2015-05-17T11:07:36Z</dcterms:created>
  <dcterms:modified xsi:type="dcterms:W3CDTF">2015-07-08T06:57:57Z</dcterms:modified>
</cp:coreProperties>
</file>