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4" r:id="rId2"/>
    <p:sldId id="263" r:id="rId3"/>
    <p:sldId id="260" r:id="rId4"/>
    <p:sldId id="258" r:id="rId5"/>
    <p:sldId id="259" r:id="rId6"/>
    <p:sldId id="261" r:id="rId7"/>
    <p:sldId id="262" r:id="rId8"/>
    <p:sldId id="25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13" autoAdjust="0"/>
    <p:restoredTop sz="96493" autoAdjust="0"/>
  </p:normalViewPr>
  <p:slideViewPr>
    <p:cSldViewPr snapToGrid="0">
      <p:cViewPr varScale="1">
        <p:scale>
          <a:sx n="86" d="100"/>
          <a:sy n="86" d="100"/>
        </p:scale>
        <p:origin x="701"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026432-F56D-4D67-82EE-40A37170B4B6}" type="datetimeFigureOut">
              <a:rPr lang="lv-LV" smtClean="0"/>
              <a:t>2017.12.01.</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D8B7F9-B5B9-4FD2-B79F-A84A292D989B}" type="slidenum">
              <a:rPr lang="lv-LV" smtClean="0"/>
              <a:t>‹#›</a:t>
            </a:fld>
            <a:endParaRPr lang="lv-LV"/>
          </a:p>
        </p:txBody>
      </p:sp>
    </p:spTree>
    <p:extLst>
      <p:ext uri="{BB962C8B-B14F-4D97-AF65-F5344CB8AC3E}">
        <p14:creationId xmlns:p14="http://schemas.microsoft.com/office/powerpoint/2010/main" val="2510235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p:spPr>
        <p:txBody>
          <a:bodyPr/>
          <a:lstStyle/>
          <a:p>
            <a:r>
              <a:rPr lang="lt-LT" smtClean="0">
                <a:latin typeface="Times New Roman" pitchFamily="18" charset="0"/>
                <a:ea typeface="ＭＳ Ｐゴシック" pitchFamily="34" charset="-128"/>
              </a:rPr>
              <a:t>Lexical ambiguities.</a:t>
            </a:r>
          </a:p>
        </p:txBody>
      </p:sp>
      <p:sp>
        <p:nvSpPr>
          <p:cNvPr id="23556" name="Slide Number Placeholder 3"/>
          <p:cNvSpPr>
            <a:spLocks noGrp="1"/>
          </p:cNvSpPr>
          <p:nvPr>
            <p:ph type="sldNum" sz="quarter" idx="5"/>
          </p:nvPr>
        </p:nvSpPr>
        <p:spPr>
          <a:noFill/>
        </p:spPr>
        <p:txBody>
          <a:bodyPr/>
          <a:lstStyle>
            <a:lvl1pPr defTabSz="892175" eaLnBrk="0" hangingPunct="0">
              <a:defRPr sz="2000">
                <a:solidFill>
                  <a:schemeClr val="tx1"/>
                </a:solidFill>
                <a:latin typeface="Arial" charset="0"/>
                <a:ea typeface="ＭＳ Ｐゴシック" pitchFamily="34" charset="-128"/>
              </a:defRPr>
            </a:lvl1pPr>
            <a:lvl2pPr marL="742950" indent="-285750" defTabSz="892175" eaLnBrk="0" hangingPunct="0">
              <a:defRPr sz="2000">
                <a:solidFill>
                  <a:schemeClr val="tx1"/>
                </a:solidFill>
                <a:latin typeface="Arial" charset="0"/>
                <a:ea typeface="ＭＳ Ｐゴシック" pitchFamily="34" charset="-128"/>
              </a:defRPr>
            </a:lvl2pPr>
            <a:lvl3pPr marL="1143000" indent="-228600" defTabSz="892175" eaLnBrk="0" hangingPunct="0">
              <a:defRPr sz="2000">
                <a:solidFill>
                  <a:schemeClr val="tx1"/>
                </a:solidFill>
                <a:latin typeface="Arial" charset="0"/>
                <a:ea typeface="ＭＳ Ｐゴシック" pitchFamily="34" charset="-128"/>
              </a:defRPr>
            </a:lvl3pPr>
            <a:lvl4pPr marL="1600200" indent="-228600" defTabSz="892175" eaLnBrk="0" hangingPunct="0">
              <a:defRPr sz="2000">
                <a:solidFill>
                  <a:schemeClr val="tx1"/>
                </a:solidFill>
                <a:latin typeface="Arial" charset="0"/>
                <a:ea typeface="ＭＳ Ｐゴシック" pitchFamily="34" charset="-128"/>
              </a:defRPr>
            </a:lvl4pPr>
            <a:lvl5pPr marL="2057400" indent="-228600" defTabSz="892175" eaLnBrk="0" hangingPunct="0">
              <a:defRPr sz="2000">
                <a:solidFill>
                  <a:schemeClr val="tx1"/>
                </a:solidFill>
                <a:latin typeface="Arial" charset="0"/>
                <a:ea typeface="ＭＳ Ｐゴシック" pitchFamily="34" charset="-128"/>
              </a:defRPr>
            </a:lvl5pPr>
            <a:lvl6pPr marL="2514600" indent="-228600" defTabSz="892175" eaLnBrk="0" fontAlgn="base" hangingPunct="0">
              <a:lnSpc>
                <a:spcPct val="90000"/>
              </a:lnSpc>
              <a:spcBef>
                <a:spcPct val="20000"/>
              </a:spcBef>
              <a:spcAft>
                <a:spcPct val="0"/>
              </a:spcAft>
              <a:buClr>
                <a:schemeClr val="tx1"/>
              </a:buClr>
              <a:buSzPct val="75000"/>
              <a:buChar char="–"/>
              <a:defRPr sz="2000">
                <a:solidFill>
                  <a:schemeClr val="tx1"/>
                </a:solidFill>
                <a:latin typeface="Arial" charset="0"/>
                <a:ea typeface="ＭＳ Ｐゴシック" pitchFamily="34" charset="-128"/>
              </a:defRPr>
            </a:lvl6pPr>
            <a:lvl7pPr marL="2971800" indent="-228600" defTabSz="892175" eaLnBrk="0" fontAlgn="base" hangingPunct="0">
              <a:lnSpc>
                <a:spcPct val="90000"/>
              </a:lnSpc>
              <a:spcBef>
                <a:spcPct val="20000"/>
              </a:spcBef>
              <a:spcAft>
                <a:spcPct val="0"/>
              </a:spcAft>
              <a:buClr>
                <a:schemeClr val="tx1"/>
              </a:buClr>
              <a:buSzPct val="75000"/>
              <a:buChar char="–"/>
              <a:defRPr sz="2000">
                <a:solidFill>
                  <a:schemeClr val="tx1"/>
                </a:solidFill>
                <a:latin typeface="Arial" charset="0"/>
                <a:ea typeface="ＭＳ Ｐゴシック" pitchFamily="34" charset="-128"/>
              </a:defRPr>
            </a:lvl7pPr>
            <a:lvl8pPr marL="3429000" indent="-228600" defTabSz="892175" eaLnBrk="0" fontAlgn="base" hangingPunct="0">
              <a:lnSpc>
                <a:spcPct val="90000"/>
              </a:lnSpc>
              <a:spcBef>
                <a:spcPct val="20000"/>
              </a:spcBef>
              <a:spcAft>
                <a:spcPct val="0"/>
              </a:spcAft>
              <a:buClr>
                <a:schemeClr val="tx1"/>
              </a:buClr>
              <a:buSzPct val="75000"/>
              <a:buChar char="–"/>
              <a:defRPr sz="2000">
                <a:solidFill>
                  <a:schemeClr val="tx1"/>
                </a:solidFill>
                <a:latin typeface="Arial" charset="0"/>
                <a:ea typeface="ＭＳ Ｐゴシック" pitchFamily="34" charset="-128"/>
              </a:defRPr>
            </a:lvl8pPr>
            <a:lvl9pPr marL="3886200" indent="-228600" defTabSz="892175" eaLnBrk="0" fontAlgn="base" hangingPunct="0">
              <a:lnSpc>
                <a:spcPct val="90000"/>
              </a:lnSpc>
              <a:spcBef>
                <a:spcPct val="20000"/>
              </a:spcBef>
              <a:spcAft>
                <a:spcPct val="0"/>
              </a:spcAft>
              <a:buClr>
                <a:schemeClr val="tx1"/>
              </a:buClr>
              <a:buSzPct val="75000"/>
              <a:buChar char="–"/>
              <a:defRPr sz="2000">
                <a:solidFill>
                  <a:schemeClr val="tx1"/>
                </a:solidFill>
                <a:latin typeface="Arial" charset="0"/>
                <a:ea typeface="ＭＳ Ｐゴシック" pitchFamily="34" charset="-128"/>
              </a:defRPr>
            </a:lvl9pPr>
          </a:lstStyle>
          <a:p>
            <a:pPr eaLnBrk="1" hangingPunct="1"/>
            <a:fld id="{CB35BCB1-F309-400D-9CD4-1A012998992D}" type="slidenum">
              <a:rPr lang="en-US" sz="1100" smtClean="0">
                <a:latin typeface="Times New Roman" pitchFamily="18" charset="0"/>
              </a:rPr>
              <a:pPr eaLnBrk="1" hangingPunct="1"/>
              <a:t>1</a:t>
            </a:fld>
            <a:endParaRPr lang="en-US" sz="1100" smtClean="0">
              <a:latin typeface="Times New Roman" pitchFamily="18" charset="0"/>
            </a:endParaRPr>
          </a:p>
        </p:txBody>
      </p:sp>
    </p:spTree>
    <p:extLst>
      <p:ext uri="{BB962C8B-B14F-4D97-AF65-F5344CB8AC3E}">
        <p14:creationId xmlns:p14="http://schemas.microsoft.com/office/powerpoint/2010/main" val="3493383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p:spPr>
        <p:txBody>
          <a:bodyPr/>
          <a:lstStyle/>
          <a:p>
            <a:r>
              <a:rPr lang="lt-LT" smtClean="0">
                <a:latin typeface="Times New Roman" pitchFamily="18" charset="0"/>
                <a:ea typeface="ＭＳ Ｐゴシック" pitchFamily="34" charset="-128"/>
              </a:rPr>
              <a:t>Lexical ambiguities.</a:t>
            </a:r>
          </a:p>
        </p:txBody>
      </p:sp>
      <p:sp>
        <p:nvSpPr>
          <p:cNvPr id="23556" name="Slide Number Placeholder 3"/>
          <p:cNvSpPr>
            <a:spLocks noGrp="1"/>
          </p:cNvSpPr>
          <p:nvPr>
            <p:ph type="sldNum" sz="quarter" idx="5"/>
          </p:nvPr>
        </p:nvSpPr>
        <p:spPr>
          <a:noFill/>
        </p:spPr>
        <p:txBody>
          <a:bodyPr/>
          <a:lstStyle>
            <a:lvl1pPr defTabSz="892175" eaLnBrk="0" hangingPunct="0">
              <a:defRPr sz="2000">
                <a:solidFill>
                  <a:schemeClr val="tx1"/>
                </a:solidFill>
                <a:latin typeface="Arial" charset="0"/>
                <a:ea typeface="ＭＳ Ｐゴシック" pitchFamily="34" charset="-128"/>
              </a:defRPr>
            </a:lvl1pPr>
            <a:lvl2pPr marL="742950" indent="-285750" defTabSz="892175" eaLnBrk="0" hangingPunct="0">
              <a:defRPr sz="2000">
                <a:solidFill>
                  <a:schemeClr val="tx1"/>
                </a:solidFill>
                <a:latin typeface="Arial" charset="0"/>
                <a:ea typeface="ＭＳ Ｐゴシック" pitchFamily="34" charset="-128"/>
              </a:defRPr>
            </a:lvl2pPr>
            <a:lvl3pPr marL="1143000" indent="-228600" defTabSz="892175" eaLnBrk="0" hangingPunct="0">
              <a:defRPr sz="2000">
                <a:solidFill>
                  <a:schemeClr val="tx1"/>
                </a:solidFill>
                <a:latin typeface="Arial" charset="0"/>
                <a:ea typeface="ＭＳ Ｐゴシック" pitchFamily="34" charset="-128"/>
              </a:defRPr>
            </a:lvl3pPr>
            <a:lvl4pPr marL="1600200" indent="-228600" defTabSz="892175" eaLnBrk="0" hangingPunct="0">
              <a:defRPr sz="2000">
                <a:solidFill>
                  <a:schemeClr val="tx1"/>
                </a:solidFill>
                <a:latin typeface="Arial" charset="0"/>
                <a:ea typeface="ＭＳ Ｐゴシック" pitchFamily="34" charset="-128"/>
              </a:defRPr>
            </a:lvl4pPr>
            <a:lvl5pPr marL="2057400" indent="-228600" defTabSz="892175" eaLnBrk="0" hangingPunct="0">
              <a:defRPr sz="2000">
                <a:solidFill>
                  <a:schemeClr val="tx1"/>
                </a:solidFill>
                <a:latin typeface="Arial" charset="0"/>
                <a:ea typeface="ＭＳ Ｐゴシック" pitchFamily="34" charset="-128"/>
              </a:defRPr>
            </a:lvl5pPr>
            <a:lvl6pPr marL="2514600" indent="-228600" defTabSz="892175" eaLnBrk="0" fontAlgn="base" hangingPunct="0">
              <a:lnSpc>
                <a:spcPct val="90000"/>
              </a:lnSpc>
              <a:spcBef>
                <a:spcPct val="20000"/>
              </a:spcBef>
              <a:spcAft>
                <a:spcPct val="0"/>
              </a:spcAft>
              <a:buClr>
                <a:schemeClr val="tx1"/>
              </a:buClr>
              <a:buSzPct val="75000"/>
              <a:buChar char="–"/>
              <a:defRPr sz="2000">
                <a:solidFill>
                  <a:schemeClr val="tx1"/>
                </a:solidFill>
                <a:latin typeface="Arial" charset="0"/>
                <a:ea typeface="ＭＳ Ｐゴシック" pitchFamily="34" charset="-128"/>
              </a:defRPr>
            </a:lvl6pPr>
            <a:lvl7pPr marL="2971800" indent="-228600" defTabSz="892175" eaLnBrk="0" fontAlgn="base" hangingPunct="0">
              <a:lnSpc>
                <a:spcPct val="90000"/>
              </a:lnSpc>
              <a:spcBef>
                <a:spcPct val="20000"/>
              </a:spcBef>
              <a:spcAft>
                <a:spcPct val="0"/>
              </a:spcAft>
              <a:buClr>
                <a:schemeClr val="tx1"/>
              </a:buClr>
              <a:buSzPct val="75000"/>
              <a:buChar char="–"/>
              <a:defRPr sz="2000">
                <a:solidFill>
                  <a:schemeClr val="tx1"/>
                </a:solidFill>
                <a:latin typeface="Arial" charset="0"/>
                <a:ea typeface="ＭＳ Ｐゴシック" pitchFamily="34" charset="-128"/>
              </a:defRPr>
            </a:lvl7pPr>
            <a:lvl8pPr marL="3429000" indent="-228600" defTabSz="892175" eaLnBrk="0" fontAlgn="base" hangingPunct="0">
              <a:lnSpc>
                <a:spcPct val="90000"/>
              </a:lnSpc>
              <a:spcBef>
                <a:spcPct val="20000"/>
              </a:spcBef>
              <a:spcAft>
                <a:spcPct val="0"/>
              </a:spcAft>
              <a:buClr>
                <a:schemeClr val="tx1"/>
              </a:buClr>
              <a:buSzPct val="75000"/>
              <a:buChar char="–"/>
              <a:defRPr sz="2000">
                <a:solidFill>
                  <a:schemeClr val="tx1"/>
                </a:solidFill>
                <a:latin typeface="Arial" charset="0"/>
                <a:ea typeface="ＭＳ Ｐゴシック" pitchFamily="34" charset="-128"/>
              </a:defRPr>
            </a:lvl8pPr>
            <a:lvl9pPr marL="3886200" indent="-228600" defTabSz="892175" eaLnBrk="0" fontAlgn="base" hangingPunct="0">
              <a:lnSpc>
                <a:spcPct val="90000"/>
              </a:lnSpc>
              <a:spcBef>
                <a:spcPct val="20000"/>
              </a:spcBef>
              <a:spcAft>
                <a:spcPct val="0"/>
              </a:spcAft>
              <a:buClr>
                <a:schemeClr val="tx1"/>
              </a:buClr>
              <a:buSzPct val="75000"/>
              <a:buChar char="–"/>
              <a:defRPr sz="2000">
                <a:solidFill>
                  <a:schemeClr val="tx1"/>
                </a:solidFill>
                <a:latin typeface="Arial" charset="0"/>
                <a:ea typeface="ＭＳ Ｐゴシック" pitchFamily="34" charset="-128"/>
              </a:defRPr>
            </a:lvl9pPr>
          </a:lstStyle>
          <a:p>
            <a:pPr eaLnBrk="1" hangingPunct="1"/>
            <a:fld id="{CB35BCB1-F309-400D-9CD4-1A012998992D}" type="slidenum">
              <a:rPr lang="en-US" sz="1100" smtClean="0">
                <a:latin typeface="Times New Roman" pitchFamily="18" charset="0"/>
              </a:rPr>
              <a:pPr eaLnBrk="1" hangingPunct="1"/>
              <a:t>2</a:t>
            </a:fld>
            <a:endParaRPr lang="en-US" sz="1100" smtClean="0">
              <a:latin typeface="Times New Roman" pitchFamily="18" charset="0"/>
            </a:endParaRPr>
          </a:p>
        </p:txBody>
      </p:sp>
    </p:spTree>
    <p:extLst>
      <p:ext uri="{BB962C8B-B14F-4D97-AF65-F5344CB8AC3E}">
        <p14:creationId xmlns:p14="http://schemas.microsoft.com/office/powerpoint/2010/main" val="236115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D89355-9E54-421B-BE60-2AF49471FDDE}" type="datetimeFigureOut">
              <a:rPr lang="en-US" smtClean="0"/>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CECAC-6928-487F-9388-4198EC5FE9CF}" type="slidenum">
              <a:rPr lang="en-US" smtClean="0"/>
              <a:t>‹#›</a:t>
            </a:fld>
            <a:endParaRPr lang="en-US"/>
          </a:p>
        </p:txBody>
      </p:sp>
    </p:spTree>
    <p:extLst>
      <p:ext uri="{BB962C8B-B14F-4D97-AF65-F5344CB8AC3E}">
        <p14:creationId xmlns:p14="http://schemas.microsoft.com/office/powerpoint/2010/main" val="42306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D89355-9E54-421B-BE60-2AF49471FDDE}" type="datetimeFigureOut">
              <a:rPr lang="en-US" smtClean="0"/>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CECAC-6928-487F-9388-4198EC5FE9CF}" type="slidenum">
              <a:rPr lang="en-US" smtClean="0"/>
              <a:t>‹#›</a:t>
            </a:fld>
            <a:endParaRPr lang="en-US"/>
          </a:p>
        </p:txBody>
      </p:sp>
    </p:spTree>
    <p:extLst>
      <p:ext uri="{BB962C8B-B14F-4D97-AF65-F5344CB8AC3E}">
        <p14:creationId xmlns:p14="http://schemas.microsoft.com/office/powerpoint/2010/main" val="471959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D89355-9E54-421B-BE60-2AF49471FDDE}" type="datetimeFigureOut">
              <a:rPr lang="en-US" smtClean="0"/>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CECAC-6928-487F-9388-4198EC5FE9CF}" type="slidenum">
              <a:rPr lang="en-US" smtClean="0"/>
              <a:t>‹#›</a:t>
            </a:fld>
            <a:endParaRPr lang="en-US"/>
          </a:p>
        </p:txBody>
      </p:sp>
    </p:spTree>
    <p:extLst>
      <p:ext uri="{BB962C8B-B14F-4D97-AF65-F5344CB8AC3E}">
        <p14:creationId xmlns:p14="http://schemas.microsoft.com/office/powerpoint/2010/main" val="2794958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D89355-9E54-421B-BE60-2AF49471FDDE}" type="datetimeFigureOut">
              <a:rPr lang="en-US" smtClean="0"/>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CECAC-6928-487F-9388-4198EC5FE9CF}" type="slidenum">
              <a:rPr lang="en-US" smtClean="0"/>
              <a:t>‹#›</a:t>
            </a:fld>
            <a:endParaRPr lang="en-US"/>
          </a:p>
        </p:txBody>
      </p:sp>
    </p:spTree>
    <p:extLst>
      <p:ext uri="{BB962C8B-B14F-4D97-AF65-F5344CB8AC3E}">
        <p14:creationId xmlns:p14="http://schemas.microsoft.com/office/powerpoint/2010/main" val="3531270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D89355-9E54-421B-BE60-2AF49471FDDE}" type="datetimeFigureOut">
              <a:rPr lang="en-US" smtClean="0"/>
              <a:t>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CECAC-6928-487F-9388-4198EC5FE9CF}" type="slidenum">
              <a:rPr lang="en-US" smtClean="0"/>
              <a:t>‹#›</a:t>
            </a:fld>
            <a:endParaRPr lang="en-US"/>
          </a:p>
        </p:txBody>
      </p:sp>
    </p:spTree>
    <p:extLst>
      <p:ext uri="{BB962C8B-B14F-4D97-AF65-F5344CB8AC3E}">
        <p14:creationId xmlns:p14="http://schemas.microsoft.com/office/powerpoint/2010/main" val="878713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D89355-9E54-421B-BE60-2AF49471FDDE}" type="datetimeFigureOut">
              <a:rPr lang="en-US" smtClean="0"/>
              <a:t>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1CECAC-6928-487F-9388-4198EC5FE9CF}" type="slidenum">
              <a:rPr lang="en-US" smtClean="0"/>
              <a:t>‹#›</a:t>
            </a:fld>
            <a:endParaRPr lang="en-US"/>
          </a:p>
        </p:txBody>
      </p:sp>
    </p:spTree>
    <p:extLst>
      <p:ext uri="{BB962C8B-B14F-4D97-AF65-F5344CB8AC3E}">
        <p14:creationId xmlns:p14="http://schemas.microsoft.com/office/powerpoint/2010/main" val="1082238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D89355-9E54-421B-BE60-2AF49471FDDE}" type="datetimeFigureOut">
              <a:rPr lang="en-US" smtClean="0"/>
              <a:t>12/1/2017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1CECAC-6928-487F-9388-4198EC5FE9CF}" type="slidenum">
              <a:rPr lang="en-US" smtClean="0"/>
              <a:t>‹#›</a:t>
            </a:fld>
            <a:endParaRPr lang="en-US"/>
          </a:p>
        </p:txBody>
      </p:sp>
    </p:spTree>
    <p:extLst>
      <p:ext uri="{BB962C8B-B14F-4D97-AF65-F5344CB8AC3E}">
        <p14:creationId xmlns:p14="http://schemas.microsoft.com/office/powerpoint/2010/main" val="246964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D89355-9E54-421B-BE60-2AF49471FDDE}" type="datetimeFigureOut">
              <a:rPr lang="en-US" smtClean="0"/>
              <a:t>12/1/2017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1CECAC-6928-487F-9388-4198EC5FE9CF}" type="slidenum">
              <a:rPr lang="en-US" smtClean="0"/>
              <a:t>‹#›</a:t>
            </a:fld>
            <a:endParaRPr lang="en-US"/>
          </a:p>
        </p:txBody>
      </p:sp>
    </p:spTree>
    <p:extLst>
      <p:ext uri="{BB962C8B-B14F-4D97-AF65-F5344CB8AC3E}">
        <p14:creationId xmlns:p14="http://schemas.microsoft.com/office/powerpoint/2010/main" val="1737159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D89355-9E54-421B-BE60-2AF49471FDDE}" type="datetimeFigureOut">
              <a:rPr lang="en-US" smtClean="0"/>
              <a:t>12/1/2017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1CECAC-6928-487F-9388-4198EC5FE9CF}" type="slidenum">
              <a:rPr lang="en-US" smtClean="0"/>
              <a:t>‹#›</a:t>
            </a:fld>
            <a:endParaRPr lang="en-US"/>
          </a:p>
        </p:txBody>
      </p:sp>
    </p:spTree>
    <p:extLst>
      <p:ext uri="{BB962C8B-B14F-4D97-AF65-F5344CB8AC3E}">
        <p14:creationId xmlns:p14="http://schemas.microsoft.com/office/powerpoint/2010/main" val="964263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D89355-9E54-421B-BE60-2AF49471FDDE}" type="datetimeFigureOut">
              <a:rPr lang="en-US" smtClean="0"/>
              <a:t>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1CECAC-6928-487F-9388-4198EC5FE9CF}" type="slidenum">
              <a:rPr lang="en-US" smtClean="0"/>
              <a:t>‹#›</a:t>
            </a:fld>
            <a:endParaRPr lang="en-US"/>
          </a:p>
        </p:txBody>
      </p:sp>
    </p:spTree>
    <p:extLst>
      <p:ext uri="{BB962C8B-B14F-4D97-AF65-F5344CB8AC3E}">
        <p14:creationId xmlns:p14="http://schemas.microsoft.com/office/powerpoint/2010/main" val="1218137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D89355-9E54-421B-BE60-2AF49471FDDE}" type="datetimeFigureOut">
              <a:rPr lang="en-US" smtClean="0"/>
              <a:t>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1CECAC-6928-487F-9388-4198EC5FE9CF}" type="slidenum">
              <a:rPr lang="en-US" smtClean="0"/>
              <a:t>‹#›</a:t>
            </a:fld>
            <a:endParaRPr lang="en-US"/>
          </a:p>
        </p:txBody>
      </p:sp>
    </p:spTree>
    <p:extLst>
      <p:ext uri="{BB962C8B-B14F-4D97-AF65-F5344CB8AC3E}">
        <p14:creationId xmlns:p14="http://schemas.microsoft.com/office/powerpoint/2010/main" val="498288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D89355-9E54-421B-BE60-2AF49471FDDE}" type="datetimeFigureOut">
              <a:rPr lang="en-US" smtClean="0"/>
              <a:t>12/1/2017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CECAC-6928-487F-9388-4198EC5FE9CF}" type="slidenum">
              <a:rPr lang="en-US" smtClean="0"/>
              <a:t>‹#›</a:t>
            </a:fld>
            <a:endParaRPr lang="en-US"/>
          </a:p>
        </p:txBody>
      </p:sp>
    </p:spTree>
    <p:extLst>
      <p:ext uri="{BB962C8B-B14F-4D97-AF65-F5344CB8AC3E}">
        <p14:creationId xmlns:p14="http://schemas.microsoft.com/office/powerpoint/2010/main" val="1193458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ebooks.iospress.com/volumearticle/45704"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ctrTitle"/>
          </p:nvPr>
        </p:nvSpPr>
        <p:spPr>
          <a:xfrm>
            <a:off x="1752600" y="1295400"/>
            <a:ext cx="8763000" cy="2057400"/>
          </a:xfrm>
        </p:spPr>
        <p:txBody>
          <a:bodyPr>
            <a:normAutofit fontScale="90000"/>
          </a:bodyPr>
          <a:lstStyle/>
          <a:p>
            <a:pPr eaLnBrk="1" hangingPunct="1"/>
            <a:r>
              <a:rPr lang="lv-LV" sz="4000" b="1" dirty="0" err="1" smtClean="0"/>
              <a:t>Model</a:t>
            </a:r>
            <a:r>
              <a:rPr lang="lv-LV" sz="4000" b="1" dirty="0" smtClean="0"/>
              <a:t> </a:t>
            </a:r>
            <a:r>
              <a:rPr lang="lv-LV" sz="4000" b="1" dirty="0" err="1" smtClean="0"/>
              <a:t>specialization</a:t>
            </a:r>
            <a:r>
              <a:rPr lang="lv-LV" sz="4000" b="1" dirty="0" smtClean="0"/>
              <a:t> </a:t>
            </a:r>
            <a:r>
              <a:rPr lang="lv-LV" sz="4000" b="1" dirty="0" err="1" smtClean="0"/>
              <a:t>methods</a:t>
            </a:r>
            <a:r>
              <a:rPr lang="lv-LV" sz="4000" b="1" dirty="0" smtClean="0"/>
              <a:t> </a:t>
            </a:r>
            <a:r>
              <a:rPr lang="lv-LV" sz="4000" b="1" dirty="0" err="1" smtClean="0"/>
              <a:t>and</a:t>
            </a:r>
            <a:r>
              <a:rPr lang="lv-LV" sz="4000" b="1" dirty="0" smtClean="0"/>
              <a:t> </a:t>
            </a:r>
            <a:r>
              <a:rPr lang="lv-LV" sz="4000" b="1" dirty="0" err="1" smtClean="0"/>
              <a:t>their</a:t>
            </a:r>
            <a:r>
              <a:rPr lang="lv-LV" sz="4000" b="1" dirty="0" smtClean="0"/>
              <a:t> </a:t>
            </a:r>
            <a:r>
              <a:rPr lang="lv-LV" sz="4000" b="1" dirty="0" err="1" smtClean="0"/>
              <a:t>usage</a:t>
            </a:r>
            <a:r>
              <a:rPr lang="lv-LV" sz="4000" b="1" dirty="0" smtClean="0"/>
              <a:t> </a:t>
            </a:r>
            <a:r>
              <a:rPr lang="lv-LV" sz="4000" b="1" dirty="0" err="1" smtClean="0"/>
              <a:t>for</a:t>
            </a:r>
            <a:r>
              <a:rPr lang="lv-LV" sz="4000" b="1" dirty="0" smtClean="0"/>
              <a:t> </a:t>
            </a:r>
            <a:r>
              <a:rPr lang="lv-LV" sz="4000" b="1" dirty="0" err="1" smtClean="0"/>
              <a:t>building</a:t>
            </a:r>
            <a:r>
              <a:rPr lang="lv-LV" sz="4000" b="1" dirty="0" smtClean="0"/>
              <a:t> </a:t>
            </a:r>
            <a:r>
              <a:rPr lang="lv-LV" sz="4000" b="1" dirty="0" err="1" smtClean="0"/>
              <a:t>web</a:t>
            </a:r>
            <a:r>
              <a:rPr lang="lv-LV" sz="4000" b="1" dirty="0" smtClean="0"/>
              <a:t> </a:t>
            </a:r>
            <a:r>
              <a:rPr lang="lv-LV" sz="4000" b="1" dirty="0" err="1" smtClean="0"/>
              <a:t>based</a:t>
            </a:r>
            <a:r>
              <a:rPr lang="lv-LV" sz="4000" b="1" dirty="0" smtClean="0"/>
              <a:t> DSL </a:t>
            </a:r>
            <a:r>
              <a:rPr lang="lv-LV" sz="4000" b="1" dirty="0" err="1" smtClean="0"/>
              <a:t>tools</a:t>
            </a:r>
            <a:r>
              <a:rPr lang="lv-LV" sz="4000" b="1" dirty="0" smtClean="0"/>
              <a:t> </a:t>
            </a:r>
            <a:r>
              <a:rPr lang="lv-LV" sz="4000" b="1" dirty="0"/>
              <a:t/>
            </a:r>
            <a:br>
              <a:rPr lang="lv-LV" sz="4000" b="1" dirty="0"/>
            </a:br>
            <a:r>
              <a:rPr lang="lv-LV" sz="3200" dirty="0"/>
              <a:t/>
            </a:r>
            <a:br>
              <a:rPr lang="lv-LV" sz="3200" dirty="0"/>
            </a:br>
            <a:r>
              <a:rPr lang="lv-LV" sz="1800" i="1" dirty="0">
                <a:solidFill>
                  <a:schemeClr val="accent2"/>
                </a:solidFill>
              </a:rPr>
              <a:t> </a:t>
            </a:r>
            <a:r>
              <a:rPr lang="lv-LV" sz="2700" i="1" dirty="0">
                <a:solidFill>
                  <a:schemeClr val="accent6"/>
                </a:solidFill>
              </a:rPr>
              <a:t>„SOPHIS” </a:t>
            </a:r>
            <a:r>
              <a:rPr lang="lv-LV" sz="2700" i="1" dirty="0">
                <a:solidFill>
                  <a:schemeClr val="accent6"/>
                </a:solidFill>
              </a:rPr>
              <a:t>Project No 2  „</a:t>
            </a:r>
            <a:r>
              <a:rPr lang="lv-LV" sz="2700" i="1" dirty="0" err="1">
                <a:solidFill>
                  <a:schemeClr val="accent6"/>
                </a:solidFill>
              </a:rPr>
              <a:t>Ontology</a:t>
            </a:r>
            <a:r>
              <a:rPr lang="lv-LV" sz="2700" i="1" dirty="0">
                <a:solidFill>
                  <a:schemeClr val="accent6"/>
                </a:solidFill>
              </a:rPr>
              <a:t> –</a:t>
            </a:r>
            <a:r>
              <a:rPr lang="lv-LV" sz="2700" i="1" dirty="0" err="1">
                <a:solidFill>
                  <a:schemeClr val="accent6"/>
                </a:solidFill>
              </a:rPr>
              <a:t>based</a:t>
            </a:r>
            <a:r>
              <a:rPr lang="lv-LV" sz="2700" i="1" dirty="0">
                <a:solidFill>
                  <a:schemeClr val="accent6"/>
                </a:solidFill>
              </a:rPr>
              <a:t> </a:t>
            </a:r>
            <a:r>
              <a:rPr lang="lv-LV" sz="2700" i="1" dirty="0" err="1">
                <a:solidFill>
                  <a:schemeClr val="accent6"/>
                </a:solidFill>
              </a:rPr>
              <a:t>knowledge</a:t>
            </a:r>
            <a:r>
              <a:rPr lang="lv-LV" sz="2700" i="1" dirty="0">
                <a:solidFill>
                  <a:schemeClr val="accent6"/>
                </a:solidFill>
              </a:rPr>
              <a:t> </a:t>
            </a:r>
            <a:r>
              <a:rPr lang="lv-LV" sz="2700" i="1" dirty="0" err="1">
                <a:solidFill>
                  <a:schemeClr val="accent6"/>
                </a:solidFill>
              </a:rPr>
              <a:t>engineering</a:t>
            </a:r>
            <a:r>
              <a:rPr lang="lv-LV" sz="2700" i="1" dirty="0">
                <a:solidFill>
                  <a:schemeClr val="accent6"/>
                </a:solidFill>
              </a:rPr>
              <a:t> </a:t>
            </a:r>
            <a:r>
              <a:rPr lang="lv-LV" sz="2700" i="1" dirty="0" err="1">
                <a:solidFill>
                  <a:schemeClr val="accent6"/>
                </a:solidFill>
              </a:rPr>
              <a:t>technologies</a:t>
            </a:r>
            <a:r>
              <a:rPr lang="lv-LV" sz="2700" i="1" dirty="0">
                <a:solidFill>
                  <a:schemeClr val="accent6"/>
                </a:solidFill>
              </a:rPr>
              <a:t> </a:t>
            </a:r>
            <a:r>
              <a:rPr lang="lv-LV" sz="2700" i="1" dirty="0" err="1">
                <a:solidFill>
                  <a:schemeClr val="accent6"/>
                </a:solidFill>
              </a:rPr>
              <a:t>suitable</a:t>
            </a:r>
            <a:r>
              <a:rPr lang="lv-LV" sz="2700" i="1" dirty="0">
                <a:solidFill>
                  <a:schemeClr val="accent6"/>
                </a:solidFill>
              </a:rPr>
              <a:t> </a:t>
            </a:r>
            <a:r>
              <a:rPr lang="lv-LV" sz="2700" i="1" dirty="0" err="1">
                <a:solidFill>
                  <a:schemeClr val="accent6"/>
                </a:solidFill>
              </a:rPr>
              <a:t>for</a:t>
            </a:r>
            <a:r>
              <a:rPr lang="lv-LV" sz="2700" i="1" dirty="0">
                <a:solidFill>
                  <a:schemeClr val="accent6"/>
                </a:solidFill>
              </a:rPr>
              <a:t>  </a:t>
            </a:r>
            <a:r>
              <a:rPr lang="lv-LV" sz="2700" i="1" dirty="0" err="1">
                <a:solidFill>
                  <a:schemeClr val="accent6"/>
                </a:solidFill>
              </a:rPr>
              <a:t>web</a:t>
            </a:r>
            <a:r>
              <a:rPr lang="lv-LV" sz="2700" i="1" dirty="0">
                <a:solidFill>
                  <a:schemeClr val="accent6"/>
                </a:solidFill>
              </a:rPr>
              <a:t> </a:t>
            </a:r>
            <a:r>
              <a:rPr lang="lv-LV" sz="2700" i="1" dirty="0" err="1">
                <a:solidFill>
                  <a:schemeClr val="accent6"/>
                </a:solidFill>
              </a:rPr>
              <a:t>environment</a:t>
            </a:r>
            <a:r>
              <a:rPr lang="lv-LV" sz="2700" i="1" dirty="0">
                <a:solidFill>
                  <a:schemeClr val="accent6"/>
                </a:solidFill>
              </a:rPr>
              <a:t>"</a:t>
            </a:r>
            <a:endParaRPr lang="en-US" sz="2700" i="1" dirty="0">
              <a:solidFill>
                <a:schemeClr val="accent6"/>
              </a:solidFill>
            </a:endParaRPr>
          </a:p>
        </p:txBody>
      </p:sp>
      <p:sp>
        <p:nvSpPr>
          <p:cNvPr id="6148" name="Rectangle 4"/>
          <p:cNvSpPr>
            <a:spLocks noGrp="1" noChangeArrowheads="1"/>
          </p:cNvSpPr>
          <p:nvPr>
            <p:ph type="subTitle" idx="1"/>
          </p:nvPr>
        </p:nvSpPr>
        <p:spPr>
          <a:xfrm>
            <a:off x="4673600" y="3886200"/>
            <a:ext cx="5156200" cy="1600200"/>
          </a:xfrm>
        </p:spPr>
        <p:txBody>
          <a:bodyPr/>
          <a:lstStyle/>
          <a:p>
            <a:pPr algn="r"/>
            <a:r>
              <a:rPr lang="lv-LV" sz="2000" dirty="0"/>
              <a:t>J. Bārzdiņš, A. Kalniņš, A. </a:t>
            </a:r>
            <a:r>
              <a:rPr lang="lv-LV" sz="2000" dirty="0" smtClean="0"/>
              <a:t>Sproģis</a:t>
            </a:r>
          </a:p>
          <a:p>
            <a:pPr algn="r"/>
            <a:endParaRPr lang="lv-LV" sz="2000" dirty="0" smtClean="0"/>
          </a:p>
          <a:p>
            <a:pPr algn="r" eaLnBrk="1" hangingPunct="1">
              <a:buFont typeface="Wingdings" pitchFamily="2" charset="2"/>
              <a:buNone/>
            </a:pPr>
            <a:r>
              <a:rPr lang="lv-LV" sz="2000" dirty="0" smtClean="0"/>
              <a:t>24/11/2017</a:t>
            </a:r>
            <a:endParaRPr lang="en-US" sz="1600" dirty="0"/>
          </a:p>
        </p:txBody>
      </p:sp>
    </p:spTree>
    <p:extLst>
      <p:ext uri="{BB962C8B-B14F-4D97-AF65-F5344CB8AC3E}">
        <p14:creationId xmlns:p14="http://schemas.microsoft.com/office/powerpoint/2010/main" val="29295367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ctrTitle"/>
          </p:nvPr>
        </p:nvSpPr>
        <p:spPr>
          <a:xfrm>
            <a:off x="1752600" y="1295400"/>
            <a:ext cx="8763000" cy="2057400"/>
          </a:xfrm>
        </p:spPr>
        <p:txBody>
          <a:bodyPr>
            <a:normAutofit fontScale="90000"/>
          </a:bodyPr>
          <a:lstStyle/>
          <a:p>
            <a:r>
              <a:rPr lang="lv-LV" sz="4000" b="1" dirty="0" smtClean="0"/>
              <a:t>Modeļu specializācijas metodes un to lietojumi tīmekļa vidē balstītu DSL rīku būvē  </a:t>
            </a:r>
            <a:r>
              <a:rPr lang="lv-LV" sz="4000" b="1" dirty="0"/>
              <a:t/>
            </a:r>
            <a:br>
              <a:rPr lang="lv-LV" sz="4000" b="1" dirty="0"/>
            </a:br>
            <a:r>
              <a:rPr lang="lv-LV" sz="3200" dirty="0"/>
              <a:t/>
            </a:r>
            <a:br>
              <a:rPr lang="lv-LV" sz="3200" dirty="0"/>
            </a:br>
            <a:r>
              <a:rPr lang="lv-LV" sz="2400" b="1" i="1" dirty="0">
                <a:solidFill>
                  <a:schemeClr val="accent6"/>
                </a:solidFill>
              </a:rPr>
              <a:t>VPP „SOPHIS” 2.projekts „Uz ontoloģijām balstītas tīmekļa videi pielāgotas zināšanu inženierijas tehnoloģijas"</a:t>
            </a:r>
            <a:endParaRPr lang="en-US" sz="2400" b="1" i="1" dirty="0">
              <a:solidFill>
                <a:schemeClr val="accent6"/>
              </a:solidFill>
            </a:endParaRPr>
          </a:p>
        </p:txBody>
      </p:sp>
      <p:sp>
        <p:nvSpPr>
          <p:cNvPr id="6148" name="Rectangle 4"/>
          <p:cNvSpPr>
            <a:spLocks noGrp="1" noChangeArrowheads="1"/>
          </p:cNvSpPr>
          <p:nvPr>
            <p:ph type="subTitle" idx="1"/>
          </p:nvPr>
        </p:nvSpPr>
        <p:spPr>
          <a:xfrm>
            <a:off x="4673600" y="3886200"/>
            <a:ext cx="5156200" cy="1600200"/>
          </a:xfrm>
        </p:spPr>
        <p:txBody>
          <a:bodyPr/>
          <a:lstStyle/>
          <a:p>
            <a:pPr algn="r"/>
            <a:r>
              <a:rPr lang="lv-LV" sz="2000" dirty="0"/>
              <a:t>J. Bārzdiņš, A. Kalniņš, A. Sproģis, </a:t>
            </a:r>
            <a:endParaRPr lang="en-US" sz="2000" dirty="0"/>
          </a:p>
          <a:p>
            <a:pPr algn="r" eaLnBrk="1" hangingPunct="1"/>
            <a:endParaRPr lang="lv-LV" sz="2000" dirty="0"/>
          </a:p>
          <a:p>
            <a:pPr algn="r" eaLnBrk="1" hangingPunct="1">
              <a:buFont typeface="Wingdings" pitchFamily="2" charset="2"/>
              <a:buNone/>
            </a:pPr>
            <a:r>
              <a:rPr lang="lv-LV" sz="2000" dirty="0"/>
              <a:t>24/11/2017</a:t>
            </a:r>
            <a:endParaRPr lang="en-US" sz="1600" dirty="0"/>
          </a:p>
        </p:txBody>
      </p:sp>
    </p:spTree>
    <p:extLst>
      <p:ext uri="{BB962C8B-B14F-4D97-AF65-F5344CB8AC3E}">
        <p14:creationId xmlns:p14="http://schemas.microsoft.com/office/powerpoint/2010/main" val="13753324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6250" y="333375"/>
            <a:ext cx="10620837" cy="1200329"/>
          </a:xfrm>
          <a:prstGeom prst="rect">
            <a:avLst/>
          </a:prstGeom>
          <a:noFill/>
        </p:spPr>
        <p:txBody>
          <a:bodyPr wrap="square" rtlCol="0">
            <a:spAutoFit/>
          </a:bodyPr>
          <a:lstStyle/>
          <a:p>
            <a:r>
              <a:rPr lang="lv-LV" sz="3600"/>
              <a:t>Tas ir jauns posms LUMII izstrādātās rīku būves platformas TDA attīstībā. Sastāvdaļas:</a:t>
            </a:r>
            <a:endParaRPr lang="lv-LV" sz="3600" dirty="0"/>
          </a:p>
        </p:txBody>
      </p:sp>
      <p:sp>
        <p:nvSpPr>
          <p:cNvPr id="5" name="TextBox 4"/>
          <p:cNvSpPr txBox="1"/>
          <p:nvPr/>
        </p:nvSpPr>
        <p:spPr>
          <a:xfrm>
            <a:off x="742950" y="1724025"/>
            <a:ext cx="10934700" cy="1815882"/>
          </a:xfrm>
          <a:prstGeom prst="rect">
            <a:avLst/>
          </a:prstGeom>
          <a:noFill/>
        </p:spPr>
        <p:txBody>
          <a:bodyPr wrap="square" rtlCol="0">
            <a:spAutoFit/>
          </a:bodyPr>
          <a:lstStyle/>
          <a:p>
            <a:pPr marL="285750" indent="-285750">
              <a:buFont typeface="Arial" panose="020B0604020202020204" pitchFamily="34" charset="0"/>
              <a:buChar char="•"/>
            </a:pPr>
            <a:r>
              <a:rPr lang="lv-LV" sz="2800" dirty="0" smtClean="0"/>
              <a:t>Izstrādāt </a:t>
            </a:r>
            <a:r>
              <a:rPr lang="lv-LV" sz="2800" dirty="0" smtClean="0"/>
              <a:t>grafisko </a:t>
            </a:r>
            <a:r>
              <a:rPr lang="lv-LV" sz="2800" dirty="0"/>
              <a:t>rīku būves </a:t>
            </a:r>
            <a:r>
              <a:rPr lang="lv-LV" sz="2800" dirty="0" smtClean="0"/>
              <a:t>platformas pamatu </a:t>
            </a:r>
            <a:r>
              <a:rPr lang="lv-LV" sz="2800" dirty="0"/>
              <a:t>tīmekļa </a:t>
            </a:r>
            <a:r>
              <a:rPr lang="lv-LV" sz="2800" dirty="0" smtClean="0"/>
              <a:t>videi (gan rīka definēšana, gan lietošana tīmekļa vidē daudzlietotāju režīmā)</a:t>
            </a:r>
          </a:p>
          <a:p>
            <a:pPr marL="285750" indent="-285750">
              <a:buFont typeface="Arial" panose="020B0604020202020204" pitchFamily="34" charset="0"/>
              <a:buChar char="•"/>
            </a:pPr>
            <a:r>
              <a:rPr lang="lv-LV" sz="2800" dirty="0" smtClean="0"/>
              <a:t>Pāriet </a:t>
            </a:r>
            <a:r>
              <a:rPr lang="lv-LV" sz="2800" dirty="0"/>
              <a:t>uz modeļu specializācijas </a:t>
            </a:r>
            <a:r>
              <a:rPr lang="lv-LV" sz="2800" dirty="0" smtClean="0"/>
              <a:t>metodi rīka definēšanai šajā platformā   </a:t>
            </a:r>
          </a:p>
          <a:p>
            <a:endParaRPr lang="en-US" sz="2800" dirty="0"/>
          </a:p>
        </p:txBody>
      </p:sp>
    </p:spTree>
    <p:extLst>
      <p:ext uri="{BB962C8B-B14F-4D97-AF65-F5344CB8AC3E}">
        <p14:creationId xmlns:p14="http://schemas.microsoft.com/office/powerpoint/2010/main" val="1801167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 y="1453028"/>
            <a:ext cx="12078119" cy="1569660"/>
          </a:xfrm>
          <a:prstGeom prst="rect">
            <a:avLst/>
          </a:prstGeom>
          <a:noFill/>
        </p:spPr>
        <p:txBody>
          <a:bodyPr wrap="square" rtlCol="0">
            <a:spAutoFit/>
          </a:bodyPr>
          <a:lstStyle/>
          <a:p>
            <a:pPr marL="342900" indent="-342900">
              <a:buFont typeface="+mj-lt"/>
              <a:buAutoNum type="arabicPeriod"/>
            </a:pPr>
            <a:r>
              <a:rPr lang="en-US" sz="1600" dirty="0" smtClean="0">
                <a:solidFill>
                  <a:prstClr val="black"/>
                </a:solidFill>
                <a:latin typeface="Times New Roman" panose="02020603050405020304" pitchFamily="18" charset="0"/>
                <a:ea typeface="Calibri" panose="020F0502020204030204" pitchFamily="34" charset="0"/>
              </a:rPr>
              <a:t>A.Sprogis, DSML Tool Building Platform in WEB. // In: </a:t>
            </a:r>
            <a:r>
              <a:rPr lang="en-US" sz="1600" dirty="0" err="1" smtClean="0">
                <a:solidFill>
                  <a:prstClr val="black"/>
                </a:solidFill>
                <a:latin typeface="Times New Roman" panose="02020603050405020304" pitchFamily="18" charset="0"/>
                <a:ea typeface="Calibri" panose="020F0502020204030204" pitchFamily="34" charset="0"/>
              </a:rPr>
              <a:t>G.Arnicans</a:t>
            </a:r>
            <a:r>
              <a:rPr lang="en-US" sz="1600" dirty="0" smtClean="0">
                <a:solidFill>
                  <a:prstClr val="black"/>
                </a:solidFill>
                <a:latin typeface="Times New Roman" panose="02020603050405020304" pitchFamily="18" charset="0"/>
                <a:ea typeface="Calibri" panose="020F0502020204030204" pitchFamily="34" charset="0"/>
              </a:rPr>
              <a:t>, </a:t>
            </a:r>
            <a:r>
              <a:rPr lang="en-US" sz="1600" dirty="0" err="1" smtClean="0">
                <a:solidFill>
                  <a:prstClr val="black"/>
                </a:solidFill>
                <a:latin typeface="Times New Roman" panose="02020603050405020304" pitchFamily="18" charset="0"/>
                <a:ea typeface="Calibri" panose="020F0502020204030204" pitchFamily="34" charset="0"/>
              </a:rPr>
              <a:t>V.Arnicane</a:t>
            </a:r>
            <a:r>
              <a:rPr lang="en-US" sz="1600" dirty="0" smtClean="0">
                <a:solidFill>
                  <a:prstClr val="black"/>
                </a:solidFill>
                <a:latin typeface="Times New Roman" panose="02020603050405020304" pitchFamily="18" charset="0"/>
                <a:ea typeface="Calibri" panose="020F0502020204030204" pitchFamily="34" charset="0"/>
              </a:rPr>
              <a:t>, </a:t>
            </a:r>
            <a:r>
              <a:rPr lang="en-US" sz="1600" dirty="0" err="1" smtClean="0">
                <a:solidFill>
                  <a:prstClr val="black"/>
                </a:solidFill>
                <a:latin typeface="Times New Roman" panose="02020603050405020304" pitchFamily="18" charset="0"/>
                <a:ea typeface="Calibri" panose="020F0502020204030204" pitchFamily="34" charset="0"/>
              </a:rPr>
              <a:t>J.Borzovs</a:t>
            </a:r>
            <a:r>
              <a:rPr lang="en-US" sz="1600" dirty="0" smtClean="0">
                <a:solidFill>
                  <a:prstClr val="black"/>
                </a:solidFill>
                <a:latin typeface="Times New Roman" panose="02020603050405020304" pitchFamily="18" charset="0"/>
                <a:ea typeface="Calibri" panose="020F0502020204030204" pitchFamily="34" charset="0"/>
              </a:rPr>
              <a:t>, </a:t>
            </a:r>
            <a:r>
              <a:rPr lang="en-US" sz="1600" dirty="0" err="1" smtClean="0">
                <a:solidFill>
                  <a:prstClr val="black"/>
                </a:solidFill>
                <a:latin typeface="Times New Roman" panose="02020603050405020304" pitchFamily="18" charset="0"/>
                <a:ea typeface="Calibri" panose="020F0502020204030204" pitchFamily="34" charset="0"/>
              </a:rPr>
              <a:t>L.Niedrite</a:t>
            </a:r>
            <a:r>
              <a:rPr lang="en-US" sz="1600" dirty="0" smtClean="0">
                <a:solidFill>
                  <a:prstClr val="black"/>
                </a:solidFill>
                <a:latin typeface="Times New Roman" panose="02020603050405020304" pitchFamily="18" charset="0"/>
                <a:ea typeface="Calibri" panose="020F0502020204030204" pitchFamily="34" charset="0"/>
              </a:rPr>
              <a:t> (Eds.), Databases and Information Systems, 12th International Baltic Conference, DB&amp;IS 2016, Riga, Latvia, July 4-6, 2016, Proceedings, Communications in Computer and Information Science Vol. 615, Springer, pp.99-109, 2016. (</a:t>
            </a:r>
            <a:r>
              <a:rPr lang="en-US" sz="1600" b="1" dirty="0" smtClean="0">
                <a:solidFill>
                  <a:prstClr val="black"/>
                </a:solidFill>
                <a:latin typeface="Times New Roman" panose="02020603050405020304" pitchFamily="18" charset="0"/>
                <a:ea typeface="Calibri" panose="020F0502020204030204" pitchFamily="34" charset="0"/>
              </a:rPr>
              <a:t>SCOPUS</a:t>
            </a:r>
            <a:r>
              <a:rPr lang="en-US" sz="1600" dirty="0" smtClean="0">
                <a:solidFill>
                  <a:prstClr val="black"/>
                </a:solidFill>
                <a:latin typeface="Times New Roman" panose="02020603050405020304" pitchFamily="18" charset="0"/>
                <a:ea typeface="Calibri" panose="020F0502020204030204" pitchFamily="34" charset="0"/>
              </a:rPr>
              <a:t>)</a:t>
            </a:r>
          </a:p>
          <a:p>
            <a:pPr marL="342900" indent="-342900">
              <a:buFont typeface="+mj-lt"/>
              <a:buAutoNum type="arabicPeriod"/>
            </a:pPr>
            <a:r>
              <a:rPr lang="en-US" sz="1600" dirty="0" smtClean="0">
                <a:solidFill>
                  <a:prstClr val="black"/>
                </a:solidFill>
                <a:latin typeface="Times New Roman" panose="02020603050405020304" pitchFamily="18" charset="0"/>
                <a:ea typeface="Calibri" panose="020F0502020204030204" pitchFamily="34" charset="0"/>
              </a:rPr>
              <a:t>A.Sprogis, </a:t>
            </a:r>
            <a:r>
              <a:rPr lang="en-US" sz="1600" dirty="0" err="1" smtClean="0">
                <a:solidFill>
                  <a:prstClr val="black"/>
                </a:solidFill>
                <a:latin typeface="Times New Roman" panose="02020603050405020304" pitchFamily="18" charset="0"/>
                <a:ea typeface="Calibri" panose="020F0502020204030204" pitchFamily="34" charset="0"/>
              </a:rPr>
              <a:t>ajoo</a:t>
            </a:r>
            <a:r>
              <a:rPr lang="en-US" sz="1600" dirty="0" smtClean="0">
                <a:solidFill>
                  <a:prstClr val="black"/>
                </a:solidFill>
                <a:latin typeface="Times New Roman" panose="02020603050405020304" pitchFamily="18" charset="0"/>
                <a:ea typeface="Calibri" panose="020F0502020204030204" pitchFamily="34" charset="0"/>
              </a:rPr>
              <a:t>: WEB Based Framework for Domain Specific Modeling Tools. // In: </a:t>
            </a:r>
            <a:r>
              <a:rPr lang="en-US" sz="1600" dirty="0" err="1" smtClean="0">
                <a:solidFill>
                  <a:prstClr val="black"/>
                </a:solidFill>
                <a:latin typeface="Times New Roman" panose="02020603050405020304" pitchFamily="18" charset="0"/>
                <a:ea typeface="Calibri" panose="020F0502020204030204" pitchFamily="34" charset="0"/>
              </a:rPr>
              <a:t>G.Arnicans</a:t>
            </a:r>
            <a:r>
              <a:rPr lang="en-US" sz="1600" dirty="0" smtClean="0">
                <a:solidFill>
                  <a:prstClr val="black"/>
                </a:solidFill>
                <a:latin typeface="Times New Roman" panose="02020603050405020304" pitchFamily="18" charset="0"/>
                <a:ea typeface="Calibri" panose="020F0502020204030204" pitchFamily="34" charset="0"/>
              </a:rPr>
              <a:t>, </a:t>
            </a:r>
            <a:r>
              <a:rPr lang="en-US" sz="1600" dirty="0" err="1" smtClean="0">
                <a:solidFill>
                  <a:prstClr val="black"/>
                </a:solidFill>
                <a:latin typeface="Times New Roman" panose="02020603050405020304" pitchFamily="18" charset="0"/>
                <a:ea typeface="Calibri" panose="020F0502020204030204" pitchFamily="34" charset="0"/>
              </a:rPr>
              <a:t>V.Arnicane</a:t>
            </a:r>
            <a:r>
              <a:rPr lang="en-US" sz="1600" dirty="0" smtClean="0">
                <a:solidFill>
                  <a:prstClr val="black"/>
                </a:solidFill>
                <a:latin typeface="Times New Roman" panose="02020603050405020304" pitchFamily="18" charset="0"/>
                <a:ea typeface="Calibri" panose="020F0502020204030204" pitchFamily="34" charset="0"/>
              </a:rPr>
              <a:t>, </a:t>
            </a:r>
            <a:r>
              <a:rPr lang="en-US" sz="1600" dirty="0" err="1" smtClean="0">
                <a:solidFill>
                  <a:prstClr val="black"/>
                </a:solidFill>
                <a:latin typeface="Times New Roman" panose="02020603050405020304" pitchFamily="18" charset="0"/>
                <a:ea typeface="Calibri" panose="020F0502020204030204" pitchFamily="34" charset="0"/>
              </a:rPr>
              <a:t>J.Borzovs</a:t>
            </a:r>
            <a:r>
              <a:rPr lang="en-US" sz="1600" dirty="0" smtClean="0">
                <a:solidFill>
                  <a:prstClr val="black"/>
                </a:solidFill>
                <a:latin typeface="Times New Roman" panose="02020603050405020304" pitchFamily="18" charset="0"/>
                <a:ea typeface="Calibri" panose="020F0502020204030204" pitchFamily="34" charset="0"/>
              </a:rPr>
              <a:t>, </a:t>
            </a:r>
            <a:r>
              <a:rPr lang="en-US" sz="1600" dirty="0" err="1" smtClean="0">
                <a:solidFill>
                  <a:prstClr val="black"/>
                </a:solidFill>
                <a:latin typeface="Times New Roman" panose="02020603050405020304" pitchFamily="18" charset="0"/>
                <a:ea typeface="Calibri" panose="020F0502020204030204" pitchFamily="34" charset="0"/>
              </a:rPr>
              <a:t>L.Niedrite</a:t>
            </a:r>
            <a:r>
              <a:rPr lang="en-US" sz="1600" dirty="0" smtClean="0">
                <a:solidFill>
                  <a:prstClr val="black"/>
                </a:solidFill>
                <a:latin typeface="Times New Roman" panose="02020603050405020304" pitchFamily="18" charset="0"/>
                <a:ea typeface="Calibri" panose="020F0502020204030204" pitchFamily="34" charset="0"/>
              </a:rPr>
              <a:t> (Eds.), </a:t>
            </a:r>
            <a:r>
              <a:rPr lang="en-US" sz="1600" dirty="0" smtClean="0">
                <a:solidFill>
                  <a:prstClr val="black"/>
                </a:solidFill>
                <a:latin typeface="Times New Roman" panose="02020603050405020304" pitchFamily="18" charset="0"/>
                <a:ea typeface="Times New Roman" panose="02020603050405020304" pitchFamily="18" charset="0"/>
              </a:rPr>
              <a:t>Frontiers of AI and Applications, Vol. 291, Databases and Information Systems IX, IOS Press, pp. 115-126, 2016. </a:t>
            </a:r>
            <a:r>
              <a:rPr lang="en-US" sz="1600" dirty="0" smtClean="0">
                <a:solidFill>
                  <a:prstClr val="black"/>
                </a:solidFill>
                <a:latin typeface="Times New Roman" panose="02020603050405020304" pitchFamily="18" charset="0"/>
                <a:ea typeface="Calibri" panose="020F0502020204030204" pitchFamily="34" charset="0"/>
              </a:rPr>
              <a:t>(</a:t>
            </a:r>
            <a:r>
              <a:rPr lang="en-US" sz="1600" b="1" dirty="0" err="1" smtClean="0">
                <a:solidFill>
                  <a:prstClr val="black"/>
                </a:solidFill>
                <a:latin typeface="Times New Roman" panose="02020603050405020304" pitchFamily="18" charset="0"/>
                <a:ea typeface="Calibri" panose="020F0502020204030204" pitchFamily="34" charset="0"/>
              </a:rPr>
              <a:t>WebOfScience</a:t>
            </a:r>
            <a:r>
              <a:rPr lang="en-US" sz="1600" dirty="0" smtClean="0">
                <a:solidFill>
                  <a:prstClr val="black"/>
                </a:solidFill>
                <a:latin typeface="Times New Roman" panose="02020603050405020304" pitchFamily="18" charset="0"/>
                <a:ea typeface="Calibri" panose="020F0502020204030204" pitchFamily="34" charset="0"/>
              </a:rPr>
              <a:t>), h</a:t>
            </a:r>
            <a:r>
              <a:rPr lang="en-US" sz="1600" u="sng" dirty="0" smtClean="0">
                <a:solidFill>
                  <a:srgbClr val="0000FF"/>
                </a:solidFill>
                <a:latin typeface="Times New Roman" panose="02020603050405020304" pitchFamily="18" charset="0"/>
                <a:ea typeface="Calibri" panose="020F0502020204030204" pitchFamily="34" charset="0"/>
                <a:hlinkClick r:id="rId2"/>
              </a:rPr>
              <a:t>ttp://ebooks.iospress.com/volumearticle/45704</a:t>
            </a:r>
            <a:endParaRPr lang="en-US" sz="1600" dirty="0" smtClean="0">
              <a:solidFill>
                <a:prstClr val="black"/>
              </a:solidFill>
              <a:latin typeface="Times New Roman" panose="02020603050405020304" pitchFamily="18" charset="0"/>
              <a:ea typeface="Calibri" panose="020F0502020204030204" pitchFamily="34" charset="0"/>
            </a:endParaRPr>
          </a:p>
        </p:txBody>
      </p:sp>
      <p:sp>
        <p:nvSpPr>
          <p:cNvPr id="3" name="Title 8"/>
          <p:cNvSpPr txBox="1">
            <a:spLocks/>
          </p:cNvSpPr>
          <p:nvPr/>
        </p:nvSpPr>
        <p:spPr>
          <a:xfrm>
            <a:off x="1050053" y="0"/>
            <a:ext cx="8229600" cy="874207"/>
          </a:xfrm>
          <a:prstGeom prst="rect">
            <a:avLst/>
          </a:prstGeom>
        </p:spPr>
        <p:txBody>
          <a:bodyP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3200" dirty="0" smtClean="0">
                <a:latin typeface="Calibri" panose="020F0502020204030204" pitchFamily="34" charset="0"/>
                <a:ea typeface="Calibri" panose="020F0502020204030204" pitchFamily="34" charset="0"/>
                <a:cs typeface="Times New Roman" panose="02020603050405020304" pitchFamily="18" charset="0"/>
              </a:rPr>
              <a:t>Izstrādāts </a:t>
            </a:r>
            <a:r>
              <a:rPr lang="lv-LV" sz="3200" dirty="0">
                <a:latin typeface="Calibri" panose="020F0502020204030204" pitchFamily="34" charset="0"/>
                <a:ea typeface="Calibri" panose="020F0502020204030204" pitchFamily="34" charset="0"/>
                <a:cs typeface="Times New Roman" panose="02020603050405020304" pitchFamily="18" charset="0"/>
              </a:rPr>
              <a:t>grafisko rīku būves platformas </a:t>
            </a:r>
            <a:r>
              <a:rPr lang="lv-LV" sz="3200" dirty="0" smtClean="0">
                <a:latin typeface="Calibri" panose="020F0502020204030204" pitchFamily="34" charset="0"/>
                <a:ea typeface="Calibri" panose="020F0502020204030204" pitchFamily="34" charset="0"/>
                <a:cs typeface="Times New Roman" panose="02020603050405020304" pitchFamily="18" charset="0"/>
              </a:rPr>
              <a:t>pamats </a:t>
            </a:r>
            <a:r>
              <a:rPr lang="lv-LV" sz="3200" dirty="0">
                <a:latin typeface="Calibri" panose="020F0502020204030204" pitchFamily="34" charset="0"/>
                <a:ea typeface="Calibri" panose="020F0502020204030204" pitchFamily="34" charset="0"/>
                <a:cs typeface="Times New Roman" panose="02020603050405020304" pitchFamily="18" charset="0"/>
              </a:rPr>
              <a:t>tīmekļa videi </a:t>
            </a:r>
            <a:endParaRPr lang="lv-LV" dirty="0"/>
          </a:p>
        </p:txBody>
      </p:sp>
      <p:pic>
        <p:nvPicPr>
          <p:cNvPr id="4" name="Picture 3"/>
          <p:cNvPicPr>
            <a:picLocks noChangeAspect="1"/>
          </p:cNvPicPr>
          <p:nvPr/>
        </p:nvPicPr>
        <p:blipFill>
          <a:blip r:embed="rId3"/>
          <a:stretch>
            <a:fillRect/>
          </a:stretch>
        </p:blipFill>
        <p:spPr>
          <a:xfrm>
            <a:off x="457199" y="946393"/>
            <a:ext cx="1432684" cy="499915"/>
          </a:xfrm>
          <a:prstGeom prst="rect">
            <a:avLst/>
          </a:prstGeom>
        </p:spPr>
      </p:pic>
      <p:sp>
        <p:nvSpPr>
          <p:cNvPr id="5" name="TextBox 4"/>
          <p:cNvSpPr txBox="1"/>
          <p:nvPr/>
        </p:nvSpPr>
        <p:spPr>
          <a:xfrm>
            <a:off x="457199" y="3413093"/>
            <a:ext cx="3060261" cy="369332"/>
          </a:xfrm>
          <a:prstGeom prst="rect">
            <a:avLst/>
          </a:prstGeom>
          <a:noFill/>
        </p:spPr>
        <p:txBody>
          <a:bodyPr wrap="none" rtlCol="0">
            <a:spAutoFit/>
          </a:bodyPr>
          <a:lstStyle/>
          <a:p>
            <a:r>
              <a:rPr lang="lv-LV" dirty="0" smtClean="0"/>
              <a:t>Izveidotā platforma nodrošina:</a:t>
            </a:r>
            <a:endParaRPr lang="lv-LV" dirty="0"/>
          </a:p>
        </p:txBody>
      </p:sp>
      <p:sp>
        <p:nvSpPr>
          <p:cNvPr id="6" name="Rectangle 5"/>
          <p:cNvSpPr/>
          <p:nvPr/>
        </p:nvSpPr>
        <p:spPr>
          <a:xfrm>
            <a:off x="457199" y="3899919"/>
            <a:ext cx="8822454" cy="1200329"/>
          </a:xfrm>
          <a:prstGeom prst="rect">
            <a:avLst/>
          </a:prstGeom>
        </p:spPr>
        <p:txBody>
          <a:bodyPr wrap="square">
            <a:spAutoFit/>
          </a:bodyPr>
          <a:lstStyle/>
          <a:p>
            <a:pPr marL="285750" indent="-285750">
              <a:buFont typeface="Arial" panose="020B0604020202020204" pitchFamily="34" charset="0"/>
              <a:buChar char="•"/>
            </a:pPr>
            <a:r>
              <a:rPr lang="lv-LV" dirty="0"/>
              <a:t>Daudzlietotāju </a:t>
            </a:r>
            <a:r>
              <a:rPr lang="lv-LV" dirty="0" smtClean="0"/>
              <a:t>režīmu </a:t>
            </a:r>
            <a:r>
              <a:rPr lang="lv-LV" dirty="0"/>
              <a:t>(</a:t>
            </a:r>
            <a:r>
              <a:rPr lang="lv-LV" dirty="0" err="1"/>
              <a:t>collaboration</a:t>
            </a:r>
            <a:r>
              <a:rPr lang="lv-LV" dirty="0" smtClean="0"/>
              <a:t>)</a:t>
            </a:r>
            <a:r>
              <a:rPr lang="en-US" dirty="0" smtClean="0"/>
              <a:t> </a:t>
            </a:r>
            <a:r>
              <a:rPr lang="en-US" dirty="0" err="1" smtClean="0"/>
              <a:t>ar</a:t>
            </a:r>
            <a:r>
              <a:rPr lang="en-US" dirty="0" smtClean="0"/>
              <a:t> </a:t>
            </a:r>
            <a:r>
              <a:rPr lang="en-US" dirty="0" err="1" smtClean="0"/>
              <a:t>autom</a:t>
            </a:r>
            <a:r>
              <a:rPr lang="lv-LV" dirty="0" smtClean="0"/>
              <a:t>ā</a:t>
            </a:r>
            <a:r>
              <a:rPr lang="en-US" dirty="0" err="1" smtClean="0"/>
              <a:t>tisku</a:t>
            </a:r>
            <a:r>
              <a:rPr lang="en-US" dirty="0" smtClean="0"/>
              <a:t> </a:t>
            </a:r>
            <a:r>
              <a:rPr lang="lv-LV" dirty="0" smtClean="0"/>
              <a:t>datu sinhronizāciju starp lietotājiem</a:t>
            </a:r>
            <a:endParaRPr lang="lv-LV" dirty="0"/>
          </a:p>
          <a:p>
            <a:pPr marL="285750" indent="-285750">
              <a:buFont typeface="Arial" panose="020B0604020202020204" pitchFamily="34" charset="0"/>
              <a:buChar char="•"/>
            </a:pPr>
            <a:r>
              <a:rPr lang="lv-LV" dirty="0"/>
              <a:t>Dažādas iekārtas – datori, planšetes, telefoni…</a:t>
            </a:r>
          </a:p>
          <a:p>
            <a:pPr marL="285750" indent="-285750">
              <a:buFont typeface="Arial" panose="020B0604020202020204" pitchFamily="34" charset="0"/>
              <a:buChar char="•"/>
            </a:pPr>
            <a:r>
              <a:rPr lang="lv-LV" dirty="0" smtClean="0"/>
              <a:t>Darbību reālā </a:t>
            </a:r>
            <a:r>
              <a:rPr lang="lv-LV" dirty="0"/>
              <a:t>laikā (</a:t>
            </a:r>
            <a:r>
              <a:rPr lang="lv-LV" dirty="0" err="1"/>
              <a:t>reactivity</a:t>
            </a:r>
            <a:r>
              <a:rPr lang="lv-LV" dirty="0"/>
              <a:t> </a:t>
            </a:r>
            <a:r>
              <a:rPr lang="lv-LV" dirty="0" err="1"/>
              <a:t>and</a:t>
            </a:r>
            <a:r>
              <a:rPr lang="lv-LV" dirty="0"/>
              <a:t> </a:t>
            </a:r>
            <a:r>
              <a:rPr lang="lv-LV" dirty="0" err="1"/>
              <a:t>live</a:t>
            </a:r>
            <a:r>
              <a:rPr lang="lv-LV" dirty="0"/>
              <a:t> HTML</a:t>
            </a:r>
            <a:r>
              <a:rPr lang="lv-LV" dirty="0" smtClean="0"/>
              <a:t>)</a:t>
            </a:r>
          </a:p>
          <a:p>
            <a:pPr marL="285750" indent="-285750">
              <a:buFont typeface="Arial" panose="020B0604020202020204" pitchFamily="34" charset="0"/>
              <a:buChar char="•"/>
            </a:pPr>
            <a:r>
              <a:rPr lang="lv-LV" dirty="0" smtClean="0"/>
              <a:t>Uz lietotāja datora ir tikai parastais pārlūks, visa loģiskā darbība notiek uz servera</a:t>
            </a:r>
            <a:endParaRPr lang="lv-LV" dirty="0"/>
          </a:p>
        </p:txBody>
      </p:sp>
      <p:sp>
        <p:nvSpPr>
          <p:cNvPr id="7" name="TextBox 6"/>
          <p:cNvSpPr txBox="1"/>
          <p:nvPr/>
        </p:nvSpPr>
        <p:spPr>
          <a:xfrm>
            <a:off x="457199" y="5142977"/>
            <a:ext cx="10527369" cy="923330"/>
          </a:xfrm>
          <a:prstGeom prst="rect">
            <a:avLst/>
          </a:prstGeom>
          <a:noFill/>
        </p:spPr>
        <p:txBody>
          <a:bodyPr wrap="none" rtlCol="0">
            <a:spAutoFit/>
          </a:bodyPr>
          <a:lstStyle/>
          <a:p>
            <a:r>
              <a:rPr lang="lv-LV" dirty="0" smtClean="0"/>
              <a:t>Funkcionālās iespējas lielā mērā līdzīgas esošajai rīku būves platformai (TDA), ir balstītas uz modeļu </a:t>
            </a:r>
            <a:r>
              <a:rPr lang="lv-LV" dirty="0" err="1" smtClean="0"/>
              <a:t>instantiāciju</a:t>
            </a:r>
            <a:endParaRPr lang="lv-LV" dirty="0" smtClean="0"/>
          </a:p>
          <a:p>
            <a:endParaRPr lang="lv-LV" dirty="0"/>
          </a:p>
          <a:p>
            <a:r>
              <a:rPr lang="lv-LV" dirty="0" smtClean="0"/>
              <a:t>Izmantojot šo platformu, jau izveidotas plaši pazīstamo LU MII rīku </a:t>
            </a:r>
            <a:r>
              <a:rPr lang="lv-LV" dirty="0" err="1" smtClean="0"/>
              <a:t>OWLGrEd</a:t>
            </a:r>
            <a:r>
              <a:rPr lang="lv-LV" dirty="0" smtClean="0"/>
              <a:t> un </a:t>
            </a:r>
            <a:r>
              <a:rPr lang="lv-LV" dirty="0" err="1" smtClean="0"/>
              <a:t>VisiQuer</a:t>
            </a:r>
            <a:r>
              <a:rPr lang="lv-LV" dirty="0" smtClean="0"/>
              <a:t> tīmekļa versijas  </a:t>
            </a:r>
            <a:endParaRPr lang="en-US" dirty="0"/>
          </a:p>
        </p:txBody>
      </p:sp>
    </p:spTree>
    <p:extLst>
      <p:ext uri="{BB962C8B-B14F-4D97-AF65-F5344CB8AC3E}">
        <p14:creationId xmlns:p14="http://schemas.microsoft.com/office/powerpoint/2010/main" val="1673371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23586" y="5197"/>
            <a:ext cx="1355115" cy="523220"/>
          </a:xfrm>
          <a:prstGeom prst="rect">
            <a:avLst/>
          </a:prstGeom>
          <a:noFill/>
        </p:spPr>
        <p:txBody>
          <a:bodyPr wrap="none" rtlCol="0">
            <a:spAutoFit/>
          </a:bodyPr>
          <a:lstStyle/>
          <a:p>
            <a:r>
              <a:rPr lang="lv-LV" sz="2800" dirty="0" smtClean="0"/>
              <a:t>Piemērs</a:t>
            </a:r>
            <a:endParaRPr lang="en-US" sz="2800" dirty="0"/>
          </a:p>
        </p:txBody>
      </p:sp>
      <p:sp>
        <p:nvSpPr>
          <p:cNvPr id="3" name="TextBox 2"/>
          <p:cNvSpPr txBox="1"/>
          <p:nvPr/>
        </p:nvSpPr>
        <p:spPr>
          <a:xfrm>
            <a:off x="31099" y="557207"/>
            <a:ext cx="4921902" cy="677108"/>
          </a:xfrm>
          <a:prstGeom prst="rect">
            <a:avLst/>
          </a:prstGeom>
          <a:noFill/>
        </p:spPr>
        <p:txBody>
          <a:bodyPr wrap="square" rtlCol="0">
            <a:spAutoFit/>
          </a:bodyPr>
          <a:lstStyle/>
          <a:p>
            <a:r>
              <a:rPr lang="lv-LV" b="1" dirty="0" smtClean="0"/>
              <a:t>Diagrammu definēšana (</a:t>
            </a:r>
            <a:r>
              <a:rPr lang="lv-LV" sz="2000" b="1" dirty="0" err="1" smtClean="0"/>
              <a:t>konfigurators</a:t>
            </a:r>
            <a:r>
              <a:rPr lang="lv-LV" b="1" dirty="0" smtClean="0"/>
              <a:t>) – definēta vienkāršota klašu diagramma</a:t>
            </a:r>
            <a:endParaRPr lang="en-US" b="1" dirty="0"/>
          </a:p>
        </p:txBody>
      </p:sp>
      <p:pic>
        <p:nvPicPr>
          <p:cNvPr id="5" name="Picture 4"/>
          <p:cNvPicPr>
            <a:picLocks noChangeAspect="1"/>
          </p:cNvPicPr>
          <p:nvPr/>
        </p:nvPicPr>
        <p:blipFill>
          <a:blip r:embed="rId2"/>
          <a:stretch>
            <a:fillRect/>
          </a:stretch>
        </p:blipFill>
        <p:spPr>
          <a:xfrm>
            <a:off x="4700428" y="183642"/>
            <a:ext cx="4634072" cy="4349670"/>
          </a:xfrm>
          <a:prstGeom prst="rect">
            <a:avLst/>
          </a:prstGeom>
        </p:spPr>
      </p:pic>
      <p:sp>
        <p:nvSpPr>
          <p:cNvPr id="7" name="TextBox 6"/>
          <p:cNvSpPr txBox="1"/>
          <p:nvPr/>
        </p:nvSpPr>
        <p:spPr>
          <a:xfrm>
            <a:off x="239641" y="4047851"/>
            <a:ext cx="3141629" cy="369332"/>
          </a:xfrm>
          <a:prstGeom prst="rect">
            <a:avLst/>
          </a:prstGeom>
          <a:noFill/>
        </p:spPr>
        <p:txBody>
          <a:bodyPr wrap="none" rtlCol="0">
            <a:spAutoFit/>
          </a:bodyPr>
          <a:lstStyle/>
          <a:p>
            <a:r>
              <a:rPr lang="lv-LV" b="1" dirty="0" smtClean="0"/>
              <a:t>Definētās diagrammas piemērs</a:t>
            </a:r>
            <a:endParaRPr lang="en-US" b="1" dirty="0"/>
          </a:p>
        </p:txBody>
      </p:sp>
      <p:sp>
        <p:nvSpPr>
          <p:cNvPr id="8" name="TextBox 7"/>
          <p:cNvSpPr txBox="1"/>
          <p:nvPr/>
        </p:nvSpPr>
        <p:spPr>
          <a:xfrm>
            <a:off x="381000" y="2956562"/>
            <a:ext cx="3924300" cy="338554"/>
          </a:xfrm>
          <a:prstGeom prst="rect">
            <a:avLst/>
          </a:prstGeom>
          <a:noFill/>
        </p:spPr>
        <p:txBody>
          <a:bodyPr wrap="square" rtlCol="0">
            <a:spAutoFit/>
          </a:bodyPr>
          <a:lstStyle/>
          <a:p>
            <a:r>
              <a:rPr lang="lv-LV" sz="1600" dirty="0" smtClean="0"/>
              <a:t>Grafiskie elementi </a:t>
            </a:r>
            <a:r>
              <a:rPr lang="lv-LV" sz="1600" dirty="0" err="1" smtClean="0"/>
              <a:t>konfiguratora</a:t>
            </a:r>
            <a:r>
              <a:rPr lang="lv-LV" sz="1600" dirty="0" smtClean="0"/>
              <a:t> logā</a:t>
            </a:r>
            <a:endParaRPr lang="en-US" sz="1600" dirty="0"/>
          </a:p>
        </p:txBody>
      </p:sp>
      <p:sp>
        <p:nvSpPr>
          <p:cNvPr id="9" name="TextBox 8"/>
          <p:cNvSpPr txBox="1"/>
          <p:nvPr/>
        </p:nvSpPr>
        <p:spPr>
          <a:xfrm>
            <a:off x="6180553" y="895761"/>
            <a:ext cx="5796651" cy="338554"/>
          </a:xfrm>
          <a:prstGeom prst="rect">
            <a:avLst/>
          </a:prstGeom>
          <a:noFill/>
        </p:spPr>
        <p:txBody>
          <a:bodyPr wrap="none" rtlCol="0">
            <a:spAutoFit/>
          </a:bodyPr>
          <a:lstStyle/>
          <a:p>
            <a:r>
              <a:rPr lang="lv-LV" sz="1600" dirty="0" smtClean="0"/>
              <a:t>Viens klases teksta elements (</a:t>
            </a:r>
            <a:r>
              <a:rPr lang="lv-LV" sz="1600" dirty="0" err="1" smtClean="0"/>
              <a:t>kompartments</a:t>
            </a:r>
            <a:r>
              <a:rPr lang="lv-LV" sz="1600" dirty="0" smtClean="0"/>
              <a:t>), dialogs </a:t>
            </a:r>
            <a:r>
              <a:rPr lang="lv-LV" sz="1600" dirty="0" err="1" smtClean="0"/>
              <a:t>konfiguratorā</a:t>
            </a:r>
            <a:endParaRPr lang="en-US" sz="1600" dirty="0"/>
          </a:p>
        </p:txBody>
      </p:sp>
      <p:pic>
        <p:nvPicPr>
          <p:cNvPr id="11" name="Picture 10"/>
          <p:cNvPicPr>
            <a:picLocks noChangeAspect="1"/>
          </p:cNvPicPr>
          <p:nvPr/>
        </p:nvPicPr>
        <p:blipFill>
          <a:blip r:embed="rId3"/>
          <a:stretch>
            <a:fillRect/>
          </a:stretch>
        </p:blipFill>
        <p:spPr>
          <a:xfrm>
            <a:off x="381000" y="1238735"/>
            <a:ext cx="2647950" cy="1571625"/>
          </a:xfrm>
          <a:prstGeom prst="rect">
            <a:avLst/>
          </a:prstGeom>
        </p:spPr>
      </p:pic>
      <p:pic>
        <p:nvPicPr>
          <p:cNvPr id="4" name="Picture 3"/>
          <p:cNvPicPr>
            <a:picLocks noChangeAspect="1"/>
          </p:cNvPicPr>
          <p:nvPr/>
        </p:nvPicPr>
        <p:blipFill>
          <a:blip r:embed="rId4"/>
          <a:stretch>
            <a:fillRect/>
          </a:stretch>
        </p:blipFill>
        <p:spPr>
          <a:xfrm>
            <a:off x="202014" y="4476750"/>
            <a:ext cx="7953375" cy="2381250"/>
          </a:xfrm>
          <a:prstGeom prst="rect">
            <a:avLst/>
          </a:prstGeom>
        </p:spPr>
      </p:pic>
      <p:sp>
        <p:nvSpPr>
          <p:cNvPr id="6" name="TextBox 5"/>
          <p:cNvSpPr txBox="1"/>
          <p:nvPr/>
        </p:nvSpPr>
        <p:spPr>
          <a:xfrm>
            <a:off x="2356646" y="1263105"/>
            <a:ext cx="1926618" cy="307777"/>
          </a:xfrm>
          <a:prstGeom prst="rect">
            <a:avLst/>
          </a:prstGeom>
          <a:noFill/>
        </p:spPr>
        <p:txBody>
          <a:bodyPr wrap="none" rtlCol="0">
            <a:spAutoFit/>
          </a:bodyPr>
          <a:lstStyle/>
          <a:p>
            <a:r>
              <a:rPr lang="lv-LV" sz="1400" dirty="0" smtClean="0"/>
              <a:t>Kastes elements (klase) </a:t>
            </a:r>
            <a:endParaRPr lang="en-US" sz="1400" dirty="0"/>
          </a:p>
        </p:txBody>
      </p:sp>
      <p:cxnSp>
        <p:nvCxnSpPr>
          <p:cNvPr id="12" name="Straight Arrow Connector 11"/>
          <p:cNvCxnSpPr/>
          <p:nvPr/>
        </p:nvCxnSpPr>
        <p:spPr>
          <a:xfrm flipH="1">
            <a:off x="2143125" y="1405236"/>
            <a:ext cx="261146" cy="87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143124" y="2571750"/>
            <a:ext cx="2328705" cy="307777"/>
          </a:xfrm>
          <a:prstGeom prst="rect">
            <a:avLst/>
          </a:prstGeom>
          <a:noFill/>
        </p:spPr>
        <p:txBody>
          <a:bodyPr wrap="square" rtlCol="0">
            <a:spAutoFit/>
          </a:bodyPr>
          <a:lstStyle/>
          <a:p>
            <a:r>
              <a:rPr lang="lv-LV" sz="1400" dirty="0" smtClean="0"/>
              <a:t>Līnijas elements (asociācija)</a:t>
            </a:r>
            <a:endParaRPr lang="en-US" sz="1400" dirty="0"/>
          </a:p>
        </p:txBody>
      </p:sp>
      <p:cxnSp>
        <p:nvCxnSpPr>
          <p:cNvPr id="15" name="Straight Arrow Connector 14"/>
          <p:cNvCxnSpPr>
            <a:stCxn id="13" idx="1"/>
          </p:cNvCxnSpPr>
          <p:nvPr/>
        </p:nvCxnSpPr>
        <p:spPr>
          <a:xfrm flipH="1" flipV="1">
            <a:off x="1914525" y="2571750"/>
            <a:ext cx="228599" cy="1538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2824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0"/>
            <a:ext cx="11873507" cy="369332"/>
          </a:xfrm>
          <a:prstGeom prst="rect">
            <a:avLst/>
          </a:prstGeom>
          <a:noFill/>
        </p:spPr>
        <p:txBody>
          <a:bodyPr wrap="none" rtlCol="0">
            <a:spAutoFit/>
          </a:bodyPr>
          <a:lstStyle/>
          <a:p>
            <a:r>
              <a:rPr lang="lv-LV" b="1" dirty="0" smtClean="0"/>
              <a:t>Platformas arhitektūra </a:t>
            </a:r>
            <a:r>
              <a:rPr lang="lv-LV" dirty="0" smtClean="0"/>
              <a:t>– lielos vilcienos līdzīga esošajai lokālās TDA platformas arhitektūrai (tikai ar citu tehnisko realizāciju)  </a:t>
            </a:r>
            <a:endParaRPr lang="en-US" dirty="0"/>
          </a:p>
        </p:txBody>
      </p:sp>
      <p:sp>
        <p:nvSpPr>
          <p:cNvPr id="5" name="TextBox 4"/>
          <p:cNvSpPr txBox="1"/>
          <p:nvPr/>
        </p:nvSpPr>
        <p:spPr>
          <a:xfrm>
            <a:off x="47624" y="2569463"/>
            <a:ext cx="12096750" cy="646331"/>
          </a:xfrm>
          <a:prstGeom prst="rect">
            <a:avLst/>
          </a:prstGeom>
          <a:noFill/>
        </p:spPr>
        <p:txBody>
          <a:bodyPr wrap="square" rtlCol="0">
            <a:spAutoFit/>
          </a:bodyPr>
          <a:lstStyle/>
          <a:p>
            <a:r>
              <a:rPr lang="lv-LV" b="1" dirty="0" smtClean="0"/>
              <a:t>Tipu </a:t>
            </a:r>
            <a:r>
              <a:rPr lang="lv-LV" b="1" dirty="0" err="1" smtClean="0"/>
              <a:t>metamodelis</a:t>
            </a:r>
            <a:r>
              <a:rPr lang="lv-LV" dirty="0" smtClean="0"/>
              <a:t>, uz ko balstās platformas komponentes (interpretators un dziņi). Šobrīd tiek veidotas šo tipu instances – tipu modelis, ko izpilda interpretators. </a:t>
            </a:r>
            <a:endParaRPr lang="en-US" dirty="0"/>
          </a:p>
        </p:txBody>
      </p:sp>
      <p:sp>
        <p:nvSpPr>
          <p:cNvPr id="6" name="TextBox 5"/>
          <p:cNvSpPr txBox="1"/>
          <p:nvPr/>
        </p:nvSpPr>
        <p:spPr>
          <a:xfrm>
            <a:off x="7810500" y="752475"/>
            <a:ext cx="4181475" cy="646331"/>
          </a:xfrm>
          <a:prstGeom prst="rect">
            <a:avLst/>
          </a:prstGeom>
          <a:noFill/>
        </p:spPr>
        <p:txBody>
          <a:bodyPr wrap="square" rtlCol="0">
            <a:spAutoFit/>
          </a:bodyPr>
          <a:lstStyle/>
          <a:p>
            <a:r>
              <a:rPr lang="lv-LV" dirty="0" smtClean="0"/>
              <a:t>Pats </a:t>
            </a:r>
            <a:r>
              <a:rPr lang="lv-LV" dirty="0" err="1" smtClean="0"/>
              <a:t>konfigurators</a:t>
            </a:r>
            <a:r>
              <a:rPr lang="lv-LV" dirty="0" smtClean="0"/>
              <a:t> arī faktiski realizēts kā fiksēts rīks platformā (</a:t>
            </a:r>
            <a:r>
              <a:rPr lang="lv-LV" dirty="0" err="1" smtClean="0"/>
              <a:t>bootstrap</a:t>
            </a:r>
            <a:r>
              <a:rPr lang="lv-LV" dirty="0" smtClean="0"/>
              <a:t> princips) </a:t>
            </a:r>
            <a:endParaRPr lang="en-US" dirty="0"/>
          </a:p>
        </p:txBody>
      </p:sp>
      <p:pic>
        <p:nvPicPr>
          <p:cNvPr id="7" name="Picture 6"/>
          <p:cNvPicPr>
            <a:picLocks noChangeAspect="1"/>
          </p:cNvPicPr>
          <p:nvPr/>
        </p:nvPicPr>
        <p:blipFill>
          <a:blip r:embed="rId2"/>
          <a:stretch>
            <a:fillRect/>
          </a:stretch>
        </p:blipFill>
        <p:spPr>
          <a:xfrm>
            <a:off x="790574" y="3202931"/>
            <a:ext cx="7134225" cy="3655069"/>
          </a:xfrm>
          <a:prstGeom prst="rect">
            <a:avLst/>
          </a:prstGeom>
        </p:spPr>
      </p:pic>
      <p:pic>
        <p:nvPicPr>
          <p:cNvPr id="8" name="Picture 7"/>
          <p:cNvPicPr>
            <a:picLocks noChangeAspect="1"/>
          </p:cNvPicPr>
          <p:nvPr/>
        </p:nvPicPr>
        <p:blipFill>
          <a:blip r:embed="rId3"/>
          <a:stretch>
            <a:fillRect/>
          </a:stretch>
        </p:blipFill>
        <p:spPr>
          <a:xfrm>
            <a:off x="323849" y="369331"/>
            <a:ext cx="6642557" cy="2140155"/>
          </a:xfrm>
          <a:prstGeom prst="rect">
            <a:avLst/>
          </a:prstGeom>
        </p:spPr>
      </p:pic>
    </p:spTree>
    <p:extLst>
      <p:ext uri="{BB962C8B-B14F-4D97-AF65-F5344CB8AC3E}">
        <p14:creationId xmlns:p14="http://schemas.microsoft.com/office/powerpoint/2010/main" val="3693526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62125" y="171450"/>
            <a:ext cx="4724400" cy="523220"/>
          </a:xfrm>
          <a:prstGeom prst="rect">
            <a:avLst/>
          </a:prstGeom>
          <a:noFill/>
        </p:spPr>
        <p:txBody>
          <a:bodyPr wrap="square" rtlCol="0">
            <a:spAutoFit/>
          </a:bodyPr>
          <a:lstStyle/>
          <a:p>
            <a:r>
              <a:rPr lang="lv-LV" sz="2800" dirty="0" smtClean="0"/>
              <a:t>Tīmekļa platformas realizācija</a:t>
            </a:r>
            <a:endParaRPr lang="en-US" sz="2800" dirty="0"/>
          </a:p>
        </p:txBody>
      </p:sp>
      <p:sp>
        <p:nvSpPr>
          <p:cNvPr id="3" name="TextBox 2"/>
          <p:cNvSpPr txBox="1"/>
          <p:nvPr/>
        </p:nvSpPr>
        <p:spPr>
          <a:xfrm>
            <a:off x="819150" y="990600"/>
            <a:ext cx="10763250" cy="2862322"/>
          </a:xfrm>
          <a:prstGeom prst="rect">
            <a:avLst/>
          </a:prstGeom>
          <a:noFill/>
        </p:spPr>
        <p:txBody>
          <a:bodyPr wrap="square" rtlCol="0">
            <a:spAutoFit/>
          </a:bodyPr>
          <a:lstStyle/>
          <a:p>
            <a:r>
              <a:rPr lang="lv-LV" dirty="0" smtClean="0"/>
              <a:t>Platformas pamatdaļa realizēta </a:t>
            </a:r>
            <a:r>
              <a:rPr lang="lv-LV" dirty="0" err="1" smtClean="0"/>
              <a:t>JavaScript</a:t>
            </a:r>
            <a:r>
              <a:rPr lang="lv-LV" dirty="0" smtClean="0"/>
              <a:t> valodā, balstoties uz Meteor ietvaru. Meteor ietvars ir speciāli orientēts uz tīmekļa bāzētu sistēmu būvi, kur galvenā loģiskā darbība notiek uz servera, kas kopīgs visiem lietotājiem. Kā datu glabātuve tur tiek lietota </a:t>
            </a:r>
            <a:r>
              <a:rPr lang="lv-LV" dirty="0" err="1" smtClean="0"/>
              <a:t>MongoDB</a:t>
            </a:r>
            <a:r>
              <a:rPr lang="lv-LV" dirty="0" smtClean="0"/>
              <a:t> dokumentu datu bāze (viens no </a:t>
            </a:r>
            <a:r>
              <a:rPr lang="lv-LV" dirty="0" err="1" smtClean="0"/>
              <a:t>NoSQL</a:t>
            </a:r>
            <a:r>
              <a:rPr lang="lv-LV" dirty="0" smtClean="0"/>
              <a:t> veidiem). Savukārt lietotāja saskarne (vienkārši pārlūkā) realizēta standarta HTML 5 ar </a:t>
            </a:r>
            <a:r>
              <a:rPr lang="lv-LV" dirty="0" err="1" smtClean="0"/>
              <a:t>JavaScript</a:t>
            </a:r>
            <a:r>
              <a:rPr lang="lv-LV" dirty="0" smtClean="0"/>
              <a:t> iespraudumiem. Diagrammu dzinis (</a:t>
            </a:r>
            <a:r>
              <a:rPr lang="lv-LV" dirty="0" err="1" smtClean="0"/>
              <a:t>Presentation</a:t>
            </a:r>
            <a:r>
              <a:rPr lang="lv-LV" dirty="0" smtClean="0"/>
              <a:t> </a:t>
            </a:r>
            <a:r>
              <a:rPr lang="lv-LV" dirty="0" err="1" smtClean="0"/>
              <a:t>Engine</a:t>
            </a:r>
            <a:r>
              <a:rPr lang="lv-LV" dirty="0" smtClean="0"/>
              <a:t>) realizēts </a:t>
            </a:r>
            <a:r>
              <a:rPr lang="lv-LV" dirty="0" err="1" smtClean="0"/>
              <a:t>JavaScript</a:t>
            </a:r>
            <a:r>
              <a:rPr lang="lv-LV" dirty="0" smtClean="0"/>
              <a:t>, izmantojot </a:t>
            </a:r>
            <a:r>
              <a:rPr lang="lv-LV" dirty="0" err="1" smtClean="0"/>
              <a:t>KonvaJS</a:t>
            </a:r>
            <a:r>
              <a:rPr lang="lv-LV" dirty="0" smtClean="0"/>
              <a:t> ietvaru. Izvēlētais ietvaru komplekts ļoti atvieglo platformas būvi, jo tie tieši orientēti uz šāda veida sistēmām.  Tā piemēram, Meteor jau iebūvēti daudzu lietotāju datu sinhronizācijas līdzekļi.</a:t>
            </a:r>
          </a:p>
          <a:p>
            <a:endParaRPr lang="lv-LV" dirty="0"/>
          </a:p>
          <a:p>
            <a:r>
              <a:rPr lang="lv-LV" dirty="0" smtClean="0"/>
              <a:t>Šobrīd izstrādātā versija nodrošina visu plānoto funkciju realizāciju – kā izpildāmu prototipu. Vienīgi plašai lietošanai nedaudz vajadzētu uzlabot lietotāja </a:t>
            </a:r>
            <a:r>
              <a:rPr lang="lv-LV" dirty="0" err="1" smtClean="0"/>
              <a:t>saskarni</a:t>
            </a:r>
            <a:r>
              <a:rPr lang="lv-LV" dirty="0" smtClean="0"/>
              <a:t>. Izveidota arī lietošanas apraksta sākuma versija.</a:t>
            </a:r>
            <a:endParaRPr lang="en-US" dirty="0"/>
          </a:p>
        </p:txBody>
      </p:sp>
    </p:spTree>
    <p:extLst>
      <p:ext uri="{BB962C8B-B14F-4D97-AF65-F5344CB8AC3E}">
        <p14:creationId xmlns:p14="http://schemas.microsoft.com/office/powerpoint/2010/main" val="1195100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199" y="65471"/>
            <a:ext cx="11239081" cy="880922"/>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800" b="1" dirty="0">
                <a:ea typeface="Calibri" panose="020F0502020204030204" pitchFamily="34" charset="0"/>
                <a:cs typeface="Times New Roman" panose="02020603050405020304" pitchFamily="18" charset="0"/>
              </a:rPr>
              <a:t>Izstrādāt modeļu specializācijas </a:t>
            </a:r>
            <a:r>
              <a:rPr lang="lv-LV" sz="2800" b="1" dirty="0" smtClean="0">
                <a:ea typeface="Calibri" panose="020F0502020204030204" pitchFamily="34" charset="0"/>
                <a:cs typeface="Times New Roman" panose="02020603050405020304" pitchFamily="18" charset="0"/>
              </a:rPr>
              <a:t>metodes principus un pāriet </a:t>
            </a:r>
            <a:r>
              <a:rPr lang="lv-LV" sz="2800" b="1" dirty="0">
                <a:ea typeface="Calibri" panose="020F0502020204030204" pitchFamily="34" charset="0"/>
                <a:cs typeface="Times New Roman" panose="02020603050405020304" pitchFamily="18" charset="0"/>
              </a:rPr>
              <a:t>uz modeļu specializācijas metodi rīka definēšanai šajā platformā </a:t>
            </a:r>
            <a:endParaRPr lang="lv-LV" sz="2800" b="1" dirty="0"/>
          </a:p>
        </p:txBody>
      </p:sp>
      <p:pic>
        <p:nvPicPr>
          <p:cNvPr id="5" name="Picture 4"/>
          <p:cNvPicPr>
            <a:picLocks noChangeAspect="1"/>
          </p:cNvPicPr>
          <p:nvPr/>
        </p:nvPicPr>
        <p:blipFill>
          <a:blip r:embed="rId2"/>
          <a:stretch>
            <a:fillRect/>
          </a:stretch>
        </p:blipFill>
        <p:spPr>
          <a:xfrm>
            <a:off x="457199" y="946393"/>
            <a:ext cx="1432684" cy="499915"/>
          </a:xfrm>
          <a:prstGeom prst="rect">
            <a:avLst/>
          </a:prstGeom>
        </p:spPr>
      </p:pic>
      <p:sp>
        <p:nvSpPr>
          <p:cNvPr id="6" name="Rectangle 5"/>
          <p:cNvSpPr/>
          <p:nvPr/>
        </p:nvSpPr>
        <p:spPr>
          <a:xfrm>
            <a:off x="1076781" y="1365921"/>
            <a:ext cx="8097363" cy="3323987"/>
          </a:xfrm>
          <a:prstGeom prst="rect">
            <a:avLst/>
          </a:prstGeom>
        </p:spPr>
        <p:txBody>
          <a:bodyPr wrap="square">
            <a:spAutoFit/>
          </a:bodyPr>
          <a:lstStyle/>
          <a:p>
            <a:pPr marL="342900" indent="-342900" algn="just">
              <a:buFont typeface="+mj-lt"/>
              <a:buAutoNum type="arabicPeriod"/>
              <a:tabLst>
                <a:tab pos="2637155" algn="ctr"/>
                <a:tab pos="5274310" algn="r"/>
                <a:tab pos="457200" algn="l"/>
              </a:tabLst>
            </a:pPr>
            <a:r>
              <a:rPr lang="en-US" sz="1400" dirty="0" smtClean="0">
                <a:solidFill>
                  <a:prstClr val="black"/>
                </a:solidFill>
                <a:latin typeface="Times New Roman" panose="02020603050405020304" pitchFamily="18" charset="0"/>
                <a:ea typeface="Calibri" panose="020F0502020204030204" pitchFamily="34" charset="0"/>
              </a:rPr>
              <a:t>A.Kalnins, </a:t>
            </a:r>
            <a:r>
              <a:rPr lang="en-US" sz="1400" dirty="0" err="1" smtClean="0">
                <a:solidFill>
                  <a:prstClr val="black"/>
                </a:solidFill>
                <a:latin typeface="Times New Roman" panose="02020603050405020304" pitchFamily="18" charset="0"/>
                <a:ea typeface="Calibri" panose="020F0502020204030204" pitchFamily="34" charset="0"/>
              </a:rPr>
              <a:t>J.Barzdins</a:t>
            </a:r>
            <a:r>
              <a:rPr lang="en-US" sz="1400" dirty="0" smtClean="0">
                <a:solidFill>
                  <a:prstClr val="black"/>
                </a:solidFill>
                <a:latin typeface="Times New Roman" panose="02020603050405020304" pitchFamily="18" charset="0"/>
                <a:ea typeface="Calibri" panose="020F0502020204030204" pitchFamily="34" charset="0"/>
              </a:rPr>
              <a:t>, Metamodel Specialization for DSL Tool Building. // In: </a:t>
            </a:r>
            <a:r>
              <a:rPr lang="en-US" sz="1400" dirty="0" err="1" smtClean="0">
                <a:solidFill>
                  <a:prstClr val="black"/>
                </a:solidFill>
                <a:latin typeface="Times New Roman" panose="02020603050405020304" pitchFamily="18" charset="0"/>
                <a:ea typeface="Calibri" panose="020F0502020204030204" pitchFamily="34" charset="0"/>
              </a:rPr>
              <a:t>G.Arnicans</a:t>
            </a:r>
            <a:r>
              <a:rPr lang="en-US" sz="1400" dirty="0" smtClean="0">
                <a:solidFill>
                  <a:prstClr val="black"/>
                </a:solidFill>
                <a:latin typeface="Times New Roman" panose="02020603050405020304" pitchFamily="18" charset="0"/>
                <a:ea typeface="Calibri" panose="020F0502020204030204" pitchFamily="34" charset="0"/>
              </a:rPr>
              <a:t>, </a:t>
            </a:r>
            <a:r>
              <a:rPr lang="en-US" sz="1400" dirty="0" err="1" smtClean="0">
                <a:solidFill>
                  <a:prstClr val="black"/>
                </a:solidFill>
                <a:latin typeface="Times New Roman" panose="02020603050405020304" pitchFamily="18" charset="0"/>
                <a:ea typeface="Calibri" panose="020F0502020204030204" pitchFamily="34" charset="0"/>
              </a:rPr>
              <a:t>V.Arnicane</a:t>
            </a:r>
            <a:r>
              <a:rPr lang="en-US" sz="1400" dirty="0" smtClean="0">
                <a:solidFill>
                  <a:prstClr val="black"/>
                </a:solidFill>
                <a:latin typeface="Times New Roman" panose="02020603050405020304" pitchFamily="18" charset="0"/>
                <a:ea typeface="Calibri" panose="020F0502020204030204" pitchFamily="34" charset="0"/>
              </a:rPr>
              <a:t>, </a:t>
            </a:r>
            <a:r>
              <a:rPr lang="en-US" sz="1400" dirty="0" err="1" smtClean="0">
                <a:solidFill>
                  <a:prstClr val="black"/>
                </a:solidFill>
                <a:latin typeface="Times New Roman" panose="02020603050405020304" pitchFamily="18" charset="0"/>
                <a:ea typeface="Calibri" panose="020F0502020204030204" pitchFamily="34" charset="0"/>
              </a:rPr>
              <a:t>J.Borzovs</a:t>
            </a:r>
            <a:r>
              <a:rPr lang="en-US" sz="1400" dirty="0" smtClean="0">
                <a:solidFill>
                  <a:prstClr val="black"/>
                </a:solidFill>
                <a:latin typeface="Times New Roman" panose="02020603050405020304" pitchFamily="18" charset="0"/>
                <a:ea typeface="Calibri" panose="020F0502020204030204" pitchFamily="34" charset="0"/>
              </a:rPr>
              <a:t>, </a:t>
            </a:r>
            <a:r>
              <a:rPr lang="en-US" sz="1400" dirty="0" err="1" smtClean="0">
                <a:solidFill>
                  <a:prstClr val="black"/>
                </a:solidFill>
                <a:latin typeface="Times New Roman" panose="02020603050405020304" pitchFamily="18" charset="0"/>
                <a:ea typeface="Calibri" panose="020F0502020204030204" pitchFamily="34" charset="0"/>
              </a:rPr>
              <a:t>L.Niedrite</a:t>
            </a:r>
            <a:r>
              <a:rPr lang="en-US" sz="1400" dirty="0" smtClean="0">
                <a:solidFill>
                  <a:prstClr val="black"/>
                </a:solidFill>
                <a:latin typeface="Times New Roman" panose="02020603050405020304" pitchFamily="18" charset="0"/>
                <a:ea typeface="Calibri" panose="020F0502020204030204" pitchFamily="34" charset="0"/>
              </a:rPr>
              <a:t> (Eds.), Databases and Information Systems, 12th International Baltic Conference, DB&amp;IS 2016, Riga, Latvia, July 4-6, 2016, Proceedings, Communications in Computer and Information Science Vol. 615, Springer, pp.68-82, 2016. (</a:t>
            </a:r>
            <a:r>
              <a:rPr lang="en-US" sz="1400" b="1" dirty="0" smtClean="0">
                <a:solidFill>
                  <a:prstClr val="black"/>
                </a:solidFill>
                <a:latin typeface="Times New Roman" panose="02020603050405020304" pitchFamily="18" charset="0"/>
                <a:ea typeface="Calibri" panose="020F0502020204030204" pitchFamily="34" charset="0"/>
              </a:rPr>
              <a:t>SCOPUS</a:t>
            </a:r>
            <a:r>
              <a:rPr lang="en-US" sz="1400" dirty="0" smtClean="0">
                <a:solidFill>
                  <a:prstClr val="black"/>
                </a:solidFill>
                <a:latin typeface="Times New Roman" panose="02020603050405020304" pitchFamily="18" charset="0"/>
                <a:ea typeface="Calibri" panose="020F0502020204030204" pitchFamily="34" charset="0"/>
              </a:rPr>
              <a:t>)</a:t>
            </a:r>
          </a:p>
          <a:p>
            <a:pPr marL="342900" indent="-342900" algn="just">
              <a:buFont typeface="+mj-lt"/>
              <a:buAutoNum type="arabicPeriod"/>
              <a:tabLst>
                <a:tab pos="2637155" algn="ctr"/>
                <a:tab pos="5274310" algn="r"/>
                <a:tab pos="457200" algn="l"/>
              </a:tabLst>
            </a:pPr>
            <a:r>
              <a:rPr lang="en-US" sz="1400" dirty="0" smtClean="0">
                <a:solidFill>
                  <a:prstClr val="black"/>
                </a:solidFill>
                <a:latin typeface="Times New Roman" panose="02020603050405020304" pitchFamily="18" charset="0"/>
                <a:ea typeface="Calibri" panose="020F0502020204030204" pitchFamily="34" charset="0"/>
              </a:rPr>
              <a:t>A.Kalnins, </a:t>
            </a:r>
            <a:r>
              <a:rPr lang="en-US" sz="1400" dirty="0" err="1" smtClean="0">
                <a:solidFill>
                  <a:prstClr val="black"/>
                </a:solidFill>
                <a:latin typeface="Times New Roman" panose="02020603050405020304" pitchFamily="18" charset="0"/>
                <a:ea typeface="Calibri" panose="020F0502020204030204" pitchFamily="34" charset="0"/>
              </a:rPr>
              <a:t>J.Barzdins</a:t>
            </a:r>
            <a:r>
              <a:rPr lang="en-US" sz="1400" dirty="0" smtClean="0">
                <a:solidFill>
                  <a:prstClr val="black"/>
                </a:solidFill>
                <a:latin typeface="Times New Roman" panose="02020603050405020304" pitchFamily="18" charset="0"/>
                <a:ea typeface="Calibri" panose="020F0502020204030204" pitchFamily="34" charset="0"/>
              </a:rPr>
              <a:t>, Metamodel specialization for graphical modeling language support. // In: Proceedings of the ACM/IEEE 19th International Conference on Model Driven Engineering Languages and Systems</a:t>
            </a:r>
            <a:r>
              <a:rPr lang="lv-LV" sz="1400" dirty="0" smtClean="0">
                <a:solidFill>
                  <a:prstClr val="black"/>
                </a:solidFill>
                <a:latin typeface="Times New Roman" panose="02020603050405020304" pitchFamily="18" charset="0"/>
                <a:ea typeface="Calibri" panose="020F0502020204030204" pitchFamily="34" charset="0"/>
              </a:rPr>
              <a:t> (</a:t>
            </a:r>
            <a:r>
              <a:rPr lang="lv-LV" sz="1400" b="1" dirty="0" smtClean="0">
                <a:solidFill>
                  <a:prstClr val="black"/>
                </a:solidFill>
                <a:latin typeface="Times New Roman" panose="02020603050405020304" pitchFamily="18" charset="0"/>
                <a:ea typeface="Calibri" panose="020F0502020204030204" pitchFamily="34" charset="0"/>
              </a:rPr>
              <a:t>MODELS 2016</a:t>
            </a:r>
            <a:r>
              <a:rPr lang="lv-LV" sz="1400" dirty="0" smtClean="0">
                <a:solidFill>
                  <a:prstClr val="black"/>
                </a:solidFill>
                <a:latin typeface="Times New Roman" panose="02020603050405020304" pitchFamily="18" charset="0"/>
                <a:ea typeface="Calibri" panose="020F0502020204030204" pitchFamily="34" charset="0"/>
              </a:rPr>
              <a:t>)</a:t>
            </a:r>
            <a:r>
              <a:rPr lang="en-US" sz="1400" dirty="0" smtClean="0">
                <a:solidFill>
                  <a:prstClr val="black"/>
                </a:solidFill>
                <a:latin typeface="Times New Roman" panose="02020603050405020304" pitchFamily="18" charset="0"/>
                <a:ea typeface="Calibri" panose="020F0502020204030204" pitchFamily="34" charset="0"/>
              </a:rPr>
              <a:t>. ACM, pp.103-112, 2016. (</a:t>
            </a:r>
            <a:r>
              <a:rPr lang="en-US" sz="1400" b="1" dirty="0" smtClean="0">
                <a:solidFill>
                  <a:prstClr val="black"/>
                </a:solidFill>
                <a:latin typeface="Times New Roman" panose="02020603050405020304" pitchFamily="18" charset="0"/>
                <a:ea typeface="Calibri" panose="020F0502020204030204" pitchFamily="34" charset="0"/>
              </a:rPr>
              <a:t>SCOPUS</a:t>
            </a:r>
            <a:r>
              <a:rPr lang="en-US" sz="1400" dirty="0" smtClean="0">
                <a:solidFill>
                  <a:prstClr val="black"/>
                </a:solidFill>
                <a:latin typeface="Times New Roman" panose="02020603050405020304" pitchFamily="18" charset="0"/>
                <a:ea typeface="Calibri" panose="020F0502020204030204" pitchFamily="34" charset="0"/>
              </a:rPr>
              <a:t>)</a:t>
            </a:r>
            <a:endParaRPr lang="lv-LV" sz="1400" dirty="0" smtClean="0">
              <a:solidFill>
                <a:prstClr val="black"/>
              </a:solidFill>
              <a:latin typeface="Times New Roman" panose="02020603050405020304" pitchFamily="18" charset="0"/>
              <a:ea typeface="Calibri" panose="020F0502020204030204" pitchFamily="34" charset="0"/>
            </a:endParaRPr>
          </a:p>
          <a:p>
            <a:pPr marL="342900" indent="-342900" algn="just">
              <a:buFont typeface="+mj-lt"/>
              <a:buAutoNum type="arabicPeriod"/>
              <a:tabLst>
                <a:tab pos="2637155" algn="ctr"/>
                <a:tab pos="5274310" algn="r"/>
                <a:tab pos="457200" algn="l"/>
              </a:tabLst>
            </a:pPr>
            <a:r>
              <a:rPr lang="en-US" sz="1400" dirty="0" smtClean="0">
                <a:solidFill>
                  <a:prstClr val="black"/>
                </a:solidFill>
                <a:latin typeface="Times New Roman" panose="02020603050405020304" pitchFamily="18" charset="0"/>
                <a:ea typeface="Calibri" panose="020F0502020204030204" pitchFamily="34" charset="0"/>
              </a:rPr>
              <a:t>A</a:t>
            </a:r>
            <a:r>
              <a:rPr lang="en-US" sz="1400" dirty="0">
                <a:solidFill>
                  <a:prstClr val="black"/>
                </a:solidFill>
                <a:latin typeface="Times New Roman" panose="02020603050405020304" pitchFamily="18" charset="0"/>
                <a:ea typeface="Calibri" panose="020F0502020204030204" pitchFamily="34" charset="0"/>
              </a:rPr>
              <a:t>. </a:t>
            </a:r>
            <a:r>
              <a:rPr lang="en-US" sz="1400" dirty="0" err="1">
                <a:solidFill>
                  <a:prstClr val="black"/>
                </a:solidFill>
                <a:latin typeface="Times New Roman" panose="02020603050405020304" pitchFamily="18" charset="0"/>
                <a:ea typeface="Calibri" panose="020F0502020204030204" pitchFamily="34" charset="0"/>
              </a:rPr>
              <a:t>Kalnins</a:t>
            </a:r>
            <a:r>
              <a:rPr lang="en-US" sz="1400" dirty="0">
                <a:solidFill>
                  <a:prstClr val="black"/>
                </a:solidFill>
                <a:latin typeface="Times New Roman" panose="02020603050405020304" pitchFamily="18" charset="0"/>
                <a:ea typeface="Calibri" panose="020F0502020204030204" pitchFamily="34" charset="0"/>
              </a:rPr>
              <a:t>, J. </a:t>
            </a:r>
            <a:r>
              <a:rPr lang="en-US" sz="1400" dirty="0" err="1">
                <a:solidFill>
                  <a:prstClr val="black"/>
                </a:solidFill>
                <a:latin typeface="Times New Roman" panose="02020603050405020304" pitchFamily="18" charset="0"/>
                <a:ea typeface="Calibri" panose="020F0502020204030204" pitchFamily="34" charset="0"/>
              </a:rPr>
              <a:t>Barzdins</a:t>
            </a:r>
            <a:r>
              <a:rPr lang="en-US" sz="1400" dirty="0">
                <a:solidFill>
                  <a:prstClr val="black"/>
                </a:solidFill>
                <a:latin typeface="Times New Roman" panose="02020603050405020304" pitchFamily="18" charset="0"/>
                <a:ea typeface="Calibri" panose="020F0502020204030204" pitchFamily="34" charset="0"/>
              </a:rPr>
              <a:t>. Metamodel Specialization for Diagram Editor Building, Databases and Information Systems IX, Selected Papers from DB&amp;IS 2016, Frontiers in Artificial Intelligence and Applications, Vol. 291, IOS Press, pages 87-100, 2016 (</a:t>
            </a:r>
            <a:r>
              <a:rPr lang="en-US" sz="1400" b="1" dirty="0" err="1">
                <a:solidFill>
                  <a:prstClr val="black"/>
                </a:solidFill>
                <a:latin typeface="Times New Roman" panose="02020603050405020304" pitchFamily="18" charset="0"/>
                <a:ea typeface="Calibri" panose="020F0502020204030204" pitchFamily="34" charset="0"/>
              </a:rPr>
              <a:t>WebOfScience</a:t>
            </a:r>
            <a:r>
              <a:rPr lang="en-US" sz="1400" dirty="0" smtClean="0">
                <a:solidFill>
                  <a:prstClr val="black"/>
                </a:solidFill>
                <a:latin typeface="Times New Roman" panose="02020603050405020304" pitchFamily="18" charset="0"/>
                <a:ea typeface="Calibri" panose="020F0502020204030204" pitchFamily="34" charset="0"/>
              </a:rPr>
              <a:t>)</a:t>
            </a:r>
            <a:endParaRPr lang="lv-LV" sz="1400" dirty="0" smtClean="0">
              <a:solidFill>
                <a:prstClr val="black"/>
              </a:solidFill>
              <a:latin typeface="Times New Roman" panose="02020603050405020304" pitchFamily="18" charset="0"/>
              <a:ea typeface="Calibri" panose="020F0502020204030204" pitchFamily="34" charset="0"/>
            </a:endParaRPr>
          </a:p>
          <a:p>
            <a:pPr marL="342900" indent="-342900" algn="just">
              <a:buFont typeface="+mj-lt"/>
              <a:buAutoNum type="arabicPeriod"/>
              <a:tabLst>
                <a:tab pos="2637155" algn="ctr"/>
                <a:tab pos="5274310" algn="r"/>
                <a:tab pos="457200" algn="l"/>
              </a:tabLst>
            </a:pPr>
            <a:r>
              <a:rPr lang="en-US" sz="1400" dirty="0">
                <a:solidFill>
                  <a:prstClr val="black"/>
                </a:solidFill>
                <a:latin typeface="Times New Roman" panose="02020603050405020304" pitchFamily="18" charset="0"/>
                <a:ea typeface="Calibri" panose="020F0502020204030204" pitchFamily="34" charset="0"/>
              </a:rPr>
              <a:t>J. </a:t>
            </a:r>
            <a:r>
              <a:rPr lang="en-US" sz="1400" dirty="0" err="1">
                <a:solidFill>
                  <a:prstClr val="black"/>
                </a:solidFill>
                <a:latin typeface="Times New Roman" panose="02020603050405020304" pitchFamily="18" charset="0"/>
                <a:ea typeface="Calibri" panose="020F0502020204030204" pitchFamily="34" charset="0"/>
              </a:rPr>
              <a:t>Barzdins</a:t>
            </a:r>
            <a:r>
              <a:rPr lang="en-US" sz="1400" dirty="0">
                <a:solidFill>
                  <a:prstClr val="black"/>
                </a:solidFill>
                <a:latin typeface="Times New Roman" panose="02020603050405020304" pitchFamily="18" charset="0"/>
                <a:ea typeface="Calibri" panose="020F0502020204030204" pitchFamily="34" charset="0"/>
              </a:rPr>
              <a:t> and A. </a:t>
            </a:r>
            <a:r>
              <a:rPr lang="en-US" sz="1400" dirty="0" err="1">
                <a:solidFill>
                  <a:prstClr val="black"/>
                </a:solidFill>
                <a:latin typeface="Times New Roman" panose="02020603050405020304" pitchFamily="18" charset="0"/>
                <a:ea typeface="Calibri" panose="020F0502020204030204" pitchFamily="34" charset="0"/>
              </a:rPr>
              <a:t>Kalnins</a:t>
            </a:r>
            <a:r>
              <a:rPr lang="en-US" sz="1400" dirty="0">
                <a:solidFill>
                  <a:prstClr val="black"/>
                </a:solidFill>
                <a:latin typeface="Times New Roman" panose="02020603050405020304" pitchFamily="18" charset="0"/>
                <a:ea typeface="Calibri" panose="020F0502020204030204" pitchFamily="34" charset="0"/>
              </a:rPr>
              <a:t>, Metamodel Specialization for Graphical Language and Editor Definition, Baltic J. Modern Computing, Vol. 4 (2016), No. 4, pp. 910-933 </a:t>
            </a:r>
            <a:endParaRPr lang="lv-LV" sz="1400" dirty="0" smtClean="0">
              <a:solidFill>
                <a:prstClr val="black"/>
              </a:solidFill>
              <a:latin typeface="Times New Roman" panose="02020603050405020304" pitchFamily="18" charset="0"/>
              <a:ea typeface="Calibri" panose="020F0502020204030204" pitchFamily="34" charset="0"/>
            </a:endParaRPr>
          </a:p>
          <a:p>
            <a:pPr marL="342900" indent="-365760" algn="just">
              <a:buFont typeface="+mj-lt"/>
              <a:buAutoNum type="arabicPeriod"/>
              <a:tabLst>
                <a:tab pos="2637155" algn="ctr"/>
                <a:tab pos="5274310" algn="r"/>
                <a:tab pos="457200" algn="l"/>
              </a:tabLst>
            </a:pPr>
            <a:r>
              <a:rPr lang="en-US" sz="1400" dirty="0" smtClean="0">
                <a:solidFill>
                  <a:prstClr val="black"/>
                </a:solidFill>
                <a:latin typeface="Times New Roman" panose="02020603050405020304" pitchFamily="18" charset="0"/>
                <a:ea typeface="Calibri" panose="020F0502020204030204" pitchFamily="34" charset="0"/>
              </a:rPr>
              <a:t>A. </a:t>
            </a:r>
            <a:r>
              <a:rPr lang="en-US" sz="1400" dirty="0" err="1" smtClean="0">
                <a:solidFill>
                  <a:prstClr val="black"/>
                </a:solidFill>
                <a:latin typeface="Times New Roman" panose="02020603050405020304" pitchFamily="18" charset="0"/>
                <a:ea typeface="Calibri" panose="020F0502020204030204" pitchFamily="34" charset="0"/>
              </a:rPr>
              <a:t>Kalnins</a:t>
            </a:r>
            <a:r>
              <a:rPr lang="en-US" sz="1400" dirty="0" smtClean="0">
                <a:solidFill>
                  <a:prstClr val="black"/>
                </a:solidFill>
                <a:latin typeface="Times New Roman" panose="02020603050405020304" pitchFamily="18" charset="0"/>
                <a:ea typeface="Calibri" panose="020F0502020204030204" pitchFamily="34" charset="0"/>
              </a:rPr>
              <a:t>, J. </a:t>
            </a:r>
            <a:r>
              <a:rPr lang="en-US" sz="1400" dirty="0" err="1" smtClean="0">
                <a:solidFill>
                  <a:prstClr val="black"/>
                </a:solidFill>
                <a:latin typeface="Times New Roman" panose="02020603050405020304" pitchFamily="18" charset="0"/>
                <a:ea typeface="Calibri" panose="020F0502020204030204" pitchFamily="34" charset="0"/>
              </a:rPr>
              <a:t>Barzdins</a:t>
            </a:r>
            <a:r>
              <a:rPr lang="en-US" sz="1400" dirty="0" smtClean="0">
                <a:solidFill>
                  <a:prstClr val="black"/>
                </a:solidFill>
                <a:latin typeface="Times New Roman" panose="02020603050405020304" pitchFamily="18" charset="0"/>
                <a:ea typeface="Calibri" panose="020F0502020204030204" pitchFamily="34" charset="0"/>
              </a:rPr>
              <a:t>.  Metamodel Specialization for Graphical Language Support. Revised version submitted to </a:t>
            </a:r>
            <a:r>
              <a:rPr lang="en-US" sz="1400" b="1" dirty="0" err="1" smtClean="0">
                <a:solidFill>
                  <a:prstClr val="black"/>
                </a:solidFill>
                <a:latin typeface="Times New Roman" panose="02020603050405020304" pitchFamily="18" charset="0"/>
                <a:ea typeface="Calibri" panose="020F0502020204030204" pitchFamily="34" charset="0"/>
              </a:rPr>
              <a:t>SoSyM</a:t>
            </a:r>
            <a:r>
              <a:rPr lang="en-US" sz="1400" dirty="0" smtClean="0">
                <a:solidFill>
                  <a:prstClr val="black"/>
                </a:solidFill>
                <a:latin typeface="Times New Roman" panose="02020603050405020304" pitchFamily="18" charset="0"/>
                <a:ea typeface="Calibri" panose="020F0502020204030204" pitchFamily="34" charset="0"/>
              </a:rPr>
              <a:t> journal (</a:t>
            </a:r>
            <a:r>
              <a:rPr lang="en-US" sz="1400" b="1" dirty="0" smtClean="0">
                <a:solidFill>
                  <a:prstClr val="black"/>
                </a:solidFill>
                <a:latin typeface="Times New Roman" panose="02020603050405020304" pitchFamily="18" charset="0"/>
                <a:ea typeface="Calibri" panose="020F0502020204030204" pitchFamily="34" charset="0"/>
              </a:rPr>
              <a:t>Springer</a:t>
            </a:r>
            <a:r>
              <a:rPr lang="en-US" sz="1400" dirty="0" smtClean="0">
                <a:solidFill>
                  <a:prstClr val="black"/>
                </a:solidFill>
                <a:latin typeface="Times New Roman" panose="02020603050405020304" pitchFamily="18" charset="0"/>
                <a:ea typeface="Calibri" panose="020F0502020204030204" pitchFamily="34" charset="0"/>
              </a:rPr>
              <a:t>), for the special issue of the </a:t>
            </a:r>
            <a:r>
              <a:rPr lang="en-US" sz="1400" dirty="0" err="1" smtClean="0">
                <a:solidFill>
                  <a:prstClr val="black"/>
                </a:solidFill>
                <a:latin typeface="Times New Roman" panose="02020603050405020304" pitchFamily="18" charset="0"/>
                <a:ea typeface="Calibri" panose="020F0502020204030204" pitchFamily="34" charset="0"/>
              </a:rPr>
              <a:t>SoSyM</a:t>
            </a:r>
            <a:r>
              <a:rPr lang="en-US" sz="1400" dirty="0" smtClean="0">
                <a:solidFill>
                  <a:prstClr val="black"/>
                </a:solidFill>
                <a:latin typeface="Times New Roman" panose="02020603050405020304" pitchFamily="18" charset="0"/>
                <a:ea typeface="Calibri" panose="020F0502020204030204" pitchFamily="34" charset="0"/>
              </a:rPr>
              <a:t> journal containing the best papers from MODELS 2016</a:t>
            </a:r>
          </a:p>
        </p:txBody>
      </p:sp>
      <p:sp>
        <p:nvSpPr>
          <p:cNvPr id="8" name="TextBox 7"/>
          <p:cNvSpPr txBox="1"/>
          <p:nvPr/>
        </p:nvSpPr>
        <p:spPr>
          <a:xfrm>
            <a:off x="954592" y="5194998"/>
            <a:ext cx="9746903" cy="646331"/>
          </a:xfrm>
          <a:prstGeom prst="rect">
            <a:avLst/>
          </a:prstGeom>
          <a:noFill/>
        </p:spPr>
        <p:txBody>
          <a:bodyPr wrap="square" rtlCol="0">
            <a:spAutoFit/>
          </a:bodyPr>
          <a:lstStyle/>
          <a:p>
            <a:r>
              <a:rPr lang="lv-LV" dirty="0" smtClean="0"/>
              <a:t>Publikācijās pietiekami detalizēti jaunās uz specializāciju balstītās rīku būves platformas principi, notiek gatavošanās realizācijai.</a:t>
            </a:r>
            <a:endParaRPr lang="en-US" dirty="0"/>
          </a:p>
        </p:txBody>
      </p:sp>
    </p:spTree>
    <p:extLst>
      <p:ext uri="{BB962C8B-B14F-4D97-AF65-F5344CB8AC3E}">
        <p14:creationId xmlns:p14="http://schemas.microsoft.com/office/powerpoint/2010/main" val="13386309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532</TotalTime>
  <Words>811</Words>
  <Application>Microsoft Office PowerPoint</Application>
  <PresentationFormat>Widescreen</PresentationFormat>
  <Paragraphs>47</Paragraphs>
  <Slides>8</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ＭＳ Ｐゴシック</vt:lpstr>
      <vt:lpstr>Arial</vt:lpstr>
      <vt:lpstr>Calibri</vt:lpstr>
      <vt:lpstr>Calibri Light</vt:lpstr>
      <vt:lpstr>Times New Roman</vt:lpstr>
      <vt:lpstr>Wingdings</vt:lpstr>
      <vt:lpstr>Office Theme</vt:lpstr>
      <vt:lpstr>Model specialization methods and their usage for building web based DSL tools    „SOPHIS” Project No 2  „Ontology –based knowledge engineering technologies suitable for  web environment"</vt:lpstr>
      <vt:lpstr>Modeļu specializācijas metodes un to lietojumi tīmekļa vidē balstītu DSL rīku būvē    VPP „SOPHIS” 2.projekts „Uz ontoloģijām balstītas tīmekļa videi pielāgotas zināšanu inženierijas tehnoloģijas"</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VPP 2. projekta darbi, saistīti  ar rīku definēšanu</dc:title>
  <dc:creator>Audris</dc:creator>
  <cp:lastModifiedBy>user</cp:lastModifiedBy>
  <cp:revision>36</cp:revision>
  <dcterms:created xsi:type="dcterms:W3CDTF">2017-11-22T14:21:45Z</dcterms:created>
  <dcterms:modified xsi:type="dcterms:W3CDTF">2017-12-01T12:51:01Z</dcterms:modified>
</cp:coreProperties>
</file>