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02" r:id="rId1"/>
    <p:sldMasterId id="2147483951" r:id="rId2"/>
    <p:sldMasterId id="2147483963" r:id="rId3"/>
    <p:sldMasterId id="2147483976" r:id="rId4"/>
    <p:sldMasterId id="2147483988" r:id="rId5"/>
    <p:sldMasterId id="2147484000" r:id="rId6"/>
    <p:sldMasterId id="2147484012" r:id="rId7"/>
  </p:sldMasterIdLst>
  <p:notesMasterIdLst>
    <p:notesMasterId r:id="rId23"/>
  </p:notesMasterIdLst>
  <p:handoutMasterIdLst>
    <p:handoutMasterId r:id="rId24"/>
  </p:handoutMasterIdLst>
  <p:sldIdLst>
    <p:sldId id="1681" r:id="rId8"/>
    <p:sldId id="971" r:id="rId9"/>
    <p:sldId id="1505" r:id="rId10"/>
    <p:sldId id="1575" r:id="rId11"/>
    <p:sldId id="1577" r:id="rId12"/>
    <p:sldId id="1654" r:id="rId13"/>
    <p:sldId id="1679" r:id="rId14"/>
    <p:sldId id="1670" r:id="rId15"/>
    <p:sldId id="1677" r:id="rId16"/>
    <p:sldId id="1671" r:id="rId17"/>
    <p:sldId id="1674" r:id="rId18"/>
    <p:sldId id="1675" r:id="rId19"/>
    <p:sldId id="1676" r:id="rId20"/>
    <p:sldId id="1678" r:id="rId21"/>
    <p:sldId id="1680" r:id="rId22"/>
  </p:sldIdLst>
  <p:sldSz cx="9144000" cy="6858000" type="screen4x3"/>
  <p:notesSz cx="7077075" cy="9383713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chemeClr val="tx1"/>
      </a:buClr>
      <a:buSzPct val="75000"/>
      <a:buChar char="–"/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chemeClr val="tx1"/>
      </a:buClr>
      <a:buSzPct val="75000"/>
      <a:buChar char="–"/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chemeClr val="tx1"/>
      </a:buClr>
      <a:buSzPct val="75000"/>
      <a:buChar char="–"/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chemeClr val="tx1"/>
      </a:buClr>
      <a:buSzPct val="75000"/>
      <a:buChar char="–"/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chemeClr val="tx1"/>
      </a:buClr>
      <a:buSzPct val="75000"/>
      <a:buChar char="–"/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9FFCC"/>
    <a:srgbClr val="FF0000"/>
    <a:srgbClr val="ED3705"/>
    <a:srgbClr val="C1D486"/>
    <a:srgbClr val="0588D9"/>
    <a:srgbClr val="65E7F5"/>
    <a:srgbClr val="97B24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660"/>
  </p:normalViewPr>
  <p:slideViewPr>
    <p:cSldViewPr>
      <p:cViewPr varScale="1">
        <p:scale>
          <a:sx n="86" d="100"/>
          <a:sy n="86" d="100"/>
        </p:scale>
        <p:origin x="124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86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19" tIns="45911" rIns="91819" bIns="45911" numCol="1" anchor="t" anchorCtr="0" compatLnSpc="1">
            <a:prstTxWarp prst="textNoShape">
              <a:avLst/>
            </a:prstTxWarp>
          </a:bodyPr>
          <a:lstStyle>
            <a:lvl1pPr defTabSz="9191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438" y="0"/>
            <a:ext cx="30686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19" tIns="45911" rIns="91819" bIns="45911" numCol="1" anchor="t" anchorCtr="0" compatLnSpc="1">
            <a:prstTxWarp prst="textNoShape">
              <a:avLst/>
            </a:prstTxWarp>
          </a:bodyPr>
          <a:lstStyle>
            <a:lvl1pPr algn="r" defTabSz="9191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6988"/>
            <a:ext cx="30686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19" tIns="45911" rIns="91819" bIns="45911" numCol="1" anchor="b" anchorCtr="0" compatLnSpc="1">
            <a:prstTxWarp prst="textNoShape">
              <a:avLst/>
            </a:prstTxWarp>
          </a:bodyPr>
          <a:lstStyle>
            <a:lvl1pPr defTabSz="9191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438" y="8916988"/>
            <a:ext cx="30686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19" tIns="45911" rIns="91819" bIns="45911" numCol="1" anchor="b" anchorCtr="0" compatLnSpc="1">
            <a:prstTxWarp prst="textNoShape">
              <a:avLst/>
            </a:prstTxWarp>
          </a:bodyPr>
          <a:lstStyle>
            <a:lvl1pPr algn="r" defTabSz="9191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fld id="{7B9D85D3-DB2C-4F99-A8DA-7B215F1C0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68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403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88" tIns="44495" rIns="88988" bIns="44495" numCol="1" anchor="t" anchorCtr="0" compatLnSpc="1">
            <a:prstTxWarp prst="textNoShape">
              <a:avLst/>
            </a:prstTxWarp>
          </a:bodyPr>
          <a:lstStyle>
            <a:lvl1pPr defTabSz="8921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3038" y="0"/>
            <a:ext cx="3094037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88" tIns="44495" rIns="88988" bIns="44495" numCol="1" anchor="t" anchorCtr="0" compatLnSpc="1">
            <a:prstTxWarp prst="textNoShape">
              <a:avLst/>
            </a:prstTxWarp>
          </a:bodyPr>
          <a:lstStyle>
            <a:lvl1pPr algn="r" defTabSz="8921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71513"/>
            <a:ext cx="4764088" cy="3573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2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8850" y="4468813"/>
            <a:ext cx="5159375" cy="424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88" tIns="44495" rIns="88988" bIns="444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2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37625"/>
            <a:ext cx="309403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88" tIns="44495" rIns="88988" bIns="44495" numCol="1" anchor="b" anchorCtr="0" compatLnSpc="1">
            <a:prstTxWarp prst="textNoShape">
              <a:avLst/>
            </a:prstTxWarp>
          </a:bodyPr>
          <a:lstStyle>
            <a:lvl1pPr defTabSz="8921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2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3038" y="8937625"/>
            <a:ext cx="3094037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88" tIns="44495" rIns="88988" bIns="44495" numCol="1" anchor="b" anchorCtr="0" compatLnSpc="1">
            <a:prstTxWarp prst="textNoShape">
              <a:avLst/>
            </a:prstTxWarp>
          </a:bodyPr>
          <a:lstStyle>
            <a:lvl1pPr algn="r" defTabSz="8921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fld id="{46856DB3-7A58-4F09-9296-D8ACF9543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82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lt-LT" smtClean="0">
                <a:latin typeface="Times New Roman" pitchFamily="18" charset="0"/>
                <a:ea typeface="ＭＳ Ｐゴシック" pitchFamily="34" charset="-128"/>
              </a:rPr>
              <a:t>Lexical ambiguities.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2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92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92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92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92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92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92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92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92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B35BCB1-F309-400D-9CD4-1A012998992D}" type="slidenum">
              <a:rPr lang="en-US" sz="1100" smtClean="0">
                <a:latin typeface="Times New Roman" pitchFamily="18" charset="0"/>
              </a:rPr>
              <a:pPr eaLnBrk="1" hangingPunct="1"/>
              <a:t>1</a:t>
            </a:fld>
            <a:endParaRPr lang="en-US" sz="11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948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lt-LT" smtClean="0">
                <a:latin typeface="Times New Roman" pitchFamily="18" charset="0"/>
                <a:ea typeface="ＭＳ Ｐゴシック" pitchFamily="34" charset="-128"/>
              </a:rPr>
              <a:t>Lexical ambiguities.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2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92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92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92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92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92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92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92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92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B35BCB1-F309-400D-9CD4-1A012998992D}" type="slidenum">
              <a:rPr lang="en-US" sz="1100" smtClean="0">
                <a:latin typeface="Times New Roman" pitchFamily="18" charset="0"/>
              </a:rPr>
              <a:pPr eaLnBrk="1" hangingPunct="1"/>
              <a:t>2</a:t>
            </a:fld>
            <a:endParaRPr lang="en-US" sz="11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273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0A7D9-991B-4080-8BB8-399CADA2E38B}" type="slidenum">
              <a:rPr lang="lv-LV" altLang="lv-LV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lv-LV" alt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67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1" lang="lv-LV" sz="2400">
              <a:latin typeface="Times New Roman" pitchFamily="18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3429000"/>
            <a:ext cx="3657600" cy="1822450"/>
          </a:xfrm>
        </p:spPr>
        <p:txBody>
          <a:bodyPr anchor="b"/>
          <a:lstStyle>
            <a:lvl1pPr marL="0" indent="0">
              <a:buFont typeface="Wingdings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2209800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396B6-512A-4109-8836-B1B161AAA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12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9866A545-F6A4-4FB2-8AE2-A2F786A27E24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53CAB3FB-E045-4A0D-9B2E-966A5017317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4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9866A545-F6A4-4FB2-8AE2-A2F786A27E24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53CAB3FB-E045-4A0D-9B2E-966A5017317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02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9866A545-F6A4-4FB2-8AE2-A2F786A27E24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53CAB3FB-E045-4A0D-9B2E-966A5017317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45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9866A545-F6A4-4FB2-8AE2-A2F786A27E24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53CAB3FB-E045-4A0D-9B2E-966A5017317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51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3D636C07-7E76-46D3-B86B-6AF7C60E533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48000" cy="365125"/>
          </a:xfrm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 dirty="0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 Interim Review – 26 September 2017</a:t>
            </a: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64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Klik</a:t>
            </a:r>
            <a:endParaRPr lang="nl-BE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Tx/>
              <a:buBlip>
                <a:blip r:embed="rId2"/>
              </a:buBlip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buFontTx/>
              <a:buBlip>
                <a:blip r:embed="rId2"/>
              </a:buBlip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buFontTx/>
              <a:buBlip>
                <a:blip r:embed="rId2"/>
              </a:buBlip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165304"/>
            <a:ext cx="890209" cy="59125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1456" y="6165303"/>
            <a:ext cx="625039" cy="625039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2339752" y="6293156"/>
            <a:ext cx="4512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SUMMA </a:t>
            </a:r>
            <a:r>
              <a:rPr lang="lv-LV" sz="1800" dirty="0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Project meeting</a:t>
            </a:r>
            <a:r>
              <a:rPr lang="en-US" sz="1800" dirty="0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2</a:t>
            </a:r>
            <a:r>
              <a:rPr lang="lv-LV" sz="1800" dirty="0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sz="1800" dirty="0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lv-LV" sz="1800" dirty="0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Nov</a:t>
            </a:r>
            <a:r>
              <a:rPr lang="en-US" sz="1800" dirty="0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ember 2017</a:t>
            </a:r>
            <a:endParaRPr lang="nl-NL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2288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3D636C07-7E76-46D3-B86B-6AF7C60E533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r>
              <a:rPr lang="en-US" dirty="0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 Interim Review – 26 September 2017</a:t>
            </a:r>
            <a:endParaRPr lang="nl-NL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51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3D636C07-7E76-46D3-B86B-6AF7C60E533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38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3D636C07-7E76-46D3-B86B-6AF7C60E533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899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3D636C07-7E76-46D3-B86B-6AF7C60E533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75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 userDrawn="1"/>
        </p:nvSpPr>
        <p:spPr bwMode="auto">
          <a:xfrm>
            <a:off x="1169988" y="555625"/>
            <a:ext cx="6765925" cy="55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9" tIns="44441" rIns="90469" bIns="44441" anchor="ctr">
            <a:spAutoFit/>
          </a:bodyPr>
          <a:lstStyle/>
          <a:p>
            <a:pPr eaLnBrk="0" hangingPunct="0">
              <a:spcBef>
                <a:spcPct val="0"/>
              </a:spcBef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15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3D636C07-7E76-46D3-B86B-6AF7C60E533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23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3D636C07-7E76-46D3-B86B-6AF7C60E533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46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3D636C07-7E76-46D3-B86B-6AF7C60E533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13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3D636C07-7E76-46D3-B86B-6AF7C60E533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603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3D636C07-7E76-46D3-B86B-6AF7C60E533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94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lr>
                <a:prstClr val="black"/>
              </a:buClr>
            </a:pPr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4423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9866A545-F6A4-4FB2-8AE2-A2F786A27E24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53CAB3FB-E045-4A0D-9B2E-966A5017317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591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9866A545-F6A4-4FB2-8AE2-A2F786A27E24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53CAB3FB-E045-4A0D-9B2E-966A5017317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421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9866A545-F6A4-4FB2-8AE2-A2F786A27E24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53CAB3FB-E045-4A0D-9B2E-966A5017317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33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9866A545-F6A4-4FB2-8AE2-A2F786A27E24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53CAB3FB-E045-4A0D-9B2E-966A5017317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49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9866A545-F6A4-4FB2-8AE2-A2F786A27E24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53CAB3FB-E045-4A0D-9B2E-966A5017317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75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9866A545-F6A4-4FB2-8AE2-A2F786A27E24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53CAB3FB-E045-4A0D-9B2E-966A5017317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856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9866A545-F6A4-4FB2-8AE2-A2F786A27E24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53CAB3FB-E045-4A0D-9B2E-966A5017317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392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9866A545-F6A4-4FB2-8AE2-A2F786A27E24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53CAB3FB-E045-4A0D-9B2E-966A5017317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90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9866A545-F6A4-4FB2-8AE2-A2F786A27E24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53CAB3FB-E045-4A0D-9B2E-966A5017317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165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9866A545-F6A4-4FB2-8AE2-A2F786A27E24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53CAB3FB-E045-4A0D-9B2E-966A5017317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430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9866A545-F6A4-4FB2-8AE2-A2F786A27E24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53CAB3FB-E045-4A0D-9B2E-966A5017317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493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9866A545-F6A4-4FB2-8AE2-A2F786A27E24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53CAB3FB-E045-4A0D-9B2E-966A5017317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392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DB16EC-4943-4BE3-B0F8-F23414967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66245-3B3F-48CA-A5C8-20B34CE8999B}" type="datetimeFigureOut">
              <a:rPr 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63AECD-016B-4D74-9115-319C2C2CA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3BF71E-7FFC-441F-9670-9838521A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D17FD-2128-4990-9278-0492F30D9D43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1449761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EC36AB-FEF6-4AFC-A09A-98F129E3F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49C1E-9A71-4781-A2F8-C781E3C0D982}" type="datetimeFigureOut">
              <a:rPr 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2E4820-B5D7-403D-9515-8D4F9D2BD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FB0138-E0EC-428B-A36C-DF11E93ED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7D226-E45C-4518-B5AE-4787A51ACB00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3463788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215CD9-759B-44F1-AB51-A88DF93F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28FB-6C5D-49D0-BB90-180C95B17CD3}" type="datetimeFigureOut">
              <a:rPr 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D38B6DF-3827-4C83-8495-9A695FCA5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3920ECD-DD60-455F-8580-5625D750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2DE40-B92F-4051-AC42-B9DBA89236C2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85630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9866A545-F6A4-4FB2-8AE2-A2F786A27E24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53CAB3FB-E045-4A0D-9B2E-966A5017317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748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223B5EA-FE6B-4A29-B1E7-47AFE4DDF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D0F3-3D96-4410-B2E4-4BEF193F9DF3}" type="datetimeFigureOut">
              <a:rPr 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A6357499-B3CB-421E-9000-49ADB864F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5979964F-03F2-4EE4-AF39-F840908DB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36A1E-3601-4D08-A7FC-FF9C7FF32412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9283751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F413AAD6-35DB-4E4E-8542-A870D8A2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440F6-99E1-4AB0-BCF9-C08FB33A678D}" type="datetimeFigureOut">
              <a:rPr 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AB933826-3632-44B1-83DB-16A50F795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07C8A224-7F26-4DEB-B2A8-D9A03E1F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D9EF6-366F-417B-92FA-54C8AF408C1B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316553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786434D2-5228-4C5C-A3F0-F257E648A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17835-65C1-4BD8-9828-1131B925599F}" type="datetimeFigureOut">
              <a:rPr 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C3099825-3446-4179-AF7C-72FA8F07A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2276CE6B-4071-40C8-A83D-00966608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41B6-C626-4A81-ADA0-860425778D68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4175329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58DDBD35-28FF-4BCC-B7EB-21119EB38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1F731-BC9F-46AE-A8A8-BAC82BA8B040}" type="datetimeFigureOut">
              <a:rPr 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04B95891-8DF2-407C-AD52-29F0390AE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C81BD4C8-70D4-49FB-A03F-9E3AB883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37B21-E349-4694-842C-2C601DE17036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2326543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86D11F1C-9675-45DB-8F37-927A9D0F3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B79C8-846D-45A0-9AF5-1C5B5B079BB5}" type="datetimeFigureOut">
              <a:rPr 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DF2EE5B-D194-4AB6-A5E7-889E57535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2454F3F7-7A8F-49B7-AC35-12B61C941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20ADC-F8D4-4ED8-AE22-3FE0FA0B241B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5027521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9561D34F-0A18-4E42-BC1E-7067A9775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62A84-1C5A-4D02-9346-56DB3DD46C20}" type="datetimeFigureOut">
              <a:rPr 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1471873-51CD-4157-8F46-1E5772AFB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F7D67548-670B-4EC9-B266-0CC05BE8C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04E2-953D-4F68-A1D1-8459745B2641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9291919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25CBA1-22BB-49A6-82BA-B9EC81F7B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E2A00-39A6-4247-AA9B-AE622F88EC62}" type="datetimeFigureOut">
              <a:rPr 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F53808D-3106-45DC-9F29-04B84283E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9036DC-1913-43BA-8173-25C5DC8E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9529D-3AC4-4A1D-808B-9DD23F45B9BB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6587805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357AC6-2520-474B-93CC-F1F56B6DC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93AF9-92CD-4C26-B39A-5F57E4C6A93B}" type="datetimeFigureOut">
              <a:rPr 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5315FF9-4F15-4799-BE25-85AC6514B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33B36B-FA6C-4067-A8BF-19B5B841E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51753-559A-452C-B04B-2302D4247F0D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1345688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DB16EC-4943-4BE3-B0F8-F23414967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66245-3B3F-48CA-A5C8-20B34CE8999B}" type="datetimeFigureOut">
              <a:rPr 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63AECD-016B-4D74-9115-319C2C2CA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3BF71E-7FFC-441F-9670-9838521A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D17FD-2128-4990-9278-0492F30D9D43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0597228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EC36AB-FEF6-4AFC-A09A-98F129E3F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49C1E-9A71-4781-A2F8-C781E3C0D982}" type="datetimeFigureOut">
              <a:rPr 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2E4820-B5D7-403D-9515-8D4F9D2BD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FB0138-E0EC-428B-A36C-DF11E93ED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7D226-E45C-4518-B5AE-4787A51ACB00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876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9866A545-F6A4-4FB2-8AE2-A2F786A27E24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53CAB3FB-E045-4A0D-9B2E-966A5017317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3234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215CD9-759B-44F1-AB51-A88DF93F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28FB-6C5D-49D0-BB90-180C95B17CD3}" type="datetimeFigureOut">
              <a:rPr 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D38B6DF-3827-4C83-8495-9A695FCA5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3920ECD-DD60-455F-8580-5625D750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2DE40-B92F-4051-AC42-B9DBA89236C2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1423777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223B5EA-FE6B-4A29-B1E7-47AFE4DDF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D0F3-3D96-4410-B2E4-4BEF193F9DF3}" type="datetimeFigureOut">
              <a:rPr 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A6357499-B3CB-421E-9000-49ADB864F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5979964F-03F2-4EE4-AF39-F840908DB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36A1E-3601-4D08-A7FC-FF9C7FF32412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4544459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F413AAD6-35DB-4E4E-8542-A870D8A2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440F6-99E1-4AB0-BCF9-C08FB33A678D}" type="datetimeFigureOut">
              <a:rPr 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AB933826-3632-44B1-83DB-16A50F795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07C8A224-7F26-4DEB-B2A8-D9A03E1F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D9EF6-366F-417B-92FA-54C8AF408C1B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2000027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786434D2-5228-4C5C-A3F0-F257E648A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17835-65C1-4BD8-9828-1131B925599F}" type="datetimeFigureOut">
              <a:rPr 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C3099825-3446-4179-AF7C-72FA8F07A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2276CE6B-4071-40C8-A83D-00966608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41B6-C626-4A81-ADA0-860425778D68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953624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58DDBD35-28FF-4BCC-B7EB-21119EB38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1F731-BC9F-46AE-A8A8-BAC82BA8B040}" type="datetimeFigureOut">
              <a:rPr 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04B95891-8DF2-407C-AD52-29F0390AE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C81BD4C8-70D4-49FB-A03F-9E3AB883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37B21-E349-4694-842C-2C601DE17036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1241834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86D11F1C-9675-45DB-8F37-927A9D0F3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B79C8-846D-45A0-9AF5-1C5B5B079BB5}" type="datetimeFigureOut">
              <a:rPr 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DF2EE5B-D194-4AB6-A5E7-889E57535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2454F3F7-7A8F-49B7-AC35-12B61C941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20ADC-F8D4-4ED8-AE22-3FE0FA0B241B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9601968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9561D34F-0A18-4E42-BC1E-7067A9775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62A84-1C5A-4D02-9346-56DB3DD46C20}" type="datetimeFigureOut">
              <a:rPr 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1471873-51CD-4157-8F46-1E5772AFB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F7D67548-670B-4EC9-B266-0CC05BE8C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04E2-953D-4F68-A1D1-8459745B2641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2305294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25CBA1-22BB-49A6-82BA-B9EC81F7B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E2A00-39A6-4247-AA9B-AE622F88EC62}" type="datetimeFigureOut">
              <a:rPr 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F53808D-3106-45DC-9F29-04B84283E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9036DC-1913-43BA-8173-25C5DC8E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9529D-3AC4-4A1D-808B-9DD23F45B9BB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8909698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357AC6-2520-474B-93CC-F1F56B6DC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93AF9-92CD-4C26-B39A-5F57E4C6A93B}" type="datetimeFigureOut">
              <a:rPr 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5315FF9-4F15-4799-BE25-85AC6514B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33B36B-FA6C-4067-A8BF-19B5B841E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51753-559A-452C-B04B-2302D4247F0D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9791234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9866A545-F6A4-4FB2-8AE2-A2F786A27E24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53CAB3FB-E045-4A0D-9B2E-966A5017317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91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9866A545-F6A4-4FB2-8AE2-A2F786A27E24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53CAB3FB-E045-4A0D-9B2E-966A5017317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012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9866A545-F6A4-4FB2-8AE2-A2F786A27E24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53CAB3FB-E045-4A0D-9B2E-966A5017317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297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9866A545-F6A4-4FB2-8AE2-A2F786A27E24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53CAB3FB-E045-4A0D-9B2E-966A5017317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544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9866A545-F6A4-4FB2-8AE2-A2F786A27E24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53CAB3FB-E045-4A0D-9B2E-966A5017317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702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9866A545-F6A4-4FB2-8AE2-A2F786A27E24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53CAB3FB-E045-4A0D-9B2E-966A5017317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846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9866A545-F6A4-4FB2-8AE2-A2F786A27E24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53CAB3FB-E045-4A0D-9B2E-966A5017317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491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9866A545-F6A4-4FB2-8AE2-A2F786A27E24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53CAB3FB-E045-4A0D-9B2E-966A5017317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851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9866A545-F6A4-4FB2-8AE2-A2F786A27E24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53CAB3FB-E045-4A0D-9B2E-966A5017317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717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9866A545-F6A4-4FB2-8AE2-A2F786A27E24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53CAB3FB-E045-4A0D-9B2E-966A5017317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720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9866A545-F6A4-4FB2-8AE2-A2F786A27E24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53CAB3FB-E045-4A0D-9B2E-966A5017317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58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9866A545-F6A4-4FB2-8AE2-A2F786A27E24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53CAB3FB-E045-4A0D-9B2E-966A5017317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8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9866A545-F6A4-4FB2-8AE2-A2F786A27E24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53CAB3FB-E045-4A0D-9B2E-966A5017317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629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9866A545-F6A4-4FB2-8AE2-A2F786A27E24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53CAB3FB-E045-4A0D-9B2E-966A5017317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26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9866A545-F6A4-4FB2-8AE2-A2F786A27E24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53CAB3FB-E045-4A0D-9B2E-966A5017317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0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04800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05000"/>
            <a:ext cx="8001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762000" y="6553200"/>
            <a:ext cx="19050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bg1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553200"/>
            <a:ext cx="3279775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25" y="6359525"/>
            <a:ext cx="587375" cy="4889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2600" b="1">
                <a:solidFill>
                  <a:schemeClr val="bg1"/>
                </a:solidFill>
                <a:ea typeface="+mn-ea"/>
              </a:defRPr>
            </a:lvl1pPr>
          </a:lstStyle>
          <a:p>
            <a:pPr>
              <a:defRPr/>
            </a:pPr>
            <a:fld id="{EE1D0553-537C-47D9-A4D7-1A522D5CE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7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9866A545-F6A4-4FB2-8AE2-A2F786A27E24}" type="datetimeFigureOut">
              <a:rPr lang="lv-L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53CAB3FB-E045-4A0D-9B2E-966A50173170}" type="slidenum">
              <a:rPr lang="lv-L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083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3D636C07-7E76-46D3-B86B-6AF7C60E533E}" type="datetimeFigureOut"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1-12-2017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3175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SUMMA Interim Review – 26 September 2017</a:t>
            </a:r>
            <a:endParaRPr lang="nl-BE" dirty="0" smtClean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59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9866A545-F6A4-4FB2-8AE2-A2F786A27E24}" type="datetimeFigureOut">
              <a:rPr lang="lv-L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53CAB3FB-E045-4A0D-9B2E-966A50173170}" type="slidenum">
              <a:rPr lang="lv-L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102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Untitled-10">
            <a:extLst>
              <a:ext uri="{FF2B5EF4-FFF2-40B4-BE49-F238E27FC236}">
                <a16:creationId xmlns="" xmlns:a16="http://schemas.microsoft.com/office/drawing/2014/main" id="{2A516A1A-7155-4E0E-AF4A-7A54D18960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98650" y="-749300"/>
            <a:ext cx="28936950" cy="871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="" xmlns:a16="http://schemas.microsoft.com/office/drawing/2014/main" id="{208FE1FD-90EA-4570-9328-AF047F77064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8313" y="1125538"/>
            <a:ext cx="82184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  <a:endParaRPr lang="lv-LV" altLang="lv-LV"/>
          </a:p>
        </p:txBody>
      </p:sp>
      <p:sp>
        <p:nvSpPr>
          <p:cNvPr id="1028" name="Text Placeholder 2">
            <a:extLst>
              <a:ext uri="{FF2B5EF4-FFF2-40B4-BE49-F238E27FC236}">
                <a16:creationId xmlns="" xmlns:a16="http://schemas.microsoft.com/office/drawing/2014/main" id="{95840B6C-6869-44CA-8F2E-AA609CC43A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  <a:endParaRPr lang="lv-LV" altLang="lv-LV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BC40E6-4560-43BB-B061-0FDD72220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fld id="{D6383771-CBC2-4BEE-B85E-3362EFDB1775}" type="datetimeFigureOut">
              <a:rPr lang="lv-LV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FF0802-BC84-44CF-89AD-6BE17FE201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endParaRPr lang="lv-LV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B78FD1-58CB-4CDD-9478-9CCEB5D50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2A846004-5D71-4E24-913C-97C572F2AEEE}" type="slidenum">
              <a:rPr lang="lv-LV" altLang="lv-LV">
                <a:ea typeface="+mn-ea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lv-LV" altLang="lv-LV">
              <a:ea typeface="+mn-ea"/>
            </a:endParaRPr>
          </a:p>
        </p:txBody>
      </p:sp>
      <p:pic>
        <p:nvPicPr>
          <p:cNvPr id="1032" name="Picture 7" descr="lu-logo-anglju760x265">
            <a:extLst>
              <a:ext uri="{FF2B5EF4-FFF2-40B4-BE49-F238E27FC236}">
                <a16:creationId xmlns="" xmlns:a16="http://schemas.microsoft.com/office/drawing/2014/main" id="{CCF538CD-57E5-4706-9386-4EB21C12B2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863" y="5672138"/>
            <a:ext cx="196215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539B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39B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39B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39B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39B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Untitled-10">
            <a:extLst>
              <a:ext uri="{FF2B5EF4-FFF2-40B4-BE49-F238E27FC236}">
                <a16:creationId xmlns="" xmlns:a16="http://schemas.microsoft.com/office/drawing/2014/main" id="{2A516A1A-7155-4E0E-AF4A-7A54D18960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98650" y="-749300"/>
            <a:ext cx="28936950" cy="871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="" xmlns:a16="http://schemas.microsoft.com/office/drawing/2014/main" id="{208FE1FD-90EA-4570-9328-AF047F77064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8313" y="1125538"/>
            <a:ext cx="82184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  <a:endParaRPr lang="lv-LV" altLang="lv-LV"/>
          </a:p>
        </p:txBody>
      </p:sp>
      <p:sp>
        <p:nvSpPr>
          <p:cNvPr id="1028" name="Text Placeholder 2">
            <a:extLst>
              <a:ext uri="{FF2B5EF4-FFF2-40B4-BE49-F238E27FC236}">
                <a16:creationId xmlns="" xmlns:a16="http://schemas.microsoft.com/office/drawing/2014/main" id="{95840B6C-6869-44CA-8F2E-AA609CC43A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  <a:endParaRPr lang="lv-LV" altLang="lv-LV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BC40E6-4560-43BB-B061-0FDD72220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fld id="{D6383771-CBC2-4BEE-B85E-3362EFDB1775}" type="datetimeFigureOut">
              <a:rPr lang="lv-LV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FF0802-BC84-44CF-89AD-6BE17FE201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endParaRPr lang="lv-LV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B78FD1-58CB-4CDD-9478-9CCEB5D50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2A846004-5D71-4E24-913C-97C572F2AEEE}" type="slidenum">
              <a:rPr lang="lv-LV" altLang="lv-LV">
                <a:ea typeface="+mn-ea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lv-LV" altLang="lv-LV">
              <a:ea typeface="+mn-ea"/>
            </a:endParaRPr>
          </a:p>
        </p:txBody>
      </p:sp>
      <p:pic>
        <p:nvPicPr>
          <p:cNvPr id="1032" name="Picture 7" descr="lu-logo-anglju760x265">
            <a:extLst>
              <a:ext uri="{FF2B5EF4-FFF2-40B4-BE49-F238E27FC236}">
                <a16:creationId xmlns="" xmlns:a16="http://schemas.microsoft.com/office/drawing/2014/main" id="{CCF538CD-57E5-4706-9386-4EB21C12B2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863" y="5672138"/>
            <a:ext cx="196215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12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539B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39B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39B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39B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39B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9866A545-F6A4-4FB2-8AE2-A2F786A27E24}" type="datetimeFigureOut">
              <a:rPr lang="lv-L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2017.12.01.</a:t>
            </a:fld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53CAB3FB-E045-4A0D-9B2E-966A50173170}" type="slidenum">
              <a:rPr lang="lv-L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732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hyperlink" Target="https://tinyurl.com/ybsvphxn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hyperlink" Target="https://nips2017vigil.github.io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11" Type="http://schemas.openxmlformats.org/officeDocument/2006/relationships/hyperlink" Target="https://arxiv.org/abs/1706.06551" TargetMode="External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bsvphxn" TargetMode="External"/><Relationship Id="rId2" Type="http://schemas.openxmlformats.org/officeDocument/2006/relationships/hyperlink" Target="https://nips2017vigil.github.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1.png"/><Relationship Id="rId4" Type="http://schemas.openxmlformats.org/officeDocument/2006/relationships/hyperlink" Target="http://summa-project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1295400"/>
            <a:ext cx="8763000" cy="2057400"/>
          </a:xfrm>
        </p:spPr>
        <p:txBody>
          <a:bodyPr/>
          <a:lstStyle/>
          <a:p>
            <a:pPr eaLnBrk="1" hangingPunct="1"/>
            <a:r>
              <a:rPr lang="lv-LV" sz="3200" dirty="0" err="1" smtClean="0"/>
              <a:t>Ontology-based</a:t>
            </a:r>
            <a:r>
              <a:rPr lang="lv-LV" sz="3200" dirty="0" smtClean="0"/>
              <a:t> </a:t>
            </a:r>
            <a:r>
              <a:rPr lang="lv-LV" sz="3200" dirty="0" err="1" smtClean="0"/>
              <a:t>machine</a:t>
            </a:r>
            <a:r>
              <a:rPr lang="lv-LV" sz="3200" dirty="0" smtClean="0"/>
              <a:t> </a:t>
            </a:r>
            <a:r>
              <a:rPr lang="lv-LV" sz="3200" dirty="0" err="1" smtClean="0"/>
              <a:t>learning</a:t>
            </a:r>
            <a:r>
              <a:rPr lang="lv-LV" sz="3200" dirty="0" smtClean="0"/>
              <a:t> </a:t>
            </a:r>
            <a:r>
              <a:rPr lang="lv-LV" sz="3200" dirty="0" err="1" smtClean="0"/>
              <a:t>methods</a:t>
            </a:r>
            <a:r>
              <a:rPr lang="lv-LV" sz="3200" dirty="0" smtClean="0"/>
              <a:t> </a:t>
            </a:r>
            <a:r>
              <a:rPr lang="lv-LV" sz="3200" dirty="0" err="1" smtClean="0"/>
              <a:t>for</a:t>
            </a:r>
            <a:r>
              <a:rPr lang="lv-LV" sz="3200" dirty="0" smtClean="0"/>
              <a:t> </a:t>
            </a:r>
            <a:r>
              <a:rPr lang="lv-LV" sz="3200" dirty="0" err="1" smtClean="0"/>
              <a:t>natural</a:t>
            </a:r>
            <a:r>
              <a:rPr lang="lv-LV" sz="3200" dirty="0" smtClean="0"/>
              <a:t> </a:t>
            </a:r>
            <a:r>
              <a:rPr lang="lv-LV" sz="3200" dirty="0" err="1" smtClean="0"/>
              <a:t>languages</a:t>
            </a:r>
            <a:r>
              <a:rPr lang="lv-LV" sz="3200" dirty="0" smtClean="0"/>
              <a:t> </a:t>
            </a:r>
            <a:r>
              <a:rPr lang="lv-LV" sz="3200" dirty="0" err="1" smtClean="0"/>
              <a:t>semantic</a:t>
            </a:r>
            <a:r>
              <a:rPr lang="lv-LV" sz="3200" dirty="0" smtClean="0"/>
              <a:t> </a:t>
            </a:r>
            <a:r>
              <a:rPr lang="lv-LV" sz="3200" dirty="0" err="1" smtClean="0"/>
              <a:t>processing</a:t>
            </a:r>
            <a:r>
              <a:rPr lang="lv-LV" sz="3200" dirty="0" smtClean="0"/>
              <a:t>  </a:t>
            </a:r>
            <a:r>
              <a:rPr lang="lv-LV" sz="3200" dirty="0" smtClean="0"/>
              <a:t/>
            </a:r>
            <a:br>
              <a:rPr lang="lv-LV" sz="3200" dirty="0" smtClean="0"/>
            </a:br>
            <a:r>
              <a:rPr lang="lv-LV" sz="3200" dirty="0" smtClean="0"/>
              <a:t/>
            </a:r>
            <a:br>
              <a:rPr lang="lv-LV" sz="3200" dirty="0" smtClean="0"/>
            </a:br>
            <a:r>
              <a:rPr lang="lv-LV" sz="1800" i="1" dirty="0" smtClean="0">
                <a:solidFill>
                  <a:schemeClr val="accent2"/>
                </a:solidFill>
              </a:rPr>
              <a:t> </a:t>
            </a:r>
            <a:r>
              <a:rPr lang="lv-LV" sz="1800" i="1" dirty="0">
                <a:solidFill>
                  <a:schemeClr val="accent2"/>
                </a:solidFill>
              </a:rPr>
              <a:t>„SOPHIS” </a:t>
            </a:r>
            <a:r>
              <a:rPr lang="lv-LV" sz="1800" i="1" dirty="0" smtClean="0">
                <a:solidFill>
                  <a:schemeClr val="accent2"/>
                </a:solidFill>
              </a:rPr>
              <a:t>Project No 2 </a:t>
            </a:r>
            <a:r>
              <a:rPr lang="lv-LV" sz="1800" i="1" dirty="0" smtClean="0">
                <a:solidFill>
                  <a:schemeClr val="accent2"/>
                </a:solidFill>
              </a:rPr>
              <a:t> „</a:t>
            </a:r>
            <a:r>
              <a:rPr lang="lv-LV" sz="1800" i="1" dirty="0" err="1" smtClean="0">
                <a:solidFill>
                  <a:schemeClr val="accent2"/>
                </a:solidFill>
              </a:rPr>
              <a:t>Ontology</a:t>
            </a:r>
            <a:r>
              <a:rPr lang="lv-LV" sz="1800" i="1" dirty="0" smtClean="0">
                <a:solidFill>
                  <a:schemeClr val="accent2"/>
                </a:solidFill>
              </a:rPr>
              <a:t> –</a:t>
            </a:r>
            <a:r>
              <a:rPr lang="lv-LV" sz="1800" i="1" dirty="0" err="1" smtClean="0">
                <a:solidFill>
                  <a:schemeClr val="accent2"/>
                </a:solidFill>
              </a:rPr>
              <a:t>based</a:t>
            </a:r>
            <a:r>
              <a:rPr lang="lv-LV" sz="1800" i="1" dirty="0" smtClean="0">
                <a:solidFill>
                  <a:schemeClr val="accent2"/>
                </a:solidFill>
              </a:rPr>
              <a:t> </a:t>
            </a:r>
            <a:r>
              <a:rPr lang="lv-LV" sz="1800" i="1" dirty="0" err="1" smtClean="0">
                <a:solidFill>
                  <a:schemeClr val="accent2"/>
                </a:solidFill>
              </a:rPr>
              <a:t>knowledge</a:t>
            </a:r>
            <a:r>
              <a:rPr lang="lv-LV" sz="1800" i="1" dirty="0" smtClean="0">
                <a:solidFill>
                  <a:schemeClr val="accent2"/>
                </a:solidFill>
              </a:rPr>
              <a:t> </a:t>
            </a:r>
            <a:r>
              <a:rPr lang="lv-LV" sz="1800" i="1" dirty="0" err="1" smtClean="0">
                <a:solidFill>
                  <a:schemeClr val="accent2"/>
                </a:solidFill>
              </a:rPr>
              <a:t>engineering</a:t>
            </a:r>
            <a:r>
              <a:rPr lang="lv-LV" sz="1800" i="1" dirty="0" smtClean="0">
                <a:solidFill>
                  <a:schemeClr val="accent2"/>
                </a:solidFill>
              </a:rPr>
              <a:t> </a:t>
            </a:r>
            <a:r>
              <a:rPr lang="lv-LV" sz="1800" i="1" dirty="0" err="1" smtClean="0">
                <a:solidFill>
                  <a:schemeClr val="accent2"/>
                </a:solidFill>
              </a:rPr>
              <a:t>technologies</a:t>
            </a:r>
            <a:r>
              <a:rPr lang="lv-LV" sz="1800" i="1" dirty="0" smtClean="0">
                <a:solidFill>
                  <a:schemeClr val="accent2"/>
                </a:solidFill>
              </a:rPr>
              <a:t> </a:t>
            </a:r>
            <a:r>
              <a:rPr lang="lv-LV" sz="1800" i="1" dirty="0" err="1" smtClean="0">
                <a:solidFill>
                  <a:schemeClr val="accent2"/>
                </a:solidFill>
              </a:rPr>
              <a:t>suitable</a:t>
            </a:r>
            <a:r>
              <a:rPr lang="lv-LV" sz="1800" i="1" dirty="0" smtClean="0">
                <a:solidFill>
                  <a:schemeClr val="accent2"/>
                </a:solidFill>
              </a:rPr>
              <a:t> </a:t>
            </a:r>
            <a:r>
              <a:rPr lang="lv-LV" sz="1800" i="1" dirty="0" err="1" smtClean="0">
                <a:solidFill>
                  <a:schemeClr val="accent2"/>
                </a:solidFill>
              </a:rPr>
              <a:t>for</a:t>
            </a:r>
            <a:r>
              <a:rPr lang="lv-LV" sz="1800" i="1" dirty="0" smtClean="0">
                <a:solidFill>
                  <a:schemeClr val="accent2"/>
                </a:solidFill>
              </a:rPr>
              <a:t>  </a:t>
            </a:r>
            <a:r>
              <a:rPr lang="lv-LV" sz="1800" i="1" dirty="0" err="1" smtClean="0">
                <a:solidFill>
                  <a:schemeClr val="accent2"/>
                </a:solidFill>
              </a:rPr>
              <a:t>web</a:t>
            </a:r>
            <a:r>
              <a:rPr lang="lv-LV" sz="1800" i="1" dirty="0" smtClean="0">
                <a:solidFill>
                  <a:schemeClr val="accent2"/>
                </a:solidFill>
              </a:rPr>
              <a:t> </a:t>
            </a:r>
            <a:r>
              <a:rPr lang="lv-LV" sz="1800" i="1" dirty="0" err="1" smtClean="0">
                <a:solidFill>
                  <a:schemeClr val="accent2"/>
                </a:solidFill>
              </a:rPr>
              <a:t>environment</a:t>
            </a:r>
            <a:r>
              <a:rPr lang="lv-LV" sz="1800" i="1" dirty="0" smtClean="0">
                <a:solidFill>
                  <a:schemeClr val="accent2"/>
                </a:solidFill>
              </a:rPr>
              <a:t>"</a:t>
            </a:r>
            <a:endParaRPr lang="en-US" sz="2400" i="1" dirty="0" smtClean="0">
              <a:solidFill>
                <a:schemeClr val="accent2"/>
              </a:solidFill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49600" y="3886200"/>
            <a:ext cx="5156200" cy="1600200"/>
          </a:xfrm>
        </p:spPr>
        <p:txBody>
          <a:bodyPr/>
          <a:lstStyle/>
          <a:p>
            <a:pPr algn="r" eaLnBrk="1" hangingPunct="1"/>
            <a:r>
              <a:rPr lang="lv-LV" sz="2000" b="1" dirty="0" smtClean="0"/>
              <a:t>G.Bārzdiņš</a:t>
            </a:r>
            <a:r>
              <a:rPr lang="lv-LV" sz="2000" b="1" dirty="0"/>
              <a:t>, </a:t>
            </a:r>
            <a:r>
              <a:rPr lang="lv-LV" sz="2000" dirty="0"/>
              <a:t>D.Goško, </a:t>
            </a:r>
            <a:r>
              <a:rPr lang="lv-LV" sz="2000" dirty="0" smtClean="0"/>
              <a:t>P.Paikens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lv-LV" sz="2000" dirty="0" smtClean="0"/>
              <a:t>24/11/2017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6601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4895747" y="116632"/>
            <a:ext cx="3924725" cy="2499369"/>
          </a:xfrm>
          <a:prstGeom prst="rect">
            <a:avLst/>
          </a:prstGeom>
          <a:solidFill>
            <a:srgbClr val="F9FBFD"/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-1963990"/>
            <a:ext cx="1864598" cy="1864598"/>
          </a:xfrm>
          <a:prstGeom prst="rect">
            <a:avLst/>
          </a:prstGeom>
          <a:solidFill>
            <a:srgbClr val="000000">
              <a:alpha val="16078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  <a:reflection blurRad="12700" stA="47000" dist="1270000" dir="5400000" sy="-100000" algn="bl" rotWithShape="0"/>
          </a:effectLst>
          <a:scene3d>
            <a:camera prst="perspectiveContrastingLeftFacing" fov="2700000">
              <a:rot lat="245636" lon="17693823" rev="21427604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1" name="TextBox 50"/>
          <p:cNvSpPr txBox="1"/>
          <p:nvPr/>
        </p:nvSpPr>
        <p:spPr>
          <a:xfrm>
            <a:off x="323529" y="2904615"/>
            <a:ext cx="8496944" cy="3139321"/>
          </a:xfrm>
          <a:prstGeom prst="rect">
            <a:avLst/>
          </a:prstGeom>
          <a:solidFill>
            <a:srgbClr val="F9FBFD"/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lv-LV" sz="1800" dirty="0" smtClean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lv-LV" sz="18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lv-LV" sz="1800" dirty="0" smtClean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lv-LV" sz="18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lv-LV" sz="1800" dirty="0" smtClean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lv-LV" sz="18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lv-LV" sz="1800" dirty="0" smtClean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lv-LV" sz="18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lv-LV" sz="1800" dirty="0" smtClean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lv-LV" sz="18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lv-LV" sz="1800" dirty="0" smtClean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39" name="Freeform 38"/>
          <p:cNvSpPr/>
          <p:nvPr/>
        </p:nvSpPr>
        <p:spPr>
          <a:xfrm flipH="1">
            <a:off x="5761875" y="942160"/>
            <a:ext cx="2595170" cy="1224136"/>
          </a:xfrm>
          <a:custGeom>
            <a:avLst/>
            <a:gdLst>
              <a:gd name="connsiteX0" fmla="*/ 0 w 2517732"/>
              <a:gd name="connsiteY0" fmla="*/ 1182858 h 1404768"/>
              <a:gd name="connsiteX1" fmla="*/ 726510 w 2517732"/>
              <a:gd name="connsiteY1" fmla="*/ 1320644 h 1404768"/>
              <a:gd name="connsiteX2" fmla="*/ 1753644 w 2517732"/>
              <a:gd name="connsiteY2" fmla="*/ 55515 h 1404768"/>
              <a:gd name="connsiteX3" fmla="*/ 2517732 w 2517732"/>
              <a:gd name="connsiteY3" fmla="*/ 343614 h 140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732" h="1404768">
                <a:moveTo>
                  <a:pt x="0" y="1182858"/>
                </a:moveTo>
                <a:cubicBezTo>
                  <a:pt x="217118" y="1345696"/>
                  <a:pt x="434236" y="1508534"/>
                  <a:pt x="726510" y="1320644"/>
                </a:cubicBezTo>
                <a:cubicBezTo>
                  <a:pt x="1018784" y="1132754"/>
                  <a:pt x="1455107" y="218353"/>
                  <a:pt x="1753644" y="55515"/>
                </a:cubicBezTo>
                <a:cubicBezTo>
                  <a:pt x="2052181" y="-107323"/>
                  <a:pt x="2284956" y="118145"/>
                  <a:pt x="2517732" y="343614"/>
                </a:cubicBezTo>
              </a:path>
            </a:pathLst>
          </a:custGeom>
          <a:noFill/>
          <a:ln>
            <a:solidFill>
              <a:srgbClr val="FFC0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27" name="Content Placeholder 3"/>
          <p:cNvPicPr>
            <a:picLocks noGrp="1"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168310"/>
            <a:ext cx="4139952" cy="244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80201" y="168310"/>
            <a:ext cx="4148380" cy="369332"/>
          </a:xfrm>
          <a:prstGeom prst="rect">
            <a:avLst/>
          </a:prstGeom>
          <a:solidFill>
            <a:srgbClr val="F9FBFD"/>
          </a:solidFill>
        </p:spPr>
        <p:txBody>
          <a:bodyPr wrap="non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lv-LV" sz="18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ATARI Reinforcement Learning framework</a:t>
            </a:r>
            <a:endParaRPr lang="en-US" sz="18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28470" y="168310"/>
            <a:ext cx="2969916" cy="369332"/>
          </a:xfrm>
          <a:prstGeom prst="rect">
            <a:avLst/>
          </a:prstGeom>
          <a:solidFill>
            <a:srgbClr val="F9FBFD"/>
          </a:solidFill>
        </p:spPr>
        <p:txBody>
          <a:bodyPr wrap="non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lv-LV" sz="18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AlphaGO Zero RL framework </a:t>
            </a:r>
            <a:endParaRPr lang="en-US" sz="18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pic>
        <p:nvPicPr>
          <p:cNvPr id="2054" name="Picture 6" descr="https://cdn1.iconfinder.com/data/icons/freeline/32/account_friend_human_man_member_person_profile_user_users-51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095426"/>
            <a:ext cx="926854" cy="92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s://cdn1.iconfinder.com/data/icons/freeline/32/account_friend_human_man_member_person_profile_user_users-51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3618" y="1095426"/>
            <a:ext cx="926854" cy="92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reeform 21"/>
          <p:cNvSpPr/>
          <p:nvPr/>
        </p:nvSpPr>
        <p:spPr>
          <a:xfrm>
            <a:off x="5649238" y="942160"/>
            <a:ext cx="2595170" cy="1224136"/>
          </a:xfrm>
          <a:custGeom>
            <a:avLst/>
            <a:gdLst>
              <a:gd name="connsiteX0" fmla="*/ 0 w 2517732"/>
              <a:gd name="connsiteY0" fmla="*/ 1182858 h 1404768"/>
              <a:gd name="connsiteX1" fmla="*/ 726510 w 2517732"/>
              <a:gd name="connsiteY1" fmla="*/ 1320644 h 1404768"/>
              <a:gd name="connsiteX2" fmla="*/ 1753644 w 2517732"/>
              <a:gd name="connsiteY2" fmla="*/ 55515 h 1404768"/>
              <a:gd name="connsiteX3" fmla="*/ 2517732 w 2517732"/>
              <a:gd name="connsiteY3" fmla="*/ 343614 h 140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732" h="1404768">
                <a:moveTo>
                  <a:pt x="0" y="1182858"/>
                </a:moveTo>
                <a:cubicBezTo>
                  <a:pt x="217118" y="1345696"/>
                  <a:pt x="434236" y="1508534"/>
                  <a:pt x="726510" y="1320644"/>
                </a:cubicBezTo>
                <a:cubicBezTo>
                  <a:pt x="1018784" y="1132754"/>
                  <a:pt x="1455107" y="218353"/>
                  <a:pt x="1753644" y="55515"/>
                </a:cubicBezTo>
                <a:cubicBezTo>
                  <a:pt x="2052181" y="-107323"/>
                  <a:pt x="2284956" y="118145"/>
                  <a:pt x="2517732" y="343614"/>
                </a:cubicBez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220072" y="2184534"/>
            <a:ext cx="1080120" cy="288032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lv-LV" sz="1050" dirty="0" smtClean="0">
                <a:solidFill>
                  <a:prstClr val="white"/>
                </a:solidFill>
              </a:rPr>
              <a:t>ACTIONS</a:t>
            </a: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524328" y="625625"/>
            <a:ext cx="1152128" cy="28803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lv-LV" sz="1000" dirty="0" smtClean="0">
                <a:solidFill>
                  <a:prstClr val="white"/>
                </a:solidFill>
              </a:rPr>
              <a:t>OBSERVATIONS + REWARDS</a:t>
            </a:r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596336" y="2184534"/>
            <a:ext cx="1080120" cy="288032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lv-LV" sz="1050" dirty="0" smtClean="0">
                <a:solidFill>
                  <a:prstClr val="white"/>
                </a:solidFill>
              </a:rPr>
              <a:t>ACTIONS</a:t>
            </a: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148064" y="625625"/>
            <a:ext cx="1152128" cy="28803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lv-LV" sz="1000" dirty="0" smtClean="0">
                <a:solidFill>
                  <a:prstClr val="white"/>
                </a:solidFill>
              </a:rPr>
              <a:t>OBSERVATIONS + REWARDS</a:t>
            </a:r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6136" y="1320438"/>
            <a:ext cx="707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lv-LV" sz="14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Agent1</a:t>
            </a:r>
            <a:endParaRPr lang="en-US" sz="14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58472" y="1320438"/>
            <a:ext cx="707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lv-LV" sz="14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Agent2</a:t>
            </a:r>
            <a:endParaRPr lang="en-US" sz="14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pic>
        <p:nvPicPr>
          <p:cNvPr id="1028" name="Picture 4" descr="Att&amp;emacr;lu rezult&amp;amacr;ti vaic&amp;amacr;jumam “icon tree”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5304" y="4700919"/>
            <a:ext cx="996940" cy="122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939825" y="4757078"/>
            <a:ext cx="1122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lv-LV" sz="14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Environment</a:t>
            </a:r>
            <a:endParaRPr lang="en-US" sz="14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27758" y="5781041"/>
            <a:ext cx="1236906" cy="262895"/>
          </a:xfrm>
          <a:prstGeom prst="rect">
            <a:avLst/>
          </a:prstGeom>
          <a:solidFill>
            <a:srgbClr val="F9F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44521" y="4757078"/>
            <a:ext cx="639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lv-LV" sz="14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dBaby</a:t>
            </a:r>
            <a:endParaRPr lang="en-US" sz="14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08878" y="3817018"/>
            <a:ext cx="7554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lv-LV" sz="14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Teacher</a:t>
            </a:r>
            <a:endParaRPr lang="en-US" sz="14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231588" y="5246997"/>
            <a:ext cx="3106455" cy="384411"/>
          </a:xfrm>
          <a:custGeom>
            <a:avLst/>
            <a:gdLst>
              <a:gd name="connsiteX0" fmla="*/ 87428 w 2672150"/>
              <a:gd name="connsiteY0" fmla="*/ 0 h 330786"/>
              <a:gd name="connsiteX1" fmla="*/ 262792 w 2672150"/>
              <a:gd name="connsiteY1" fmla="*/ 275572 h 330786"/>
              <a:gd name="connsiteX2" fmla="*/ 2292009 w 2672150"/>
              <a:gd name="connsiteY2" fmla="*/ 313150 h 330786"/>
              <a:gd name="connsiteX3" fmla="*/ 2667790 w 2672150"/>
              <a:gd name="connsiteY3" fmla="*/ 62630 h 330786"/>
              <a:gd name="connsiteX0" fmla="*/ 59820 w 2732224"/>
              <a:gd name="connsiteY0" fmla="*/ 0 h 330786"/>
              <a:gd name="connsiteX1" fmla="*/ 322866 w 2732224"/>
              <a:gd name="connsiteY1" fmla="*/ 275572 h 330786"/>
              <a:gd name="connsiteX2" fmla="*/ 2352083 w 2732224"/>
              <a:gd name="connsiteY2" fmla="*/ 313150 h 330786"/>
              <a:gd name="connsiteX3" fmla="*/ 2727864 w 2732224"/>
              <a:gd name="connsiteY3" fmla="*/ 62630 h 330786"/>
              <a:gd name="connsiteX0" fmla="*/ 21187 w 2693591"/>
              <a:gd name="connsiteY0" fmla="*/ 0 h 330786"/>
              <a:gd name="connsiteX1" fmla="*/ 284233 w 2693591"/>
              <a:gd name="connsiteY1" fmla="*/ 275572 h 330786"/>
              <a:gd name="connsiteX2" fmla="*/ 2313450 w 2693591"/>
              <a:gd name="connsiteY2" fmla="*/ 313150 h 330786"/>
              <a:gd name="connsiteX3" fmla="*/ 2689231 w 2693591"/>
              <a:gd name="connsiteY3" fmla="*/ 62630 h 330786"/>
              <a:gd name="connsiteX0" fmla="*/ 0 w 2672404"/>
              <a:gd name="connsiteY0" fmla="*/ 0 h 330786"/>
              <a:gd name="connsiteX1" fmla="*/ 263046 w 2672404"/>
              <a:gd name="connsiteY1" fmla="*/ 275572 h 330786"/>
              <a:gd name="connsiteX2" fmla="*/ 2292263 w 2672404"/>
              <a:gd name="connsiteY2" fmla="*/ 313150 h 330786"/>
              <a:gd name="connsiteX3" fmla="*/ 2668044 w 2672404"/>
              <a:gd name="connsiteY3" fmla="*/ 62630 h 330786"/>
              <a:gd name="connsiteX0" fmla="*/ 0 w 2672404"/>
              <a:gd name="connsiteY0" fmla="*/ 0 h 341666"/>
              <a:gd name="connsiteX1" fmla="*/ 263046 w 2672404"/>
              <a:gd name="connsiteY1" fmla="*/ 275572 h 341666"/>
              <a:gd name="connsiteX2" fmla="*/ 2292263 w 2672404"/>
              <a:gd name="connsiteY2" fmla="*/ 313150 h 341666"/>
              <a:gd name="connsiteX3" fmla="*/ 2668044 w 2672404"/>
              <a:gd name="connsiteY3" fmla="*/ 62630 h 341666"/>
              <a:gd name="connsiteX0" fmla="*/ 0 w 2669879"/>
              <a:gd name="connsiteY0" fmla="*/ 0 h 364018"/>
              <a:gd name="connsiteX1" fmla="*/ 601249 w 2669879"/>
              <a:gd name="connsiteY1" fmla="*/ 313150 h 364018"/>
              <a:gd name="connsiteX2" fmla="*/ 2292263 w 2669879"/>
              <a:gd name="connsiteY2" fmla="*/ 313150 h 364018"/>
              <a:gd name="connsiteX3" fmla="*/ 2668044 w 2669879"/>
              <a:gd name="connsiteY3" fmla="*/ 62630 h 364018"/>
              <a:gd name="connsiteX0" fmla="*/ 0 w 2668619"/>
              <a:gd name="connsiteY0" fmla="*/ 0 h 391557"/>
              <a:gd name="connsiteX1" fmla="*/ 1503123 w 2668619"/>
              <a:gd name="connsiteY1" fmla="*/ 350729 h 391557"/>
              <a:gd name="connsiteX2" fmla="*/ 2292263 w 2668619"/>
              <a:gd name="connsiteY2" fmla="*/ 313150 h 391557"/>
              <a:gd name="connsiteX3" fmla="*/ 2668044 w 2668619"/>
              <a:gd name="connsiteY3" fmla="*/ 62630 h 391557"/>
              <a:gd name="connsiteX0" fmla="*/ 0 w 2668619"/>
              <a:gd name="connsiteY0" fmla="*/ 0 h 352610"/>
              <a:gd name="connsiteX1" fmla="*/ 1503123 w 2668619"/>
              <a:gd name="connsiteY1" fmla="*/ 350729 h 352610"/>
              <a:gd name="connsiteX2" fmla="*/ 2292263 w 2668619"/>
              <a:gd name="connsiteY2" fmla="*/ 313150 h 352610"/>
              <a:gd name="connsiteX3" fmla="*/ 2668044 w 2668619"/>
              <a:gd name="connsiteY3" fmla="*/ 62630 h 352610"/>
              <a:gd name="connsiteX0" fmla="*/ 0 w 2668044"/>
              <a:gd name="connsiteY0" fmla="*/ 0 h 351061"/>
              <a:gd name="connsiteX1" fmla="*/ 1503123 w 2668044"/>
              <a:gd name="connsiteY1" fmla="*/ 350729 h 351061"/>
              <a:gd name="connsiteX2" fmla="*/ 2668044 w 2668044"/>
              <a:gd name="connsiteY2" fmla="*/ 62630 h 351061"/>
              <a:gd name="connsiteX0" fmla="*/ 0 w 2668044"/>
              <a:gd name="connsiteY0" fmla="*/ 0 h 351333"/>
              <a:gd name="connsiteX1" fmla="*/ 1503123 w 2668044"/>
              <a:gd name="connsiteY1" fmla="*/ 350729 h 351333"/>
              <a:gd name="connsiteX2" fmla="*/ 2668044 w 2668044"/>
              <a:gd name="connsiteY2" fmla="*/ 62630 h 351333"/>
              <a:gd name="connsiteX0" fmla="*/ 0 w 2668044"/>
              <a:gd name="connsiteY0" fmla="*/ 0 h 351333"/>
              <a:gd name="connsiteX1" fmla="*/ 1503123 w 2668044"/>
              <a:gd name="connsiteY1" fmla="*/ 350729 h 351333"/>
              <a:gd name="connsiteX2" fmla="*/ 2668044 w 2668044"/>
              <a:gd name="connsiteY2" fmla="*/ 62630 h 351333"/>
              <a:gd name="connsiteX0" fmla="*/ 0 w 2668044"/>
              <a:gd name="connsiteY0" fmla="*/ 0 h 363809"/>
              <a:gd name="connsiteX1" fmla="*/ 1352811 w 2668044"/>
              <a:gd name="connsiteY1" fmla="*/ 363255 h 363809"/>
              <a:gd name="connsiteX2" fmla="*/ 2668044 w 2668044"/>
              <a:gd name="connsiteY2" fmla="*/ 62630 h 363809"/>
              <a:gd name="connsiteX0" fmla="*/ 0 w 2668044"/>
              <a:gd name="connsiteY0" fmla="*/ 0 h 363809"/>
              <a:gd name="connsiteX1" fmla="*/ 1352811 w 2668044"/>
              <a:gd name="connsiteY1" fmla="*/ 363255 h 363809"/>
              <a:gd name="connsiteX2" fmla="*/ 2668044 w 2668044"/>
              <a:gd name="connsiteY2" fmla="*/ 62630 h 363809"/>
              <a:gd name="connsiteX0" fmla="*/ 0 w 2668044"/>
              <a:gd name="connsiteY0" fmla="*/ 0 h 378453"/>
              <a:gd name="connsiteX1" fmla="*/ 1352811 w 2668044"/>
              <a:gd name="connsiteY1" fmla="*/ 363255 h 378453"/>
              <a:gd name="connsiteX2" fmla="*/ 2668044 w 2668044"/>
              <a:gd name="connsiteY2" fmla="*/ 62630 h 378453"/>
              <a:gd name="connsiteX0" fmla="*/ 0 w 2668044"/>
              <a:gd name="connsiteY0" fmla="*/ 0 h 369680"/>
              <a:gd name="connsiteX1" fmla="*/ 1352811 w 2668044"/>
              <a:gd name="connsiteY1" fmla="*/ 363255 h 369680"/>
              <a:gd name="connsiteX2" fmla="*/ 2668044 w 2668044"/>
              <a:gd name="connsiteY2" fmla="*/ 62630 h 369680"/>
              <a:gd name="connsiteX0" fmla="*/ 0 w 2668044"/>
              <a:gd name="connsiteY0" fmla="*/ 0 h 364614"/>
              <a:gd name="connsiteX1" fmla="*/ 1352811 w 2668044"/>
              <a:gd name="connsiteY1" fmla="*/ 363255 h 364614"/>
              <a:gd name="connsiteX2" fmla="*/ 2668044 w 2668044"/>
              <a:gd name="connsiteY2" fmla="*/ 62630 h 364614"/>
              <a:gd name="connsiteX0" fmla="*/ 0 w 3244242"/>
              <a:gd name="connsiteY0" fmla="*/ 776614 h 1139942"/>
              <a:gd name="connsiteX1" fmla="*/ 1352811 w 3244242"/>
              <a:gd name="connsiteY1" fmla="*/ 1139869 h 1139942"/>
              <a:gd name="connsiteX2" fmla="*/ 3244242 w 3244242"/>
              <a:gd name="connsiteY2" fmla="*/ 0 h 1139942"/>
              <a:gd name="connsiteX0" fmla="*/ 0 w 3244242"/>
              <a:gd name="connsiteY0" fmla="*/ 776614 h 1233224"/>
              <a:gd name="connsiteX1" fmla="*/ 1352811 w 3244242"/>
              <a:gd name="connsiteY1" fmla="*/ 1139869 h 1233224"/>
              <a:gd name="connsiteX2" fmla="*/ 1693995 w 3244242"/>
              <a:gd name="connsiteY2" fmla="*/ 1133573 h 1233224"/>
              <a:gd name="connsiteX3" fmla="*/ 3244242 w 3244242"/>
              <a:gd name="connsiteY3" fmla="*/ 0 h 1233224"/>
              <a:gd name="connsiteX0" fmla="*/ 0 w 3244242"/>
              <a:gd name="connsiteY0" fmla="*/ 776614 h 1185741"/>
              <a:gd name="connsiteX1" fmla="*/ 1352811 w 3244242"/>
              <a:gd name="connsiteY1" fmla="*/ 1139869 h 1185741"/>
              <a:gd name="connsiteX2" fmla="*/ 1693995 w 3244242"/>
              <a:gd name="connsiteY2" fmla="*/ 1133573 h 1185741"/>
              <a:gd name="connsiteX3" fmla="*/ 3244242 w 3244242"/>
              <a:gd name="connsiteY3" fmla="*/ 0 h 1185741"/>
              <a:gd name="connsiteX0" fmla="*/ 0 w 3244242"/>
              <a:gd name="connsiteY0" fmla="*/ 776614 h 1139942"/>
              <a:gd name="connsiteX1" fmla="*/ 1352811 w 3244242"/>
              <a:gd name="connsiteY1" fmla="*/ 1139869 h 1139942"/>
              <a:gd name="connsiteX2" fmla="*/ 3244242 w 3244242"/>
              <a:gd name="connsiteY2" fmla="*/ 0 h 1139942"/>
              <a:gd name="connsiteX0" fmla="*/ 0 w 3244242"/>
              <a:gd name="connsiteY0" fmla="*/ 776614 h 1187343"/>
              <a:gd name="connsiteX1" fmla="*/ 1352811 w 3244242"/>
              <a:gd name="connsiteY1" fmla="*/ 1139869 h 1187343"/>
              <a:gd name="connsiteX2" fmla="*/ 1693995 w 3244242"/>
              <a:gd name="connsiteY2" fmla="*/ 1058418 h 1187343"/>
              <a:gd name="connsiteX3" fmla="*/ 3244242 w 3244242"/>
              <a:gd name="connsiteY3" fmla="*/ 0 h 1187343"/>
              <a:gd name="connsiteX0" fmla="*/ 0 w 3244242"/>
              <a:gd name="connsiteY0" fmla="*/ 776614 h 1167397"/>
              <a:gd name="connsiteX1" fmla="*/ 1352811 w 3244242"/>
              <a:gd name="connsiteY1" fmla="*/ 1139869 h 1167397"/>
              <a:gd name="connsiteX2" fmla="*/ 1693995 w 3244242"/>
              <a:gd name="connsiteY2" fmla="*/ 1058418 h 1167397"/>
              <a:gd name="connsiteX3" fmla="*/ 3244242 w 3244242"/>
              <a:gd name="connsiteY3" fmla="*/ 0 h 1167397"/>
              <a:gd name="connsiteX0" fmla="*/ 0 w 3244242"/>
              <a:gd name="connsiteY0" fmla="*/ 776614 h 1139942"/>
              <a:gd name="connsiteX1" fmla="*/ 1352811 w 3244242"/>
              <a:gd name="connsiteY1" fmla="*/ 1139869 h 1139942"/>
              <a:gd name="connsiteX2" fmla="*/ 3244242 w 3244242"/>
              <a:gd name="connsiteY2" fmla="*/ 0 h 1139942"/>
              <a:gd name="connsiteX0" fmla="*/ 0 w 3244242"/>
              <a:gd name="connsiteY0" fmla="*/ 776614 h 1139942"/>
              <a:gd name="connsiteX1" fmla="*/ 1352811 w 3244242"/>
              <a:gd name="connsiteY1" fmla="*/ 1139869 h 1139942"/>
              <a:gd name="connsiteX2" fmla="*/ 3244242 w 3244242"/>
              <a:gd name="connsiteY2" fmla="*/ 0 h 1139942"/>
              <a:gd name="connsiteX0" fmla="*/ 0 w 3244242"/>
              <a:gd name="connsiteY0" fmla="*/ 776614 h 1035342"/>
              <a:gd name="connsiteX1" fmla="*/ 1979113 w 3244242"/>
              <a:gd name="connsiteY1" fmla="*/ 1027135 h 1035342"/>
              <a:gd name="connsiteX2" fmla="*/ 3244242 w 3244242"/>
              <a:gd name="connsiteY2" fmla="*/ 0 h 1035342"/>
              <a:gd name="connsiteX0" fmla="*/ 0 w 3244242"/>
              <a:gd name="connsiteY0" fmla="*/ 776614 h 1240099"/>
              <a:gd name="connsiteX1" fmla="*/ 1991639 w 3244242"/>
              <a:gd name="connsiteY1" fmla="*/ 1240077 h 1240099"/>
              <a:gd name="connsiteX2" fmla="*/ 3244242 w 3244242"/>
              <a:gd name="connsiteY2" fmla="*/ 0 h 1240099"/>
              <a:gd name="connsiteX0" fmla="*/ 0 w 3068877"/>
              <a:gd name="connsiteY0" fmla="*/ 0 h 463485"/>
              <a:gd name="connsiteX1" fmla="*/ 1991639 w 3068877"/>
              <a:gd name="connsiteY1" fmla="*/ 463463 h 463485"/>
              <a:gd name="connsiteX2" fmla="*/ 3068877 w 3068877"/>
              <a:gd name="connsiteY2" fmla="*/ 125260 h 463485"/>
              <a:gd name="connsiteX0" fmla="*/ 0 w 3068877"/>
              <a:gd name="connsiteY0" fmla="*/ 0 h 375838"/>
              <a:gd name="connsiteX1" fmla="*/ 1478072 w 3068877"/>
              <a:gd name="connsiteY1" fmla="*/ 375781 h 375838"/>
              <a:gd name="connsiteX2" fmla="*/ 3068877 w 3068877"/>
              <a:gd name="connsiteY2" fmla="*/ 125260 h 375838"/>
              <a:gd name="connsiteX0" fmla="*/ 0 w 3068877"/>
              <a:gd name="connsiteY0" fmla="*/ 0 h 375838"/>
              <a:gd name="connsiteX1" fmla="*/ 1478072 w 3068877"/>
              <a:gd name="connsiteY1" fmla="*/ 375781 h 375838"/>
              <a:gd name="connsiteX2" fmla="*/ 3068877 w 3068877"/>
              <a:gd name="connsiteY2" fmla="*/ 125260 h 375838"/>
              <a:gd name="connsiteX0" fmla="*/ 0 w 3106455"/>
              <a:gd name="connsiteY0" fmla="*/ 0 h 384411"/>
              <a:gd name="connsiteX1" fmla="*/ 1478072 w 3106455"/>
              <a:gd name="connsiteY1" fmla="*/ 375781 h 384411"/>
              <a:gd name="connsiteX2" fmla="*/ 3106455 w 3106455"/>
              <a:gd name="connsiteY2" fmla="*/ 225468 h 38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455" h="384411">
                <a:moveTo>
                  <a:pt x="0" y="0"/>
                </a:moveTo>
                <a:cubicBezTo>
                  <a:pt x="16701" y="324633"/>
                  <a:pt x="1020872" y="377869"/>
                  <a:pt x="1478072" y="375781"/>
                </a:cubicBezTo>
                <a:cubicBezTo>
                  <a:pt x="2056357" y="359079"/>
                  <a:pt x="2712407" y="462941"/>
                  <a:pt x="3106455" y="225468"/>
                </a:cubicBezTo>
              </a:path>
            </a:pathLst>
          </a:custGeom>
          <a:noFill/>
          <a:ln>
            <a:solidFill>
              <a:srgbClr val="FF0066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075902" y="5478819"/>
            <a:ext cx="1080120" cy="288032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lv-LV" sz="1050" dirty="0" smtClean="0">
                <a:solidFill>
                  <a:prstClr val="white"/>
                </a:solidFill>
              </a:rPr>
              <a:t>ACTIONS</a:t>
            </a: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41" name="Freeform 40"/>
          <p:cNvSpPr/>
          <p:nvPr/>
        </p:nvSpPr>
        <p:spPr>
          <a:xfrm rot="10800000">
            <a:off x="2358960" y="3984734"/>
            <a:ext cx="3037315" cy="891392"/>
          </a:xfrm>
          <a:custGeom>
            <a:avLst/>
            <a:gdLst>
              <a:gd name="connsiteX0" fmla="*/ 87428 w 2672150"/>
              <a:gd name="connsiteY0" fmla="*/ 0 h 330786"/>
              <a:gd name="connsiteX1" fmla="*/ 262792 w 2672150"/>
              <a:gd name="connsiteY1" fmla="*/ 275572 h 330786"/>
              <a:gd name="connsiteX2" fmla="*/ 2292009 w 2672150"/>
              <a:gd name="connsiteY2" fmla="*/ 313150 h 330786"/>
              <a:gd name="connsiteX3" fmla="*/ 2667790 w 2672150"/>
              <a:gd name="connsiteY3" fmla="*/ 62630 h 330786"/>
              <a:gd name="connsiteX0" fmla="*/ 59820 w 2732224"/>
              <a:gd name="connsiteY0" fmla="*/ 0 h 330786"/>
              <a:gd name="connsiteX1" fmla="*/ 322866 w 2732224"/>
              <a:gd name="connsiteY1" fmla="*/ 275572 h 330786"/>
              <a:gd name="connsiteX2" fmla="*/ 2352083 w 2732224"/>
              <a:gd name="connsiteY2" fmla="*/ 313150 h 330786"/>
              <a:gd name="connsiteX3" fmla="*/ 2727864 w 2732224"/>
              <a:gd name="connsiteY3" fmla="*/ 62630 h 330786"/>
              <a:gd name="connsiteX0" fmla="*/ 21187 w 2693591"/>
              <a:gd name="connsiteY0" fmla="*/ 0 h 330786"/>
              <a:gd name="connsiteX1" fmla="*/ 284233 w 2693591"/>
              <a:gd name="connsiteY1" fmla="*/ 275572 h 330786"/>
              <a:gd name="connsiteX2" fmla="*/ 2313450 w 2693591"/>
              <a:gd name="connsiteY2" fmla="*/ 313150 h 330786"/>
              <a:gd name="connsiteX3" fmla="*/ 2689231 w 2693591"/>
              <a:gd name="connsiteY3" fmla="*/ 62630 h 330786"/>
              <a:gd name="connsiteX0" fmla="*/ 0 w 2672404"/>
              <a:gd name="connsiteY0" fmla="*/ 0 h 330786"/>
              <a:gd name="connsiteX1" fmla="*/ 263046 w 2672404"/>
              <a:gd name="connsiteY1" fmla="*/ 275572 h 330786"/>
              <a:gd name="connsiteX2" fmla="*/ 2292263 w 2672404"/>
              <a:gd name="connsiteY2" fmla="*/ 313150 h 330786"/>
              <a:gd name="connsiteX3" fmla="*/ 2668044 w 2672404"/>
              <a:gd name="connsiteY3" fmla="*/ 62630 h 330786"/>
              <a:gd name="connsiteX0" fmla="*/ 0 w 2672404"/>
              <a:gd name="connsiteY0" fmla="*/ 0 h 341666"/>
              <a:gd name="connsiteX1" fmla="*/ 263046 w 2672404"/>
              <a:gd name="connsiteY1" fmla="*/ 275572 h 341666"/>
              <a:gd name="connsiteX2" fmla="*/ 2292263 w 2672404"/>
              <a:gd name="connsiteY2" fmla="*/ 313150 h 341666"/>
              <a:gd name="connsiteX3" fmla="*/ 2668044 w 2672404"/>
              <a:gd name="connsiteY3" fmla="*/ 62630 h 341666"/>
              <a:gd name="connsiteX0" fmla="*/ 0 w 2669879"/>
              <a:gd name="connsiteY0" fmla="*/ 0 h 364018"/>
              <a:gd name="connsiteX1" fmla="*/ 601249 w 2669879"/>
              <a:gd name="connsiteY1" fmla="*/ 313150 h 364018"/>
              <a:gd name="connsiteX2" fmla="*/ 2292263 w 2669879"/>
              <a:gd name="connsiteY2" fmla="*/ 313150 h 364018"/>
              <a:gd name="connsiteX3" fmla="*/ 2668044 w 2669879"/>
              <a:gd name="connsiteY3" fmla="*/ 62630 h 364018"/>
              <a:gd name="connsiteX0" fmla="*/ 0 w 2668619"/>
              <a:gd name="connsiteY0" fmla="*/ 0 h 391557"/>
              <a:gd name="connsiteX1" fmla="*/ 1503123 w 2668619"/>
              <a:gd name="connsiteY1" fmla="*/ 350729 h 391557"/>
              <a:gd name="connsiteX2" fmla="*/ 2292263 w 2668619"/>
              <a:gd name="connsiteY2" fmla="*/ 313150 h 391557"/>
              <a:gd name="connsiteX3" fmla="*/ 2668044 w 2668619"/>
              <a:gd name="connsiteY3" fmla="*/ 62630 h 391557"/>
              <a:gd name="connsiteX0" fmla="*/ 0 w 2668619"/>
              <a:gd name="connsiteY0" fmla="*/ 0 h 352610"/>
              <a:gd name="connsiteX1" fmla="*/ 1503123 w 2668619"/>
              <a:gd name="connsiteY1" fmla="*/ 350729 h 352610"/>
              <a:gd name="connsiteX2" fmla="*/ 2292263 w 2668619"/>
              <a:gd name="connsiteY2" fmla="*/ 313150 h 352610"/>
              <a:gd name="connsiteX3" fmla="*/ 2668044 w 2668619"/>
              <a:gd name="connsiteY3" fmla="*/ 62630 h 352610"/>
              <a:gd name="connsiteX0" fmla="*/ 0 w 2668044"/>
              <a:gd name="connsiteY0" fmla="*/ 0 h 351061"/>
              <a:gd name="connsiteX1" fmla="*/ 1503123 w 2668044"/>
              <a:gd name="connsiteY1" fmla="*/ 350729 h 351061"/>
              <a:gd name="connsiteX2" fmla="*/ 2668044 w 2668044"/>
              <a:gd name="connsiteY2" fmla="*/ 62630 h 351061"/>
              <a:gd name="connsiteX0" fmla="*/ 0 w 2668044"/>
              <a:gd name="connsiteY0" fmla="*/ 0 h 351333"/>
              <a:gd name="connsiteX1" fmla="*/ 1503123 w 2668044"/>
              <a:gd name="connsiteY1" fmla="*/ 350729 h 351333"/>
              <a:gd name="connsiteX2" fmla="*/ 2668044 w 2668044"/>
              <a:gd name="connsiteY2" fmla="*/ 62630 h 351333"/>
              <a:gd name="connsiteX0" fmla="*/ 0 w 2668044"/>
              <a:gd name="connsiteY0" fmla="*/ 0 h 351333"/>
              <a:gd name="connsiteX1" fmla="*/ 1503123 w 2668044"/>
              <a:gd name="connsiteY1" fmla="*/ 350729 h 351333"/>
              <a:gd name="connsiteX2" fmla="*/ 2668044 w 2668044"/>
              <a:gd name="connsiteY2" fmla="*/ 62630 h 351333"/>
              <a:gd name="connsiteX0" fmla="*/ 0 w 2668044"/>
              <a:gd name="connsiteY0" fmla="*/ 0 h 363809"/>
              <a:gd name="connsiteX1" fmla="*/ 1352811 w 2668044"/>
              <a:gd name="connsiteY1" fmla="*/ 363255 h 363809"/>
              <a:gd name="connsiteX2" fmla="*/ 2668044 w 2668044"/>
              <a:gd name="connsiteY2" fmla="*/ 62630 h 363809"/>
              <a:gd name="connsiteX0" fmla="*/ 0 w 2668044"/>
              <a:gd name="connsiteY0" fmla="*/ 0 h 363809"/>
              <a:gd name="connsiteX1" fmla="*/ 1352811 w 2668044"/>
              <a:gd name="connsiteY1" fmla="*/ 363255 h 363809"/>
              <a:gd name="connsiteX2" fmla="*/ 2668044 w 2668044"/>
              <a:gd name="connsiteY2" fmla="*/ 62630 h 363809"/>
              <a:gd name="connsiteX0" fmla="*/ 0 w 2668044"/>
              <a:gd name="connsiteY0" fmla="*/ 0 h 378453"/>
              <a:gd name="connsiteX1" fmla="*/ 1352811 w 2668044"/>
              <a:gd name="connsiteY1" fmla="*/ 363255 h 378453"/>
              <a:gd name="connsiteX2" fmla="*/ 2668044 w 2668044"/>
              <a:gd name="connsiteY2" fmla="*/ 62630 h 378453"/>
              <a:gd name="connsiteX0" fmla="*/ 0 w 2668044"/>
              <a:gd name="connsiteY0" fmla="*/ 0 h 369680"/>
              <a:gd name="connsiteX1" fmla="*/ 1352811 w 2668044"/>
              <a:gd name="connsiteY1" fmla="*/ 363255 h 369680"/>
              <a:gd name="connsiteX2" fmla="*/ 2668044 w 2668044"/>
              <a:gd name="connsiteY2" fmla="*/ 62630 h 369680"/>
              <a:gd name="connsiteX0" fmla="*/ 0 w 2668044"/>
              <a:gd name="connsiteY0" fmla="*/ 0 h 364614"/>
              <a:gd name="connsiteX1" fmla="*/ 1352811 w 2668044"/>
              <a:gd name="connsiteY1" fmla="*/ 363255 h 364614"/>
              <a:gd name="connsiteX2" fmla="*/ 2668044 w 2668044"/>
              <a:gd name="connsiteY2" fmla="*/ 62630 h 364614"/>
              <a:gd name="connsiteX0" fmla="*/ 0 w 2548489"/>
              <a:gd name="connsiteY0" fmla="*/ 189431 h 370157"/>
              <a:gd name="connsiteX1" fmla="*/ 1233256 w 2548489"/>
              <a:gd name="connsiteY1" fmla="*/ 300625 h 370157"/>
              <a:gd name="connsiteX2" fmla="*/ 2548489 w 2548489"/>
              <a:gd name="connsiteY2" fmla="*/ 0 h 370157"/>
              <a:gd name="connsiteX0" fmla="*/ 0 w 2548489"/>
              <a:gd name="connsiteY0" fmla="*/ 189431 h 301984"/>
              <a:gd name="connsiteX1" fmla="*/ 1233256 w 2548489"/>
              <a:gd name="connsiteY1" fmla="*/ 300625 h 301984"/>
              <a:gd name="connsiteX2" fmla="*/ 2548489 w 2548489"/>
              <a:gd name="connsiteY2" fmla="*/ 0 h 301984"/>
              <a:gd name="connsiteX0" fmla="*/ 0 w 2559358"/>
              <a:gd name="connsiteY0" fmla="*/ 270091 h 313462"/>
              <a:gd name="connsiteX1" fmla="*/ 1244125 w 2559358"/>
              <a:gd name="connsiteY1" fmla="*/ 300625 h 313462"/>
              <a:gd name="connsiteX2" fmla="*/ 2559358 w 2559358"/>
              <a:gd name="connsiteY2" fmla="*/ 0 h 313462"/>
              <a:gd name="connsiteX0" fmla="*/ 0 w 2559358"/>
              <a:gd name="connsiteY0" fmla="*/ 270091 h 301984"/>
              <a:gd name="connsiteX1" fmla="*/ 1244125 w 2559358"/>
              <a:gd name="connsiteY1" fmla="*/ 300625 h 301984"/>
              <a:gd name="connsiteX2" fmla="*/ 2559358 w 2559358"/>
              <a:gd name="connsiteY2" fmla="*/ 0 h 301984"/>
              <a:gd name="connsiteX0" fmla="*/ 0 w 2678913"/>
              <a:gd name="connsiteY0" fmla="*/ 0 h 717499"/>
              <a:gd name="connsiteX1" fmla="*/ 1363680 w 2678913"/>
              <a:gd name="connsiteY1" fmla="*/ 716140 h 717499"/>
              <a:gd name="connsiteX2" fmla="*/ 2678913 w 2678913"/>
              <a:gd name="connsiteY2" fmla="*/ 415515 h 717499"/>
              <a:gd name="connsiteX0" fmla="*/ 0 w 2678913"/>
              <a:gd name="connsiteY0" fmla="*/ 0 h 717499"/>
              <a:gd name="connsiteX1" fmla="*/ 1363680 w 2678913"/>
              <a:gd name="connsiteY1" fmla="*/ 716140 h 717499"/>
              <a:gd name="connsiteX2" fmla="*/ 2678913 w 2678913"/>
              <a:gd name="connsiteY2" fmla="*/ 415515 h 717499"/>
              <a:gd name="connsiteX0" fmla="*/ 0 w 2678913"/>
              <a:gd name="connsiteY0" fmla="*/ 0 h 717499"/>
              <a:gd name="connsiteX1" fmla="*/ 1363680 w 2678913"/>
              <a:gd name="connsiteY1" fmla="*/ 716140 h 717499"/>
              <a:gd name="connsiteX2" fmla="*/ 2678913 w 2678913"/>
              <a:gd name="connsiteY2" fmla="*/ 415515 h 717499"/>
              <a:gd name="connsiteX0" fmla="*/ 0 w 2678913"/>
              <a:gd name="connsiteY0" fmla="*/ 0 h 717499"/>
              <a:gd name="connsiteX1" fmla="*/ 482686 w 2678913"/>
              <a:gd name="connsiteY1" fmla="*/ 533306 h 717499"/>
              <a:gd name="connsiteX2" fmla="*/ 1363680 w 2678913"/>
              <a:gd name="connsiteY2" fmla="*/ 716140 h 717499"/>
              <a:gd name="connsiteX3" fmla="*/ 2678913 w 2678913"/>
              <a:gd name="connsiteY3" fmla="*/ 415515 h 717499"/>
              <a:gd name="connsiteX0" fmla="*/ 0 w 2635438"/>
              <a:gd name="connsiteY0" fmla="*/ 0 h 717499"/>
              <a:gd name="connsiteX1" fmla="*/ 482686 w 2635438"/>
              <a:gd name="connsiteY1" fmla="*/ 533306 h 717499"/>
              <a:gd name="connsiteX2" fmla="*/ 1363680 w 2635438"/>
              <a:gd name="connsiteY2" fmla="*/ 716140 h 717499"/>
              <a:gd name="connsiteX3" fmla="*/ 2635438 w 2635438"/>
              <a:gd name="connsiteY3" fmla="*/ 415515 h 71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438" h="717499">
                <a:moveTo>
                  <a:pt x="0" y="0"/>
                </a:moveTo>
                <a:cubicBezTo>
                  <a:pt x="84071" y="78802"/>
                  <a:pt x="255406" y="413949"/>
                  <a:pt x="482686" y="533306"/>
                </a:cubicBezTo>
                <a:cubicBezTo>
                  <a:pt x="709966" y="652663"/>
                  <a:pt x="1001265" y="725689"/>
                  <a:pt x="1363680" y="716140"/>
                </a:cubicBezTo>
                <a:cubicBezTo>
                  <a:pt x="1820880" y="714052"/>
                  <a:pt x="2605689" y="763635"/>
                  <a:pt x="2635438" y="415515"/>
                </a:cubicBez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Freeform 41"/>
          <p:cNvSpPr/>
          <p:nvPr/>
        </p:nvSpPr>
        <p:spPr>
          <a:xfrm rot="16200000">
            <a:off x="6028214" y="4176728"/>
            <a:ext cx="1089026" cy="1022053"/>
          </a:xfrm>
          <a:custGeom>
            <a:avLst/>
            <a:gdLst>
              <a:gd name="connsiteX0" fmla="*/ 87428 w 2672150"/>
              <a:gd name="connsiteY0" fmla="*/ 0 h 330786"/>
              <a:gd name="connsiteX1" fmla="*/ 262792 w 2672150"/>
              <a:gd name="connsiteY1" fmla="*/ 275572 h 330786"/>
              <a:gd name="connsiteX2" fmla="*/ 2292009 w 2672150"/>
              <a:gd name="connsiteY2" fmla="*/ 313150 h 330786"/>
              <a:gd name="connsiteX3" fmla="*/ 2667790 w 2672150"/>
              <a:gd name="connsiteY3" fmla="*/ 62630 h 330786"/>
              <a:gd name="connsiteX0" fmla="*/ 59820 w 2732224"/>
              <a:gd name="connsiteY0" fmla="*/ 0 h 330786"/>
              <a:gd name="connsiteX1" fmla="*/ 322866 w 2732224"/>
              <a:gd name="connsiteY1" fmla="*/ 275572 h 330786"/>
              <a:gd name="connsiteX2" fmla="*/ 2352083 w 2732224"/>
              <a:gd name="connsiteY2" fmla="*/ 313150 h 330786"/>
              <a:gd name="connsiteX3" fmla="*/ 2727864 w 2732224"/>
              <a:gd name="connsiteY3" fmla="*/ 62630 h 330786"/>
              <a:gd name="connsiteX0" fmla="*/ 21187 w 2693591"/>
              <a:gd name="connsiteY0" fmla="*/ 0 h 330786"/>
              <a:gd name="connsiteX1" fmla="*/ 284233 w 2693591"/>
              <a:gd name="connsiteY1" fmla="*/ 275572 h 330786"/>
              <a:gd name="connsiteX2" fmla="*/ 2313450 w 2693591"/>
              <a:gd name="connsiteY2" fmla="*/ 313150 h 330786"/>
              <a:gd name="connsiteX3" fmla="*/ 2689231 w 2693591"/>
              <a:gd name="connsiteY3" fmla="*/ 62630 h 330786"/>
              <a:gd name="connsiteX0" fmla="*/ 0 w 2672404"/>
              <a:gd name="connsiteY0" fmla="*/ 0 h 330786"/>
              <a:gd name="connsiteX1" fmla="*/ 263046 w 2672404"/>
              <a:gd name="connsiteY1" fmla="*/ 275572 h 330786"/>
              <a:gd name="connsiteX2" fmla="*/ 2292263 w 2672404"/>
              <a:gd name="connsiteY2" fmla="*/ 313150 h 330786"/>
              <a:gd name="connsiteX3" fmla="*/ 2668044 w 2672404"/>
              <a:gd name="connsiteY3" fmla="*/ 62630 h 330786"/>
              <a:gd name="connsiteX0" fmla="*/ 0 w 2672404"/>
              <a:gd name="connsiteY0" fmla="*/ 0 h 341666"/>
              <a:gd name="connsiteX1" fmla="*/ 263046 w 2672404"/>
              <a:gd name="connsiteY1" fmla="*/ 275572 h 341666"/>
              <a:gd name="connsiteX2" fmla="*/ 2292263 w 2672404"/>
              <a:gd name="connsiteY2" fmla="*/ 313150 h 341666"/>
              <a:gd name="connsiteX3" fmla="*/ 2668044 w 2672404"/>
              <a:gd name="connsiteY3" fmla="*/ 62630 h 341666"/>
              <a:gd name="connsiteX0" fmla="*/ 0 w 2669879"/>
              <a:gd name="connsiteY0" fmla="*/ 0 h 364018"/>
              <a:gd name="connsiteX1" fmla="*/ 601249 w 2669879"/>
              <a:gd name="connsiteY1" fmla="*/ 313150 h 364018"/>
              <a:gd name="connsiteX2" fmla="*/ 2292263 w 2669879"/>
              <a:gd name="connsiteY2" fmla="*/ 313150 h 364018"/>
              <a:gd name="connsiteX3" fmla="*/ 2668044 w 2669879"/>
              <a:gd name="connsiteY3" fmla="*/ 62630 h 364018"/>
              <a:gd name="connsiteX0" fmla="*/ 0 w 2668619"/>
              <a:gd name="connsiteY0" fmla="*/ 0 h 391557"/>
              <a:gd name="connsiteX1" fmla="*/ 1503123 w 2668619"/>
              <a:gd name="connsiteY1" fmla="*/ 350729 h 391557"/>
              <a:gd name="connsiteX2" fmla="*/ 2292263 w 2668619"/>
              <a:gd name="connsiteY2" fmla="*/ 313150 h 391557"/>
              <a:gd name="connsiteX3" fmla="*/ 2668044 w 2668619"/>
              <a:gd name="connsiteY3" fmla="*/ 62630 h 391557"/>
              <a:gd name="connsiteX0" fmla="*/ 0 w 2668619"/>
              <a:gd name="connsiteY0" fmla="*/ 0 h 352610"/>
              <a:gd name="connsiteX1" fmla="*/ 1503123 w 2668619"/>
              <a:gd name="connsiteY1" fmla="*/ 350729 h 352610"/>
              <a:gd name="connsiteX2" fmla="*/ 2292263 w 2668619"/>
              <a:gd name="connsiteY2" fmla="*/ 313150 h 352610"/>
              <a:gd name="connsiteX3" fmla="*/ 2668044 w 2668619"/>
              <a:gd name="connsiteY3" fmla="*/ 62630 h 352610"/>
              <a:gd name="connsiteX0" fmla="*/ 0 w 2668044"/>
              <a:gd name="connsiteY0" fmla="*/ 0 h 351061"/>
              <a:gd name="connsiteX1" fmla="*/ 1503123 w 2668044"/>
              <a:gd name="connsiteY1" fmla="*/ 350729 h 351061"/>
              <a:gd name="connsiteX2" fmla="*/ 2668044 w 2668044"/>
              <a:gd name="connsiteY2" fmla="*/ 62630 h 351061"/>
              <a:gd name="connsiteX0" fmla="*/ 0 w 2668044"/>
              <a:gd name="connsiteY0" fmla="*/ 0 h 351333"/>
              <a:gd name="connsiteX1" fmla="*/ 1503123 w 2668044"/>
              <a:gd name="connsiteY1" fmla="*/ 350729 h 351333"/>
              <a:gd name="connsiteX2" fmla="*/ 2668044 w 2668044"/>
              <a:gd name="connsiteY2" fmla="*/ 62630 h 351333"/>
              <a:gd name="connsiteX0" fmla="*/ 0 w 2668044"/>
              <a:gd name="connsiteY0" fmla="*/ 0 h 351333"/>
              <a:gd name="connsiteX1" fmla="*/ 1503123 w 2668044"/>
              <a:gd name="connsiteY1" fmla="*/ 350729 h 351333"/>
              <a:gd name="connsiteX2" fmla="*/ 2668044 w 2668044"/>
              <a:gd name="connsiteY2" fmla="*/ 62630 h 351333"/>
              <a:gd name="connsiteX0" fmla="*/ 0 w 2668044"/>
              <a:gd name="connsiteY0" fmla="*/ 0 h 363809"/>
              <a:gd name="connsiteX1" fmla="*/ 1352811 w 2668044"/>
              <a:gd name="connsiteY1" fmla="*/ 363255 h 363809"/>
              <a:gd name="connsiteX2" fmla="*/ 2668044 w 2668044"/>
              <a:gd name="connsiteY2" fmla="*/ 62630 h 363809"/>
              <a:gd name="connsiteX0" fmla="*/ 0 w 2668044"/>
              <a:gd name="connsiteY0" fmla="*/ 0 h 363809"/>
              <a:gd name="connsiteX1" fmla="*/ 1352811 w 2668044"/>
              <a:gd name="connsiteY1" fmla="*/ 363255 h 363809"/>
              <a:gd name="connsiteX2" fmla="*/ 2668044 w 2668044"/>
              <a:gd name="connsiteY2" fmla="*/ 62630 h 363809"/>
              <a:gd name="connsiteX0" fmla="*/ 0 w 2668044"/>
              <a:gd name="connsiteY0" fmla="*/ 0 h 378453"/>
              <a:gd name="connsiteX1" fmla="*/ 1352811 w 2668044"/>
              <a:gd name="connsiteY1" fmla="*/ 363255 h 378453"/>
              <a:gd name="connsiteX2" fmla="*/ 2668044 w 2668044"/>
              <a:gd name="connsiteY2" fmla="*/ 62630 h 378453"/>
              <a:gd name="connsiteX0" fmla="*/ 0 w 2668044"/>
              <a:gd name="connsiteY0" fmla="*/ 0 h 369680"/>
              <a:gd name="connsiteX1" fmla="*/ 1352811 w 2668044"/>
              <a:gd name="connsiteY1" fmla="*/ 363255 h 369680"/>
              <a:gd name="connsiteX2" fmla="*/ 2668044 w 2668044"/>
              <a:gd name="connsiteY2" fmla="*/ 62630 h 369680"/>
              <a:gd name="connsiteX0" fmla="*/ 0 w 2668044"/>
              <a:gd name="connsiteY0" fmla="*/ 0 h 364614"/>
              <a:gd name="connsiteX1" fmla="*/ 1352811 w 2668044"/>
              <a:gd name="connsiteY1" fmla="*/ 363255 h 364614"/>
              <a:gd name="connsiteX2" fmla="*/ 2668044 w 2668044"/>
              <a:gd name="connsiteY2" fmla="*/ 62630 h 364614"/>
              <a:gd name="connsiteX0" fmla="*/ 0 w 2647653"/>
              <a:gd name="connsiteY0" fmla="*/ 0 h 363819"/>
              <a:gd name="connsiteX1" fmla="*/ 1352811 w 2647653"/>
              <a:gd name="connsiteY1" fmla="*/ 363255 h 363819"/>
              <a:gd name="connsiteX2" fmla="*/ 2647653 w 2647653"/>
              <a:gd name="connsiteY2" fmla="*/ 19359 h 363819"/>
              <a:gd name="connsiteX0" fmla="*/ 0 w 2647653"/>
              <a:gd name="connsiteY0" fmla="*/ 0 h 369120"/>
              <a:gd name="connsiteX1" fmla="*/ 1169292 w 2647653"/>
              <a:gd name="connsiteY1" fmla="*/ 368664 h 369120"/>
              <a:gd name="connsiteX2" fmla="*/ 2647653 w 2647653"/>
              <a:gd name="connsiteY2" fmla="*/ 19359 h 369120"/>
              <a:gd name="connsiteX0" fmla="*/ 0 w 2678461"/>
              <a:gd name="connsiteY0" fmla="*/ 72591 h 441332"/>
              <a:gd name="connsiteX1" fmla="*/ 1169292 w 2678461"/>
              <a:gd name="connsiteY1" fmla="*/ 441255 h 441332"/>
              <a:gd name="connsiteX2" fmla="*/ 2678461 w 2678461"/>
              <a:gd name="connsiteY2" fmla="*/ 0 h 4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8461" h="441332">
                <a:moveTo>
                  <a:pt x="0" y="72591"/>
                </a:moveTo>
                <a:cubicBezTo>
                  <a:pt x="16701" y="397224"/>
                  <a:pt x="728017" y="438029"/>
                  <a:pt x="1169292" y="441255"/>
                </a:cubicBezTo>
                <a:cubicBezTo>
                  <a:pt x="1610568" y="444482"/>
                  <a:pt x="2648712" y="348120"/>
                  <a:pt x="2678461" y="0"/>
                </a:cubicBez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132483" y="4469046"/>
            <a:ext cx="1152128" cy="28803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lv-LV" sz="1000" dirty="0" smtClean="0">
                <a:solidFill>
                  <a:prstClr val="white"/>
                </a:solidFill>
              </a:rPr>
              <a:t>OBSERVATIONS</a:t>
            </a:r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03648" y="2400558"/>
            <a:ext cx="3024336" cy="215444"/>
          </a:xfrm>
          <a:prstGeom prst="rect">
            <a:avLst/>
          </a:prstGeom>
          <a:solidFill>
            <a:srgbClr val="F9FBFD"/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lv-LV" sz="8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Source: Demis Hasabis, www.youtube.com/watch?v=Psk5DLpqp3o</a:t>
            </a:r>
            <a:endParaRPr lang="lv-LV" sz="8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5470" y="4118282"/>
            <a:ext cx="717543" cy="43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2563462" y="3912728"/>
            <a:ext cx="2990828" cy="84435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 rot="20616950">
            <a:off x="3111756" y="4330546"/>
            <a:ext cx="1534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lv-LV" sz="1200" dirty="0" smtClean="0">
                <a:solidFill>
                  <a:prstClr val="black"/>
                </a:solidFill>
                <a:latin typeface="Calibri"/>
              </a:rPr>
              <a:t>«Pick the red apples»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4" descr="Att&amp;emacr;lu rezult&amp;amacr;ti vaic&amp;amacr;jumam “icon apple red”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941" y="5131382"/>
            <a:ext cx="289619" cy="28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Att&amp;emacr;lu rezult&amp;amacr;ti vaic&amp;amacr;jumam “icon apple red”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9694" y="5266562"/>
            <a:ext cx="289619" cy="28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https://cdn1.iconfinder.com/data/icons/freeline/32/account_friend_human_man_member_person_profile_user_users-512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4265081"/>
            <a:ext cx="1087806" cy="108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ounded Rectangle 35"/>
          <p:cNvSpPr/>
          <p:nvPr/>
        </p:nvSpPr>
        <p:spPr>
          <a:xfrm>
            <a:off x="3355550" y="3768711"/>
            <a:ext cx="1152128" cy="28803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lv-LV" sz="1000" dirty="0" smtClean="0">
                <a:solidFill>
                  <a:prstClr val="white"/>
                </a:solidFill>
              </a:rPr>
              <a:t>OBSERVATIONS</a:t>
            </a:r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07215" y="2904615"/>
            <a:ext cx="5761129" cy="369332"/>
          </a:xfrm>
          <a:prstGeom prst="rect">
            <a:avLst/>
          </a:prstGeom>
          <a:solidFill>
            <a:srgbClr val="F9FBFD"/>
          </a:solidFill>
        </p:spPr>
        <p:txBody>
          <a:bodyPr wrap="non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lv-LV" sz="18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dBaby: Visually Grounded Language Learning RL framework</a:t>
            </a:r>
            <a:endParaRPr lang="en-US" sz="18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pic>
        <p:nvPicPr>
          <p:cNvPr id="11" name="Picture 2" descr="Att&amp;emacr;lu rezult&amp;amacr;ti vaic&amp;amacr;jumam “icon yellow pear”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5285" y="4851059"/>
            <a:ext cx="217331" cy="28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DOCUME~1\ADMINI~1\LOCALS~1\Temp\vrep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4498" y="3556318"/>
            <a:ext cx="930951" cy="93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6208878" y="5333142"/>
            <a:ext cx="872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lv-LV" sz="14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3D World</a:t>
            </a:r>
            <a:endParaRPr lang="en-US" sz="14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83742" y="3418541"/>
            <a:ext cx="2235896" cy="2510409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Freeform 53"/>
          <p:cNvSpPr/>
          <p:nvPr/>
        </p:nvSpPr>
        <p:spPr>
          <a:xfrm rot="10800000">
            <a:off x="2203423" y="3552770"/>
            <a:ext cx="3350867" cy="849522"/>
          </a:xfrm>
          <a:custGeom>
            <a:avLst/>
            <a:gdLst>
              <a:gd name="connsiteX0" fmla="*/ 87428 w 2672150"/>
              <a:gd name="connsiteY0" fmla="*/ 0 h 330786"/>
              <a:gd name="connsiteX1" fmla="*/ 262792 w 2672150"/>
              <a:gd name="connsiteY1" fmla="*/ 275572 h 330786"/>
              <a:gd name="connsiteX2" fmla="*/ 2292009 w 2672150"/>
              <a:gd name="connsiteY2" fmla="*/ 313150 h 330786"/>
              <a:gd name="connsiteX3" fmla="*/ 2667790 w 2672150"/>
              <a:gd name="connsiteY3" fmla="*/ 62630 h 330786"/>
              <a:gd name="connsiteX0" fmla="*/ 59820 w 2732224"/>
              <a:gd name="connsiteY0" fmla="*/ 0 h 330786"/>
              <a:gd name="connsiteX1" fmla="*/ 322866 w 2732224"/>
              <a:gd name="connsiteY1" fmla="*/ 275572 h 330786"/>
              <a:gd name="connsiteX2" fmla="*/ 2352083 w 2732224"/>
              <a:gd name="connsiteY2" fmla="*/ 313150 h 330786"/>
              <a:gd name="connsiteX3" fmla="*/ 2727864 w 2732224"/>
              <a:gd name="connsiteY3" fmla="*/ 62630 h 330786"/>
              <a:gd name="connsiteX0" fmla="*/ 21187 w 2693591"/>
              <a:gd name="connsiteY0" fmla="*/ 0 h 330786"/>
              <a:gd name="connsiteX1" fmla="*/ 284233 w 2693591"/>
              <a:gd name="connsiteY1" fmla="*/ 275572 h 330786"/>
              <a:gd name="connsiteX2" fmla="*/ 2313450 w 2693591"/>
              <a:gd name="connsiteY2" fmla="*/ 313150 h 330786"/>
              <a:gd name="connsiteX3" fmla="*/ 2689231 w 2693591"/>
              <a:gd name="connsiteY3" fmla="*/ 62630 h 330786"/>
              <a:gd name="connsiteX0" fmla="*/ 0 w 2672404"/>
              <a:gd name="connsiteY0" fmla="*/ 0 h 330786"/>
              <a:gd name="connsiteX1" fmla="*/ 263046 w 2672404"/>
              <a:gd name="connsiteY1" fmla="*/ 275572 h 330786"/>
              <a:gd name="connsiteX2" fmla="*/ 2292263 w 2672404"/>
              <a:gd name="connsiteY2" fmla="*/ 313150 h 330786"/>
              <a:gd name="connsiteX3" fmla="*/ 2668044 w 2672404"/>
              <a:gd name="connsiteY3" fmla="*/ 62630 h 330786"/>
              <a:gd name="connsiteX0" fmla="*/ 0 w 2672404"/>
              <a:gd name="connsiteY0" fmla="*/ 0 h 341666"/>
              <a:gd name="connsiteX1" fmla="*/ 263046 w 2672404"/>
              <a:gd name="connsiteY1" fmla="*/ 275572 h 341666"/>
              <a:gd name="connsiteX2" fmla="*/ 2292263 w 2672404"/>
              <a:gd name="connsiteY2" fmla="*/ 313150 h 341666"/>
              <a:gd name="connsiteX3" fmla="*/ 2668044 w 2672404"/>
              <a:gd name="connsiteY3" fmla="*/ 62630 h 341666"/>
              <a:gd name="connsiteX0" fmla="*/ 0 w 2669879"/>
              <a:gd name="connsiteY0" fmla="*/ 0 h 364018"/>
              <a:gd name="connsiteX1" fmla="*/ 601249 w 2669879"/>
              <a:gd name="connsiteY1" fmla="*/ 313150 h 364018"/>
              <a:gd name="connsiteX2" fmla="*/ 2292263 w 2669879"/>
              <a:gd name="connsiteY2" fmla="*/ 313150 h 364018"/>
              <a:gd name="connsiteX3" fmla="*/ 2668044 w 2669879"/>
              <a:gd name="connsiteY3" fmla="*/ 62630 h 364018"/>
              <a:gd name="connsiteX0" fmla="*/ 0 w 2668619"/>
              <a:gd name="connsiteY0" fmla="*/ 0 h 391557"/>
              <a:gd name="connsiteX1" fmla="*/ 1503123 w 2668619"/>
              <a:gd name="connsiteY1" fmla="*/ 350729 h 391557"/>
              <a:gd name="connsiteX2" fmla="*/ 2292263 w 2668619"/>
              <a:gd name="connsiteY2" fmla="*/ 313150 h 391557"/>
              <a:gd name="connsiteX3" fmla="*/ 2668044 w 2668619"/>
              <a:gd name="connsiteY3" fmla="*/ 62630 h 391557"/>
              <a:gd name="connsiteX0" fmla="*/ 0 w 2668619"/>
              <a:gd name="connsiteY0" fmla="*/ 0 h 352610"/>
              <a:gd name="connsiteX1" fmla="*/ 1503123 w 2668619"/>
              <a:gd name="connsiteY1" fmla="*/ 350729 h 352610"/>
              <a:gd name="connsiteX2" fmla="*/ 2292263 w 2668619"/>
              <a:gd name="connsiteY2" fmla="*/ 313150 h 352610"/>
              <a:gd name="connsiteX3" fmla="*/ 2668044 w 2668619"/>
              <a:gd name="connsiteY3" fmla="*/ 62630 h 352610"/>
              <a:gd name="connsiteX0" fmla="*/ 0 w 2668044"/>
              <a:gd name="connsiteY0" fmla="*/ 0 h 351061"/>
              <a:gd name="connsiteX1" fmla="*/ 1503123 w 2668044"/>
              <a:gd name="connsiteY1" fmla="*/ 350729 h 351061"/>
              <a:gd name="connsiteX2" fmla="*/ 2668044 w 2668044"/>
              <a:gd name="connsiteY2" fmla="*/ 62630 h 351061"/>
              <a:gd name="connsiteX0" fmla="*/ 0 w 2668044"/>
              <a:gd name="connsiteY0" fmla="*/ 0 h 351333"/>
              <a:gd name="connsiteX1" fmla="*/ 1503123 w 2668044"/>
              <a:gd name="connsiteY1" fmla="*/ 350729 h 351333"/>
              <a:gd name="connsiteX2" fmla="*/ 2668044 w 2668044"/>
              <a:gd name="connsiteY2" fmla="*/ 62630 h 351333"/>
              <a:gd name="connsiteX0" fmla="*/ 0 w 2668044"/>
              <a:gd name="connsiteY0" fmla="*/ 0 h 351333"/>
              <a:gd name="connsiteX1" fmla="*/ 1503123 w 2668044"/>
              <a:gd name="connsiteY1" fmla="*/ 350729 h 351333"/>
              <a:gd name="connsiteX2" fmla="*/ 2668044 w 2668044"/>
              <a:gd name="connsiteY2" fmla="*/ 62630 h 351333"/>
              <a:gd name="connsiteX0" fmla="*/ 0 w 2668044"/>
              <a:gd name="connsiteY0" fmla="*/ 0 h 363809"/>
              <a:gd name="connsiteX1" fmla="*/ 1352811 w 2668044"/>
              <a:gd name="connsiteY1" fmla="*/ 363255 h 363809"/>
              <a:gd name="connsiteX2" fmla="*/ 2668044 w 2668044"/>
              <a:gd name="connsiteY2" fmla="*/ 62630 h 363809"/>
              <a:gd name="connsiteX0" fmla="*/ 0 w 2668044"/>
              <a:gd name="connsiteY0" fmla="*/ 0 h 363809"/>
              <a:gd name="connsiteX1" fmla="*/ 1352811 w 2668044"/>
              <a:gd name="connsiteY1" fmla="*/ 363255 h 363809"/>
              <a:gd name="connsiteX2" fmla="*/ 2668044 w 2668044"/>
              <a:gd name="connsiteY2" fmla="*/ 62630 h 363809"/>
              <a:gd name="connsiteX0" fmla="*/ 0 w 2668044"/>
              <a:gd name="connsiteY0" fmla="*/ 0 h 378453"/>
              <a:gd name="connsiteX1" fmla="*/ 1352811 w 2668044"/>
              <a:gd name="connsiteY1" fmla="*/ 363255 h 378453"/>
              <a:gd name="connsiteX2" fmla="*/ 2668044 w 2668044"/>
              <a:gd name="connsiteY2" fmla="*/ 62630 h 378453"/>
              <a:gd name="connsiteX0" fmla="*/ 0 w 2668044"/>
              <a:gd name="connsiteY0" fmla="*/ 0 h 369680"/>
              <a:gd name="connsiteX1" fmla="*/ 1352811 w 2668044"/>
              <a:gd name="connsiteY1" fmla="*/ 363255 h 369680"/>
              <a:gd name="connsiteX2" fmla="*/ 2668044 w 2668044"/>
              <a:gd name="connsiteY2" fmla="*/ 62630 h 369680"/>
              <a:gd name="connsiteX0" fmla="*/ 0 w 2668044"/>
              <a:gd name="connsiteY0" fmla="*/ 0 h 364614"/>
              <a:gd name="connsiteX1" fmla="*/ 1352811 w 2668044"/>
              <a:gd name="connsiteY1" fmla="*/ 363255 h 364614"/>
              <a:gd name="connsiteX2" fmla="*/ 2668044 w 2668044"/>
              <a:gd name="connsiteY2" fmla="*/ 62630 h 364614"/>
              <a:gd name="connsiteX0" fmla="*/ 0 w 2548489"/>
              <a:gd name="connsiteY0" fmla="*/ 189431 h 370157"/>
              <a:gd name="connsiteX1" fmla="*/ 1233256 w 2548489"/>
              <a:gd name="connsiteY1" fmla="*/ 300625 h 370157"/>
              <a:gd name="connsiteX2" fmla="*/ 2548489 w 2548489"/>
              <a:gd name="connsiteY2" fmla="*/ 0 h 370157"/>
              <a:gd name="connsiteX0" fmla="*/ 0 w 2548489"/>
              <a:gd name="connsiteY0" fmla="*/ 189431 h 301984"/>
              <a:gd name="connsiteX1" fmla="*/ 1233256 w 2548489"/>
              <a:gd name="connsiteY1" fmla="*/ 300625 h 301984"/>
              <a:gd name="connsiteX2" fmla="*/ 2548489 w 2548489"/>
              <a:gd name="connsiteY2" fmla="*/ 0 h 301984"/>
              <a:gd name="connsiteX0" fmla="*/ 0 w 2559358"/>
              <a:gd name="connsiteY0" fmla="*/ 270091 h 313462"/>
              <a:gd name="connsiteX1" fmla="*/ 1244125 w 2559358"/>
              <a:gd name="connsiteY1" fmla="*/ 300625 h 313462"/>
              <a:gd name="connsiteX2" fmla="*/ 2559358 w 2559358"/>
              <a:gd name="connsiteY2" fmla="*/ 0 h 313462"/>
              <a:gd name="connsiteX0" fmla="*/ 0 w 2559358"/>
              <a:gd name="connsiteY0" fmla="*/ 270091 h 301984"/>
              <a:gd name="connsiteX1" fmla="*/ 1244125 w 2559358"/>
              <a:gd name="connsiteY1" fmla="*/ 300625 h 301984"/>
              <a:gd name="connsiteX2" fmla="*/ 2559358 w 2559358"/>
              <a:gd name="connsiteY2" fmla="*/ 0 h 301984"/>
              <a:gd name="connsiteX0" fmla="*/ 0 w 2678913"/>
              <a:gd name="connsiteY0" fmla="*/ 0 h 717499"/>
              <a:gd name="connsiteX1" fmla="*/ 1363680 w 2678913"/>
              <a:gd name="connsiteY1" fmla="*/ 716140 h 717499"/>
              <a:gd name="connsiteX2" fmla="*/ 2678913 w 2678913"/>
              <a:gd name="connsiteY2" fmla="*/ 415515 h 717499"/>
              <a:gd name="connsiteX0" fmla="*/ 0 w 2678913"/>
              <a:gd name="connsiteY0" fmla="*/ 0 h 717499"/>
              <a:gd name="connsiteX1" fmla="*/ 1363680 w 2678913"/>
              <a:gd name="connsiteY1" fmla="*/ 716140 h 717499"/>
              <a:gd name="connsiteX2" fmla="*/ 2678913 w 2678913"/>
              <a:gd name="connsiteY2" fmla="*/ 415515 h 717499"/>
              <a:gd name="connsiteX0" fmla="*/ 0 w 2929810"/>
              <a:gd name="connsiteY0" fmla="*/ 0 h 723432"/>
              <a:gd name="connsiteX1" fmla="*/ 1363680 w 2929810"/>
              <a:gd name="connsiteY1" fmla="*/ 716140 h 723432"/>
              <a:gd name="connsiteX2" fmla="*/ 2864736 w 2929810"/>
              <a:gd name="connsiteY2" fmla="*/ 244784 h 723432"/>
              <a:gd name="connsiteX3" fmla="*/ 2678913 w 2929810"/>
              <a:gd name="connsiteY3" fmla="*/ 415515 h 723432"/>
              <a:gd name="connsiteX0" fmla="*/ 0 w 2678913"/>
              <a:gd name="connsiteY0" fmla="*/ 0 h 726241"/>
              <a:gd name="connsiteX1" fmla="*/ 1363680 w 2678913"/>
              <a:gd name="connsiteY1" fmla="*/ 716140 h 726241"/>
              <a:gd name="connsiteX2" fmla="*/ 2678913 w 2678913"/>
              <a:gd name="connsiteY2" fmla="*/ 415515 h 726241"/>
              <a:gd name="connsiteX0" fmla="*/ 0 w 2928893"/>
              <a:gd name="connsiteY0" fmla="*/ 0 h 721015"/>
              <a:gd name="connsiteX1" fmla="*/ 1363680 w 2928893"/>
              <a:gd name="connsiteY1" fmla="*/ 716140 h 721015"/>
              <a:gd name="connsiteX2" fmla="*/ 2928893 w 2928893"/>
              <a:gd name="connsiteY2" fmla="*/ 32382 h 721015"/>
              <a:gd name="connsiteX0" fmla="*/ 0 w 2929139"/>
              <a:gd name="connsiteY0" fmla="*/ 0 h 725646"/>
              <a:gd name="connsiteX1" fmla="*/ 1363680 w 2929139"/>
              <a:gd name="connsiteY1" fmla="*/ 716140 h 725646"/>
              <a:gd name="connsiteX2" fmla="*/ 2928893 w 2929139"/>
              <a:gd name="connsiteY2" fmla="*/ 32382 h 725646"/>
              <a:gd name="connsiteX0" fmla="*/ 0 w 2929231"/>
              <a:gd name="connsiteY0" fmla="*/ 0 h 725646"/>
              <a:gd name="connsiteX1" fmla="*/ 1678871 w 2929231"/>
              <a:gd name="connsiteY1" fmla="*/ 716140 h 725646"/>
              <a:gd name="connsiteX2" fmla="*/ 2928893 w 2929231"/>
              <a:gd name="connsiteY2" fmla="*/ 32382 h 725646"/>
              <a:gd name="connsiteX0" fmla="*/ 0 w 2929236"/>
              <a:gd name="connsiteY0" fmla="*/ 0 h 716147"/>
              <a:gd name="connsiteX1" fmla="*/ 1678871 w 2929236"/>
              <a:gd name="connsiteY1" fmla="*/ 716140 h 716147"/>
              <a:gd name="connsiteX2" fmla="*/ 2928893 w 2929236"/>
              <a:gd name="connsiteY2" fmla="*/ 32382 h 716147"/>
              <a:gd name="connsiteX0" fmla="*/ 0 w 2907499"/>
              <a:gd name="connsiteY0" fmla="*/ 239844 h 683774"/>
              <a:gd name="connsiteX1" fmla="*/ 1657134 w 2907499"/>
              <a:gd name="connsiteY1" fmla="*/ 683758 h 683774"/>
              <a:gd name="connsiteX2" fmla="*/ 2907156 w 2907499"/>
              <a:gd name="connsiteY2" fmla="*/ 0 h 683774"/>
              <a:gd name="connsiteX0" fmla="*/ 0 w 2907503"/>
              <a:gd name="connsiteY0" fmla="*/ 239844 h 683774"/>
              <a:gd name="connsiteX1" fmla="*/ 1657134 w 2907503"/>
              <a:gd name="connsiteY1" fmla="*/ 683758 h 683774"/>
              <a:gd name="connsiteX2" fmla="*/ 2907156 w 2907503"/>
              <a:gd name="connsiteY2" fmla="*/ 0 h 683774"/>
              <a:gd name="connsiteX0" fmla="*/ 0 w 2907503"/>
              <a:gd name="connsiteY0" fmla="*/ 239844 h 683768"/>
              <a:gd name="connsiteX1" fmla="*/ 1657134 w 2907503"/>
              <a:gd name="connsiteY1" fmla="*/ 683758 h 683768"/>
              <a:gd name="connsiteX2" fmla="*/ 2907156 w 2907503"/>
              <a:gd name="connsiteY2" fmla="*/ 0 h 683768"/>
              <a:gd name="connsiteX0" fmla="*/ 0 w 2907503"/>
              <a:gd name="connsiteY0" fmla="*/ 481823 h 683797"/>
              <a:gd name="connsiteX1" fmla="*/ 1657134 w 2907503"/>
              <a:gd name="connsiteY1" fmla="*/ 683758 h 683797"/>
              <a:gd name="connsiteX2" fmla="*/ 2907156 w 2907503"/>
              <a:gd name="connsiteY2" fmla="*/ 0 h 68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7503" h="683797">
                <a:moveTo>
                  <a:pt x="0" y="481823"/>
                </a:moveTo>
                <a:cubicBezTo>
                  <a:pt x="244945" y="604806"/>
                  <a:pt x="1199934" y="685846"/>
                  <a:pt x="1657134" y="683758"/>
                </a:cubicBezTo>
                <a:cubicBezTo>
                  <a:pt x="2125357" y="682433"/>
                  <a:pt x="2926603" y="435680"/>
                  <a:pt x="2907156" y="0"/>
                </a:cubicBezTo>
              </a:path>
            </a:pathLst>
          </a:custGeom>
          <a:noFill/>
          <a:ln>
            <a:solidFill>
              <a:srgbClr val="FFC0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499566" y="3408782"/>
            <a:ext cx="911682" cy="28803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lv-LV" sz="1000" dirty="0" smtClean="0">
                <a:solidFill>
                  <a:prstClr val="white"/>
                </a:solidFill>
              </a:rPr>
              <a:t>REWARDS</a:t>
            </a:r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79313" y="2616001"/>
            <a:ext cx="1345015" cy="288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6165304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lv-LV" sz="1200" i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K.M.Herman </a:t>
            </a:r>
            <a:r>
              <a:rPr lang="lv-LV" sz="12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et.al</a:t>
            </a:r>
            <a:r>
              <a:rPr lang="lv-LV" sz="1200" i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. </a:t>
            </a:r>
            <a:r>
              <a:rPr lang="en-US" sz="1200" i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Grounded Language Learning in a Simulated 3D World</a:t>
            </a:r>
            <a:r>
              <a:rPr lang="lv-LV" sz="1200" i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. DeepMind Research note. </a:t>
            </a:r>
            <a:r>
              <a:rPr lang="lv-LV" sz="1200" i="1" dirty="0">
                <a:solidFill>
                  <a:prstClr val="white">
                    <a:lumMod val="50000"/>
                  </a:prstClr>
                </a:solidFill>
                <a:latin typeface="Calibri"/>
                <a:hlinkClick r:id="rId11"/>
              </a:rPr>
              <a:t>https://</a:t>
            </a:r>
            <a:r>
              <a:rPr lang="lv-LV" sz="1200" i="1" dirty="0" smtClean="0">
                <a:solidFill>
                  <a:prstClr val="white">
                    <a:lumMod val="50000"/>
                  </a:prstClr>
                </a:solidFill>
                <a:latin typeface="Calibri"/>
                <a:hlinkClick r:id="rId11"/>
              </a:rPr>
              <a:t>arxiv.org/abs/1706.06551</a:t>
            </a:r>
            <a:endParaRPr lang="lv-LV" sz="1200" i="1" dirty="0" smtClean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marL="231775" indent="-2317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lv-LV" sz="12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G.Barzdins et.al</a:t>
            </a:r>
            <a:r>
              <a:rPr lang="lv-LV" sz="1200" i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.</a:t>
            </a:r>
            <a:r>
              <a:rPr lang="lv-LV" sz="12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</a:t>
            </a:r>
            <a:r>
              <a:rPr lang="en-US" sz="1200" i="1" dirty="0" err="1">
                <a:solidFill>
                  <a:prstClr val="white">
                    <a:lumMod val="50000"/>
                  </a:prstClr>
                </a:solidFill>
                <a:latin typeface="Calibri"/>
              </a:rPr>
              <a:t>dBaby</a:t>
            </a:r>
            <a:r>
              <a:rPr lang="en-US" sz="1200" i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: Grounded Language Teaching </a:t>
            </a:r>
            <a:r>
              <a:rPr lang="en-US" sz="12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through</a:t>
            </a:r>
            <a:r>
              <a:rPr lang="lv-LV" sz="12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</a:t>
            </a:r>
            <a:r>
              <a:rPr lang="en-US" sz="12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Games </a:t>
            </a:r>
            <a:r>
              <a:rPr lang="en-US" sz="1200" i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and Efficient Reinforcement </a:t>
            </a:r>
            <a:r>
              <a:rPr lang="en-US" sz="12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Learning</a:t>
            </a:r>
            <a:r>
              <a:rPr lang="lv-LV" sz="12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. In: </a:t>
            </a:r>
            <a:r>
              <a:rPr lang="en-US" sz="12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Visually-Grounded </a:t>
            </a:r>
            <a:r>
              <a:rPr lang="en-US" sz="1200" i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Interaction and Language (</a:t>
            </a:r>
            <a:r>
              <a:rPr lang="en-US" sz="1200" i="1" dirty="0" err="1" smtClean="0">
                <a:solidFill>
                  <a:prstClr val="white">
                    <a:lumMod val="50000"/>
                  </a:prstClr>
                </a:solidFill>
                <a:latin typeface="Calibri"/>
                <a:hlinkClick r:id="rId12"/>
              </a:rPr>
              <a:t>ViGIL</a:t>
            </a:r>
            <a:r>
              <a:rPr lang="en-US" sz="12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)</a:t>
            </a:r>
            <a:r>
              <a:rPr lang="lv-LV" sz="12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, </a:t>
            </a:r>
            <a:r>
              <a:rPr lang="en-US" sz="12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NIPS </a:t>
            </a:r>
            <a:r>
              <a:rPr lang="en-US" sz="1200" i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2017 Workshop,</a:t>
            </a:r>
            <a:r>
              <a:rPr lang="lv-LV" sz="12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</a:t>
            </a:r>
            <a:r>
              <a:rPr lang="lv-LV" sz="1200" i="1" dirty="0">
                <a:solidFill>
                  <a:prstClr val="white">
                    <a:lumMod val="50000"/>
                  </a:prstClr>
                </a:solidFill>
                <a:latin typeface="Calibri"/>
                <a:hlinkClick r:id="rId13"/>
              </a:rPr>
              <a:t>https://</a:t>
            </a:r>
            <a:r>
              <a:rPr lang="lv-LV" sz="1200" i="1" dirty="0" smtClean="0">
                <a:solidFill>
                  <a:prstClr val="white">
                    <a:lumMod val="50000"/>
                  </a:prstClr>
                </a:solidFill>
                <a:latin typeface="Calibri"/>
                <a:hlinkClick r:id="rId13"/>
              </a:rPr>
              <a:t>tinyurl.com/ybsvphxn</a:t>
            </a:r>
            <a:endParaRPr lang="lv-LV" sz="1200" i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890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8001000" cy="1143000"/>
          </a:xfrm>
        </p:spPr>
        <p:txBody>
          <a:bodyPr/>
          <a:lstStyle/>
          <a:p>
            <a:r>
              <a:rPr lang="lv-LV" dirty="0" smtClean="0"/>
              <a:t>Maģistru </a:t>
            </a:r>
            <a:r>
              <a:rPr lang="lv-LV" dirty="0"/>
              <a:t>studiju kurss “Dziļā mašīnmācīšanās</a:t>
            </a:r>
            <a:r>
              <a:rPr lang="lv-LV" dirty="0" smtClean="0"/>
              <a:t>” papildināts ar lekciju par Reinforcement Learning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962268"/>
            <a:ext cx="6858000" cy="3066932"/>
          </a:xfrm>
        </p:spPr>
      </p:pic>
      <p:sp>
        <p:nvSpPr>
          <p:cNvPr id="5" name="TextBox 4"/>
          <p:cNvSpPr txBox="1"/>
          <p:nvPr/>
        </p:nvSpPr>
        <p:spPr>
          <a:xfrm>
            <a:off x="609600" y="6599468"/>
            <a:ext cx="853440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3366"/>
              </a:buClr>
              <a:buFontTx/>
              <a:buNone/>
            </a:pPr>
            <a:r>
              <a:rPr lang="lv-LV" sz="1200" dirty="0" smtClean="0">
                <a:solidFill>
                  <a:srgbClr val="003366"/>
                </a:solidFill>
              </a:rPr>
              <a:t>Source: </a:t>
            </a:r>
            <a:r>
              <a:rPr lang="en-US" sz="1200" dirty="0" err="1">
                <a:solidFill>
                  <a:srgbClr val="003366"/>
                </a:solidFill>
              </a:rPr>
              <a:t>Karpathy</a:t>
            </a:r>
            <a:r>
              <a:rPr lang="en-US" sz="1200" dirty="0">
                <a:solidFill>
                  <a:srgbClr val="003366"/>
                </a:solidFill>
              </a:rPr>
              <a:t>, Andrej. Deep Reinforcement Learning: Pong from Pixels. 31 May 2016, karpathy.github.io/2016/05/31/</a:t>
            </a:r>
            <a:r>
              <a:rPr lang="en-US" sz="1200" dirty="0" err="1">
                <a:solidFill>
                  <a:srgbClr val="003366"/>
                </a:solidFill>
              </a:rPr>
              <a:t>rl</a:t>
            </a:r>
            <a:r>
              <a:rPr lang="en-US" sz="1200" dirty="0">
                <a:solidFill>
                  <a:srgbClr val="003366"/>
                </a:solidFill>
              </a:rPr>
              <a:t>/.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5381343"/>
            <a:ext cx="8305800" cy="117185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2997171"/>
            <a:ext cx="1638495" cy="164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39000" y="4647937"/>
            <a:ext cx="19050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3366"/>
              </a:buClr>
              <a:buFontTx/>
              <a:buNone/>
            </a:pPr>
            <a:r>
              <a:rPr lang="lv-LV" sz="1200" dirty="0" smtClean="0">
                <a:solidFill>
                  <a:srgbClr val="003366"/>
                </a:solidFill>
              </a:rPr>
              <a:t>Turn «roulette wheel» to select the action </a:t>
            </a:r>
            <a:br>
              <a:rPr lang="lv-LV" sz="1200" dirty="0" smtClean="0">
                <a:solidFill>
                  <a:srgbClr val="003366"/>
                </a:solidFill>
              </a:rPr>
            </a:br>
            <a:r>
              <a:rPr lang="lv-LV" sz="1200" dirty="0" smtClean="0">
                <a:solidFill>
                  <a:srgbClr val="003366"/>
                </a:solidFill>
              </a:rPr>
              <a:t>UP (red) / DOWN (black)</a:t>
            </a:r>
            <a:endParaRPr lang="en-US" sz="1200" dirty="0">
              <a:solidFill>
                <a:srgbClr val="003366"/>
              </a:solidFill>
            </a:endParaRPr>
          </a:p>
        </p:txBody>
      </p:sp>
      <p:sp>
        <p:nvSpPr>
          <p:cNvPr id="7" name="Arc 6"/>
          <p:cNvSpPr/>
          <p:nvPr/>
        </p:nvSpPr>
        <p:spPr bwMode="auto">
          <a:xfrm>
            <a:off x="7086600" y="2114668"/>
            <a:ext cx="1219200" cy="1524000"/>
          </a:xfrm>
          <a:prstGeom prst="arc">
            <a:avLst>
              <a:gd name="adj1" fmla="val 11979054"/>
              <a:gd name="adj2" fmla="val 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>
              <a:buClr>
                <a:srgbClr val="003366"/>
              </a:buClr>
            </a:pPr>
            <a:endParaRPr lang="en-US" sz="1800">
              <a:solidFill>
                <a:srgbClr val="0033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4505" y="1657468"/>
            <a:ext cx="209569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3366"/>
              </a:buClr>
              <a:buFontTx/>
              <a:buNone/>
            </a:pPr>
            <a:r>
              <a:rPr lang="lv-LV" sz="1200" dirty="0" smtClean="0">
                <a:solidFill>
                  <a:srgbClr val="003366"/>
                </a:solidFill>
              </a:rPr>
              <a:t>Probability of moving UP = proportion of «red» slots</a:t>
            </a:r>
            <a:endParaRPr lang="en-US" sz="1200" dirty="0">
              <a:solidFill>
                <a:srgbClr val="0033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7305" y="2313336"/>
            <a:ext cx="209569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3366"/>
              </a:buClr>
              <a:buFontTx/>
              <a:buNone/>
            </a:pPr>
            <a:r>
              <a:rPr lang="lv-LV" sz="1200" b="1" dirty="0" smtClean="0">
                <a:solidFill>
                  <a:srgbClr val="FF0000"/>
                </a:solidFill>
              </a:rPr>
              <a:t>Exploration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P.Paikena promocijas darbs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Aizstāvēšana 2017.gada 8.decembrī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39900" y="2999205"/>
            <a:ext cx="4368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21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lv-LV" dirty="0" smtClean="0">
                <a:solidFill>
                  <a:schemeClr val="bg1"/>
                </a:solidFill>
              </a:rPr>
              <a:t>Piedalīšanās H2020 ICT-29-2018</a:t>
            </a:r>
            <a:br>
              <a:rPr lang="lv-LV" dirty="0" smtClean="0">
                <a:solidFill>
                  <a:schemeClr val="bg1"/>
                </a:solidFill>
              </a:rPr>
            </a:br>
            <a:r>
              <a:rPr lang="lv-LV" dirty="0" smtClean="0">
                <a:solidFill>
                  <a:schemeClr val="bg1"/>
                </a:solidFill>
              </a:rPr>
              <a:t>ICT Proposers Day Budapeštā 10/11/2017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5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300705"/>
            <a:ext cx="9180512" cy="715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0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99592" y="1415098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lv-LV" sz="480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Mūsu </a:t>
            </a:r>
            <a:r>
              <a:rPr lang="lv-LV" sz="48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veiksmes stāsts </a:t>
            </a:r>
            <a:r>
              <a:rPr lang="lv-LV" sz="480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H2020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14497" y="2514600"/>
            <a:ext cx="3546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lv-LV" sz="1800" b="1" i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Sadarbībā ar LETA Innovation Labs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8395" y="4408410"/>
            <a:ext cx="6977252" cy="218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361856" y="6309320"/>
            <a:ext cx="411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lv-LV" sz="1400" b="1" dirty="0">
                <a:solidFill>
                  <a:srgbClr val="EEECE1">
                    <a:lumMod val="10000"/>
                  </a:srgbClr>
                </a:solidFill>
                <a:latin typeface="Calibri"/>
              </a:rPr>
              <a:t>(</a:t>
            </a:r>
            <a:r>
              <a:rPr lang="en-US" sz="1400" b="1" dirty="0" err="1" smtClean="0">
                <a:solidFill>
                  <a:srgbClr val="EEECE1">
                    <a:lumMod val="10000"/>
                  </a:srgbClr>
                </a:solidFill>
                <a:latin typeface="Calibri"/>
              </a:rPr>
              <a:t>Latvijai</a:t>
            </a:r>
            <a:r>
              <a:rPr lang="en-US" sz="1400" b="1" dirty="0" smtClean="0">
                <a:solidFill>
                  <a:srgbClr val="EEECE1">
                    <a:lumMod val="10000"/>
                  </a:srgbClr>
                </a:solidFill>
                <a:latin typeface="Calibri"/>
              </a:rPr>
              <a:t> </a:t>
            </a:r>
            <a:r>
              <a:rPr lang="en-US" sz="1400" b="1" dirty="0">
                <a:solidFill>
                  <a:srgbClr val="EEECE1">
                    <a:lumMod val="10000"/>
                  </a:srgbClr>
                </a:solidFill>
                <a:latin typeface="Calibri"/>
              </a:rPr>
              <a:t>1,16 </a:t>
            </a:r>
            <a:r>
              <a:rPr lang="en-US" sz="1400" b="1" dirty="0" smtClean="0">
                <a:solidFill>
                  <a:srgbClr val="EEECE1">
                    <a:lumMod val="10000"/>
                  </a:srgbClr>
                </a:solidFill>
                <a:latin typeface="Calibri"/>
              </a:rPr>
              <a:t>MEUR</a:t>
            </a:r>
            <a:r>
              <a:rPr lang="lv-LV" sz="1400" b="1" dirty="0" smtClean="0">
                <a:solidFill>
                  <a:srgbClr val="EEECE1">
                    <a:lumMod val="10000"/>
                  </a:srgbClr>
                </a:solidFill>
                <a:latin typeface="Calibri"/>
              </a:rPr>
              <a:t>)</a:t>
            </a:r>
            <a:r>
              <a:rPr lang="en-US" sz="1400" b="1" dirty="0" smtClean="0">
                <a:solidFill>
                  <a:srgbClr val="EEECE1">
                    <a:lumMod val="10000"/>
                  </a:srgbClr>
                </a:solidFill>
                <a:latin typeface="Calibri"/>
              </a:rPr>
              <a:t>  </a:t>
            </a:r>
            <a:endParaRPr lang="lv-LV" sz="1400" b="1" dirty="0" smtClean="0">
              <a:solidFill>
                <a:srgbClr val="EEECE1">
                  <a:lumMod val="10000"/>
                </a:srgbClr>
              </a:solidFill>
              <a:latin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831" y="3632315"/>
            <a:ext cx="6325986" cy="274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209207" y="3375400"/>
            <a:ext cx="406794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lv-LV" sz="1800" b="1" dirty="0" smtClean="0">
                <a:solidFill>
                  <a:srgbClr val="0070C0"/>
                </a:solidFill>
                <a:latin typeface="Calibri"/>
              </a:rPr>
              <a:t>http://summa-project.eu</a:t>
            </a:r>
            <a:endParaRPr lang="en-US" sz="1800" b="1" dirty="0">
              <a:solidFill>
                <a:srgbClr val="0070C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480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1981200"/>
            <a:ext cx="8763000" cy="1371600"/>
          </a:xfrm>
        </p:spPr>
        <p:txBody>
          <a:bodyPr/>
          <a:lstStyle/>
          <a:p>
            <a:pPr eaLnBrk="1" hangingPunct="1"/>
            <a:r>
              <a:rPr lang="lv-LV" sz="3200" dirty="0"/>
              <a:t>Uz ontoloģijām </a:t>
            </a:r>
            <a:r>
              <a:rPr lang="lv-LV" sz="3200" dirty="0" smtClean="0"/>
              <a:t>un dziļās mašīnapmācības metodēm balstītas </a:t>
            </a:r>
            <a:r>
              <a:rPr lang="lv-LV" sz="3200" dirty="0"/>
              <a:t>dabīgās valodas semantikas izgūšanas metodes </a:t>
            </a:r>
            <a:r>
              <a:rPr lang="lv-LV" sz="3200" dirty="0" smtClean="0"/>
              <a:t> </a:t>
            </a:r>
            <a:br>
              <a:rPr lang="lv-LV" sz="3200" dirty="0" smtClean="0"/>
            </a:br>
            <a:r>
              <a:rPr lang="lv-LV" sz="3200" dirty="0" smtClean="0"/>
              <a:t/>
            </a:r>
            <a:br>
              <a:rPr lang="lv-LV" sz="3200" dirty="0" smtClean="0"/>
            </a:br>
            <a:r>
              <a:rPr lang="lv-LV" sz="1800" i="1" dirty="0" smtClean="0">
                <a:solidFill>
                  <a:schemeClr val="accent2"/>
                </a:solidFill>
              </a:rPr>
              <a:t>VPP </a:t>
            </a:r>
            <a:r>
              <a:rPr lang="lv-LV" sz="1800" i="1" dirty="0">
                <a:solidFill>
                  <a:schemeClr val="accent2"/>
                </a:solidFill>
              </a:rPr>
              <a:t>„SOPHIS” </a:t>
            </a:r>
            <a:r>
              <a:rPr lang="lv-LV" sz="1800" i="1" dirty="0" smtClean="0">
                <a:solidFill>
                  <a:schemeClr val="accent2"/>
                </a:solidFill>
              </a:rPr>
              <a:t>2.projekts </a:t>
            </a:r>
            <a:r>
              <a:rPr lang="lv-LV" sz="1800" i="1" dirty="0">
                <a:solidFill>
                  <a:schemeClr val="accent2"/>
                </a:solidFill>
              </a:rPr>
              <a:t>„Uz ontoloģijām balstītas tīmekļa videi pielāgotas zināšanu inženierijas </a:t>
            </a:r>
            <a:r>
              <a:rPr lang="lv-LV" sz="1800" i="1" dirty="0" smtClean="0">
                <a:solidFill>
                  <a:schemeClr val="accent2"/>
                </a:solidFill>
              </a:rPr>
              <a:t>tehnoloģijas"</a:t>
            </a:r>
            <a:endParaRPr lang="en-US" sz="2400" i="1" dirty="0" smtClean="0">
              <a:solidFill>
                <a:schemeClr val="accent2"/>
              </a:solidFill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49600" y="3886200"/>
            <a:ext cx="5156200" cy="1600200"/>
          </a:xfrm>
        </p:spPr>
        <p:txBody>
          <a:bodyPr/>
          <a:lstStyle/>
          <a:p>
            <a:pPr algn="r" eaLnBrk="1" hangingPunct="1"/>
            <a:r>
              <a:rPr lang="lv-LV" sz="2000" b="1" dirty="0" smtClean="0"/>
              <a:t>G.Bārzdiņš</a:t>
            </a:r>
            <a:r>
              <a:rPr lang="lv-LV" sz="2000" b="1" dirty="0"/>
              <a:t>, </a:t>
            </a:r>
            <a:r>
              <a:rPr lang="lv-LV" sz="2000" dirty="0"/>
              <a:t>D.Goško, </a:t>
            </a:r>
            <a:r>
              <a:rPr lang="lv-LV" sz="2000" dirty="0" smtClean="0"/>
              <a:t>P.Paikens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lv-LV" sz="2000" dirty="0" smtClean="0"/>
              <a:t>24/11/2017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LU MII </a:t>
            </a:r>
            <a:r>
              <a:rPr lang="lv-LV" dirty="0"/>
              <a:t>U</a:t>
            </a:r>
            <a:r>
              <a:rPr lang="lv-LV" dirty="0" smtClean="0"/>
              <a:t>zdevums (1.posms)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/>
              <a:t>lieliem</a:t>
            </a:r>
            <a:r>
              <a:rPr lang="en-US" dirty="0"/>
              <a:t> </a:t>
            </a:r>
            <a:r>
              <a:rPr lang="en-US" dirty="0" err="1"/>
              <a:t>semantiskiem</a:t>
            </a:r>
            <a:r>
              <a:rPr lang="en-US" dirty="0"/>
              <a:t> </a:t>
            </a:r>
            <a:r>
              <a:rPr lang="en-US" dirty="0" err="1"/>
              <a:t>grafiem</a:t>
            </a:r>
            <a:r>
              <a:rPr lang="en-US" dirty="0"/>
              <a:t> (</a:t>
            </a:r>
            <a:r>
              <a:rPr lang="en-US" dirty="0" err="1"/>
              <a:t>piemēram</a:t>
            </a:r>
            <a:r>
              <a:rPr lang="en-US" dirty="0"/>
              <a:t>, </a:t>
            </a:r>
            <a:r>
              <a:rPr lang="en-US" dirty="0" err="1"/>
              <a:t>BabelNet</a:t>
            </a:r>
            <a:r>
              <a:rPr lang="en-US" dirty="0"/>
              <a:t>) un </a:t>
            </a:r>
            <a:r>
              <a:rPr lang="en-US" dirty="0" err="1"/>
              <a:t>notikumu</a:t>
            </a:r>
            <a:r>
              <a:rPr lang="en-US" dirty="0"/>
              <a:t> n-</a:t>
            </a:r>
            <a:r>
              <a:rPr lang="en-US" dirty="0" err="1"/>
              <a:t>āru</a:t>
            </a:r>
            <a:r>
              <a:rPr lang="en-US" dirty="0"/>
              <a:t> </a:t>
            </a:r>
            <a:r>
              <a:rPr lang="en-US" dirty="0" err="1"/>
              <a:t>relāciju</a:t>
            </a:r>
            <a:r>
              <a:rPr lang="en-US" dirty="0"/>
              <a:t> </a:t>
            </a:r>
            <a:r>
              <a:rPr lang="en-US" dirty="0" err="1"/>
              <a:t>grafiem</a:t>
            </a:r>
            <a:r>
              <a:rPr lang="en-US" dirty="0"/>
              <a:t> (</a:t>
            </a:r>
            <a:r>
              <a:rPr lang="en-US" dirty="0" err="1"/>
              <a:t>piemēram</a:t>
            </a:r>
            <a:r>
              <a:rPr lang="en-US" dirty="0"/>
              <a:t>, AMR, FrameNet) </a:t>
            </a:r>
            <a:r>
              <a:rPr lang="en-US" dirty="0" err="1"/>
              <a:t>balstītu</a:t>
            </a:r>
            <a:r>
              <a:rPr lang="en-US" dirty="0"/>
              <a:t> </a:t>
            </a:r>
            <a:r>
              <a:rPr lang="en-US" dirty="0" err="1"/>
              <a:t>dabīgās</a:t>
            </a:r>
            <a:r>
              <a:rPr lang="en-US" dirty="0"/>
              <a:t> </a:t>
            </a:r>
            <a:r>
              <a:rPr lang="en-US" dirty="0" err="1"/>
              <a:t>valodas</a:t>
            </a:r>
            <a:r>
              <a:rPr lang="en-US" dirty="0"/>
              <a:t> </a:t>
            </a:r>
            <a:r>
              <a:rPr lang="en-US" dirty="0" err="1"/>
              <a:t>saprašanas</a:t>
            </a:r>
            <a:r>
              <a:rPr lang="en-US" dirty="0"/>
              <a:t> (language understanding) </a:t>
            </a:r>
            <a:r>
              <a:rPr lang="en-US" dirty="0" err="1"/>
              <a:t>metožu</a:t>
            </a:r>
            <a:r>
              <a:rPr lang="en-US" dirty="0"/>
              <a:t> </a:t>
            </a:r>
            <a:r>
              <a:rPr lang="en-US" dirty="0" err="1"/>
              <a:t>teorētisko</a:t>
            </a:r>
            <a:r>
              <a:rPr lang="en-US" dirty="0"/>
              <a:t> </a:t>
            </a:r>
            <a:r>
              <a:rPr lang="en-US" dirty="0" err="1"/>
              <a:t>pamatu</a:t>
            </a:r>
            <a:r>
              <a:rPr lang="en-US" dirty="0"/>
              <a:t> </a:t>
            </a:r>
            <a:r>
              <a:rPr lang="en-US" dirty="0" err="1" smtClean="0"/>
              <a:t>izstrāde</a:t>
            </a:r>
            <a:r>
              <a:rPr lang="en-US" dirty="0" smtClean="0"/>
              <a:t>.</a:t>
            </a:r>
            <a:endParaRPr lang="lv-LV" dirty="0"/>
          </a:p>
          <a:p>
            <a:pPr lvl="1"/>
            <a:r>
              <a:rPr lang="en-US" dirty="0" err="1" smtClean="0"/>
              <a:t>Sagatavota</a:t>
            </a:r>
            <a:r>
              <a:rPr lang="en-US" dirty="0" smtClean="0"/>
              <a:t> </a:t>
            </a:r>
            <a:r>
              <a:rPr lang="en-US" dirty="0" err="1"/>
              <a:t>zinātniskā</a:t>
            </a:r>
            <a:r>
              <a:rPr lang="en-US" dirty="0"/>
              <a:t> </a:t>
            </a:r>
            <a:r>
              <a:rPr lang="en-US" dirty="0" err="1" smtClean="0"/>
              <a:t>publikācija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6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LU MII </a:t>
            </a:r>
            <a:r>
              <a:rPr lang="lv-LV" dirty="0"/>
              <a:t>U</a:t>
            </a:r>
            <a:r>
              <a:rPr lang="lv-LV" dirty="0" smtClean="0"/>
              <a:t>zdevums (2.posms)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Turpināt</a:t>
            </a:r>
            <a:r>
              <a:rPr lang="en-US" sz="2400" dirty="0" smtClean="0"/>
              <a:t> </a:t>
            </a:r>
            <a:r>
              <a:rPr lang="en-US" sz="2400" dirty="0" err="1"/>
              <a:t>attīstīt</a:t>
            </a:r>
            <a:r>
              <a:rPr lang="en-US" sz="2400" dirty="0"/>
              <a:t> SemEval-2015 </a:t>
            </a:r>
            <a:r>
              <a:rPr lang="en-US" sz="2400" dirty="0" err="1"/>
              <a:t>konkursā</a:t>
            </a:r>
            <a:r>
              <a:rPr lang="en-US" sz="2400" dirty="0"/>
              <a:t> </a:t>
            </a:r>
            <a:r>
              <a:rPr lang="en-US" sz="2400" dirty="0" err="1"/>
              <a:t>veiksmīgi</a:t>
            </a:r>
            <a:r>
              <a:rPr lang="en-US" sz="2400" dirty="0"/>
              <a:t> </a:t>
            </a:r>
            <a:r>
              <a:rPr lang="en-US" sz="2400" dirty="0" err="1"/>
              <a:t>startējušo</a:t>
            </a:r>
            <a:r>
              <a:rPr lang="en-US" sz="2400" dirty="0"/>
              <a:t> C6.0 </a:t>
            </a:r>
            <a:r>
              <a:rPr lang="en-US" sz="2400" dirty="0" err="1"/>
              <a:t>klasifikācijas</a:t>
            </a:r>
            <a:r>
              <a:rPr lang="en-US" sz="2400" dirty="0"/>
              <a:t> </a:t>
            </a:r>
            <a:r>
              <a:rPr lang="en-US" sz="2400" dirty="0" err="1"/>
              <a:t>algoritmu</a:t>
            </a:r>
            <a:r>
              <a:rPr lang="en-US" sz="2400" dirty="0"/>
              <a:t>, </a:t>
            </a:r>
            <a:r>
              <a:rPr lang="en-US" sz="2400" dirty="0" err="1"/>
              <a:t>uz</a:t>
            </a:r>
            <a:r>
              <a:rPr lang="en-US" sz="2400" dirty="0"/>
              <a:t> </a:t>
            </a:r>
            <a:r>
              <a:rPr lang="en-US" sz="2400" dirty="0" err="1"/>
              <a:t>tā</a:t>
            </a:r>
            <a:r>
              <a:rPr lang="en-US" sz="2400" dirty="0"/>
              <a:t> </a:t>
            </a:r>
            <a:r>
              <a:rPr lang="en-US" sz="2400" dirty="0" err="1"/>
              <a:t>bāzes</a:t>
            </a:r>
            <a:r>
              <a:rPr lang="en-US" sz="2400" dirty="0"/>
              <a:t> </a:t>
            </a:r>
            <a:r>
              <a:rPr lang="en-US" sz="2400" dirty="0" err="1"/>
              <a:t>iesaistīties</a:t>
            </a:r>
            <a:r>
              <a:rPr lang="en-US" sz="2400" dirty="0"/>
              <a:t> </a:t>
            </a:r>
            <a:r>
              <a:rPr lang="en-US" sz="2400" dirty="0" err="1"/>
              <a:t>starptautiskās</a:t>
            </a:r>
            <a:r>
              <a:rPr lang="en-US" sz="2400" dirty="0"/>
              <a:t> </a:t>
            </a:r>
            <a:r>
              <a:rPr lang="en-US" sz="2400" dirty="0" err="1"/>
              <a:t>pētniecības</a:t>
            </a:r>
            <a:r>
              <a:rPr lang="en-US" sz="2400" dirty="0"/>
              <a:t> </a:t>
            </a:r>
            <a:r>
              <a:rPr lang="en-US" sz="2400" dirty="0" err="1" smtClean="0"/>
              <a:t>iniciatīvās</a:t>
            </a:r>
            <a:endParaRPr lang="lv-LV" sz="2400" dirty="0" smtClean="0"/>
          </a:p>
          <a:p>
            <a:pPr lvl="1"/>
            <a:r>
              <a:rPr lang="en-US" sz="2000" dirty="0" err="1"/>
              <a:t>Sagatavota</a:t>
            </a:r>
            <a:r>
              <a:rPr lang="en-US" sz="2000" dirty="0"/>
              <a:t> </a:t>
            </a:r>
            <a:r>
              <a:rPr lang="en-US" sz="2000" dirty="0" err="1"/>
              <a:t>zinātniska</a:t>
            </a:r>
            <a:r>
              <a:rPr lang="en-US" sz="2000" dirty="0"/>
              <a:t> </a:t>
            </a:r>
            <a:r>
              <a:rPr lang="en-US" sz="2000" dirty="0" err="1"/>
              <a:t>publikācija</a:t>
            </a:r>
            <a:r>
              <a:rPr lang="en-US" sz="2000" dirty="0"/>
              <a:t> </a:t>
            </a:r>
            <a:r>
              <a:rPr lang="en-US" sz="2000" dirty="0" err="1"/>
              <a:t>vai</a:t>
            </a:r>
            <a:r>
              <a:rPr lang="en-US" sz="2000" dirty="0"/>
              <a:t> </a:t>
            </a:r>
            <a:r>
              <a:rPr lang="en-US" sz="2000" dirty="0" err="1"/>
              <a:t>sagatavots</a:t>
            </a:r>
            <a:r>
              <a:rPr lang="en-US" sz="2000" dirty="0"/>
              <a:t> H2020 </a:t>
            </a:r>
            <a:r>
              <a:rPr lang="en-US" sz="2000" dirty="0" err="1"/>
              <a:t>projekta</a:t>
            </a:r>
            <a:r>
              <a:rPr lang="en-US" sz="2000" dirty="0"/>
              <a:t> </a:t>
            </a:r>
            <a:r>
              <a:rPr lang="en-US" sz="2000" dirty="0" err="1" smtClean="0"/>
              <a:t>pieteikums</a:t>
            </a:r>
            <a:r>
              <a:rPr lang="lv-LV" sz="2000" dirty="0" smtClean="0"/>
              <a:t> (2 pubikācijas, 1 H2020 projekts ar LETA)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SemEval-2015 </a:t>
            </a:r>
            <a:r>
              <a:rPr lang="en-US" sz="2400" dirty="0" err="1"/>
              <a:t>konkurentu</a:t>
            </a:r>
            <a:r>
              <a:rPr lang="en-US" sz="2400" dirty="0"/>
              <a:t> </a:t>
            </a:r>
            <a:r>
              <a:rPr lang="en-US" sz="2400" dirty="0" err="1"/>
              <a:t>risinājumu</a:t>
            </a:r>
            <a:r>
              <a:rPr lang="en-US" sz="2400" dirty="0"/>
              <a:t> </a:t>
            </a:r>
            <a:r>
              <a:rPr lang="en-US" sz="2400" dirty="0" err="1"/>
              <a:t>izpēte</a:t>
            </a:r>
            <a:r>
              <a:rPr lang="en-US" sz="2400" dirty="0"/>
              <a:t> un </a:t>
            </a:r>
            <a:r>
              <a:rPr lang="en-US" sz="2400" dirty="0" err="1"/>
              <a:t>labāko</a:t>
            </a:r>
            <a:r>
              <a:rPr lang="en-US" sz="2400" dirty="0"/>
              <a:t> </a:t>
            </a:r>
            <a:r>
              <a:rPr lang="en-US" sz="2400" dirty="0" err="1"/>
              <a:t>metožu</a:t>
            </a:r>
            <a:r>
              <a:rPr lang="en-US" sz="2400" dirty="0"/>
              <a:t> </a:t>
            </a:r>
            <a:r>
              <a:rPr lang="en-US" sz="2400" dirty="0" err="1"/>
              <a:t>integrācija</a:t>
            </a:r>
            <a:r>
              <a:rPr lang="en-US" sz="2400" dirty="0"/>
              <a:t> </a:t>
            </a:r>
            <a:r>
              <a:rPr lang="en-US" sz="2400" dirty="0" err="1"/>
              <a:t>latviešu</a:t>
            </a:r>
            <a:r>
              <a:rPr lang="en-US" sz="2400" dirty="0"/>
              <a:t> </a:t>
            </a:r>
            <a:r>
              <a:rPr lang="en-US" sz="2400" dirty="0" err="1"/>
              <a:t>valodas</a:t>
            </a:r>
            <a:r>
              <a:rPr lang="en-US" sz="2400" dirty="0"/>
              <a:t> </a:t>
            </a:r>
            <a:r>
              <a:rPr lang="en-US" sz="2400" dirty="0" err="1"/>
              <a:t>semantiskās</a:t>
            </a:r>
            <a:r>
              <a:rPr lang="en-US" sz="2400" dirty="0"/>
              <a:t> </a:t>
            </a:r>
            <a:r>
              <a:rPr lang="en-US" sz="2400" dirty="0" err="1"/>
              <a:t>analīzes</a:t>
            </a:r>
            <a:r>
              <a:rPr lang="en-US" sz="2400" dirty="0"/>
              <a:t> </a:t>
            </a:r>
            <a:r>
              <a:rPr lang="en-US" sz="2400" dirty="0" err="1"/>
              <a:t>rīkkopā</a:t>
            </a:r>
            <a:r>
              <a:rPr lang="en-US" sz="2400" dirty="0"/>
              <a:t> (</a:t>
            </a:r>
            <a:r>
              <a:rPr lang="en-US" sz="2400" dirty="0" err="1"/>
              <a:t>tiek</a:t>
            </a:r>
            <a:r>
              <a:rPr lang="en-US" sz="2400" dirty="0"/>
              <a:t> </a:t>
            </a:r>
            <a:r>
              <a:rPr lang="en-US" sz="2400" dirty="0" err="1"/>
              <a:t>lietota</a:t>
            </a:r>
            <a:r>
              <a:rPr lang="en-US" sz="2400" dirty="0"/>
              <a:t> LETA un </a:t>
            </a:r>
            <a:r>
              <a:rPr lang="en-US" sz="2400" dirty="0" err="1"/>
              <a:t>citur</a:t>
            </a:r>
            <a:r>
              <a:rPr lang="en-US" sz="2400" dirty="0"/>
              <a:t>)</a:t>
            </a:r>
          </a:p>
          <a:p>
            <a:pPr lvl="1"/>
            <a:r>
              <a:rPr lang="en-US" sz="2000" dirty="0" err="1"/>
              <a:t>Rīkkopas</a:t>
            </a:r>
            <a:r>
              <a:rPr lang="en-US" sz="2000" dirty="0"/>
              <a:t> </a:t>
            </a:r>
            <a:r>
              <a:rPr lang="en-US" sz="2000" dirty="0" err="1"/>
              <a:t>uzlabota</a:t>
            </a:r>
            <a:r>
              <a:rPr lang="en-US" sz="2000" dirty="0"/>
              <a:t> </a:t>
            </a:r>
            <a:r>
              <a:rPr lang="en-US" sz="2000" dirty="0" err="1" smtClean="0"/>
              <a:t>versija</a:t>
            </a:r>
            <a:r>
              <a:rPr lang="lv-LV" sz="2000" dirty="0" smtClean="0"/>
              <a:t> (izstrādāta un ieviesta LETA)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20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LU MII </a:t>
            </a:r>
            <a:r>
              <a:rPr lang="lv-LV" dirty="0"/>
              <a:t>U</a:t>
            </a:r>
            <a:r>
              <a:rPr lang="lv-LV" dirty="0" smtClean="0"/>
              <a:t>zdevums (3.posms)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Piedalīšanās</a:t>
            </a:r>
            <a:r>
              <a:rPr lang="en-US" dirty="0" smtClean="0"/>
              <a:t> </a:t>
            </a:r>
            <a:r>
              <a:rPr lang="en-US" dirty="0"/>
              <a:t>SemEval-2016 </a:t>
            </a:r>
            <a:r>
              <a:rPr lang="en-US" dirty="0" err="1"/>
              <a:t>starptautiskajā</a:t>
            </a:r>
            <a:r>
              <a:rPr lang="en-US" dirty="0"/>
              <a:t> </a:t>
            </a:r>
            <a:r>
              <a:rPr lang="en-US" dirty="0" err="1"/>
              <a:t>sacensībā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uzlabotu</a:t>
            </a:r>
            <a:r>
              <a:rPr lang="en-US" dirty="0"/>
              <a:t> C6.0 </a:t>
            </a:r>
            <a:r>
              <a:rPr lang="en-US" dirty="0" err="1"/>
              <a:t>klasifikācijas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versiju</a:t>
            </a:r>
            <a:r>
              <a:rPr lang="en-US" dirty="0"/>
              <a:t>,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pielāgota</a:t>
            </a:r>
            <a:r>
              <a:rPr lang="en-US" dirty="0"/>
              <a:t> "Abstract Meaning Representation" (AMR) </a:t>
            </a:r>
            <a:r>
              <a:rPr lang="en-US" dirty="0" err="1"/>
              <a:t>izgūšanai</a:t>
            </a:r>
            <a:r>
              <a:rPr lang="en-US" dirty="0"/>
              <a:t> no </a:t>
            </a:r>
            <a:r>
              <a:rPr lang="en-US" dirty="0" err="1"/>
              <a:t>dabiskās</a:t>
            </a:r>
            <a:r>
              <a:rPr lang="en-US" dirty="0"/>
              <a:t> </a:t>
            </a:r>
            <a:r>
              <a:rPr lang="en-US" dirty="0" err="1"/>
              <a:t>valodas</a:t>
            </a:r>
            <a:r>
              <a:rPr lang="en-US" dirty="0"/>
              <a:t> </a:t>
            </a:r>
            <a:r>
              <a:rPr lang="en-US" dirty="0" err="1"/>
              <a:t>teksta</a:t>
            </a:r>
            <a:r>
              <a:rPr lang="en-US" dirty="0"/>
              <a:t>.</a:t>
            </a:r>
          </a:p>
          <a:p>
            <a:pPr lvl="1"/>
            <a:r>
              <a:rPr lang="en-US" dirty="0" err="1" smtClean="0"/>
              <a:t>Sagatavota</a:t>
            </a:r>
            <a:r>
              <a:rPr lang="en-US" dirty="0" smtClean="0"/>
              <a:t> </a:t>
            </a:r>
            <a:r>
              <a:rPr lang="en-US" dirty="0" err="1"/>
              <a:t>zinātniskā</a:t>
            </a:r>
            <a:r>
              <a:rPr lang="en-US" dirty="0"/>
              <a:t> </a:t>
            </a:r>
            <a:r>
              <a:rPr lang="en-US" dirty="0" err="1"/>
              <a:t>publikācija</a:t>
            </a:r>
            <a:r>
              <a:rPr lang="en-US" dirty="0"/>
              <a:t> 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zinātniskais</a:t>
            </a:r>
            <a:r>
              <a:rPr lang="en-US" dirty="0"/>
              <a:t> </a:t>
            </a:r>
            <a:r>
              <a:rPr lang="en-US" dirty="0" err="1"/>
              <a:t>pārskats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41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LU MII </a:t>
            </a:r>
            <a:r>
              <a:rPr lang="lv-LV" dirty="0"/>
              <a:t>U</a:t>
            </a:r>
            <a:r>
              <a:rPr lang="lv-LV" dirty="0" smtClean="0"/>
              <a:t>zdevums (4.posms)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400" dirty="0">
                <a:solidFill>
                  <a:schemeClr val="accent2"/>
                </a:solidFill>
              </a:rPr>
              <a:t>Balstoties uz panākumiem iepriekšējos posmos FrameNet mikro-relāciju ontoloģijas  formalizācijā AMR (Abstract Meaning Representation) formā un atbilstošu mašīnmācīšanās metožu izstrādi teksta semantiskai analīzei, </a:t>
            </a:r>
            <a:r>
              <a:rPr lang="lv-LV" sz="2400" dirty="0"/>
              <a:t>izpētīt šo inovatīvo metožu iespējamos lietojumus citās jomās, piemēram, </a:t>
            </a:r>
            <a:r>
              <a:rPr lang="lv-LV" sz="2400" u="sng" dirty="0"/>
              <a:t>tekstradē</a:t>
            </a:r>
            <a:r>
              <a:rPr lang="lv-LV" sz="2400" dirty="0"/>
              <a:t> un </a:t>
            </a:r>
            <a:r>
              <a:rPr lang="lv-LV" sz="2400" u="sng" dirty="0" smtClean="0"/>
              <a:t>robotikā</a:t>
            </a:r>
            <a:r>
              <a:rPr lang="en-US" sz="2400" dirty="0" smtClean="0"/>
              <a:t>.</a:t>
            </a:r>
            <a:endParaRPr lang="en-US" sz="2400" dirty="0"/>
          </a:p>
          <a:p>
            <a:pPr lvl="1"/>
            <a:r>
              <a:rPr lang="lv-LV" sz="2000" dirty="0"/>
              <a:t>Sagatavota zinātniskā publikācija vai zinātniskais pārskats</a:t>
            </a:r>
          </a:p>
          <a:p>
            <a:pPr lvl="1"/>
            <a:r>
              <a:rPr lang="lv-LV" sz="2000" dirty="0"/>
              <a:t>Uzlabots maģistru studiju kurss “Dziļā mašīnmācīšanās”</a:t>
            </a:r>
          </a:p>
          <a:p>
            <a:pPr lvl="1"/>
            <a:r>
              <a:rPr lang="lv-LV" sz="2000" dirty="0"/>
              <a:t>Ieguldījums P.Paikena promocijas darbā </a:t>
            </a:r>
          </a:p>
        </p:txBody>
      </p:sp>
    </p:spTree>
    <p:extLst>
      <p:ext uri="{BB962C8B-B14F-4D97-AF65-F5344CB8AC3E}">
        <p14:creationId xmlns:p14="http://schemas.microsoft.com/office/powerpoint/2010/main" val="409016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="" xmlns:a16="http://schemas.microsoft.com/office/drawing/2014/main" id="{62139FE6-B33C-491C-9ABF-B0E71B1E7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0" y="260350"/>
            <a:ext cx="8064500" cy="1296988"/>
          </a:xfrm>
        </p:spPr>
        <p:txBody>
          <a:bodyPr/>
          <a:lstStyle/>
          <a:p>
            <a:pPr eaLnBrk="1" hangingPunct="1"/>
            <a:r>
              <a:rPr lang="en-US" altLang="lv-LV" sz="3500" dirty="0" err="1" smtClean="0"/>
              <a:t>SemEval</a:t>
            </a:r>
            <a:r>
              <a:rPr lang="en-US" altLang="lv-LV" sz="3500" dirty="0" smtClean="0"/>
              <a:t> 2017</a:t>
            </a:r>
            <a:endParaRPr lang="lv-LV" altLang="lv-LV" sz="3500" dirty="0"/>
          </a:p>
        </p:txBody>
      </p:sp>
      <p:sp>
        <p:nvSpPr>
          <p:cNvPr id="5123" name="Subtitle 2">
            <a:extLst>
              <a:ext uri="{FF2B5EF4-FFF2-40B4-BE49-F238E27FC236}">
                <a16:creationId xmlns="" xmlns:a16="http://schemas.microsoft.com/office/drawing/2014/main" id="{9822544B-E0F7-4593-BBEC-73B340299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1557338"/>
            <a:ext cx="8064500" cy="282416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altLang="lv-LV" sz="1800" dirty="0" err="1" smtClean="0">
                <a:solidFill>
                  <a:srgbClr val="B5121B"/>
                </a:solidFill>
              </a:rPr>
              <a:t>Uzvara</a:t>
            </a:r>
            <a:r>
              <a:rPr lang="en-US" altLang="lv-LV" sz="1800" dirty="0" smtClean="0">
                <a:solidFill>
                  <a:srgbClr val="B5121B"/>
                </a:solidFill>
              </a:rPr>
              <a:t> </a:t>
            </a:r>
            <a:r>
              <a:rPr lang="en-US" altLang="lv-LV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teksta</a:t>
            </a:r>
            <a:r>
              <a:rPr lang="en-US" altLang="lv-LV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lv-LV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ģenerēšana</a:t>
            </a:r>
            <a:r>
              <a:rPr lang="en-US" altLang="lv-LV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no AMR </a:t>
            </a:r>
            <a:r>
              <a:rPr lang="en-US" altLang="lv-LV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struktūras</a:t>
            </a:r>
            <a:r>
              <a:rPr lang="lv-LV" altLang="lv-LV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uzdevumā</a:t>
            </a:r>
            <a:endParaRPr lang="en-US" altLang="lv-LV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altLang="lv-LV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CNL </a:t>
            </a:r>
            <a:r>
              <a:rPr lang="en-US" altLang="lv-LV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pielietojums</a:t>
            </a:r>
            <a:r>
              <a:rPr lang="en-US" altLang="lv-LV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lv-LV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lai</a:t>
            </a:r>
            <a:r>
              <a:rPr lang="en-US" altLang="lv-LV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lv-LV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ģenerētu</a:t>
            </a:r>
            <a:r>
              <a:rPr lang="en-US" altLang="lv-LV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lv-LV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korektus</a:t>
            </a:r>
            <a:r>
              <a:rPr lang="en-US" altLang="lv-LV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lv-LV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skaidrus</a:t>
            </a:r>
            <a:r>
              <a:rPr lang="en-US" altLang="lv-LV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lv-LV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teikumus</a:t>
            </a:r>
            <a:r>
              <a:rPr lang="en-US" altLang="lv-LV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lv-LV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kur</a:t>
            </a:r>
            <a:r>
              <a:rPr lang="en-US" altLang="lv-LV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lv-LV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iespējams</a:t>
            </a:r>
            <a:r>
              <a:rPr lang="lv-LV" altLang="lv-LV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endParaRPr lang="en-US" altLang="lv-LV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altLang="lv-LV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Fallback</a:t>
            </a:r>
            <a:r>
              <a:rPr lang="en-US" altLang="lv-LV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lv-LV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uz</a:t>
            </a:r>
            <a:r>
              <a:rPr lang="en-US" altLang="lv-LV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lv-LV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statistiskajām</a:t>
            </a:r>
            <a:r>
              <a:rPr lang="en-US" altLang="lv-LV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lv-LV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metodēm</a:t>
            </a:r>
            <a:r>
              <a:rPr lang="en-US" altLang="lv-LV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lv-LV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pārējos</a:t>
            </a:r>
            <a:r>
              <a:rPr lang="en-US" altLang="lv-LV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lv-LV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gadījumos</a:t>
            </a:r>
            <a:endParaRPr lang="en-US" altLang="lv-LV" sz="1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 eaLnBrk="1" hangingPunct="1">
              <a:lnSpc>
                <a:spcPct val="90000"/>
              </a:lnSpc>
              <a:spcBef>
                <a:spcPct val="60000"/>
              </a:spcBef>
            </a:pPr>
            <a:endParaRPr lang="en-US" altLang="lv-LV" sz="1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515" y="2848876"/>
            <a:ext cx="2748735" cy="386104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2971800"/>
            <a:ext cx="8839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 algn="l">
              <a:buFont typeface="+mj-lt"/>
              <a:buAutoNum type="arabicPeriod"/>
            </a:pPr>
            <a:r>
              <a:rPr lang="en-US" sz="1800" b="1" dirty="0" smtClean="0"/>
              <a:t>University of Latvia</a:t>
            </a:r>
            <a:r>
              <a:rPr lang="lv-LV" sz="1800" b="1" dirty="0" smtClean="0"/>
              <a:t> &amp;</a:t>
            </a:r>
            <a:r>
              <a:rPr lang="en-US" sz="1800" b="1" dirty="0" smtClean="0"/>
              <a:t> LETA</a:t>
            </a:r>
          </a:p>
          <a:p>
            <a:pPr marL="344488" indent="-344488" algn="l">
              <a:buFont typeface="+mj-lt"/>
              <a:buAutoNum type="arabicPeriod"/>
            </a:pPr>
            <a:r>
              <a:rPr lang="en-US" sz="1800" dirty="0" smtClean="0"/>
              <a:t>Carnegie Mellon University</a:t>
            </a:r>
            <a:endParaRPr lang="lv-LV" sz="1800" dirty="0" smtClean="0"/>
          </a:p>
          <a:p>
            <a:pPr marL="344488" indent="-344488" algn="l">
              <a:buFont typeface="+mj-lt"/>
              <a:buAutoNum type="arabicPeriod"/>
            </a:pPr>
            <a:r>
              <a:rPr lang="en-US" sz="1800" dirty="0" err="1" smtClean="0"/>
              <a:t>Universitat</a:t>
            </a:r>
            <a:r>
              <a:rPr lang="en-US" sz="1800" dirty="0" smtClean="0"/>
              <a:t> </a:t>
            </a:r>
            <a:r>
              <a:rPr lang="en-US" sz="1800" dirty="0" err="1" smtClean="0"/>
              <a:t>Pompeu</a:t>
            </a:r>
            <a:r>
              <a:rPr lang="en-US" sz="1800" dirty="0" smtClean="0"/>
              <a:t> </a:t>
            </a:r>
            <a:r>
              <a:rPr lang="en-US" sz="1800" dirty="0" err="1" smtClean="0"/>
              <a:t>Fabra</a:t>
            </a:r>
            <a:endParaRPr lang="lv-LV" sz="1800" dirty="0" smtClean="0"/>
          </a:p>
          <a:p>
            <a:pPr marL="344488" indent="-344488" algn="l">
              <a:buFont typeface="+mj-lt"/>
              <a:buAutoNum type="arabicPeriod"/>
            </a:pPr>
            <a:r>
              <a:rPr lang="lv-LV" sz="1800" dirty="0" smtClean="0"/>
              <a:t>University of Southern California</a:t>
            </a:r>
          </a:p>
          <a:p>
            <a:pPr marL="344488" indent="-344488" algn="l">
              <a:buFont typeface="+mj-lt"/>
              <a:buAutoNum type="arabicPeriod"/>
            </a:pPr>
            <a:r>
              <a:rPr lang="lv-LV" sz="1800" dirty="0" smtClean="0"/>
              <a:t>University of Sheffield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1" y="4481497"/>
            <a:ext cx="4800600" cy="199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488668"/>
            <a:ext cx="5757217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3366"/>
              </a:buClr>
              <a:buFontTx/>
              <a:buNone/>
            </a:pPr>
            <a:r>
              <a:rPr lang="lv-LV" sz="1600" dirty="0">
                <a:solidFill>
                  <a:srgbClr val="002A56">
                    <a:lumMod val="75000"/>
                    <a:lumOff val="25000"/>
                  </a:srgbClr>
                </a:solidFill>
              </a:rPr>
              <a:t>SemEval-2017 </a:t>
            </a:r>
            <a:r>
              <a:rPr lang="lv-LV" sz="1600" dirty="0" smtClean="0">
                <a:solidFill>
                  <a:srgbClr val="002A56">
                    <a:lumMod val="75000"/>
                    <a:lumOff val="25000"/>
                  </a:srgbClr>
                </a:solidFill>
              </a:rPr>
              <a:t>notika: </a:t>
            </a:r>
            <a:r>
              <a:rPr lang="lv-LV" sz="1600" dirty="0">
                <a:solidFill>
                  <a:srgbClr val="002A56">
                    <a:lumMod val="75000"/>
                    <a:lumOff val="25000"/>
                  </a:srgbClr>
                </a:solidFill>
              </a:rPr>
              <a:t>August 3 - 4, </a:t>
            </a:r>
            <a:r>
              <a:rPr lang="lv-LV" sz="1600" dirty="0" smtClean="0">
                <a:solidFill>
                  <a:srgbClr val="002A56">
                    <a:lumMod val="75000"/>
                    <a:lumOff val="25000"/>
                  </a:srgbClr>
                </a:solidFill>
              </a:rPr>
              <a:t>2017 Vancouver</a:t>
            </a:r>
            <a:r>
              <a:rPr lang="lv-LV" sz="1600" dirty="0">
                <a:solidFill>
                  <a:srgbClr val="002A56">
                    <a:lumMod val="75000"/>
                    <a:lumOff val="25000"/>
                  </a:srgbClr>
                </a:solidFill>
              </a:rPr>
              <a:t>, Canada</a:t>
            </a:r>
            <a:endParaRPr lang="en-US" sz="1600" dirty="0">
              <a:solidFill>
                <a:srgbClr val="002A5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4121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3276600" cy="1828800"/>
          </a:xfrm>
        </p:spPr>
        <p:txBody>
          <a:bodyPr/>
          <a:lstStyle/>
          <a:p>
            <a:r>
              <a:rPr lang="en-US" dirty="0" err="1"/>
              <a:t>Sagatavota</a:t>
            </a:r>
            <a:r>
              <a:rPr lang="en-US" dirty="0"/>
              <a:t> </a:t>
            </a:r>
            <a:r>
              <a:rPr lang="en-US" dirty="0" err="1"/>
              <a:t>zinātniskā</a:t>
            </a:r>
            <a:r>
              <a:rPr lang="en-US" dirty="0"/>
              <a:t> </a:t>
            </a:r>
            <a:r>
              <a:rPr lang="en-US" dirty="0" err="1" smtClean="0"/>
              <a:t>publikācija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3403530"/>
            <a:ext cx="44060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lv-LV" sz="1600" i="1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G.Barzdins et.al</a:t>
            </a:r>
            <a:r>
              <a:rPr lang="lv-LV" sz="1600" i="1" dirty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.</a:t>
            </a:r>
            <a:r>
              <a:rPr lang="lv-LV" sz="1600" i="1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 </a:t>
            </a:r>
            <a:r>
              <a:rPr lang="en-US" sz="1600" i="1" dirty="0" err="1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dBaby</a:t>
            </a:r>
            <a:r>
              <a:rPr lang="en-US" sz="1600" i="1" dirty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: Grounded Language Teaching </a:t>
            </a:r>
            <a:r>
              <a:rPr lang="en-US" sz="1600" i="1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through</a:t>
            </a:r>
            <a:r>
              <a:rPr lang="lv-LV" sz="1600" i="1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 </a:t>
            </a:r>
            <a:r>
              <a:rPr lang="en-US" sz="1600" i="1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Games </a:t>
            </a:r>
            <a:r>
              <a:rPr lang="en-US" sz="1600" i="1" dirty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and Efficient Reinforcement </a:t>
            </a:r>
            <a:r>
              <a:rPr lang="en-US" sz="1600" i="1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Learning</a:t>
            </a:r>
            <a:r>
              <a:rPr lang="lv-LV" sz="1600" i="1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. In: </a:t>
            </a:r>
            <a:r>
              <a:rPr lang="en-US" sz="1600" i="1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Visually-Grounded </a:t>
            </a:r>
            <a:r>
              <a:rPr lang="en-US" sz="1600" i="1" dirty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Interaction and Language (</a:t>
            </a:r>
            <a:r>
              <a:rPr lang="en-US" sz="1600" i="1" dirty="0" err="1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hlinkClick r:id="rId2"/>
              </a:rPr>
              <a:t>ViGIL</a:t>
            </a:r>
            <a:r>
              <a:rPr lang="en-US" sz="1600" i="1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)</a:t>
            </a:r>
            <a:r>
              <a:rPr lang="lv-LV" sz="1600" i="1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, </a:t>
            </a:r>
            <a:r>
              <a:rPr lang="en-US" sz="1600" i="1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NIPS </a:t>
            </a:r>
            <a:r>
              <a:rPr lang="en-US" sz="1600" i="1" dirty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2017 Workshop, Long Beach, California, </a:t>
            </a:r>
            <a:r>
              <a:rPr lang="en-US" sz="1600" i="1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USA</a:t>
            </a:r>
            <a:r>
              <a:rPr lang="lv-LV" sz="1600" i="1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, </a:t>
            </a:r>
            <a:r>
              <a:rPr lang="en-US" sz="1600" i="1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December </a:t>
            </a:r>
            <a:r>
              <a:rPr lang="en-US" sz="1600" i="1" dirty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8th</a:t>
            </a:r>
            <a:r>
              <a:rPr lang="en-US" sz="1600" i="1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,</a:t>
            </a:r>
            <a:r>
              <a:rPr lang="lv-LV" sz="1600" i="1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 2017</a:t>
            </a:r>
            <a:r>
              <a:rPr lang="lv-LV" sz="1600" i="1" dirty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 </a:t>
            </a:r>
            <a:r>
              <a:rPr lang="lv-LV" sz="1600" i="1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hlinkClick r:id="rId3"/>
              </a:rPr>
              <a:t>https</a:t>
            </a:r>
            <a:r>
              <a:rPr lang="lv-LV" sz="1600" i="1" dirty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hlinkClick r:id="rId3"/>
              </a:rPr>
              <a:t>://</a:t>
            </a:r>
            <a:r>
              <a:rPr lang="lv-LV" sz="1600" i="1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hlinkClick r:id="rId3"/>
              </a:rPr>
              <a:t>tinyurl.com/ybsvphxn</a:t>
            </a:r>
            <a:endParaRPr lang="lv-LV" sz="1600" i="1" dirty="0">
              <a:solidFill>
                <a:prstClr val="white">
                  <a:lumMod val="50000"/>
                </a:prstClr>
              </a:solidFill>
              <a:latin typeface="Calibri"/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351421" cy="6812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94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4046353" y="4869160"/>
            <a:ext cx="1195672" cy="576064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23528" y="1772816"/>
            <a:ext cx="4474840" cy="639762"/>
          </a:xfrm>
        </p:spPr>
        <p:txBody>
          <a:bodyPr>
            <a:normAutofit fontScale="92500" lnSpcReduction="20000"/>
          </a:bodyPr>
          <a:lstStyle/>
          <a:p>
            <a:r>
              <a:rPr lang="lv-LV" dirty="0" smtClean="0"/>
              <a:t>Sub-human quality </a:t>
            </a:r>
            <a:br>
              <a:rPr lang="lv-LV" dirty="0" smtClean="0"/>
            </a:br>
            <a:r>
              <a:rPr lang="lv-LV" dirty="0" smtClean="0"/>
              <a:t>Natural Language Processing (NLP)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066729" y="1772816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lv-LV" dirty="0" smtClean="0"/>
              <a:t>Super-human quality Reinforcement Learning (RL)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66729" y="2412578"/>
            <a:ext cx="4041775" cy="3951288"/>
          </a:xfrm>
        </p:spPr>
        <p:txBody>
          <a:bodyPr/>
          <a:lstStyle/>
          <a:p>
            <a:r>
              <a:rPr lang="lv-LV" dirty="0" smtClean="0"/>
              <a:t>AlphaGO Zero ~110%</a:t>
            </a:r>
            <a:r>
              <a:rPr lang="lv-LV" baseline="30000" dirty="0" smtClean="0">
                <a:sym typeface="Symbol"/>
              </a:rPr>
              <a:t></a:t>
            </a:r>
            <a:endParaRPr lang="lv-LV" baseline="30000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 smtClean="0"/>
          </a:p>
          <a:p>
            <a:pPr marL="0" indent="0">
              <a:buNone/>
            </a:pPr>
            <a:endParaRPr lang="lv-LV" dirty="0" smtClean="0"/>
          </a:p>
          <a:p>
            <a:r>
              <a:rPr lang="lv-LV" dirty="0" smtClean="0"/>
              <a:t>49 Atari games benchmark</a:t>
            </a:r>
            <a:r>
              <a:rPr lang="lv-LV" baseline="30000" dirty="0" smtClean="0">
                <a:sym typeface="Symbol"/>
              </a:rPr>
              <a:t> </a:t>
            </a:r>
            <a:r>
              <a:rPr lang="lv-LV" dirty="0" smtClean="0">
                <a:sym typeface="Symbol"/>
              </a:rPr>
              <a:t>(majority above human)</a:t>
            </a:r>
            <a:endParaRPr lang="lv-LV" dirty="0"/>
          </a:p>
          <a:p>
            <a:endParaRPr lang="en-US" baseline="30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/>
          <a:lstStyle/>
          <a:p>
            <a:r>
              <a:rPr lang="lv-LV" dirty="0" smtClean="0"/>
              <a:t>The State-of-Art in AI</a:t>
            </a:r>
            <a:endParaRPr lang="lv-LV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23528" y="2412578"/>
            <a:ext cx="4040188" cy="3951288"/>
          </a:xfrm>
        </p:spPr>
        <p:txBody>
          <a:bodyPr>
            <a:normAutofit/>
          </a:bodyPr>
          <a:lstStyle/>
          <a:p>
            <a:r>
              <a:rPr lang="lv-LV" dirty="0"/>
              <a:t>I</a:t>
            </a:r>
            <a:r>
              <a:rPr lang="lv-LV" dirty="0" smtClean="0"/>
              <a:t>nterannotator agreement for training corpora ~85%</a:t>
            </a:r>
          </a:p>
          <a:p>
            <a:r>
              <a:rPr lang="lv-LV" dirty="0" smtClean="0"/>
              <a:t>Supervised learning from training corpora ~70% for</a:t>
            </a:r>
            <a:br>
              <a:rPr lang="lv-LV" dirty="0" smtClean="0"/>
            </a:br>
            <a:r>
              <a:rPr lang="lv-LV" dirty="0" smtClean="0"/>
              <a:t>the complete NLP pipeline*</a:t>
            </a:r>
          </a:p>
          <a:p>
            <a:pPr lvl="1"/>
            <a:r>
              <a:rPr lang="lv-LV" sz="1800" dirty="0" smtClean="0"/>
              <a:t>ASR (WER ~15%)</a:t>
            </a:r>
          </a:p>
          <a:p>
            <a:pPr lvl="1"/>
            <a:r>
              <a:rPr lang="lv-LV" sz="1800" dirty="0" smtClean="0"/>
              <a:t>MT (BLEU ~30%)</a:t>
            </a:r>
          </a:p>
          <a:p>
            <a:pPr lvl="1"/>
            <a:r>
              <a:rPr lang="lv-LV" sz="1800" dirty="0" smtClean="0"/>
              <a:t>NER / NEL (F1 ~85%)</a:t>
            </a:r>
          </a:p>
          <a:p>
            <a:pPr lvl="1"/>
            <a:r>
              <a:rPr lang="lv-LV" sz="1800" dirty="0" smtClean="0"/>
              <a:t>AMR (SMATCH ~65%)</a:t>
            </a:r>
          </a:p>
          <a:p>
            <a:pPr lvl="1"/>
            <a:r>
              <a:rPr lang="lv-LV" sz="1800" dirty="0" smtClean="0"/>
              <a:t>KBP (TAC KBP ~30%)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76571" y="6069196"/>
            <a:ext cx="47160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indent="-571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lv-LV" sz="11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*Our experience in H2020 BigData-Research project </a:t>
            </a:r>
            <a:r>
              <a:rPr lang="lv-LV" sz="1100" i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SUMMA: </a:t>
            </a:r>
            <a:r>
              <a:rPr lang="lv-LV" sz="1100" i="1" dirty="0" smtClean="0">
                <a:solidFill>
                  <a:prstClr val="white">
                    <a:lumMod val="50000"/>
                  </a:prstClr>
                </a:solidFill>
                <a:latin typeface="Calibri"/>
                <a:hlinkClick r:id="rId4"/>
              </a:rPr>
              <a:t>summa-project.eu</a:t>
            </a:r>
            <a:endParaRPr lang="lv-LV" sz="1100" i="1" dirty="0" smtClean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marL="571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lv-LV" sz="1100" i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G.Barzdins, </a:t>
            </a:r>
            <a:r>
              <a:rPr lang="lv-LV" sz="11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et. al. </a:t>
            </a:r>
            <a:r>
              <a:rPr lang="lv-LV" sz="1100" i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Character-Level Neural Translation for Multilingual Media Monitoring in the </a:t>
            </a:r>
            <a:r>
              <a:rPr lang="lv-LV" sz="11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SUMMA Project. LREC </a:t>
            </a:r>
            <a:r>
              <a:rPr lang="lv-LV" sz="1100" i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2016, pp. 1789--1793.</a:t>
            </a:r>
            <a:endParaRPr lang="en-US" sz="1100" i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1827362"/>
            <a:ext cx="205643" cy="439248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/>
        </p:nvSpPr>
        <p:spPr>
          <a:xfrm rot="5400000">
            <a:off x="4423428" y="3322128"/>
            <a:ext cx="216024" cy="21602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/>
        </p:nvSpPr>
        <p:spPr>
          <a:xfrm rot="5400000">
            <a:off x="4427984" y="3843586"/>
            <a:ext cx="216024" cy="21602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/>
        </p:nvSpPr>
        <p:spPr>
          <a:xfrm rot="16200000">
            <a:off x="4777643" y="2192354"/>
            <a:ext cx="216024" cy="21602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46353" y="2763466"/>
            <a:ext cx="9492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lv-LV" sz="1100" dirty="0" smtClean="0">
                <a:solidFill>
                  <a:prstClr val="black"/>
                </a:solidFill>
                <a:latin typeface="Calibri"/>
              </a:rPr>
              <a:t>Human 100%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067944" y="2979490"/>
            <a:ext cx="720080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3"/>
          </p:cNvCxnSpPr>
          <p:nvPr/>
        </p:nvCxnSpPr>
        <p:spPr>
          <a:xfrm flipH="1" flipV="1">
            <a:off x="3923928" y="3025076"/>
            <a:ext cx="499500" cy="40506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5" idx="3"/>
          </p:cNvCxnSpPr>
          <p:nvPr/>
        </p:nvCxnSpPr>
        <p:spPr>
          <a:xfrm flipH="1" flipV="1">
            <a:off x="3923928" y="3843586"/>
            <a:ext cx="504056" cy="10801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16" idx="3"/>
          </p:cNvCxnSpPr>
          <p:nvPr/>
        </p:nvCxnSpPr>
        <p:spPr>
          <a:xfrm flipH="1" flipV="1">
            <a:off x="4993667" y="2300366"/>
            <a:ext cx="514437" cy="36913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7762" y="2835474"/>
            <a:ext cx="1864598" cy="186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993667" y="5899919"/>
            <a:ext cx="4056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lv-LV" sz="1100" dirty="0">
                <a:solidFill>
                  <a:prstClr val="white">
                    <a:lumMod val="50000"/>
                  </a:prstClr>
                </a:solidFill>
                <a:latin typeface="Calibri"/>
                <a:sym typeface="Symbol"/>
              </a:rPr>
              <a:t></a:t>
            </a:r>
            <a:r>
              <a:rPr lang="en-US" sz="11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D</a:t>
            </a:r>
            <a:r>
              <a:rPr lang="en-US" sz="1100" i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. Silver, et al. Mastering the game of Go without human knowledge. Nature 550 (7676): 354--359 (October 2017</a:t>
            </a:r>
            <a:r>
              <a:rPr lang="en-US" sz="11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)</a:t>
            </a:r>
            <a:endParaRPr lang="lv-LV" sz="1100" i="1" dirty="0" smtClean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marL="112713" indent="-1127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lv-LV" sz="1100" dirty="0" smtClean="0">
                <a:solidFill>
                  <a:prstClr val="white">
                    <a:lumMod val="50000"/>
                  </a:prstClr>
                </a:solidFill>
                <a:latin typeface="Calibri"/>
                <a:sym typeface="Symbol"/>
              </a:rPr>
              <a:t></a:t>
            </a:r>
            <a:r>
              <a:rPr lang="lv-LV" sz="11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V.</a:t>
            </a:r>
            <a:r>
              <a:rPr lang="en-US" sz="1100" i="1" dirty="0" err="1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Mnih</a:t>
            </a:r>
            <a:r>
              <a:rPr lang="en-US" sz="11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, </a:t>
            </a:r>
            <a:r>
              <a:rPr lang="en-US" sz="1100" i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et al. </a:t>
            </a:r>
            <a:r>
              <a:rPr lang="en-US" sz="11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Human-Level </a:t>
            </a:r>
            <a:r>
              <a:rPr lang="en-US" sz="1100" i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Control through Deep Reinforcement Learning</a:t>
            </a:r>
            <a:r>
              <a:rPr lang="en-US" sz="11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. Nature</a:t>
            </a:r>
            <a:r>
              <a:rPr lang="lv-LV" sz="11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</a:t>
            </a:r>
            <a:r>
              <a:rPr lang="en-US" sz="11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518</a:t>
            </a:r>
            <a:r>
              <a:rPr lang="lv-LV" sz="11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(</a:t>
            </a:r>
            <a:r>
              <a:rPr lang="en-US" sz="11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7540</a:t>
            </a:r>
            <a:r>
              <a:rPr lang="lv-LV" sz="11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): </a:t>
            </a:r>
            <a:r>
              <a:rPr lang="en-US" sz="11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529</a:t>
            </a:r>
            <a:r>
              <a:rPr lang="lv-LV" sz="11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--</a:t>
            </a:r>
            <a:r>
              <a:rPr lang="en-US" sz="11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533</a:t>
            </a:r>
            <a:r>
              <a:rPr lang="lv-LV" sz="11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(February 2015)</a:t>
            </a:r>
            <a:endParaRPr lang="en-US" sz="1100" i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41" name="Isosceles Triangle 40"/>
          <p:cNvSpPr/>
          <p:nvPr/>
        </p:nvSpPr>
        <p:spPr>
          <a:xfrm rot="16200000">
            <a:off x="4788024" y="2561485"/>
            <a:ext cx="216024" cy="21602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>
            <a:endCxn id="41" idx="3"/>
          </p:cNvCxnSpPr>
          <p:nvPr/>
        </p:nvCxnSpPr>
        <p:spPr>
          <a:xfrm flipH="1" flipV="1">
            <a:off x="5004048" y="2669497"/>
            <a:ext cx="504056" cy="211019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25" idx="3"/>
          </p:cNvCxnSpPr>
          <p:nvPr/>
        </p:nvCxnSpPr>
        <p:spPr>
          <a:xfrm flipH="1">
            <a:off x="4977943" y="4941168"/>
            <a:ext cx="528164" cy="86004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/>
          <p:cNvSpPr/>
          <p:nvPr/>
        </p:nvSpPr>
        <p:spPr>
          <a:xfrm rot="16200000">
            <a:off x="4761919" y="5693201"/>
            <a:ext cx="216024" cy="21602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2_Capsules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5000"/>
          <a:buFontTx/>
          <a:buChar char="–"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5000"/>
          <a:buFontTx/>
          <a:buChar char="–"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53900</TotalTime>
  <Words>682</Words>
  <Application>Microsoft Office PowerPoint</Application>
  <PresentationFormat>On-screen Show (4:3)</PresentationFormat>
  <Paragraphs>103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ＭＳ Ｐゴシック</vt:lpstr>
      <vt:lpstr>Arial</vt:lpstr>
      <vt:lpstr>Calibri</vt:lpstr>
      <vt:lpstr>Symbol</vt:lpstr>
      <vt:lpstr>Times New Roman</vt:lpstr>
      <vt:lpstr>Wingdings</vt:lpstr>
      <vt:lpstr>2_Capsules</vt:lpstr>
      <vt:lpstr>5_Office Theme</vt:lpstr>
      <vt:lpstr>Office-thema</vt:lpstr>
      <vt:lpstr>4_Office Theme</vt:lpstr>
      <vt:lpstr>Office Theme</vt:lpstr>
      <vt:lpstr>1_Office Theme</vt:lpstr>
      <vt:lpstr>6_Office Theme</vt:lpstr>
      <vt:lpstr>Ontology-based machine learning methods for natural languages semantic processing     „SOPHIS” Project No 2  „Ontology –based knowledge engineering technologies suitable for  web environment"</vt:lpstr>
      <vt:lpstr>Uz ontoloģijām un dziļās mašīnapmācības metodēm balstītas dabīgās valodas semantikas izgūšanas metodes    VPP „SOPHIS” 2.projekts „Uz ontoloģijām balstītas tīmekļa videi pielāgotas zināšanu inženierijas tehnoloģijas"</vt:lpstr>
      <vt:lpstr>LU MII Uzdevums (1.posms)</vt:lpstr>
      <vt:lpstr>LU MII Uzdevums (2.posms)</vt:lpstr>
      <vt:lpstr>LU MII Uzdevums (3.posms)</vt:lpstr>
      <vt:lpstr>LU MII Uzdevums (4.posms)</vt:lpstr>
      <vt:lpstr>SemEval 2017</vt:lpstr>
      <vt:lpstr>Sagatavota zinātniskā publikācija</vt:lpstr>
      <vt:lpstr>The State-of-Art in AI</vt:lpstr>
      <vt:lpstr>PowerPoint Presentation</vt:lpstr>
      <vt:lpstr>Maģistru studiju kurss “Dziļā mašīnmācīšanās” papildināts ar lekciju par Reinforcement Learning</vt:lpstr>
      <vt:lpstr>P.Paikena promocijas darbs</vt:lpstr>
      <vt:lpstr>Piedalīšanās H2020 ICT-29-2018 ICT Proposers Day Budapeštā 10/11/2017</vt:lpstr>
      <vt:lpstr>PowerPoint Presentation</vt:lpstr>
      <vt:lpstr>PowerPoint Presentation</vt:lpstr>
    </vt:vector>
  </TitlesOfParts>
  <Company>Guntis Barzdins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Re-engineering OntoSem Ontology Towards OWL DL Compliance</dc:title>
  <dc:creator>Guntis Barzdins</dc:creator>
  <cp:lastModifiedBy>user</cp:lastModifiedBy>
  <cp:revision>3078</cp:revision>
  <cp:lastPrinted>2015-04-22T19:13:02Z</cp:lastPrinted>
  <dcterms:created xsi:type="dcterms:W3CDTF">2009-06-10T05:53:35Z</dcterms:created>
  <dcterms:modified xsi:type="dcterms:W3CDTF">2017-12-01T12:51:17Z</dcterms:modified>
</cp:coreProperties>
</file>