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7" r:id="rId3"/>
    <p:sldId id="289" r:id="rId4"/>
    <p:sldId id="290" r:id="rId5"/>
    <p:sldId id="291" r:id="rId6"/>
    <p:sldId id="292" r:id="rId7"/>
    <p:sldId id="312" r:id="rId8"/>
    <p:sldId id="316" r:id="rId9"/>
    <p:sldId id="318" r:id="rId10"/>
    <p:sldId id="319" r:id="rId11"/>
    <p:sldId id="320" r:id="rId12"/>
    <p:sldId id="321" r:id="rId13"/>
    <p:sldId id="322" r:id="rId14"/>
    <p:sldId id="31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55CDC76-7B95-424A-92A3-B16A7363C7DB}">
          <p14:sldIdLst>
            <p14:sldId id="256"/>
            <p14:sldId id="287"/>
            <p14:sldId id="289"/>
            <p14:sldId id="290"/>
            <p14:sldId id="291"/>
            <p14:sldId id="292"/>
            <p14:sldId id="312"/>
            <p14:sldId id="316"/>
            <p14:sldId id="318"/>
            <p14:sldId id="319"/>
            <p14:sldId id="320"/>
            <p14:sldId id="321"/>
            <p14:sldId id="322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35" autoAdjust="0"/>
    <p:restoredTop sz="95657" autoAdjust="0"/>
  </p:normalViewPr>
  <p:slideViewPr>
    <p:cSldViewPr snapToObjects="1">
      <p:cViewPr varScale="1">
        <p:scale>
          <a:sx n="46" d="100"/>
          <a:sy n="46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1E7DB-F52F-4293-9EFF-315ED59C6F4B}" type="datetimeFigureOut">
              <a:rPr lang="lv-LV" smtClean="0"/>
              <a:pPr/>
              <a:t>30.11.2017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D9608-5802-4A38-A442-1F983A623CFB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1441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255D5-7B1E-493E-9495-FB897296AFA0}" type="datetimeFigureOut">
              <a:rPr lang="lv-LV" smtClean="0"/>
              <a:t>30.11.2017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F10D9-7B56-4DA0-A365-5869987B12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21948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8469-2177-491B-B66C-AD8115D86BF5}" type="datetime1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346B-B7E1-4003-AE4A-8B522462598D}" type="datetime1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98BED-DB9A-49E0-976C-F6A85716216C}" type="datetime1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B1923-4A3E-48E9-95B1-65C6B072F09D}" type="datetime1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D51D-EAE2-4A3F-94F6-A4C0E43CA99A}" type="datetime1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144F-DD8A-4CB3-AF09-07B9C9338E85}" type="datetime1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9CDE-61C2-4435-83F0-7791E6114889}" type="datetime1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0BCB-CA70-470B-AC24-1F9F6958000F}" type="datetime1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FA2E-CD66-4C10-9AD5-28FCA9271844}" type="datetime1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384-8F99-421F-AE27-52F66F7F20BF}" type="datetime1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F861-BC62-46F1-90DB-C140C9B69002}" type="datetime1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B496D-9922-4881-B04F-F88465B25444}" type="datetime1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4"/>
          <a:stretch>
            <a:fillRect/>
          </a:stretch>
        </p:blipFill>
        <p:spPr bwMode="auto">
          <a:xfrm>
            <a:off x="0" y="6029325"/>
            <a:ext cx="9144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479" y="245015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lv-LV" b="1" dirty="0"/>
              <a:t>Projekts Nr. 1</a:t>
            </a:r>
            <a:br>
              <a:rPr lang="lv-LV" b="1" dirty="0"/>
            </a:br>
            <a:r>
              <a:rPr lang="lv-LV" b="1" dirty="0"/>
              <a:t> </a:t>
            </a:r>
            <a:r>
              <a:rPr lang="lv-LV" dirty="0"/>
              <a:t>«Kiberfizikālo sistēmu tehnoloģiju attīstība un to pielietojumi medicīnā un viedā transporta jomā</a:t>
            </a:r>
            <a:r>
              <a:rPr lang="lv-LV" b="1" dirty="0"/>
              <a:t> </a:t>
            </a:r>
            <a:r>
              <a:rPr lang="lv-LV" dirty="0"/>
              <a:t>(</a:t>
            </a:r>
            <a:r>
              <a:rPr lang="lv-LV" b="1" dirty="0"/>
              <a:t>KiFiS</a:t>
            </a:r>
            <a:r>
              <a:rPr lang="lv-LV" dirty="0"/>
              <a:t>)»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331" y="4914165"/>
            <a:ext cx="6400800" cy="802940"/>
          </a:xfrm>
        </p:spPr>
        <p:txBody>
          <a:bodyPr>
            <a:normAutofit fontScale="77500" lnSpcReduction="20000"/>
          </a:bodyPr>
          <a:lstStyle/>
          <a:p>
            <a:r>
              <a:rPr lang="lv-LV" i="1" u="sng" dirty="0"/>
              <a:t>Vadītājs – Leo Seļāvo</a:t>
            </a:r>
          </a:p>
          <a:p>
            <a:r>
              <a:rPr lang="lv-LV" i="1" u="sng" dirty="0"/>
              <a:t>Prezentē - Krišjānis Nesenbergs</a:t>
            </a:r>
          </a:p>
          <a:p>
            <a:endParaRPr lang="lv-LV" i="1" dirty="0"/>
          </a:p>
        </p:txBody>
      </p:sp>
      <p:pic>
        <p:nvPicPr>
          <p:cNvPr id="4" name="Picture 3" descr="Sophis_logo_fin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45" y="75955"/>
            <a:ext cx="2835395" cy="13876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4436985" y="41366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v-LV" b="1" dirty="0">
                <a:latin typeface="Arial" panose="020B0604020202020204" pitchFamily="34" charset="0"/>
                <a:ea typeface="Calibri" panose="020F0502020204030204" pitchFamily="34" charset="0"/>
              </a:rPr>
              <a:t>Valsts pētījumu programma “Kiberfizikālās sistēmas, ontoloģijas un biofotonika drošai&amp;viedai pilsētai un sabiedrībai” (VPP SOPHIS)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24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rezultātu </a:t>
            </a:r>
            <a:r>
              <a:rPr lang="lv-LV" dirty="0" smtClean="0"/>
              <a:t>apkopojums (4)</a:t>
            </a:r>
            <a:endParaRPr lang="lv-LV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860179"/>
              </p:ext>
            </p:extLst>
          </p:nvPr>
        </p:nvGraphicFramePr>
        <p:xfrm>
          <a:off x="457200" y="1268760"/>
          <a:ext cx="8229600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710">
                  <a:extLst>
                    <a:ext uri="{9D8B030D-6E8A-4147-A177-3AD203B41FA5}">
                      <a16:colId xmlns="" xmlns:a16="http://schemas.microsoft.com/office/drawing/2014/main" val="586302933"/>
                    </a:ext>
                  </a:extLst>
                </a:gridCol>
                <a:gridCol w="900100">
                  <a:extLst>
                    <a:ext uri="{9D8B030D-6E8A-4147-A177-3AD203B41FA5}">
                      <a16:colId xmlns="" xmlns:a16="http://schemas.microsoft.com/office/drawing/2014/main" val="2368083602"/>
                    </a:ext>
                  </a:extLst>
                </a:gridCol>
                <a:gridCol w="675075">
                  <a:extLst>
                    <a:ext uri="{9D8B030D-6E8A-4147-A177-3AD203B41FA5}">
                      <a16:colId xmlns="" xmlns:a16="http://schemas.microsoft.com/office/drawing/2014/main" val="790129749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145385664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1813285192"/>
                    </a:ext>
                  </a:extLst>
                </a:gridCol>
                <a:gridCol w="855095"/>
                <a:gridCol w="1054460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Rādītājs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Plānots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Kopā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aseline="0" dirty="0" smtClean="0"/>
                        <a:t>Posmi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9737326"/>
                  </a:ext>
                </a:extLst>
              </a:tr>
              <a:tr h="354320"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="1" baseline="0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Organizētie semināri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4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5.75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1.25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1.25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1.25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2+[</a:t>
                      </a:r>
                      <a:r>
                        <a:rPr lang="lv-LV" dirty="0" smtClean="0"/>
                        <a:t>A]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635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Populārzinātniskie raksti, pasākumi, publikācijas, informācija masu mēdijos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</a:t>
                      </a:r>
                      <a:r>
                        <a:rPr lang="lv-LV" baseline="0" dirty="0" smtClean="0"/>
                        <a:t> (</a:t>
                      </a:r>
                      <a:r>
                        <a:rPr lang="lv-LV" dirty="0" smtClean="0"/>
                        <a:t>4)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55 </a:t>
                      </a:r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(</a:t>
                      </a:r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13)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20 (2)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21 (7)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13 (4)+[</a:t>
                      </a:r>
                      <a:r>
                        <a:rPr lang="lv-LV" dirty="0" smtClean="0"/>
                        <a:t>B]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798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Iz</a:t>
                      </a:r>
                      <a:r>
                        <a:rPr lang="lv-LV" baseline="0" dirty="0" smtClean="0">
                          <a:solidFill>
                            <a:srgbClr val="00B050"/>
                          </a:solidFill>
                        </a:rPr>
                        <a:t>stādes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0953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Preses relīzes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-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37862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027200"/>
            <a:ext cx="8229600" cy="2098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dirty="0" smtClean="0"/>
              <a:t>[A] Kopīgais SOPHIS seminārs (0.25)</a:t>
            </a:r>
          </a:p>
          <a:p>
            <a:pPr marL="0" indent="0">
              <a:buNone/>
            </a:pPr>
            <a:r>
              <a:rPr lang="lv-LV" dirty="0" smtClean="0"/>
              <a:t>[B] Nav paredzēts konkrēts skaits, bet būs </a:t>
            </a:r>
            <a:r>
              <a:rPr lang="lv-LV" dirty="0" smtClean="0"/>
              <a:t>vēl</a:t>
            </a: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327725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rezultātu </a:t>
            </a:r>
            <a:r>
              <a:rPr lang="lv-LV" dirty="0" smtClean="0"/>
              <a:t>apkopojums (5)</a:t>
            </a:r>
            <a:endParaRPr lang="lv-LV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891106"/>
              </p:ext>
            </p:extLst>
          </p:nvPr>
        </p:nvGraphicFramePr>
        <p:xfrm>
          <a:off x="457200" y="1268760"/>
          <a:ext cx="8229600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710">
                  <a:extLst>
                    <a:ext uri="{9D8B030D-6E8A-4147-A177-3AD203B41FA5}">
                      <a16:colId xmlns="" xmlns:a16="http://schemas.microsoft.com/office/drawing/2014/main" val="586302933"/>
                    </a:ext>
                  </a:extLst>
                </a:gridCol>
                <a:gridCol w="900100">
                  <a:extLst>
                    <a:ext uri="{9D8B030D-6E8A-4147-A177-3AD203B41FA5}">
                      <a16:colId xmlns="" xmlns:a16="http://schemas.microsoft.com/office/drawing/2014/main" val="2368083602"/>
                    </a:ext>
                  </a:extLst>
                </a:gridCol>
                <a:gridCol w="810090">
                  <a:extLst>
                    <a:ext uri="{9D8B030D-6E8A-4147-A177-3AD203B41FA5}">
                      <a16:colId xmlns="" xmlns:a16="http://schemas.microsoft.com/office/drawing/2014/main" val="790129749"/>
                    </a:ext>
                  </a:extLst>
                </a:gridCol>
                <a:gridCol w="585065">
                  <a:extLst>
                    <a:ext uri="{9D8B030D-6E8A-4147-A177-3AD203B41FA5}">
                      <a16:colId xmlns="" xmlns:a16="http://schemas.microsoft.com/office/drawing/2014/main" val="2145385664"/>
                    </a:ext>
                  </a:extLst>
                </a:gridCol>
                <a:gridCol w="855095">
                  <a:extLst>
                    <a:ext uri="{9D8B030D-6E8A-4147-A177-3AD203B41FA5}">
                      <a16:colId xmlns="" xmlns:a16="http://schemas.microsoft.com/office/drawing/2014/main" val="1813285192"/>
                    </a:ext>
                  </a:extLst>
                </a:gridCol>
                <a:gridCol w="945105"/>
                <a:gridCol w="829435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Rādītājs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Plānots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Kopā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aseline="0" dirty="0" smtClean="0"/>
                        <a:t>Posmi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9737326"/>
                  </a:ext>
                </a:extLst>
              </a:tr>
              <a:tr h="354320"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="1" baseline="0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/>
                        <a:t>Ienākumi no līgumdarbiem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95k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78.6k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7.9k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35.7k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35k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0+[A]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635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/>
                        <a:t>Līdzfinansējuma apjoms no ZI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172k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108k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5.6k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45.1k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57.3k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0+[B]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798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FF0000"/>
                          </a:solidFill>
                        </a:rPr>
                        <a:t>Patenti (Latvijas)</a:t>
                      </a:r>
                      <a:endParaRPr lang="lv-LV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lv-LV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1+[</a:t>
                      </a:r>
                      <a:r>
                        <a:rPr lang="lv-LV" dirty="0" smtClean="0"/>
                        <a:t>C]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0953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/>
                        <a:t>ZI ieņēmumi no sinerģijas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-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336.2k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108.7k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227.5k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0+[D]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37862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879050"/>
            <a:ext cx="8229600" cy="22471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dirty="0" smtClean="0"/>
              <a:t>[A] Notiek pārrunas, bet vēl nav līgumu.</a:t>
            </a:r>
          </a:p>
          <a:p>
            <a:pPr marL="0" indent="0">
              <a:buNone/>
            </a:pPr>
            <a:r>
              <a:rPr lang="lv-LV" dirty="0" smtClean="0"/>
              <a:t>[B] Pagaidām izskatās 58.7k, var mainīties</a:t>
            </a:r>
          </a:p>
          <a:p>
            <a:pPr marL="0" indent="0">
              <a:buNone/>
            </a:pPr>
            <a:r>
              <a:rPr lang="lv-LV" dirty="0" smtClean="0"/>
              <a:t>[C] </a:t>
            </a:r>
            <a:r>
              <a:rPr lang="lv-LV" dirty="0" smtClean="0"/>
              <a:t>Vēl tiek gatavots 1 MedWear…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[D] Precīzi skaitļi būs gada beigās, tiks sasniegts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0077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rezultātu </a:t>
            </a:r>
            <a:r>
              <a:rPr lang="lv-LV" dirty="0" smtClean="0"/>
              <a:t>apkopojums (6)</a:t>
            </a:r>
            <a:endParaRPr lang="lv-LV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522243"/>
              </p:ext>
            </p:extLst>
          </p:nvPr>
        </p:nvGraphicFramePr>
        <p:xfrm>
          <a:off x="457200" y="1268760"/>
          <a:ext cx="8229600" cy="248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710">
                  <a:extLst>
                    <a:ext uri="{9D8B030D-6E8A-4147-A177-3AD203B41FA5}">
                      <a16:colId xmlns="" xmlns:a16="http://schemas.microsoft.com/office/drawing/2014/main" val="586302933"/>
                    </a:ext>
                  </a:extLst>
                </a:gridCol>
                <a:gridCol w="900100">
                  <a:extLst>
                    <a:ext uri="{9D8B030D-6E8A-4147-A177-3AD203B41FA5}">
                      <a16:colId xmlns="" xmlns:a16="http://schemas.microsoft.com/office/drawing/2014/main" val="2368083602"/>
                    </a:ext>
                  </a:extLst>
                </a:gridCol>
                <a:gridCol w="810090">
                  <a:extLst>
                    <a:ext uri="{9D8B030D-6E8A-4147-A177-3AD203B41FA5}">
                      <a16:colId xmlns="" xmlns:a16="http://schemas.microsoft.com/office/drawing/2014/main" val="790129749"/>
                    </a:ext>
                  </a:extLst>
                </a:gridCol>
                <a:gridCol w="585065">
                  <a:extLst>
                    <a:ext uri="{9D8B030D-6E8A-4147-A177-3AD203B41FA5}">
                      <a16:colId xmlns="" xmlns:a16="http://schemas.microsoft.com/office/drawing/2014/main" val="2145385664"/>
                    </a:ext>
                  </a:extLst>
                </a:gridCol>
                <a:gridCol w="855095">
                  <a:extLst>
                    <a:ext uri="{9D8B030D-6E8A-4147-A177-3AD203B41FA5}">
                      <a16:colId xmlns="" xmlns:a16="http://schemas.microsoft.com/office/drawing/2014/main" val="1813285192"/>
                    </a:ext>
                  </a:extLst>
                </a:gridCol>
                <a:gridCol w="945105"/>
                <a:gridCol w="829435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Rādītājs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Plānots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Kopā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aseline="0" dirty="0" smtClean="0"/>
                        <a:t>Posmi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9737326"/>
                  </a:ext>
                </a:extLst>
              </a:tr>
              <a:tr h="354320"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="1" baseline="0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/>
                        <a:t>Aprobētas</a:t>
                      </a:r>
                      <a:r>
                        <a:rPr lang="lv-LV" baseline="0" dirty="0" smtClean="0"/>
                        <a:t> tehnoloģijas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1+[</a:t>
                      </a:r>
                      <a:r>
                        <a:rPr lang="lv-LV" dirty="0" smtClean="0"/>
                        <a:t>A]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635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FF0000"/>
                          </a:solidFill>
                        </a:rPr>
                        <a:t>Intelektuālā īpašuma</a:t>
                      </a:r>
                      <a:r>
                        <a:rPr lang="lv-LV" baseline="0" dirty="0" smtClean="0">
                          <a:solidFill>
                            <a:srgbClr val="FF0000"/>
                          </a:solidFill>
                        </a:rPr>
                        <a:t> komercializācijas līgumi</a:t>
                      </a:r>
                      <a:endParaRPr lang="lv-LV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0+[B]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798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FF0000"/>
                          </a:solidFill>
                        </a:rPr>
                        <a:t>Spin-off</a:t>
                      </a:r>
                      <a:r>
                        <a:rPr lang="lv-LV" baseline="0" dirty="0" smtClean="0">
                          <a:solidFill>
                            <a:srgbClr val="FF0000"/>
                          </a:solidFill>
                        </a:rPr>
                        <a:t> uzņēmumi</a:t>
                      </a:r>
                      <a:endParaRPr lang="lv-LV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0+[C]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0953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/>
                        <a:t>Tehnoloģiskā prognoze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0+[D]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37862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879050"/>
            <a:ext cx="8435280" cy="22471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dirty="0" smtClean="0"/>
              <a:t>[A] </a:t>
            </a:r>
            <a:r>
              <a:rPr lang="lv-LV" dirty="0" smtClean="0"/>
              <a:t>MedWear </a:t>
            </a:r>
            <a:r>
              <a:rPr lang="lv-LV" dirty="0" smtClean="0"/>
              <a:t>(1)</a:t>
            </a:r>
          </a:p>
          <a:p>
            <a:pPr marL="0" indent="0">
              <a:buNone/>
            </a:pPr>
            <a:r>
              <a:rPr lang="lv-LV" dirty="0" smtClean="0"/>
              <a:t>[B] Notiek pārrunas par MedWear (1) un TestBed (1)</a:t>
            </a:r>
          </a:p>
          <a:p>
            <a:pPr marL="0" indent="0">
              <a:buNone/>
            </a:pPr>
            <a:r>
              <a:rPr lang="lv-LV" dirty="0" smtClean="0"/>
              <a:t>[C] HackMotion (1)</a:t>
            </a:r>
          </a:p>
          <a:p>
            <a:pPr marL="0" indent="0">
              <a:buNone/>
            </a:pPr>
            <a:r>
              <a:rPr lang="lv-LV" dirty="0" smtClean="0"/>
              <a:t>[D] Tiek gatavota (1)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1834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Kopsavilkums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lv-LV" dirty="0" smtClean="0">
                <a:solidFill>
                  <a:srgbClr val="00B050"/>
                </a:solidFill>
              </a:rPr>
              <a:t>Labais/pārsniegtais</a:t>
            </a:r>
            <a:r>
              <a:rPr lang="lv-LV" dirty="0" smtClean="0"/>
              <a:t>:</a:t>
            </a:r>
          </a:p>
          <a:p>
            <a:pPr lvl="1"/>
            <a:r>
              <a:rPr lang="lv-LV" dirty="0" smtClean="0"/>
              <a:t>Prezentācijas starptautiskos semināros/konferencēs, prototipi, metodoloģijas, maketi, iesaiste startpautiskos projektos, bakalaura darbi, populārzinātniskie raksti/pasākumi, izstādes, semināri, preses relīzes</a:t>
            </a:r>
          </a:p>
          <a:p>
            <a:r>
              <a:rPr lang="lv-LV" dirty="0" smtClean="0">
                <a:solidFill>
                  <a:srgbClr val="FFC000"/>
                </a:solidFill>
              </a:rPr>
              <a:t>Vēl jāpagūst:</a:t>
            </a:r>
          </a:p>
          <a:p>
            <a:pPr lvl="1"/>
            <a:r>
              <a:rPr lang="lv-LV" dirty="0" smtClean="0"/>
              <a:t>Patents, SNIP&gt;1 raksts, Tehnoloģiskā prognoze</a:t>
            </a:r>
          </a:p>
          <a:p>
            <a:r>
              <a:rPr lang="lv-LV" dirty="0" smtClean="0">
                <a:solidFill>
                  <a:srgbClr val="FF0000"/>
                </a:solidFill>
              </a:rPr>
              <a:t>Sliktais/visdrīzāk nepagūsim</a:t>
            </a:r>
            <a:r>
              <a:rPr lang="lv-LV" dirty="0" smtClean="0"/>
              <a:t>:</a:t>
            </a:r>
          </a:p>
          <a:p>
            <a:pPr lvl="1"/>
            <a:r>
              <a:rPr lang="lv-LV" dirty="0" smtClean="0"/>
              <a:t>3 SCOPUS raksti (var pagūt iesniegt, bet ne publicēt), promocijas darbi (1-2 var pagūt iesniegt, bet ne aizstāvēt), spin-off uzņēmums un komercializācijas līgums.</a:t>
            </a:r>
          </a:p>
          <a:p>
            <a:pPr lvl="1"/>
            <a:endParaRPr lang="lv-LV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301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Vārds kolēģiem!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r>
              <a:rPr lang="lv-LV" dirty="0"/>
              <a:t>Jautājumi?</a:t>
            </a:r>
          </a:p>
          <a:p>
            <a:pPr marL="0" indent="0" algn="ctr">
              <a:buNone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2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Mērķi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0275" cy="4525963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lv-LV" b="1" dirty="0"/>
              <a:t>Atvieglot KFS izgatavošanu, programmēšanu un lietošanu</a:t>
            </a:r>
            <a:r>
              <a:rPr lang="lv-LV" dirty="0"/>
              <a:t>, tādējādi veicinot tautsaimniecībā konkurētspējīgu inovatīvu KFS balstītu produktu izgatavošanu, gan arī atvieglojot to ikdienas lietošanu, tādējādi mazinot digitālo plaisu;</a:t>
            </a:r>
          </a:p>
          <a:p>
            <a:pPr marL="514350" lvl="0" indent="-514350">
              <a:buFont typeface="+mj-lt"/>
              <a:buAutoNum type="arabicPeriod"/>
            </a:pPr>
            <a:r>
              <a:rPr lang="lv-LV" b="1" dirty="0"/>
              <a:t>Uzlabot medicīnas pakalpojumu kvalitāti un sniegšanas ērtību</a:t>
            </a:r>
            <a:r>
              <a:rPr lang="lv-LV" dirty="0"/>
              <a:t>, atļaujot efektīvāku profilaksi, laicīgāku diagnostiku un veiksmīgāku ārstēšanu un rehabilitāciju balstoties uz inovatīviem risinājumiem gan klātienē, gan attālināti telemedicīnā;</a:t>
            </a:r>
          </a:p>
          <a:p>
            <a:pPr marL="514350" lvl="0" indent="-514350">
              <a:buFont typeface="+mj-lt"/>
              <a:buAutoNum type="arabicPeriod"/>
            </a:pPr>
            <a:r>
              <a:rPr lang="lv-LV" b="1" dirty="0"/>
              <a:t>Uzlabot ceļu satiksmes drošību un transporta līdzekļu izmantošanas ērtumu </a:t>
            </a:r>
            <a:r>
              <a:rPr lang="lv-LV" dirty="0"/>
              <a:t>pielietojot viedo transporta sistēmu tehnoloģijas.</a:t>
            </a:r>
          </a:p>
          <a:p>
            <a:pPr marL="514350" indent="-514350">
              <a:buFont typeface="+mj-lt"/>
              <a:buAutoNum type="arabicPeriod"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58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3 mērķi =&gt; 3 grupas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lv-LV" b="1" dirty="0"/>
              <a:t>TestBed</a:t>
            </a:r>
            <a:r>
              <a:rPr lang="lv-LV" dirty="0"/>
              <a:t> – </a:t>
            </a:r>
            <a:r>
              <a:rPr lang="lv-LV" u="sng" dirty="0"/>
              <a:t>attīsta viedo sensoru un to tīklu inovatīvas aparatūras un programmatūras platformas kiberfizikālās sistēmas</a:t>
            </a:r>
            <a:endParaRPr lang="lv-LV" dirty="0"/>
          </a:p>
          <a:p>
            <a:pPr lvl="0"/>
            <a:r>
              <a:rPr lang="lv-LV" b="1" dirty="0"/>
              <a:t>MedWear</a:t>
            </a:r>
            <a:r>
              <a:rPr lang="lv-LV" dirty="0"/>
              <a:t> – </a:t>
            </a:r>
            <a:r>
              <a:rPr lang="lv-LV" u="sng" dirty="0"/>
              <a:t>izstrādā KFS medicīnas un telemedicīnas pielietojumiem un attīsta valkājamo sensoru tīklu tehnoloģijas</a:t>
            </a:r>
            <a:r>
              <a:rPr lang="lv-LV" dirty="0"/>
              <a:t>;</a:t>
            </a:r>
          </a:p>
          <a:p>
            <a:r>
              <a:rPr lang="lv-LV" b="1" dirty="0"/>
              <a:t>SmartCar</a:t>
            </a:r>
            <a:r>
              <a:rPr lang="lv-LV" dirty="0"/>
              <a:t> – </a:t>
            </a:r>
            <a:r>
              <a:rPr lang="lv-LV" u="sng" dirty="0"/>
              <a:t>attīsta viedo sensoru pielietojumus viedajās transporta sistēmās, kā arī veido un testē progresīvas autovadītāja atbalsta sistēmas (ADAS)</a:t>
            </a:r>
            <a:r>
              <a:rPr lang="lv-LV" dirty="0"/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43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TestBed grupa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b="1" dirty="0"/>
              <a:t>Vīzija</a:t>
            </a:r>
            <a:r>
              <a:rPr lang="lv-LV" dirty="0"/>
              <a:t> – izveidot programmatūras un iekārtu infrastruktūru, kas atvieglotu jaunu iegulto sensoru iekārtu izstrādi, testēšanu, centralizētu programmēšanu, atkļūdošanu u.t.t.</a:t>
            </a:r>
          </a:p>
          <a:p>
            <a:r>
              <a:rPr lang="lv-LV" b="1" dirty="0"/>
              <a:t>Rezultāti īsumā</a:t>
            </a:r>
            <a:r>
              <a:rPr lang="lv-LV" dirty="0"/>
              <a:t>: Modulāras iegulto sistēmu prototipēšanas, profilēšanas, atkļūdošanas un novērtēšanas sistēmas prototips un koncepcijas validācija, </a:t>
            </a:r>
            <a:r>
              <a:rPr lang="lv-LV" dirty="0" smtClean="0"/>
              <a:t>norit aprobācija</a:t>
            </a:r>
            <a:r>
              <a:rPr lang="lv-LV" dirty="0" smtClean="0"/>
              <a:t>. 2 publikācijas.</a:t>
            </a:r>
            <a:endParaRPr lang="lv-LV" dirty="0"/>
          </a:p>
          <a:p>
            <a:r>
              <a:rPr lang="lv-LV" b="1" dirty="0"/>
              <a:t>Sīkāk</a:t>
            </a:r>
            <a:r>
              <a:rPr lang="lv-LV" dirty="0"/>
              <a:t>: </a:t>
            </a:r>
            <a:r>
              <a:rPr lang="lv-LV" dirty="0" smtClean="0"/>
              <a:t>Rihards Balašs, Arnis Salmiņš, Didzis Lapsa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098" name="Picture 2" descr="https://encrypted-tbn3.gstatic.com/images?q=tbn:ANd9GcSsgHvcYu2h1ebnCnVJb5jJaKEFH0ZMMgIdE-Jfis5ADRj2zo2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660" y="393700"/>
            <a:ext cx="1171576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32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MedWear grupa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b="1" dirty="0"/>
              <a:t>Vīzija</a:t>
            </a:r>
            <a:r>
              <a:rPr lang="lv-LV" dirty="0"/>
              <a:t> – Izveidot viedā apģērba infrastruktūru, sensorus un datu apstrādes metodes, lai veicinātu ērtu un zemu izmaksu valkājamu iekārtu pielietojumu medicīnā un telemedicīnā.</a:t>
            </a:r>
          </a:p>
          <a:p>
            <a:r>
              <a:rPr lang="lv-LV" b="1" dirty="0"/>
              <a:t>Rezultāti īsumā</a:t>
            </a:r>
            <a:r>
              <a:rPr lang="lv-LV" dirty="0"/>
              <a:t>: </a:t>
            </a:r>
            <a:r>
              <a:rPr lang="en-GB" dirty="0" err="1"/>
              <a:t>Izstrādāti</a:t>
            </a:r>
            <a:r>
              <a:rPr lang="en-GB" dirty="0"/>
              <a:t> </a:t>
            </a:r>
            <a:r>
              <a:rPr lang="en-GB" dirty="0" err="1"/>
              <a:t>eksperimentālie</a:t>
            </a:r>
            <a:r>
              <a:rPr lang="en-GB" dirty="0"/>
              <a:t> </a:t>
            </a:r>
            <a:r>
              <a:rPr lang="en-GB" dirty="0" err="1"/>
              <a:t>maketi</a:t>
            </a:r>
            <a:r>
              <a:rPr lang="en-GB" dirty="0"/>
              <a:t> </a:t>
            </a:r>
            <a:r>
              <a:rPr lang="en-GB" dirty="0" err="1"/>
              <a:t>datu</a:t>
            </a:r>
            <a:r>
              <a:rPr lang="en-GB" dirty="0"/>
              <a:t> </a:t>
            </a:r>
            <a:r>
              <a:rPr lang="en-GB" dirty="0" err="1"/>
              <a:t>ieguvei</a:t>
            </a:r>
            <a:r>
              <a:rPr lang="en-GB" dirty="0"/>
              <a:t> un </a:t>
            </a:r>
            <a:r>
              <a:rPr lang="en-GB" dirty="0" err="1"/>
              <a:t>apstrādei</a:t>
            </a:r>
            <a:r>
              <a:rPr lang="en-GB" dirty="0"/>
              <a:t>. </a:t>
            </a:r>
            <a:r>
              <a:rPr lang="en-GB" dirty="0" err="1"/>
              <a:t>Tiek</a:t>
            </a:r>
            <a:r>
              <a:rPr lang="en-GB" dirty="0"/>
              <a:t> </a:t>
            </a:r>
            <a:r>
              <a:rPr lang="en-GB" dirty="0" err="1" smtClean="0"/>
              <a:t>veikt</a:t>
            </a:r>
            <a:r>
              <a:rPr lang="lv-LV" dirty="0" smtClean="0"/>
              <a:t>a aprobācija galvas apsēja maketam un sirds sensoru izstrāde. 2 publikācijas.</a:t>
            </a:r>
            <a:endParaRPr lang="lv-LV" dirty="0"/>
          </a:p>
          <a:p>
            <a:r>
              <a:rPr lang="lv-LV" b="1" dirty="0"/>
              <a:t>Sīkāk</a:t>
            </a:r>
            <a:r>
              <a:rPr lang="lv-LV" dirty="0"/>
              <a:t>: </a:t>
            </a:r>
            <a:r>
              <a:rPr lang="lv-LV" dirty="0" smtClean="0"/>
              <a:t>Armands </a:t>
            </a:r>
            <a:r>
              <a:rPr lang="lv-LV" dirty="0" smtClean="0"/>
              <a:t>Ancāns un Juris Ormanis</a:t>
            </a:r>
            <a:endParaRPr lang="lv-LV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074" name="Picture 2" descr="http://img.sxsw.com/2015/spg_images/IAP4106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6575" y="103555"/>
            <a:ext cx="2227748" cy="1485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93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SmartCar grupa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b="1" dirty="0"/>
              <a:t>Vīzija</a:t>
            </a:r>
            <a:r>
              <a:rPr lang="lv-LV" dirty="0"/>
              <a:t> – Uzlabot CS drošību un auto izmantošanas ērtumu attīstot viedos sensorus un progresīvas vadītāja atbalsta sistēmas (ADAS), kā arī validēt tās pašbraucoša auto testa vidē. Validācija piedaloties GCDC.</a:t>
            </a:r>
          </a:p>
          <a:p>
            <a:r>
              <a:rPr lang="lv-LV" b="1" dirty="0"/>
              <a:t>Rezultāti īsumā</a:t>
            </a:r>
            <a:r>
              <a:rPr lang="lv-LV" dirty="0"/>
              <a:t>: Turpinās darbs pie viedo </a:t>
            </a:r>
            <a:r>
              <a:rPr lang="lv-LV" dirty="0" smtClean="0"/>
              <a:t>auto sistēmām</a:t>
            </a:r>
            <a:r>
              <a:rPr lang="lv-LV" dirty="0"/>
              <a:t>. </a:t>
            </a:r>
            <a:r>
              <a:rPr lang="lv-LV" dirty="0" smtClean="0"/>
              <a:t>Gan pilna izmēra auto līmenī, gan miniatūras testa trases līmenī, t.sk. </a:t>
            </a:r>
            <a:r>
              <a:rPr lang="lv-LV" dirty="0"/>
              <a:t>sistēma automātiskai un pusautomātiskai lēmumu </a:t>
            </a:r>
            <a:r>
              <a:rPr lang="lv-LV" dirty="0" smtClean="0"/>
              <a:t>pieņemšanai, t.sk. stereoredze. 2 publikācijas.</a:t>
            </a:r>
            <a:endParaRPr lang="lv-LV" dirty="0"/>
          </a:p>
          <a:p>
            <a:r>
              <a:rPr lang="lv-LV" b="1" dirty="0"/>
              <a:t>Sīkāk</a:t>
            </a:r>
            <a:r>
              <a:rPr lang="lv-LV" dirty="0"/>
              <a:t>: </a:t>
            </a:r>
            <a:r>
              <a:rPr lang="lv-LV" dirty="0" smtClean="0"/>
              <a:t>Ingars </a:t>
            </a:r>
            <a:r>
              <a:rPr lang="lv-LV" dirty="0" smtClean="0"/>
              <a:t>Ribners, Aleksandrs</a:t>
            </a:r>
            <a:endParaRPr lang="lv-LV" dirty="0"/>
          </a:p>
          <a:p>
            <a:endParaRPr lang="lv-LV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122" name="Picture 2" descr="http://www.edi.lv/media/uploads/UserFiles/notikumi-files/gcdc/mazda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19" y="107414"/>
            <a:ext cx="2214441" cy="1477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84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rezultātu </a:t>
            </a:r>
            <a:r>
              <a:rPr lang="lv-LV" dirty="0" smtClean="0"/>
              <a:t>apkopojums (1)</a:t>
            </a:r>
            <a:endParaRPr lang="lv-LV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76718"/>
              </p:ext>
            </p:extLst>
          </p:nvPr>
        </p:nvGraphicFramePr>
        <p:xfrm>
          <a:off x="457200" y="1268760"/>
          <a:ext cx="8229600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710">
                  <a:extLst>
                    <a:ext uri="{9D8B030D-6E8A-4147-A177-3AD203B41FA5}">
                      <a16:colId xmlns="" xmlns:a16="http://schemas.microsoft.com/office/drawing/2014/main" val="586302933"/>
                    </a:ext>
                  </a:extLst>
                </a:gridCol>
                <a:gridCol w="900100">
                  <a:extLst>
                    <a:ext uri="{9D8B030D-6E8A-4147-A177-3AD203B41FA5}">
                      <a16:colId xmlns="" xmlns:a16="http://schemas.microsoft.com/office/drawing/2014/main" val="2368083602"/>
                    </a:ext>
                  </a:extLst>
                </a:gridCol>
                <a:gridCol w="765085">
                  <a:extLst>
                    <a:ext uri="{9D8B030D-6E8A-4147-A177-3AD203B41FA5}">
                      <a16:colId xmlns="" xmlns:a16="http://schemas.microsoft.com/office/drawing/2014/main" val="790129749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2145385664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1813285192"/>
                    </a:ext>
                  </a:extLst>
                </a:gridCol>
                <a:gridCol w="765085"/>
                <a:gridCol w="1054460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Rādītājs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Plānots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Kopā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aseline="0" dirty="0" smtClean="0"/>
                        <a:t>Posmi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9737326"/>
                  </a:ext>
                </a:extLst>
              </a:tr>
              <a:tr h="354320"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="1" baseline="0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Žurnālu raksti (SNIP&gt;1)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0+[A</a:t>
                      </a:r>
                      <a:r>
                        <a:rPr lang="lv-LV" dirty="0" smtClean="0"/>
                        <a:t>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19248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rgbClr val="FF0000"/>
                          </a:solidFill>
                        </a:rPr>
                        <a:t>Citi raksti (SCOPUS, IEEE, WoS)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FF0000"/>
                          </a:solidFill>
                        </a:rPr>
                        <a:t>15.5</a:t>
                      </a:r>
                      <a:endParaRPr lang="lv-LV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6.5</a:t>
                      </a:r>
                      <a:r>
                        <a:rPr lang="lv-LV" dirty="0" smtClean="0"/>
                        <a:t>+[B]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1487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Prezentācijas starptautiskās</a:t>
                      </a: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 konferencēs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19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8+[</a:t>
                      </a:r>
                      <a:r>
                        <a:rPr lang="lv-LV" dirty="0" smtClean="0"/>
                        <a:t>C]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635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/>
                        <a:t>Prezentācijas starptautiskos semināros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199" y="4022120"/>
            <a:ext cx="8480285" cy="210404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dirty="0" smtClean="0"/>
              <a:t>[A] Sagatavots 1 raksts SmartCar </a:t>
            </a:r>
            <a:r>
              <a:rPr lang="lv-LV" dirty="0" smtClean="0"/>
              <a:t>grupai IEEE žurnālam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[B] Testbed grupa (</a:t>
            </a:r>
            <a:r>
              <a:rPr lang="lv-LV" dirty="0" smtClean="0"/>
              <a:t>1);  </a:t>
            </a:r>
            <a:r>
              <a:rPr lang="lv-LV" dirty="0" smtClean="0"/>
              <a:t>MedWear grupa </a:t>
            </a:r>
            <a:r>
              <a:rPr lang="lv-LV" dirty="0" smtClean="0"/>
              <a:t>(2); </a:t>
            </a:r>
            <a:r>
              <a:rPr lang="lv-LV" dirty="0" smtClean="0"/>
              <a:t>SmartCar grupa </a:t>
            </a:r>
            <a:r>
              <a:rPr lang="lv-LV" dirty="0" smtClean="0"/>
              <a:t>(2) - 1 gandrīz pabeigts, citiem vēl daudz darāmā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[C] Prezentācijas konferencēs par publikācijām </a:t>
            </a:r>
            <a:r>
              <a:rPr lang="lv-LV" dirty="0" smtClean="0"/>
              <a:t>(1+)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7290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rezultātu </a:t>
            </a:r>
            <a:r>
              <a:rPr lang="lv-LV" dirty="0" smtClean="0"/>
              <a:t>apkopojums (2)</a:t>
            </a:r>
            <a:endParaRPr lang="lv-LV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658476"/>
              </p:ext>
            </p:extLst>
          </p:nvPr>
        </p:nvGraphicFramePr>
        <p:xfrm>
          <a:off x="457200" y="1268760"/>
          <a:ext cx="8229600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710">
                  <a:extLst>
                    <a:ext uri="{9D8B030D-6E8A-4147-A177-3AD203B41FA5}">
                      <a16:colId xmlns="" xmlns:a16="http://schemas.microsoft.com/office/drawing/2014/main" val="586302933"/>
                    </a:ext>
                  </a:extLst>
                </a:gridCol>
                <a:gridCol w="990110">
                  <a:extLst>
                    <a:ext uri="{9D8B030D-6E8A-4147-A177-3AD203B41FA5}">
                      <a16:colId xmlns="" xmlns:a16="http://schemas.microsoft.com/office/drawing/2014/main" val="2368083602"/>
                    </a:ext>
                  </a:extLst>
                </a:gridCol>
                <a:gridCol w="675075">
                  <a:extLst>
                    <a:ext uri="{9D8B030D-6E8A-4147-A177-3AD203B41FA5}">
                      <a16:colId xmlns="" xmlns:a16="http://schemas.microsoft.com/office/drawing/2014/main" val="790129749"/>
                    </a:ext>
                  </a:extLst>
                </a:gridCol>
                <a:gridCol w="630070">
                  <a:extLst>
                    <a:ext uri="{9D8B030D-6E8A-4147-A177-3AD203B41FA5}">
                      <a16:colId xmlns="" xmlns:a16="http://schemas.microsoft.com/office/drawing/2014/main" val="2145385664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1813285192"/>
                    </a:ext>
                  </a:extLst>
                </a:gridCol>
                <a:gridCol w="855095"/>
                <a:gridCol w="1054460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Rādītājs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Plānots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Kopā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aseline="0" dirty="0" smtClean="0"/>
                        <a:t>Posmi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9737326"/>
                  </a:ext>
                </a:extLst>
              </a:tr>
              <a:tr h="354320"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="1" baseline="0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Uzlaboti studiju kursi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4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635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FF0000"/>
                          </a:solidFill>
                        </a:rPr>
                        <a:t>Aizstāvēti promocijas darbi</a:t>
                      </a:r>
                      <a:endParaRPr lang="lv-LV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lv-LV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r>
                        <a:rPr lang="lv-LV" dirty="0" smtClean="0"/>
                        <a:t>+[A]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798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/>
                        <a:t>Aizstāvēti maģistra</a:t>
                      </a:r>
                      <a:r>
                        <a:rPr lang="lv-LV" baseline="0" dirty="0" smtClean="0"/>
                        <a:t> darbi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7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4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0953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Aizstāvēti bakalaura darbi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-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7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37862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483640"/>
            <a:ext cx="8229600" cy="2642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dirty="0" smtClean="0"/>
              <a:t>[A] </a:t>
            </a:r>
            <a:r>
              <a:rPr lang="lv-LV" dirty="0" smtClean="0"/>
              <a:t>Šogad iesniedz: 1 SmartWear, </a:t>
            </a:r>
            <a:r>
              <a:rPr lang="lv-LV" dirty="0" smtClean="0"/>
              <a:t>studijas pabeidz 1 </a:t>
            </a:r>
            <a:r>
              <a:rPr lang="lv-LV" dirty="0" smtClean="0"/>
              <a:t>SmartCar.</a:t>
            </a:r>
            <a:br>
              <a:rPr lang="lv-LV" dirty="0" smtClean="0"/>
            </a:br>
            <a:r>
              <a:rPr lang="lv-LV" dirty="0" smtClean="0"/>
              <a:t>3 paredzētie doktoranti nomainīja darba vietu.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3800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Projekta rezultātu </a:t>
            </a:r>
            <a:r>
              <a:rPr lang="lv-LV" dirty="0" smtClean="0"/>
              <a:t>apkopojums (3)</a:t>
            </a:r>
            <a:endParaRPr lang="lv-LV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294838"/>
              </p:ext>
            </p:extLst>
          </p:nvPr>
        </p:nvGraphicFramePr>
        <p:xfrm>
          <a:off x="457200" y="1268760"/>
          <a:ext cx="8229600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710">
                  <a:extLst>
                    <a:ext uri="{9D8B030D-6E8A-4147-A177-3AD203B41FA5}">
                      <a16:colId xmlns="" xmlns:a16="http://schemas.microsoft.com/office/drawing/2014/main" val="586302933"/>
                    </a:ext>
                  </a:extLst>
                </a:gridCol>
                <a:gridCol w="990110">
                  <a:extLst>
                    <a:ext uri="{9D8B030D-6E8A-4147-A177-3AD203B41FA5}">
                      <a16:colId xmlns="" xmlns:a16="http://schemas.microsoft.com/office/drawing/2014/main" val="2368083602"/>
                    </a:ext>
                  </a:extLst>
                </a:gridCol>
                <a:gridCol w="675075">
                  <a:extLst>
                    <a:ext uri="{9D8B030D-6E8A-4147-A177-3AD203B41FA5}">
                      <a16:colId xmlns="" xmlns:a16="http://schemas.microsoft.com/office/drawing/2014/main" val="790129749"/>
                    </a:ext>
                  </a:extLst>
                </a:gridCol>
                <a:gridCol w="630070">
                  <a:extLst>
                    <a:ext uri="{9D8B030D-6E8A-4147-A177-3AD203B41FA5}">
                      <a16:colId xmlns="" xmlns:a16="http://schemas.microsoft.com/office/drawing/2014/main" val="2145385664"/>
                    </a:ext>
                  </a:extLst>
                </a:gridCol>
                <a:gridCol w="720080">
                  <a:extLst>
                    <a:ext uri="{9D8B030D-6E8A-4147-A177-3AD203B41FA5}">
                      <a16:colId xmlns="" xmlns:a16="http://schemas.microsoft.com/office/drawing/2014/main" val="1813285192"/>
                    </a:ext>
                  </a:extLst>
                </a:gridCol>
                <a:gridCol w="855095"/>
                <a:gridCol w="1054460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Rādītājs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Plānots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Kopā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aseline="0" dirty="0" smtClean="0"/>
                        <a:t>Posmi</a:t>
                      </a:r>
                      <a:endParaRPr lang="lv-LV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9737326"/>
                  </a:ext>
                </a:extLst>
              </a:tr>
              <a:tr h="354320"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b="1" baseline="0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lv-LV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Programmatūras prototipi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3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6350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Metodoloģijas/apraksti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798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rgbClr val="00B050"/>
                          </a:solidFill>
                        </a:rPr>
                        <a:t>Maketi,</a:t>
                      </a: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 Prototipi, tehnoloģijas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6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1+[</a:t>
                      </a:r>
                      <a:r>
                        <a:rPr lang="lv-LV" dirty="0" smtClean="0"/>
                        <a:t>A]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0953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Iesaiste starptautiskos projektos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-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1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0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2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37862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382040"/>
            <a:ext cx="8229600" cy="2744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dirty="0" smtClean="0"/>
              <a:t>[A] MedWear </a:t>
            </a:r>
            <a:r>
              <a:rPr lang="lv-LV" dirty="0" smtClean="0"/>
              <a:t>(12 nolašu sirds sistēmas makets); SmartCar (modeļu auto un trases eksperimentālais makets).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1658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4200</TotalTime>
  <Words>1027</Words>
  <Application>Microsoft Office PowerPoint</Application>
  <PresentationFormat>On-screen Show (4:3)</PresentationFormat>
  <Paragraphs>284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Projekts Nr. 1  «Kiberfizikālo sistēmu tehnoloģiju attīstība un to pielietojumi medicīnā un viedā transporta jomā (KiFiS)»</vt:lpstr>
      <vt:lpstr>Mērķi</vt:lpstr>
      <vt:lpstr>3 mērķi =&gt; 3 grupas</vt:lpstr>
      <vt:lpstr>TestBed grupa</vt:lpstr>
      <vt:lpstr>MedWear grupa</vt:lpstr>
      <vt:lpstr>SmartCar grupa</vt:lpstr>
      <vt:lpstr>Projekta rezultātu apkopojums (1)</vt:lpstr>
      <vt:lpstr>Projekta rezultātu apkopojums (2)</vt:lpstr>
      <vt:lpstr>Projekta rezultātu apkopojums (3)</vt:lpstr>
      <vt:lpstr>Projekta rezultātu apkopojums (4)</vt:lpstr>
      <vt:lpstr>Projekta rezultātu apkopojums (5)</vt:lpstr>
      <vt:lpstr>Projekta rezultātu apkopojums (6)</vt:lpstr>
      <vt:lpstr>Kopsavilkums</vt:lpstr>
      <vt:lpstr>Vārds kolēģiem!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Bezvadu sensoru tīklu, (BTS)</dc:title>
  <dc:creator>Edi_DL</dc:creator>
  <cp:lastModifiedBy>Krisjanis Nesenbergs</cp:lastModifiedBy>
  <cp:revision>139</cp:revision>
  <dcterms:created xsi:type="dcterms:W3CDTF">2006-08-16T00:00:00Z</dcterms:created>
  <dcterms:modified xsi:type="dcterms:W3CDTF">2017-11-30T06:35:38Z</dcterms:modified>
</cp:coreProperties>
</file>