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02" r:id="rId1"/>
  </p:sldMasterIdLst>
  <p:notesMasterIdLst>
    <p:notesMasterId r:id="rId31"/>
  </p:notesMasterIdLst>
  <p:handoutMasterIdLst>
    <p:handoutMasterId r:id="rId32"/>
  </p:handoutMasterIdLst>
  <p:sldIdLst>
    <p:sldId id="971" r:id="rId2"/>
    <p:sldId id="1505" r:id="rId3"/>
    <p:sldId id="1574" r:id="rId4"/>
    <p:sldId id="1547" r:id="rId5"/>
    <p:sldId id="1569" r:id="rId6"/>
    <p:sldId id="1572" r:id="rId7"/>
    <p:sldId id="1482" r:id="rId8"/>
    <p:sldId id="1483" r:id="rId9"/>
    <p:sldId id="1556" r:id="rId10"/>
    <p:sldId id="1558" r:id="rId11"/>
    <p:sldId id="1462" r:id="rId12"/>
    <p:sldId id="1460" r:id="rId13"/>
    <p:sldId id="1565" r:id="rId14"/>
    <p:sldId id="1422" r:id="rId15"/>
    <p:sldId id="1452" r:id="rId16"/>
    <p:sldId id="1456" r:id="rId17"/>
    <p:sldId id="1458" r:id="rId18"/>
    <p:sldId id="1573" r:id="rId19"/>
    <p:sldId id="1454" r:id="rId20"/>
    <p:sldId id="1564" r:id="rId21"/>
    <p:sldId id="1566" r:id="rId22"/>
    <p:sldId id="1570" r:id="rId23"/>
    <p:sldId id="1571" r:id="rId24"/>
    <p:sldId id="1499" r:id="rId25"/>
    <p:sldId id="1540" r:id="rId26"/>
    <p:sldId id="1509" r:id="rId27"/>
    <p:sldId id="1510" r:id="rId28"/>
    <p:sldId id="1498" r:id="rId29"/>
    <p:sldId id="1459" r:id="rId30"/>
  </p:sldIdLst>
  <p:sldSz cx="9144000" cy="6858000" type="screen4x3"/>
  <p:notesSz cx="7077075" cy="9383713"/>
  <p:defaultTextStyle>
    <a:defPPr>
      <a:defRPr lang="en-US"/>
    </a:defPPr>
    <a:lvl1pPr algn="l" rtl="0" fontAlgn="base">
      <a:lnSpc>
        <a:spcPct val="90000"/>
      </a:lnSpc>
      <a:spcBef>
        <a:spcPct val="20000"/>
      </a:spcBef>
      <a:spcAft>
        <a:spcPct val="0"/>
      </a:spcAft>
      <a:buClr>
        <a:schemeClr val="tx1"/>
      </a:buClr>
      <a:buSzPct val="75000"/>
      <a:buChar char="–"/>
      <a:defRPr sz="2000" kern="1200">
        <a:solidFill>
          <a:schemeClr val="tx1"/>
        </a:solidFill>
        <a:latin typeface="Arial" charset="0"/>
        <a:ea typeface="ＭＳ Ｐゴシック" pitchFamily="34" charset="-128"/>
        <a:cs typeface="+mn-cs"/>
      </a:defRPr>
    </a:lvl1pPr>
    <a:lvl2pPr marL="457200" algn="l" rtl="0" fontAlgn="base">
      <a:lnSpc>
        <a:spcPct val="90000"/>
      </a:lnSpc>
      <a:spcBef>
        <a:spcPct val="20000"/>
      </a:spcBef>
      <a:spcAft>
        <a:spcPct val="0"/>
      </a:spcAft>
      <a:buClr>
        <a:schemeClr val="tx1"/>
      </a:buClr>
      <a:buSzPct val="75000"/>
      <a:buChar char="–"/>
      <a:defRPr sz="2000" kern="1200">
        <a:solidFill>
          <a:schemeClr val="tx1"/>
        </a:solidFill>
        <a:latin typeface="Arial" charset="0"/>
        <a:ea typeface="ＭＳ Ｐゴシック" pitchFamily="34" charset="-128"/>
        <a:cs typeface="+mn-cs"/>
      </a:defRPr>
    </a:lvl2pPr>
    <a:lvl3pPr marL="914400" algn="l" rtl="0" fontAlgn="base">
      <a:lnSpc>
        <a:spcPct val="90000"/>
      </a:lnSpc>
      <a:spcBef>
        <a:spcPct val="20000"/>
      </a:spcBef>
      <a:spcAft>
        <a:spcPct val="0"/>
      </a:spcAft>
      <a:buClr>
        <a:schemeClr val="tx1"/>
      </a:buClr>
      <a:buSzPct val="75000"/>
      <a:buChar char="–"/>
      <a:defRPr sz="2000" kern="1200">
        <a:solidFill>
          <a:schemeClr val="tx1"/>
        </a:solidFill>
        <a:latin typeface="Arial" charset="0"/>
        <a:ea typeface="ＭＳ Ｐゴシック" pitchFamily="34" charset="-128"/>
        <a:cs typeface="+mn-cs"/>
      </a:defRPr>
    </a:lvl3pPr>
    <a:lvl4pPr marL="1371600" algn="l" rtl="0" fontAlgn="base">
      <a:lnSpc>
        <a:spcPct val="90000"/>
      </a:lnSpc>
      <a:spcBef>
        <a:spcPct val="20000"/>
      </a:spcBef>
      <a:spcAft>
        <a:spcPct val="0"/>
      </a:spcAft>
      <a:buClr>
        <a:schemeClr val="tx1"/>
      </a:buClr>
      <a:buSzPct val="75000"/>
      <a:buChar char="–"/>
      <a:defRPr sz="2000" kern="1200">
        <a:solidFill>
          <a:schemeClr val="tx1"/>
        </a:solidFill>
        <a:latin typeface="Arial" charset="0"/>
        <a:ea typeface="ＭＳ Ｐゴシック" pitchFamily="34" charset="-128"/>
        <a:cs typeface="+mn-cs"/>
      </a:defRPr>
    </a:lvl4pPr>
    <a:lvl5pPr marL="1828800" algn="l" rtl="0" fontAlgn="base">
      <a:lnSpc>
        <a:spcPct val="90000"/>
      </a:lnSpc>
      <a:spcBef>
        <a:spcPct val="20000"/>
      </a:spcBef>
      <a:spcAft>
        <a:spcPct val="0"/>
      </a:spcAft>
      <a:buClr>
        <a:schemeClr val="tx1"/>
      </a:buClr>
      <a:buSzPct val="75000"/>
      <a:buChar char="–"/>
      <a:defRPr sz="2000" kern="1200">
        <a:solidFill>
          <a:schemeClr val="tx1"/>
        </a:solidFill>
        <a:latin typeface="Arial" charset="0"/>
        <a:ea typeface="ＭＳ Ｐゴシック" pitchFamily="34" charset="-128"/>
        <a:cs typeface="+mn-cs"/>
      </a:defRPr>
    </a:lvl5pPr>
    <a:lvl6pPr marL="2286000" algn="l" defTabSz="914400" rtl="0" eaLnBrk="1" latinLnBrk="0" hangingPunct="1">
      <a:defRPr sz="2000" kern="1200">
        <a:solidFill>
          <a:schemeClr val="tx1"/>
        </a:solidFill>
        <a:latin typeface="Arial" charset="0"/>
        <a:ea typeface="ＭＳ Ｐゴシック" pitchFamily="34" charset="-128"/>
        <a:cs typeface="+mn-cs"/>
      </a:defRPr>
    </a:lvl6pPr>
    <a:lvl7pPr marL="2743200" algn="l" defTabSz="914400" rtl="0" eaLnBrk="1" latinLnBrk="0" hangingPunct="1">
      <a:defRPr sz="2000" kern="1200">
        <a:solidFill>
          <a:schemeClr val="tx1"/>
        </a:solidFill>
        <a:latin typeface="Arial" charset="0"/>
        <a:ea typeface="ＭＳ Ｐゴシック" pitchFamily="34" charset="-128"/>
        <a:cs typeface="+mn-cs"/>
      </a:defRPr>
    </a:lvl7pPr>
    <a:lvl8pPr marL="3200400" algn="l" defTabSz="914400" rtl="0" eaLnBrk="1" latinLnBrk="0" hangingPunct="1">
      <a:defRPr sz="2000" kern="1200">
        <a:solidFill>
          <a:schemeClr val="tx1"/>
        </a:solidFill>
        <a:latin typeface="Arial" charset="0"/>
        <a:ea typeface="ＭＳ Ｐゴシック" pitchFamily="34" charset="-128"/>
        <a:cs typeface="+mn-cs"/>
      </a:defRPr>
    </a:lvl8pPr>
    <a:lvl9pPr marL="3657600" algn="l" defTabSz="914400" rtl="0" eaLnBrk="1" latinLnBrk="0" hangingPunct="1">
      <a:defRPr sz="20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FFCC"/>
    <a:srgbClr val="FF0000"/>
    <a:srgbClr val="ED3705"/>
    <a:srgbClr val="C1D486"/>
    <a:srgbClr val="0588D9"/>
    <a:srgbClr val="65E7F5"/>
    <a:srgbClr val="97B24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p:cViewPr varScale="1">
        <p:scale>
          <a:sx n="171" d="100"/>
          <a:sy n="171" d="100"/>
        </p:scale>
        <p:origin x="-90"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686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819" tIns="45911" rIns="91819" bIns="45911" numCol="1" anchor="t" anchorCtr="0" compatLnSpc="1">
            <a:prstTxWarp prst="textNoShape">
              <a:avLst/>
            </a:prstTxWarp>
          </a:bodyPr>
          <a:lstStyle>
            <a:lvl1pPr defTabSz="919163">
              <a:lnSpc>
                <a:spcPct val="100000"/>
              </a:lnSpc>
              <a:spcBef>
                <a:spcPct val="0"/>
              </a:spcBef>
              <a:buClrTx/>
              <a:buSzTx/>
              <a:buFontTx/>
              <a:buNone/>
              <a:defRPr sz="1100">
                <a:latin typeface="Times New Roman" pitchFamily="18" charset="0"/>
              </a:defRPr>
            </a:lvl1pPr>
          </a:lstStyle>
          <a:p>
            <a:pPr>
              <a:defRPr/>
            </a:pPr>
            <a:endParaRPr lang="en-US"/>
          </a:p>
        </p:txBody>
      </p:sp>
      <p:sp>
        <p:nvSpPr>
          <p:cNvPr id="67587" name="Rectangle 3"/>
          <p:cNvSpPr>
            <a:spLocks noGrp="1" noChangeArrowheads="1"/>
          </p:cNvSpPr>
          <p:nvPr>
            <p:ph type="dt" sz="quarter" idx="1"/>
          </p:nvPr>
        </p:nvSpPr>
        <p:spPr bwMode="auto">
          <a:xfrm>
            <a:off x="4008438" y="0"/>
            <a:ext cx="306863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819" tIns="45911" rIns="91819" bIns="45911" numCol="1" anchor="t" anchorCtr="0" compatLnSpc="1">
            <a:prstTxWarp prst="textNoShape">
              <a:avLst/>
            </a:prstTxWarp>
          </a:bodyPr>
          <a:lstStyle>
            <a:lvl1pPr algn="r" defTabSz="919163">
              <a:lnSpc>
                <a:spcPct val="100000"/>
              </a:lnSpc>
              <a:spcBef>
                <a:spcPct val="0"/>
              </a:spcBef>
              <a:buClrTx/>
              <a:buSzTx/>
              <a:buFontTx/>
              <a:buNone/>
              <a:defRPr sz="1100">
                <a:latin typeface="Times New Roman" pitchFamily="18" charset="0"/>
              </a:defRPr>
            </a:lvl1pPr>
          </a:lstStyle>
          <a:p>
            <a:pPr>
              <a:defRPr/>
            </a:pPr>
            <a:endParaRPr lang="en-US"/>
          </a:p>
        </p:txBody>
      </p:sp>
      <p:sp>
        <p:nvSpPr>
          <p:cNvPr id="67588" name="Rectangle 4"/>
          <p:cNvSpPr>
            <a:spLocks noGrp="1" noChangeArrowheads="1"/>
          </p:cNvSpPr>
          <p:nvPr>
            <p:ph type="ftr" sz="quarter" idx="2"/>
          </p:nvPr>
        </p:nvSpPr>
        <p:spPr bwMode="auto">
          <a:xfrm>
            <a:off x="0" y="8916988"/>
            <a:ext cx="30686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819" tIns="45911" rIns="91819" bIns="45911" numCol="1" anchor="b" anchorCtr="0" compatLnSpc="1">
            <a:prstTxWarp prst="textNoShape">
              <a:avLst/>
            </a:prstTxWarp>
          </a:bodyPr>
          <a:lstStyle>
            <a:lvl1pPr defTabSz="919163">
              <a:lnSpc>
                <a:spcPct val="100000"/>
              </a:lnSpc>
              <a:spcBef>
                <a:spcPct val="0"/>
              </a:spcBef>
              <a:buClrTx/>
              <a:buSzTx/>
              <a:buFontTx/>
              <a:buNone/>
              <a:defRPr sz="1100">
                <a:latin typeface="Times New Roman" pitchFamily="18" charset="0"/>
              </a:defRPr>
            </a:lvl1pPr>
          </a:lstStyle>
          <a:p>
            <a:pPr>
              <a:defRPr/>
            </a:pPr>
            <a:endParaRPr lang="en-US"/>
          </a:p>
        </p:txBody>
      </p:sp>
      <p:sp>
        <p:nvSpPr>
          <p:cNvPr id="67589" name="Rectangle 5"/>
          <p:cNvSpPr>
            <a:spLocks noGrp="1" noChangeArrowheads="1"/>
          </p:cNvSpPr>
          <p:nvPr>
            <p:ph type="sldNum" sz="quarter" idx="3"/>
          </p:nvPr>
        </p:nvSpPr>
        <p:spPr bwMode="auto">
          <a:xfrm>
            <a:off x="4008438" y="8916988"/>
            <a:ext cx="306863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819" tIns="45911" rIns="91819" bIns="45911" numCol="1" anchor="b" anchorCtr="0" compatLnSpc="1">
            <a:prstTxWarp prst="textNoShape">
              <a:avLst/>
            </a:prstTxWarp>
          </a:bodyPr>
          <a:lstStyle>
            <a:lvl1pPr algn="r" defTabSz="919163">
              <a:lnSpc>
                <a:spcPct val="100000"/>
              </a:lnSpc>
              <a:spcBef>
                <a:spcPct val="0"/>
              </a:spcBef>
              <a:buClrTx/>
              <a:buSzTx/>
              <a:buFontTx/>
              <a:buNone/>
              <a:defRPr sz="1100">
                <a:latin typeface="Times New Roman" pitchFamily="18" charset="0"/>
              </a:defRPr>
            </a:lvl1pPr>
          </a:lstStyle>
          <a:p>
            <a:pPr>
              <a:defRPr/>
            </a:pPr>
            <a:fld id="{7B9D85D3-DB2C-4F99-A8DA-7B215F1C04A0}" type="slidenum">
              <a:rPr lang="en-US"/>
              <a:pPr>
                <a:defRPr/>
              </a:pPr>
              <a:t>‹#›</a:t>
            </a:fld>
            <a:endParaRPr lang="en-US"/>
          </a:p>
        </p:txBody>
      </p:sp>
    </p:spTree>
    <p:extLst>
      <p:ext uri="{BB962C8B-B14F-4D97-AF65-F5344CB8AC3E}">
        <p14:creationId xmlns:p14="http://schemas.microsoft.com/office/powerpoint/2010/main" val="2340668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hdr" sz="quarter"/>
          </p:nvPr>
        </p:nvSpPr>
        <p:spPr bwMode="auto">
          <a:xfrm>
            <a:off x="0" y="0"/>
            <a:ext cx="30940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88" tIns="44495" rIns="88988" bIns="44495" numCol="1" anchor="t" anchorCtr="0" compatLnSpc="1">
            <a:prstTxWarp prst="textNoShape">
              <a:avLst/>
            </a:prstTxWarp>
          </a:bodyPr>
          <a:lstStyle>
            <a:lvl1pPr defTabSz="892175">
              <a:lnSpc>
                <a:spcPct val="100000"/>
              </a:lnSpc>
              <a:spcBef>
                <a:spcPct val="0"/>
              </a:spcBef>
              <a:buClrTx/>
              <a:buSzTx/>
              <a:buFontTx/>
              <a:buNone/>
              <a:defRPr sz="1100">
                <a:latin typeface="Times New Roman" pitchFamily="18" charset="0"/>
              </a:defRPr>
            </a:lvl1pPr>
          </a:lstStyle>
          <a:p>
            <a:pPr>
              <a:defRPr/>
            </a:pPr>
            <a:endParaRPr lang="en-US"/>
          </a:p>
        </p:txBody>
      </p:sp>
      <p:sp>
        <p:nvSpPr>
          <p:cNvPr id="302083" name="Rectangle 3"/>
          <p:cNvSpPr>
            <a:spLocks noGrp="1" noChangeArrowheads="1"/>
          </p:cNvSpPr>
          <p:nvPr>
            <p:ph type="dt" idx="1"/>
          </p:nvPr>
        </p:nvSpPr>
        <p:spPr bwMode="auto">
          <a:xfrm>
            <a:off x="3983038" y="0"/>
            <a:ext cx="309403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88" tIns="44495" rIns="88988" bIns="44495" numCol="1" anchor="t" anchorCtr="0" compatLnSpc="1">
            <a:prstTxWarp prst="textNoShape">
              <a:avLst/>
            </a:prstTxWarp>
          </a:bodyPr>
          <a:lstStyle>
            <a:lvl1pPr algn="r" defTabSz="892175">
              <a:lnSpc>
                <a:spcPct val="100000"/>
              </a:lnSpc>
              <a:spcBef>
                <a:spcPct val="0"/>
              </a:spcBef>
              <a:buClrTx/>
              <a:buSzTx/>
              <a:buFontTx/>
              <a:buNone/>
              <a:defRPr sz="110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58875" y="671513"/>
            <a:ext cx="4764088" cy="3573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5" name="Rectangle 5"/>
          <p:cNvSpPr>
            <a:spLocks noGrp="1" noChangeArrowheads="1"/>
          </p:cNvSpPr>
          <p:nvPr>
            <p:ph type="body" sz="quarter" idx="3"/>
          </p:nvPr>
        </p:nvSpPr>
        <p:spPr bwMode="auto">
          <a:xfrm>
            <a:off x="958850" y="4468813"/>
            <a:ext cx="5159375"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88" tIns="44495" rIns="88988" bIns="444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2086" name="Rectangle 6"/>
          <p:cNvSpPr>
            <a:spLocks noGrp="1" noChangeArrowheads="1"/>
          </p:cNvSpPr>
          <p:nvPr>
            <p:ph type="ftr" sz="quarter" idx="4"/>
          </p:nvPr>
        </p:nvSpPr>
        <p:spPr bwMode="auto">
          <a:xfrm>
            <a:off x="0" y="8937625"/>
            <a:ext cx="30940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88" tIns="44495" rIns="88988" bIns="44495" numCol="1" anchor="b" anchorCtr="0" compatLnSpc="1">
            <a:prstTxWarp prst="textNoShape">
              <a:avLst/>
            </a:prstTxWarp>
          </a:bodyPr>
          <a:lstStyle>
            <a:lvl1pPr defTabSz="892175">
              <a:lnSpc>
                <a:spcPct val="100000"/>
              </a:lnSpc>
              <a:spcBef>
                <a:spcPct val="0"/>
              </a:spcBef>
              <a:buClrTx/>
              <a:buSzTx/>
              <a:buFontTx/>
              <a:buNone/>
              <a:defRPr sz="1100">
                <a:latin typeface="Times New Roman" pitchFamily="18" charset="0"/>
              </a:defRPr>
            </a:lvl1pPr>
          </a:lstStyle>
          <a:p>
            <a:pPr>
              <a:defRPr/>
            </a:pPr>
            <a:endParaRPr lang="en-US"/>
          </a:p>
        </p:txBody>
      </p:sp>
      <p:sp>
        <p:nvSpPr>
          <p:cNvPr id="302087" name="Rectangle 7"/>
          <p:cNvSpPr>
            <a:spLocks noGrp="1" noChangeArrowheads="1"/>
          </p:cNvSpPr>
          <p:nvPr>
            <p:ph type="sldNum" sz="quarter" idx="5"/>
          </p:nvPr>
        </p:nvSpPr>
        <p:spPr bwMode="auto">
          <a:xfrm>
            <a:off x="3983038" y="8937625"/>
            <a:ext cx="309403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988" tIns="44495" rIns="88988" bIns="44495" numCol="1" anchor="b" anchorCtr="0" compatLnSpc="1">
            <a:prstTxWarp prst="textNoShape">
              <a:avLst/>
            </a:prstTxWarp>
          </a:bodyPr>
          <a:lstStyle>
            <a:lvl1pPr algn="r" defTabSz="892175">
              <a:lnSpc>
                <a:spcPct val="100000"/>
              </a:lnSpc>
              <a:spcBef>
                <a:spcPct val="0"/>
              </a:spcBef>
              <a:buClrTx/>
              <a:buSzTx/>
              <a:buFontTx/>
              <a:buNone/>
              <a:defRPr sz="1100">
                <a:latin typeface="Times New Roman" pitchFamily="18" charset="0"/>
              </a:defRPr>
            </a:lvl1pPr>
          </a:lstStyle>
          <a:p>
            <a:pPr>
              <a:defRPr/>
            </a:pPr>
            <a:fld id="{46856DB3-7A58-4F09-9296-D8ACF954304C}" type="slidenum">
              <a:rPr lang="en-US"/>
              <a:pPr>
                <a:defRPr/>
              </a:pPr>
              <a:t>‹#›</a:t>
            </a:fld>
            <a:endParaRPr lang="en-US"/>
          </a:p>
        </p:txBody>
      </p:sp>
    </p:spTree>
    <p:extLst>
      <p:ext uri="{BB962C8B-B14F-4D97-AF65-F5344CB8AC3E}">
        <p14:creationId xmlns:p14="http://schemas.microsoft.com/office/powerpoint/2010/main" val="1618582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lt-LT" smtClean="0">
                <a:latin typeface="Times New Roman" pitchFamily="18" charset="0"/>
                <a:ea typeface="ＭＳ Ｐゴシック" pitchFamily="34" charset="-128"/>
              </a:rPr>
              <a:t>Lexical ambiguities.</a:t>
            </a:r>
          </a:p>
        </p:txBody>
      </p:sp>
      <p:sp>
        <p:nvSpPr>
          <p:cNvPr id="23556" name="Slide Number Placeholder 3"/>
          <p:cNvSpPr>
            <a:spLocks noGrp="1"/>
          </p:cNvSpPr>
          <p:nvPr>
            <p:ph type="sldNum" sz="quarter" idx="5"/>
          </p:nvPr>
        </p:nvSpPr>
        <p:spPr>
          <a:noFill/>
        </p:spPr>
        <p:txBody>
          <a:bodyPr/>
          <a:lstStyle>
            <a:lvl1pPr defTabSz="892175" eaLnBrk="0" hangingPunct="0">
              <a:defRPr sz="2000">
                <a:solidFill>
                  <a:schemeClr val="tx1"/>
                </a:solidFill>
                <a:latin typeface="Arial" charset="0"/>
                <a:ea typeface="ＭＳ Ｐゴシック" pitchFamily="34" charset="-128"/>
              </a:defRPr>
            </a:lvl1pPr>
            <a:lvl2pPr marL="742950" indent="-285750" defTabSz="892175" eaLnBrk="0" hangingPunct="0">
              <a:defRPr sz="2000">
                <a:solidFill>
                  <a:schemeClr val="tx1"/>
                </a:solidFill>
                <a:latin typeface="Arial" charset="0"/>
                <a:ea typeface="ＭＳ Ｐゴシック" pitchFamily="34" charset="-128"/>
              </a:defRPr>
            </a:lvl2pPr>
            <a:lvl3pPr marL="1143000" indent="-228600" defTabSz="892175" eaLnBrk="0" hangingPunct="0">
              <a:defRPr sz="2000">
                <a:solidFill>
                  <a:schemeClr val="tx1"/>
                </a:solidFill>
                <a:latin typeface="Arial" charset="0"/>
                <a:ea typeface="ＭＳ Ｐゴシック" pitchFamily="34" charset="-128"/>
              </a:defRPr>
            </a:lvl3pPr>
            <a:lvl4pPr marL="1600200" indent="-228600" defTabSz="892175" eaLnBrk="0" hangingPunct="0">
              <a:defRPr sz="2000">
                <a:solidFill>
                  <a:schemeClr val="tx1"/>
                </a:solidFill>
                <a:latin typeface="Arial" charset="0"/>
                <a:ea typeface="ＭＳ Ｐゴシック" pitchFamily="34" charset="-128"/>
              </a:defRPr>
            </a:lvl4pPr>
            <a:lvl5pPr marL="2057400" indent="-228600" defTabSz="892175" eaLnBrk="0" hangingPunct="0">
              <a:defRPr sz="2000">
                <a:solidFill>
                  <a:schemeClr val="tx1"/>
                </a:solidFill>
                <a:latin typeface="Arial" charset="0"/>
                <a:ea typeface="ＭＳ Ｐゴシック" pitchFamily="34" charset="-128"/>
              </a:defRPr>
            </a:lvl5pPr>
            <a:lvl6pPr marL="2514600" indent="-228600" defTabSz="892175"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6pPr>
            <a:lvl7pPr marL="2971800" indent="-228600" defTabSz="892175"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7pPr>
            <a:lvl8pPr marL="3429000" indent="-228600" defTabSz="892175"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8pPr>
            <a:lvl9pPr marL="3886200" indent="-228600" defTabSz="892175"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9pPr>
          </a:lstStyle>
          <a:p>
            <a:pPr eaLnBrk="1" hangingPunct="1"/>
            <a:fld id="{CB35BCB1-F309-400D-9CD4-1A012998992D}" type="slidenum">
              <a:rPr lang="en-US" sz="1100" smtClean="0">
                <a:latin typeface="Times New Roman" pitchFamily="18" charset="0"/>
              </a:rPr>
              <a:pPr eaLnBrk="1" hangingPunct="1"/>
              <a:t>1</a:t>
            </a:fld>
            <a:endParaRPr lang="en-US" sz="11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lv-LV" smtClean="0">
                <a:latin typeface="Times New Roman" pitchFamily="18" charset="0"/>
                <a:ea typeface="ＭＳ Ｐゴシック" pitchFamily="34" charset="-128"/>
              </a:rPr>
              <a:t>These are extrapolated results based on SemEval-2007 evaluation methodology for FrameNet 1.3 Release. The actual evaluation figures in papers (1) and (2) cannot be recreated with resources made available publicly.</a:t>
            </a:r>
          </a:p>
          <a:p>
            <a:r>
              <a:rPr lang="lv-LV" smtClean="0">
                <a:latin typeface="Times New Roman" pitchFamily="18" charset="0"/>
                <a:ea typeface="ＭＳ Ｐゴシック" pitchFamily="34" charset="-128"/>
              </a:rPr>
              <a:t>The evaluation script used in the paper differs for FrameElement accuracy evaluation – while SemEval-2007 script counts accuracy for all labeled FE regardless of their attachment to the correct frame, our evaluation script counts only FE labels attached to the correctly identified frames. This slide uses SemEval-2007 script.</a:t>
            </a:r>
          </a:p>
          <a:p>
            <a:r>
              <a:rPr lang="lv-LV" smtClean="0">
                <a:latin typeface="Times New Roman" pitchFamily="18" charset="0"/>
                <a:ea typeface="ＭＳ Ｐゴシック" pitchFamily="34" charset="-128"/>
              </a:rPr>
              <a:t>Our simple RuleBased method was developed because both LTH and SEMAFOR methods were by design tied to English and could not be easily extended multilingualy to cover Latvian.</a:t>
            </a:r>
          </a:p>
          <a:p>
            <a:endParaRPr lang="lv-LV" smtClean="0">
              <a:latin typeface="Times New Roman" pitchFamily="18" charset="0"/>
              <a:ea typeface="ＭＳ Ｐゴシック" pitchFamily="34" charset="-128"/>
            </a:endParaRPr>
          </a:p>
          <a:p>
            <a:r>
              <a:rPr lang="lv-LV" smtClean="0">
                <a:latin typeface="Times New Roman" pitchFamily="18" charset="0"/>
                <a:ea typeface="ＭＳ Ｐゴシック" pitchFamily="34" charset="-128"/>
              </a:rPr>
              <a:t>Stanford CoreNLP version 3.3.1. POS mapping to FrameNet POS: CD -&gt; .num;  IN -&gt; .prep;  J* -&gt; .a;  N* -&gt; .n;  RB -&gt; .adv;  V* -&gt; .v;</a:t>
            </a:r>
          </a:p>
          <a:p>
            <a:r>
              <a:rPr lang="lv-LV" smtClean="0">
                <a:latin typeface="Times New Roman" pitchFamily="18" charset="0"/>
                <a:ea typeface="ＭＳ Ｐゴシック" pitchFamily="34" charset="-128"/>
              </a:rPr>
              <a:t>These figures obtained with max 3 features per rule; max fill of the rule; weight adjustment for LEMMA +3 and FN-POS +2; added unfiltered all unique FN LU except «be.v»; single frame per token/word.</a:t>
            </a:r>
          </a:p>
          <a:p>
            <a:endParaRPr lang="lv-LV" smtClean="0">
              <a:latin typeface="Times New Roman" pitchFamily="18" charset="0"/>
              <a:ea typeface="ＭＳ Ｐゴシック" pitchFamily="34" charset="-128"/>
            </a:endParaRPr>
          </a:p>
          <a:p>
            <a:r>
              <a:rPr lang="lv-LV" smtClean="0">
                <a:latin typeface="Times New Roman" pitchFamily="18" charset="0"/>
                <a:ea typeface="ＭＳ Ｐゴシック" pitchFamily="34" charset="-128"/>
              </a:rPr>
              <a:t>These results achieved by omitting training data from LU annotations, as well as excluding 4 files from the full-text annotation – just like in Das, 2014.</a:t>
            </a:r>
            <a:endParaRPr lang="en-US"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p:spPr>
        <p:txBody>
          <a:bodyPr/>
          <a:lstStyle>
            <a:lvl1pPr defTabSz="892175" eaLnBrk="0" hangingPunct="0">
              <a:defRPr sz="2000">
                <a:solidFill>
                  <a:schemeClr val="tx1"/>
                </a:solidFill>
                <a:latin typeface="Arial" charset="0"/>
                <a:ea typeface="ＭＳ Ｐゴシック" pitchFamily="34" charset="-128"/>
              </a:defRPr>
            </a:lvl1pPr>
            <a:lvl2pPr marL="742950" indent="-285750" defTabSz="892175" eaLnBrk="0" hangingPunct="0">
              <a:defRPr sz="2000">
                <a:solidFill>
                  <a:schemeClr val="tx1"/>
                </a:solidFill>
                <a:latin typeface="Arial" charset="0"/>
                <a:ea typeface="ＭＳ Ｐゴシック" pitchFamily="34" charset="-128"/>
              </a:defRPr>
            </a:lvl2pPr>
            <a:lvl3pPr marL="1143000" indent="-228600" defTabSz="892175" eaLnBrk="0" hangingPunct="0">
              <a:defRPr sz="2000">
                <a:solidFill>
                  <a:schemeClr val="tx1"/>
                </a:solidFill>
                <a:latin typeface="Arial" charset="0"/>
                <a:ea typeface="ＭＳ Ｐゴシック" pitchFamily="34" charset="-128"/>
              </a:defRPr>
            </a:lvl3pPr>
            <a:lvl4pPr marL="1600200" indent="-228600" defTabSz="892175" eaLnBrk="0" hangingPunct="0">
              <a:defRPr sz="2000">
                <a:solidFill>
                  <a:schemeClr val="tx1"/>
                </a:solidFill>
                <a:latin typeface="Arial" charset="0"/>
                <a:ea typeface="ＭＳ Ｐゴシック" pitchFamily="34" charset="-128"/>
              </a:defRPr>
            </a:lvl4pPr>
            <a:lvl5pPr marL="2057400" indent="-228600" defTabSz="892175" eaLnBrk="0" hangingPunct="0">
              <a:defRPr sz="2000">
                <a:solidFill>
                  <a:schemeClr val="tx1"/>
                </a:solidFill>
                <a:latin typeface="Arial" charset="0"/>
                <a:ea typeface="ＭＳ Ｐゴシック" pitchFamily="34" charset="-128"/>
              </a:defRPr>
            </a:lvl5pPr>
            <a:lvl6pPr marL="2514600" indent="-228600" defTabSz="892175"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6pPr>
            <a:lvl7pPr marL="2971800" indent="-228600" defTabSz="892175"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7pPr>
            <a:lvl8pPr marL="3429000" indent="-228600" defTabSz="892175"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8pPr>
            <a:lvl9pPr marL="3886200" indent="-228600" defTabSz="892175"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9pPr>
          </a:lstStyle>
          <a:p>
            <a:pPr eaLnBrk="1" hangingPunct="1"/>
            <a:fld id="{CC9BF7A5-056B-4024-ABDB-D568F0AB980F}" type="slidenum">
              <a:rPr lang="en-US" sz="1100" smtClean="0">
                <a:latin typeface="Times New Roman" pitchFamily="18" charset="0"/>
              </a:rPr>
              <a:pPr eaLnBrk="1" hangingPunct="1"/>
              <a:t>8</a:t>
            </a:fld>
            <a:endParaRPr lang="en-US" sz="11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lnSpc>
                <a:spcPct val="100000"/>
              </a:lnSpc>
              <a:spcBef>
                <a:spcPct val="0"/>
              </a:spcBef>
              <a:buClrTx/>
              <a:buSzTx/>
              <a:buFontTx/>
              <a:buNone/>
            </a:pPr>
            <a:endParaRPr kumimoji="1" lang="lv-LV" sz="2400">
              <a:latin typeface="Times New Roman" pitchFamily="18" charset="0"/>
            </a:endParaRPr>
          </a:p>
        </p:txBody>
      </p:sp>
      <p:sp>
        <p:nvSpPr>
          <p:cNvPr id="13316" name="Rectangle 4"/>
          <p:cNvSpPr>
            <a:spLocks noGrp="1" noChangeArrowheads="1"/>
          </p:cNvSpPr>
          <p:nvPr>
            <p:ph type="subTitle" idx="1"/>
          </p:nvPr>
        </p:nvSpPr>
        <p:spPr>
          <a:xfrm>
            <a:off x="4673600" y="3429000"/>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13323" name="Rectangle 11"/>
          <p:cNvSpPr>
            <a:spLocks noGrp="1" noChangeArrowheads="1"/>
          </p:cNvSpPr>
          <p:nvPr>
            <p:ph type="ctrTitle" sz="quarter"/>
          </p:nvPr>
        </p:nvSpPr>
        <p:spPr>
          <a:xfrm>
            <a:off x="936625" y="2209800"/>
            <a:ext cx="7772400" cy="1143000"/>
          </a:xfrm>
        </p:spPr>
        <p:txBody>
          <a:bodyPr anchor="ctr"/>
          <a:lstStyle>
            <a:lvl1pPr algn="ctr">
              <a:defRPr>
                <a:solidFill>
                  <a:schemeClr val="tx1"/>
                </a:solidFill>
              </a:defRPr>
            </a:lvl1pPr>
          </a:lstStyle>
          <a:p>
            <a:r>
              <a:rPr lang="en-US"/>
              <a:t>Click to edit Master title style</a:t>
            </a:r>
          </a:p>
        </p:txBody>
      </p:sp>
      <p:sp>
        <p:nvSpPr>
          <p:cNvPr id="5" name="Rectangle 8"/>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6" name="Rectangle 9"/>
          <p:cNvSpPr>
            <a:spLocks noGrp="1" noChangeArrowheads="1"/>
          </p:cNvSpPr>
          <p:nvPr>
            <p:ph type="ftr" sz="quarter" idx="11"/>
          </p:nvPr>
        </p:nvSpPr>
        <p:spPr/>
        <p:txBody>
          <a:bodyPr/>
          <a:lstStyle>
            <a:lvl1pPr algn="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593396B6-512A-4109-8836-B1B161AAA8AB}" type="slidenum">
              <a:rPr lang="en-US"/>
              <a:pPr>
                <a:defRPr/>
              </a:pPr>
              <a:t>‹#›</a:t>
            </a:fld>
            <a:endParaRPr lang="en-US"/>
          </a:p>
        </p:txBody>
      </p:sp>
    </p:spTree>
    <p:extLst>
      <p:ext uri="{BB962C8B-B14F-4D97-AF65-F5344CB8AC3E}">
        <p14:creationId xmlns:p14="http://schemas.microsoft.com/office/powerpoint/2010/main" val="250251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52"/>
          <p:cNvSpPr>
            <a:spLocks noChangeArrowheads="1"/>
          </p:cNvSpPr>
          <p:nvPr userDrawn="1"/>
        </p:nvSpPr>
        <p:spPr bwMode="auto">
          <a:xfrm>
            <a:off x="1169988" y="555625"/>
            <a:ext cx="6765925" cy="55563"/>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90469" tIns="44441" rIns="90469" bIns="44441" anchor="ctr">
            <a:spAutoFit/>
          </a:bodyPr>
          <a:lstStyle/>
          <a:p>
            <a:pPr eaLnBrk="0" hangingPunct="0">
              <a:spcBef>
                <a:spcPct val="0"/>
              </a:spcBef>
            </a:pP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501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18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prstClr val="black">
                    <a:tint val="75000"/>
                  </a:prstClr>
                </a:solidFill>
                <a:latin typeface="Calibri"/>
              </a:defRPr>
            </a:lvl1pPr>
          </a:lstStyle>
          <a:p>
            <a:pPr>
              <a:defRPr/>
            </a:pPr>
            <a:fld id="{1C437BE8-A374-4452-A8E3-033C1431BBA7}" type="datetimeFigureOut">
              <a:rPr lang="en-US"/>
              <a:pPr>
                <a:defRPr/>
              </a:pPr>
              <a:t>7/8/2015</a:t>
            </a:fld>
            <a:endParaRPr lang="en-US"/>
          </a:p>
        </p:txBody>
      </p:sp>
      <p:sp>
        <p:nvSpPr>
          <p:cNvPr id="4" name="Footer Placeholder 3"/>
          <p:cNvSpPr>
            <a:spLocks noGrp="1"/>
          </p:cNvSpPr>
          <p:nvPr>
            <p:ph type="ftr" sz="quarter" idx="11"/>
          </p:nvPr>
        </p:nvSpPr>
        <p:spPr/>
        <p:txBody>
          <a:bodyPr/>
          <a:lstStyle>
            <a:lvl1pPr>
              <a:defRPr>
                <a:solidFill>
                  <a:prstClr val="black">
                    <a:tint val="75000"/>
                  </a:prstClr>
                </a:solidFill>
                <a:latin typeface="Calibri"/>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prstClr val="black">
                    <a:tint val="75000"/>
                  </a:prstClr>
                </a:solidFill>
                <a:latin typeface="Calibri"/>
              </a:defRPr>
            </a:lvl1pPr>
          </a:lstStyle>
          <a:p>
            <a:pPr>
              <a:defRPr/>
            </a:pPr>
            <a:fld id="{9F1E851C-2CF9-4536-BD22-1A45163DF637}" type="slidenum">
              <a:rPr lang="en-US"/>
              <a:pPr>
                <a:defRPr/>
              </a:pPr>
              <a:t>‹#›</a:t>
            </a:fld>
            <a:endParaRPr lang="en-US"/>
          </a:p>
        </p:txBody>
      </p:sp>
    </p:spTree>
    <p:extLst>
      <p:ext uri="{BB962C8B-B14F-4D97-AF65-F5344CB8AC3E}">
        <p14:creationId xmlns:p14="http://schemas.microsoft.com/office/powerpoint/2010/main" val="1507494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914400" y="3048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7"/>
          <p:cNvSpPr>
            <a:spLocks noGrp="1" noChangeArrowheads="1"/>
          </p:cNvSpPr>
          <p:nvPr>
            <p:ph type="body" idx="1"/>
          </p:nvPr>
        </p:nvSpPr>
        <p:spPr bwMode="auto">
          <a:xfrm>
            <a:off x="914400" y="19050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8"/>
          <p:cNvSpPr>
            <a:spLocks noGrp="1" noChangeArrowheads="1"/>
          </p:cNvSpPr>
          <p:nvPr>
            <p:ph type="dt" sz="quarter" idx="2"/>
          </p:nvPr>
        </p:nvSpPr>
        <p:spPr bwMode="auto">
          <a:xfrm>
            <a:off x="762000" y="6553200"/>
            <a:ext cx="1905000"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a:lnSpc>
                <a:spcPct val="100000"/>
              </a:lnSpc>
              <a:spcBef>
                <a:spcPct val="0"/>
              </a:spcBef>
              <a:buClrTx/>
              <a:buSzTx/>
              <a:buFontTx/>
              <a:buNone/>
              <a:defRPr sz="1400">
                <a:solidFill>
                  <a:schemeClr val="bg1"/>
                </a:solidFill>
                <a:ea typeface="+mn-ea"/>
              </a:defRPr>
            </a:lvl1pPr>
          </a:lstStyle>
          <a:p>
            <a:pPr>
              <a:defRPr/>
            </a:pPr>
            <a:endParaRPr lang="en-US"/>
          </a:p>
        </p:txBody>
      </p:sp>
      <p:sp>
        <p:nvSpPr>
          <p:cNvPr id="13" name="Rectangle 9"/>
          <p:cNvSpPr>
            <a:spLocks noGrp="1" noChangeArrowheads="1"/>
          </p:cNvSpPr>
          <p:nvPr>
            <p:ph type="ftr" sz="quarter" idx="3"/>
          </p:nvPr>
        </p:nvSpPr>
        <p:spPr bwMode="auto">
          <a:xfrm>
            <a:off x="2743200" y="6553200"/>
            <a:ext cx="3279775"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a:lnSpc>
                <a:spcPct val="100000"/>
              </a:lnSpc>
              <a:spcBef>
                <a:spcPct val="0"/>
              </a:spcBef>
              <a:buClrTx/>
              <a:buSzTx/>
              <a:buFontTx/>
              <a:buNone/>
              <a:defRPr sz="1400">
                <a:ea typeface="+mn-ea"/>
              </a:defRPr>
            </a:lvl1pPr>
          </a:lstStyle>
          <a:p>
            <a:pPr>
              <a:defRPr/>
            </a:pPr>
            <a:endParaRPr lang="en-US"/>
          </a:p>
        </p:txBody>
      </p:sp>
      <p:sp>
        <p:nvSpPr>
          <p:cNvPr id="14" name="Rectangle 10"/>
          <p:cNvSpPr>
            <a:spLocks noGrp="1" noChangeArrowheads="1"/>
          </p:cNvSpPr>
          <p:nvPr>
            <p:ph type="sldNum" sz="quarter" idx="4"/>
          </p:nvPr>
        </p:nvSpPr>
        <p:spPr bwMode="auto">
          <a:xfrm>
            <a:off x="9525" y="6359525"/>
            <a:ext cx="587375" cy="48895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nSpc>
                <a:spcPct val="100000"/>
              </a:lnSpc>
              <a:spcBef>
                <a:spcPct val="0"/>
              </a:spcBef>
              <a:buClrTx/>
              <a:buSzTx/>
              <a:buFontTx/>
              <a:buNone/>
              <a:defRPr sz="2600" b="1">
                <a:solidFill>
                  <a:schemeClr val="bg1"/>
                </a:solidFill>
                <a:ea typeface="+mn-ea"/>
              </a:defRPr>
            </a:lvl1pPr>
          </a:lstStyle>
          <a:p>
            <a:pPr>
              <a:defRPr/>
            </a:pPr>
            <a:fld id="{EE1D0553-537C-47D9-A4D7-1A522D5CED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5" r:id="rId1"/>
    <p:sldLayoutId id="2147483947" r:id="rId2"/>
    <p:sldLayoutId id="2147483948" r:id="rId3"/>
    <p:sldLayoutId id="2147483949" r:id="rId4"/>
  </p:sldLayoutIdLst>
  <p:txStyles>
    <p:titleStyle>
      <a:lvl1pPr algn="l" rtl="0" eaLnBrk="0" fontAlgn="base" hangingPunct="0">
        <a:lnSpc>
          <a:spcPct val="90000"/>
        </a:lnSpc>
        <a:spcBef>
          <a:spcPct val="0"/>
        </a:spcBef>
        <a:spcAft>
          <a:spcPct val="0"/>
        </a:spcAft>
        <a:defRPr sz="3600" b="1">
          <a:solidFill>
            <a:schemeClr val="tx2"/>
          </a:solidFill>
          <a:latin typeface="Arial" charset="0"/>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Arial" charset="0"/>
          <a:ea typeface="+mn-ea"/>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mn-ea"/>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Arial" charset="0"/>
          <a:ea typeface="+mn-ea"/>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ea typeface="+mn-ea"/>
        </a:defRPr>
      </a:lvl5pPr>
      <a:lvl6pPr marL="25146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hyperlink" Target="http://www.ltn.lv/~guntis/NAACL-HLT-2015_tutorial.pdf" TargetMode="External"/><Relationship Id="rId2" Type="http://schemas.openxmlformats.org/officeDocument/2006/relationships/hyperlink" Target="https://www.cs.utexas.edu/~vsub/"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github.com/nschneid/amr-tutoria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wlgred.lumii.lv/"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60.ailab.l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ctrTitle"/>
          </p:nvPr>
        </p:nvSpPr>
        <p:spPr>
          <a:xfrm>
            <a:off x="228600" y="1981200"/>
            <a:ext cx="8763000" cy="1371600"/>
          </a:xfrm>
        </p:spPr>
        <p:txBody>
          <a:bodyPr/>
          <a:lstStyle/>
          <a:p>
            <a:pPr eaLnBrk="1" hangingPunct="1"/>
            <a:r>
              <a:rPr lang="lv-LV" sz="4000" dirty="0"/>
              <a:t>Uz ontoloģijām balstītas dabīgās valodas semantikas izgūšanas metodes (LU MII uzdevums 5) </a:t>
            </a:r>
            <a:r>
              <a:rPr lang="lv-LV" sz="4000" dirty="0" smtClean="0"/>
              <a:t/>
            </a:r>
            <a:br>
              <a:rPr lang="lv-LV" sz="4000" dirty="0" smtClean="0"/>
            </a:br>
            <a:r>
              <a:rPr lang="lv-LV" sz="4000" dirty="0" smtClean="0"/>
              <a:t/>
            </a:r>
            <a:br>
              <a:rPr lang="lv-LV" sz="4000" dirty="0" smtClean="0"/>
            </a:br>
            <a:r>
              <a:rPr lang="lv-LV" sz="2400" i="1" dirty="0" smtClean="0">
                <a:solidFill>
                  <a:schemeClr val="accent2"/>
                </a:solidFill>
              </a:rPr>
              <a:t>VPP </a:t>
            </a:r>
            <a:r>
              <a:rPr lang="lv-LV" sz="2400" i="1" dirty="0">
                <a:solidFill>
                  <a:schemeClr val="accent2"/>
                </a:solidFill>
              </a:rPr>
              <a:t>„SOPHIS” </a:t>
            </a:r>
            <a:r>
              <a:rPr lang="lv-LV" sz="2400" i="1" dirty="0" smtClean="0">
                <a:solidFill>
                  <a:schemeClr val="accent2"/>
                </a:solidFill>
              </a:rPr>
              <a:t>2.projekts </a:t>
            </a:r>
            <a:r>
              <a:rPr lang="lv-LV" sz="2400" i="1" dirty="0">
                <a:solidFill>
                  <a:schemeClr val="accent2"/>
                </a:solidFill>
              </a:rPr>
              <a:t>„Uz ontoloģijām balstītas tīmekļa videi pielāgotas zināšanu inženierijas </a:t>
            </a:r>
            <a:r>
              <a:rPr lang="lv-LV" sz="2400" i="1" dirty="0" smtClean="0">
                <a:solidFill>
                  <a:schemeClr val="accent2"/>
                </a:solidFill>
              </a:rPr>
              <a:t>tehnoloģijas"</a:t>
            </a:r>
            <a:endParaRPr lang="en-US" sz="3200" i="1" dirty="0" smtClean="0">
              <a:solidFill>
                <a:schemeClr val="accent2"/>
              </a:solidFill>
            </a:endParaRPr>
          </a:p>
        </p:txBody>
      </p:sp>
      <p:sp>
        <p:nvSpPr>
          <p:cNvPr id="6148" name="Rectangle 4"/>
          <p:cNvSpPr>
            <a:spLocks noGrp="1" noChangeArrowheads="1"/>
          </p:cNvSpPr>
          <p:nvPr>
            <p:ph type="subTitle" idx="1"/>
          </p:nvPr>
        </p:nvSpPr>
        <p:spPr>
          <a:xfrm>
            <a:off x="3149600" y="3886200"/>
            <a:ext cx="5156200" cy="1600200"/>
          </a:xfrm>
        </p:spPr>
        <p:txBody>
          <a:bodyPr/>
          <a:lstStyle/>
          <a:p>
            <a:pPr algn="r" eaLnBrk="1" hangingPunct="1"/>
            <a:r>
              <a:rPr lang="lv-LV" sz="2000" b="1" dirty="0" smtClean="0"/>
              <a:t>G.Bārzdiņš</a:t>
            </a:r>
            <a:r>
              <a:rPr lang="lv-LV" sz="2000" b="1" dirty="0"/>
              <a:t>, </a:t>
            </a:r>
            <a:r>
              <a:rPr lang="lv-LV" sz="2000" dirty="0"/>
              <a:t>D.Goško, </a:t>
            </a:r>
            <a:r>
              <a:rPr lang="lv-LV" sz="2000" dirty="0" smtClean="0"/>
              <a:t>P.Paikens</a:t>
            </a:r>
          </a:p>
          <a:p>
            <a:pPr algn="r" eaLnBrk="1" hangingPunct="1">
              <a:buFont typeface="Wingdings" pitchFamily="2" charset="2"/>
              <a:buNone/>
            </a:pPr>
            <a:r>
              <a:rPr lang="lv-LV" sz="2000" dirty="0" smtClean="0"/>
              <a:t>08/07/2015</a:t>
            </a:r>
            <a:endParaRPr lang="en-US" sz="1600" dirty="0" smtClean="0"/>
          </a:p>
        </p:txBody>
      </p:sp>
      <p:sp>
        <p:nvSpPr>
          <p:cNvPr id="6149" name="Text Box 5"/>
          <p:cNvSpPr txBox="1">
            <a:spLocks noChangeArrowheads="1"/>
          </p:cNvSpPr>
          <p:nvPr/>
        </p:nvSpPr>
        <p:spPr bwMode="auto">
          <a:xfrm>
            <a:off x="0" y="6437313"/>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9pPr>
          </a:lstStyle>
          <a:p>
            <a:pPr algn="ctr" eaLnBrk="1" hangingPunct="1">
              <a:buFontTx/>
              <a:buNone/>
            </a:pPr>
            <a:r>
              <a:rPr lang="lv-LV" sz="1800" b="1">
                <a:solidFill>
                  <a:srgbClr val="3399FF"/>
                </a:solidFill>
                <a:latin typeface="Trebuchet MS" pitchFamily="34" charset="0"/>
              </a:rPr>
              <a:t>IMCS, University of Latvia (AI Lab)</a:t>
            </a:r>
            <a:endParaRPr lang="en-US" sz="1800" b="1">
              <a:solidFill>
                <a:srgbClr val="3399FF"/>
              </a:solidFill>
              <a:latin typeface="Trebuchet MS" pitchFamily="34" charset="0"/>
            </a:endParaRPr>
          </a:p>
        </p:txBody>
      </p:sp>
      <p:pic>
        <p:nvPicPr>
          <p:cNvPr id="6150" name="Picture 8" descr="top2_lv"/>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4495800"/>
            <a:ext cx="5753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64373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914400" y="228600"/>
            <a:ext cx="800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Arial" charset="0"/>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None/>
            </a:pPr>
            <a:r>
              <a:rPr lang="lv-LV" dirty="0" smtClean="0"/>
              <a:t>EN.PSD</a:t>
            </a:r>
            <a:endParaRPr lang="en-US" dirty="0" smtClean="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5257800"/>
            <a:ext cx="4219863" cy="1295400"/>
          </a:xfrm>
          <a:prstGeom prst="rect">
            <a:avLst/>
          </a:prstGeom>
          <a:effectLst>
            <a:glow rad="139700">
              <a:schemeClr val="accent1">
                <a:satMod val="175000"/>
                <a:alpha val="40000"/>
              </a:schemeClr>
            </a:glow>
          </a:effectLst>
        </p:spPr>
      </p:pic>
      <p:sp>
        <p:nvSpPr>
          <p:cNvPr id="2" name="Rectangle 1"/>
          <p:cNvSpPr/>
          <p:nvPr/>
        </p:nvSpPr>
        <p:spPr bwMode="auto">
          <a:xfrm>
            <a:off x="126276" y="5334000"/>
            <a:ext cx="4114800" cy="228600"/>
          </a:xfrm>
          <a:prstGeom prst="rect">
            <a:avLst/>
          </a:prstGeom>
          <a:solidFill>
            <a:srgbClr val="99FFCC">
              <a:alpha val="52157"/>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
        <p:nvSpPr>
          <p:cNvPr id="6" name="Rectangle 2"/>
          <p:cNvSpPr txBox="1">
            <a:spLocks noChangeArrowheads="1"/>
          </p:cNvSpPr>
          <p:nvPr/>
        </p:nvSpPr>
        <p:spPr bwMode="auto">
          <a:xfrm>
            <a:off x="5562600" y="228600"/>
            <a:ext cx="3581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Arial" charset="0"/>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None/>
            </a:pPr>
            <a:r>
              <a:rPr lang="lv-LV" dirty="0" smtClean="0"/>
              <a:t>CZ.PAS</a:t>
            </a:r>
            <a:endParaRPr lang="en-US" dirty="0" smtClean="0"/>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7600" y="1371600"/>
            <a:ext cx="6264865" cy="333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19200" y="1371600"/>
            <a:ext cx="6264862" cy="333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95800" y="5181600"/>
            <a:ext cx="4572000" cy="1606594"/>
          </a:xfrm>
          <a:prstGeom prst="rect">
            <a:avLst/>
          </a:prstGeom>
        </p:spPr>
        <p:txBody>
          <a:bodyPr>
            <a:spAutoFit/>
          </a:bodyPr>
          <a:lstStyle/>
          <a:p>
            <a:pPr>
              <a:buNone/>
            </a:pPr>
            <a:r>
              <a:rPr lang="lv-LV" sz="1200" dirty="0" smtClean="0"/>
              <a:t>R</a:t>
            </a:r>
            <a:r>
              <a:rPr lang="en-US" sz="1200" dirty="0" err="1" smtClean="0"/>
              <a:t>anking</a:t>
            </a:r>
            <a:r>
              <a:rPr lang="en-US" sz="1200" dirty="0" smtClean="0"/>
              <a:t> </a:t>
            </a:r>
            <a:r>
              <a:rPr lang="en-US" sz="1200" dirty="0"/>
              <a:t>of scores averaged over all available datasets for the best runs of the systems in the closed track: </a:t>
            </a:r>
            <a:endParaRPr lang="lv-LV" sz="1200" dirty="0" smtClean="0"/>
          </a:p>
          <a:p>
            <a:pPr marL="285750" indent="-285750"/>
            <a:r>
              <a:rPr lang="en-US" sz="1200" dirty="0" smtClean="0"/>
              <a:t>labeled </a:t>
            </a:r>
            <a:r>
              <a:rPr lang="en-US" sz="1200" dirty="0"/>
              <a:t>dependencies (LF), </a:t>
            </a:r>
            <a:endParaRPr lang="lv-LV" sz="1200" dirty="0" smtClean="0"/>
          </a:p>
          <a:p>
            <a:pPr marL="285750" indent="-285750"/>
            <a:r>
              <a:rPr lang="en-US" sz="1200" dirty="0" smtClean="0"/>
              <a:t>labeled </a:t>
            </a:r>
            <a:r>
              <a:rPr lang="en-US" sz="1200" dirty="0"/>
              <a:t>exact match of the complete semantic dependency graphs (LM), </a:t>
            </a:r>
            <a:endParaRPr lang="lv-LV" sz="1200" dirty="0" smtClean="0"/>
          </a:p>
          <a:p>
            <a:pPr marL="285750" indent="-285750"/>
            <a:r>
              <a:rPr lang="en-US" sz="1200" dirty="0" smtClean="0"/>
              <a:t>complete </a:t>
            </a:r>
            <a:r>
              <a:rPr lang="en-US" sz="1200" dirty="0"/>
              <a:t>predications (PF), </a:t>
            </a:r>
            <a:endParaRPr lang="lv-LV" sz="1200" dirty="0" smtClean="0"/>
          </a:p>
          <a:p>
            <a:pPr marL="285750" indent="-285750"/>
            <a:r>
              <a:rPr lang="en-US" sz="1200" dirty="0" smtClean="0"/>
              <a:t>sense </a:t>
            </a:r>
            <a:r>
              <a:rPr lang="en-US" sz="1200" dirty="0"/>
              <a:t>identification (SF), </a:t>
            </a:r>
            <a:endParaRPr lang="lv-LV" sz="1200" dirty="0" smtClean="0"/>
          </a:p>
          <a:p>
            <a:pPr marL="285750" indent="-285750"/>
            <a:r>
              <a:rPr lang="en-US" sz="1200" dirty="0" smtClean="0"/>
              <a:t>semantic-frames </a:t>
            </a:r>
            <a:r>
              <a:rPr lang="en-US" sz="1200" dirty="0"/>
              <a:t>(FF).</a:t>
            </a:r>
          </a:p>
        </p:txBody>
      </p:sp>
    </p:spTree>
    <p:extLst>
      <p:ext uri="{BB962C8B-B14F-4D97-AF65-F5344CB8AC3E}">
        <p14:creationId xmlns:p14="http://schemas.microsoft.com/office/powerpoint/2010/main" val="2826735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676400"/>
            <a:ext cx="3688490" cy="388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6" y="152400"/>
            <a:ext cx="5007610" cy="6505576"/>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50442"/>
            <a:ext cx="26955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0519" y="0"/>
            <a:ext cx="3903481" cy="1698267"/>
          </a:xfrm>
          <a:prstGeom prst="rect">
            <a:avLst/>
          </a:prstGeom>
        </p:spPr>
      </p:pic>
      <p:sp>
        <p:nvSpPr>
          <p:cNvPr id="6" name="TextBox 5"/>
          <p:cNvSpPr txBox="1"/>
          <p:nvPr/>
        </p:nvSpPr>
        <p:spPr>
          <a:xfrm>
            <a:off x="5050190" y="5708404"/>
            <a:ext cx="4093810" cy="997196"/>
          </a:xfrm>
          <a:prstGeom prst="rect">
            <a:avLst/>
          </a:prstGeom>
          <a:solidFill>
            <a:srgbClr val="FFFFCC"/>
          </a:solidFill>
        </p:spPr>
        <p:txBody>
          <a:bodyPr wrap="square" rtlCol="0">
            <a:spAutoFit/>
          </a:bodyPr>
          <a:lstStyle/>
          <a:p>
            <a:pPr>
              <a:buNone/>
            </a:pPr>
            <a:r>
              <a:rPr lang="lv-LV" sz="1200" b="1" dirty="0" smtClean="0"/>
              <a:t>Pēteris Paikens </a:t>
            </a:r>
            <a:r>
              <a:rPr lang="lv-LV" sz="1200" dirty="0" smtClean="0"/>
              <a:t>un </a:t>
            </a:r>
            <a:r>
              <a:rPr lang="lv-LV" sz="1200" b="1" dirty="0" smtClean="0"/>
              <a:t>Didzis Goško </a:t>
            </a:r>
            <a:r>
              <a:rPr lang="lv-LV" sz="1200" dirty="0" smtClean="0"/>
              <a:t>(LU DF doktoranti)</a:t>
            </a:r>
          </a:p>
          <a:p>
            <a:pPr>
              <a:buNone/>
            </a:pPr>
            <a:endParaRPr lang="lv-LV" sz="1200" dirty="0" smtClean="0"/>
          </a:p>
          <a:p>
            <a:pPr>
              <a:buNone/>
            </a:pPr>
            <a:r>
              <a:rPr lang="lv-LV" sz="1200" b="1" dirty="0" smtClean="0"/>
              <a:t>Dace Damberga</a:t>
            </a:r>
            <a:r>
              <a:rPr lang="lv-LV" sz="1200" dirty="0" smtClean="0"/>
              <a:t>, </a:t>
            </a:r>
            <a:r>
              <a:rPr lang="lv-LV" sz="1200" dirty="0"/>
              <a:t>LU DF maģistra darbs </a:t>
            </a:r>
            <a:r>
              <a:rPr lang="lv-LV" sz="1200" dirty="0" smtClean="0"/>
              <a:t>«Uzraudzītas mašīnmācīšanās klasifikatoru izpēte un empīriska salīdzināšana», </a:t>
            </a:r>
            <a:r>
              <a:rPr lang="lv-LV" sz="1200" dirty="0"/>
              <a:t>aizstāvēts </a:t>
            </a:r>
            <a:r>
              <a:rPr lang="lv-LV" sz="1200" dirty="0" smtClean="0"/>
              <a:t>02/06/2015</a:t>
            </a:r>
            <a:endParaRPr lang="lv-LV" sz="1200" dirty="0"/>
          </a:p>
        </p:txBody>
      </p:sp>
    </p:spTree>
    <p:extLst>
      <p:ext uri="{BB962C8B-B14F-4D97-AF65-F5344CB8AC3E}">
        <p14:creationId xmlns:p14="http://schemas.microsoft.com/office/powerpoint/2010/main" val="1265131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73099"/>
            <a:ext cx="5011919" cy="1143000"/>
          </a:xfrm>
        </p:spPr>
        <p:txBody>
          <a:bodyPr/>
          <a:lstStyle/>
          <a:p>
            <a:r>
              <a:rPr lang="lv-LV" sz="3200" dirty="0" smtClean="0"/>
              <a:t>Dalība </a:t>
            </a:r>
            <a:r>
              <a:rPr lang="en-US" sz="3200" dirty="0" smtClean="0"/>
              <a:t>NAACL-2015 </a:t>
            </a:r>
            <a:r>
              <a:rPr lang="en-US" sz="3200" dirty="0"/>
              <a:t>un SemEval-2015  </a:t>
            </a:r>
            <a:r>
              <a:rPr lang="en-US" sz="3200" dirty="0" err="1"/>
              <a:t>apvienotajā</a:t>
            </a:r>
            <a:r>
              <a:rPr lang="en-US" sz="3200" dirty="0"/>
              <a:t> </a:t>
            </a:r>
            <a:r>
              <a:rPr lang="en-US" sz="3200" dirty="0" err="1" smtClean="0"/>
              <a:t>konferencē</a:t>
            </a:r>
            <a:endParaRPr lang="en-US" sz="3200"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553201" y="2120899"/>
            <a:ext cx="2133599" cy="1600200"/>
          </a:xfr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208713" y="4217987"/>
            <a:ext cx="2755900" cy="2066925"/>
          </a:xfrm>
          <a:prstGeom prst="rect">
            <a:avLst/>
          </a:prstGeom>
        </p:spPr>
      </p:pic>
      <p:sp>
        <p:nvSpPr>
          <p:cNvPr id="7" name="TextBox 6"/>
          <p:cNvSpPr txBox="1"/>
          <p:nvPr/>
        </p:nvSpPr>
        <p:spPr>
          <a:xfrm>
            <a:off x="1066800" y="6302767"/>
            <a:ext cx="5372100" cy="313932"/>
          </a:xfrm>
          <a:prstGeom prst="rect">
            <a:avLst/>
          </a:prstGeom>
          <a:solidFill>
            <a:srgbClr val="FFFFCC"/>
          </a:solidFill>
        </p:spPr>
        <p:txBody>
          <a:bodyPr wrap="square" rtlCol="0">
            <a:spAutoFit/>
          </a:bodyPr>
          <a:lstStyle/>
          <a:p>
            <a:pPr>
              <a:buNone/>
            </a:pPr>
            <a:r>
              <a:rPr lang="lv-LV" sz="1600" dirty="0" smtClean="0"/>
              <a:t>Guntis Bārzdiņš un Didzis Goško (LU DF doktorants)</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800" y="2082799"/>
            <a:ext cx="5334000" cy="4000500"/>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0519" y="0"/>
            <a:ext cx="3903481" cy="1698267"/>
          </a:xfrm>
          <a:prstGeom prst="rect">
            <a:avLst/>
          </a:prstGeom>
        </p:spPr>
      </p:pic>
    </p:spTree>
    <p:extLst>
      <p:ext uri="{BB962C8B-B14F-4D97-AF65-F5344CB8AC3E}">
        <p14:creationId xmlns:p14="http://schemas.microsoft.com/office/powerpoint/2010/main" val="3059204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77200" cy="1143000"/>
          </a:xfrm>
        </p:spPr>
        <p:txBody>
          <a:bodyPr/>
          <a:lstStyle/>
          <a:p>
            <a:r>
              <a:rPr lang="lv-LV" dirty="0" smtClean="0"/>
              <a:t>Aculiecinieki lavīnveida </a:t>
            </a:r>
            <a:r>
              <a:rPr lang="lv-LV" dirty="0"/>
              <a:t>AI </a:t>
            </a:r>
            <a:r>
              <a:rPr lang="lv-LV" dirty="0" smtClean="0"/>
              <a:t>revolūcija (pēdējos </a:t>
            </a:r>
            <a:r>
              <a:rPr lang="lv-LV" dirty="0"/>
              <a:t>mēnešos)</a:t>
            </a:r>
            <a:endParaRPr lang="en-US" dirty="0"/>
          </a:p>
        </p:txBody>
      </p:sp>
      <p:sp>
        <p:nvSpPr>
          <p:cNvPr id="3" name="Content Placeholder 2"/>
          <p:cNvSpPr>
            <a:spLocks noGrp="1"/>
          </p:cNvSpPr>
          <p:nvPr>
            <p:ph idx="1"/>
          </p:nvPr>
        </p:nvSpPr>
        <p:spPr>
          <a:xfrm>
            <a:off x="914400" y="2057400"/>
            <a:ext cx="8077200" cy="3733800"/>
          </a:xfrm>
        </p:spPr>
        <p:txBody>
          <a:bodyPr/>
          <a:lstStyle/>
          <a:p>
            <a:r>
              <a:rPr lang="lv-LV" sz="2400" dirty="0" smtClean="0"/>
              <a:t>POS from 1% of training data</a:t>
            </a:r>
          </a:p>
          <a:p>
            <a:r>
              <a:rPr lang="lv-LV" sz="2400" dirty="0" smtClean="0"/>
              <a:t>Polysemous Word Embeddings</a:t>
            </a:r>
          </a:p>
          <a:p>
            <a:r>
              <a:rPr lang="lv-LV" sz="2400" dirty="0" smtClean="0"/>
              <a:t>Lexicon-free speech transcription (300h corpus)</a:t>
            </a:r>
          </a:p>
          <a:p>
            <a:r>
              <a:rPr lang="lv-LV" sz="2400" dirty="0"/>
              <a:t>Video2text </a:t>
            </a:r>
            <a:r>
              <a:rPr lang="lv-LV" sz="2000" dirty="0">
                <a:hlinkClick r:id="rId2"/>
              </a:rPr>
              <a:t>https://www.cs.utexas.edu/~vsub</a:t>
            </a:r>
            <a:r>
              <a:rPr lang="lv-LV" sz="2000" dirty="0" smtClean="0">
                <a:hlinkClick r:id="rId2"/>
              </a:rPr>
              <a:t>/</a:t>
            </a:r>
            <a:r>
              <a:rPr lang="lv-LV" sz="2000" dirty="0" smtClean="0"/>
              <a:t> </a:t>
            </a:r>
            <a:endParaRPr lang="lv-LV" sz="2400" dirty="0" smtClean="0"/>
          </a:p>
          <a:p>
            <a:r>
              <a:rPr lang="lv-LV" sz="2400" dirty="0" smtClean="0"/>
              <a:t>Microsoft tutorial on DNN </a:t>
            </a:r>
            <a:r>
              <a:rPr lang="en-US" sz="2000" dirty="0" smtClean="0">
                <a:hlinkClick r:id="rId3"/>
              </a:rPr>
              <a:t>http://www.ltn.lv/~guntis/NAACL-HLT-2015_tutorial.pdf</a:t>
            </a:r>
            <a:r>
              <a:rPr lang="en-US" sz="2000" dirty="0" smtClean="0"/>
              <a:t> </a:t>
            </a:r>
            <a:endParaRPr lang="lv-LV" sz="2000" dirty="0" smtClean="0"/>
          </a:p>
          <a:p>
            <a:r>
              <a:rPr lang="lv-LV" sz="2400" b="1" dirty="0" smtClean="0"/>
              <a:t>AMR tutorial and SemEval-2016 </a:t>
            </a:r>
            <a:r>
              <a:rPr lang="lv-LV" sz="2400" b="1" dirty="0"/>
              <a:t>task </a:t>
            </a:r>
            <a:r>
              <a:rPr lang="lv-LV" sz="2000" dirty="0">
                <a:hlinkClick r:id="rId4"/>
              </a:rPr>
              <a:t>https://</a:t>
            </a:r>
            <a:r>
              <a:rPr lang="lv-LV" sz="2000" dirty="0" smtClean="0">
                <a:hlinkClick r:id="rId4"/>
              </a:rPr>
              <a:t>github.com/nschneid/amr-tutorial</a:t>
            </a:r>
            <a:r>
              <a:rPr lang="lv-LV" sz="2000" dirty="0" smtClean="0"/>
              <a:t> </a:t>
            </a:r>
          </a:p>
          <a:p>
            <a:pPr marL="0" indent="0">
              <a:buNone/>
            </a:pPr>
            <a:endParaRPr lang="lv-LV" sz="2400" dirty="0" smtClean="0"/>
          </a:p>
          <a:p>
            <a:pPr marL="0" indent="0">
              <a:buNone/>
            </a:pPr>
            <a:r>
              <a:rPr lang="en-US" sz="2400" i="1" dirty="0" smtClean="0"/>
              <a:t>«</a:t>
            </a:r>
            <a:r>
              <a:rPr lang="en-US" sz="2400" i="1" dirty="0"/>
              <a:t>After Deep Learning and Embedding results, NLP will never be the same again</a:t>
            </a:r>
            <a:r>
              <a:rPr lang="en-US" sz="2400" i="1" dirty="0" smtClean="0"/>
              <a:t>»</a:t>
            </a:r>
            <a:endParaRPr lang="en-US" sz="2400" i="1"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76200"/>
            <a:ext cx="155638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385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01000" cy="1143000"/>
          </a:xfrm>
        </p:spPr>
        <p:txBody>
          <a:bodyPr/>
          <a:lstStyle/>
          <a:p>
            <a:r>
              <a:rPr lang="lv-LV" dirty="0" smtClean="0"/>
              <a:t>Lavīnveida AI revolūcija</a:t>
            </a:r>
            <a:br>
              <a:rPr lang="lv-LV" dirty="0" smtClean="0"/>
            </a:br>
            <a:r>
              <a:rPr lang="lv-LV" dirty="0" smtClean="0"/>
              <a:t>(pēdējos mēnešos)</a:t>
            </a:r>
            <a:endParaRPr lang="en-US" dirty="0"/>
          </a:p>
        </p:txBody>
      </p:sp>
      <p:sp>
        <p:nvSpPr>
          <p:cNvPr id="4" name="TextBox 3"/>
          <p:cNvSpPr txBox="1"/>
          <p:nvPr/>
        </p:nvSpPr>
        <p:spPr>
          <a:xfrm>
            <a:off x="3276600" y="5616714"/>
            <a:ext cx="2362200" cy="707886"/>
          </a:xfrm>
          <a:prstGeom prst="rect">
            <a:avLst/>
          </a:prstGeom>
          <a:solidFill>
            <a:schemeClr val="accent6">
              <a:lumMod val="75000"/>
            </a:schemeClr>
          </a:solidFill>
        </p:spPr>
        <p:txBody>
          <a:bodyPr wrap="square" rtlCol="0">
            <a:spAutoFit/>
          </a:bodyPr>
          <a:lstStyle/>
          <a:p>
            <a:pPr>
              <a:buNone/>
            </a:pPr>
            <a:r>
              <a:rPr lang="lv-LV" b="1" dirty="0" smtClean="0">
                <a:solidFill>
                  <a:schemeClr val="bg1"/>
                </a:solidFill>
              </a:rPr>
              <a:t>GPU-hw</a:t>
            </a:r>
          </a:p>
          <a:p>
            <a:pPr>
              <a:buNone/>
            </a:pPr>
            <a:endParaRPr lang="en-US" b="1" dirty="0">
              <a:solidFill>
                <a:schemeClr val="bg1"/>
              </a:solidFill>
            </a:endParaRPr>
          </a:p>
        </p:txBody>
      </p:sp>
      <p:sp>
        <p:nvSpPr>
          <p:cNvPr id="5" name="TextBox 4"/>
          <p:cNvSpPr txBox="1"/>
          <p:nvPr/>
        </p:nvSpPr>
        <p:spPr>
          <a:xfrm>
            <a:off x="3276600" y="5247382"/>
            <a:ext cx="2362200" cy="369332"/>
          </a:xfrm>
          <a:prstGeom prst="rect">
            <a:avLst/>
          </a:prstGeom>
          <a:solidFill>
            <a:srgbClr val="92D050"/>
          </a:solidFill>
        </p:spPr>
        <p:txBody>
          <a:bodyPr wrap="square" rtlCol="0">
            <a:spAutoFit/>
          </a:bodyPr>
          <a:lstStyle/>
          <a:p>
            <a:pPr>
              <a:buNone/>
            </a:pPr>
            <a:r>
              <a:rPr lang="lv-LV" b="1" dirty="0" smtClean="0">
                <a:solidFill>
                  <a:schemeClr val="bg1"/>
                </a:solidFill>
              </a:rPr>
              <a:t>CUDA-framework</a:t>
            </a:r>
          </a:p>
        </p:txBody>
      </p:sp>
      <p:sp>
        <p:nvSpPr>
          <p:cNvPr id="6" name="TextBox 5"/>
          <p:cNvSpPr txBox="1"/>
          <p:nvPr/>
        </p:nvSpPr>
        <p:spPr>
          <a:xfrm>
            <a:off x="3276600" y="4930914"/>
            <a:ext cx="2362200" cy="369332"/>
          </a:xfrm>
          <a:prstGeom prst="rect">
            <a:avLst/>
          </a:prstGeom>
          <a:solidFill>
            <a:srgbClr val="00B050"/>
          </a:solidFill>
        </p:spPr>
        <p:txBody>
          <a:bodyPr wrap="square" rtlCol="0">
            <a:spAutoFit/>
          </a:bodyPr>
          <a:lstStyle/>
          <a:p>
            <a:pPr>
              <a:buNone/>
            </a:pPr>
            <a:r>
              <a:rPr lang="lv-LV" b="1" dirty="0" smtClean="0">
                <a:solidFill>
                  <a:schemeClr val="bg1"/>
                </a:solidFill>
              </a:rPr>
              <a:t>CuDNN</a:t>
            </a:r>
          </a:p>
        </p:txBody>
      </p:sp>
      <p:sp>
        <p:nvSpPr>
          <p:cNvPr id="7" name="TextBox 6"/>
          <p:cNvSpPr txBox="1"/>
          <p:nvPr/>
        </p:nvSpPr>
        <p:spPr>
          <a:xfrm>
            <a:off x="3276600" y="4223028"/>
            <a:ext cx="2362200" cy="707886"/>
          </a:xfrm>
          <a:prstGeom prst="rect">
            <a:avLst/>
          </a:prstGeom>
          <a:solidFill>
            <a:srgbClr val="FFC000"/>
          </a:solidFill>
        </p:spPr>
        <p:txBody>
          <a:bodyPr wrap="square" rtlCol="0">
            <a:spAutoFit/>
          </a:bodyPr>
          <a:lstStyle/>
          <a:p>
            <a:pPr>
              <a:buNone/>
            </a:pPr>
            <a:r>
              <a:rPr lang="lv-LV" b="1" dirty="0" smtClean="0">
                <a:solidFill>
                  <a:schemeClr val="bg1"/>
                </a:solidFill>
              </a:rPr>
              <a:t>Caffe</a:t>
            </a:r>
          </a:p>
          <a:p>
            <a:pPr>
              <a:buNone/>
            </a:pPr>
            <a:endParaRPr lang="lv-LV" b="1" dirty="0" smtClean="0">
              <a:solidFill>
                <a:schemeClr val="bg1"/>
              </a:solidFill>
            </a:endParaRPr>
          </a:p>
        </p:txBody>
      </p:sp>
      <p:sp>
        <p:nvSpPr>
          <p:cNvPr id="8" name="TextBox 7"/>
          <p:cNvSpPr txBox="1"/>
          <p:nvPr/>
        </p:nvSpPr>
        <p:spPr>
          <a:xfrm>
            <a:off x="4419600" y="4930914"/>
            <a:ext cx="1219200" cy="369332"/>
          </a:xfrm>
          <a:prstGeom prst="rect">
            <a:avLst/>
          </a:prstGeom>
          <a:solidFill>
            <a:srgbClr val="7030A0"/>
          </a:solidFill>
        </p:spPr>
        <p:txBody>
          <a:bodyPr wrap="square" rtlCol="0">
            <a:spAutoFit/>
          </a:bodyPr>
          <a:lstStyle/>
          <a:p>
            <a:pPr>
              <a:buNone/>
            </a:pPr>
            <a:r>
              <a:rPr lang="lv-LV" b="1" dirty="0" smtClean="0">
                <a:solidFill>
                  <a:schemeClr val="bg1"/>
                </a:solidFill>
              </a:rPr>
              <a:t>CuBLAS</a:t>
            </a:r>
          </a:p>
        </p:txBody>
      </p:sp>
      <p:sp>
        <p:nvSpPr>
          <p:cNvPr id="9" name="TextBox 8"/>
          <p:cNvSpPr txBox="1"/>
          <p:nvPr/>
        </p:nvSpPr>
        <p:spPr>
          <a:xfrm>
            <a:off x="3276600" y="3276600"/>
            <a:ext cx="2362200" cy="984885"/>
          </a:xfrm>
          <a:prstGeom prst="rect">
            <a:avLst/>
          </a:prstGeom>
          <a:solidFill>
            <a:srgbClr val="C00000"/>
          </a:solidFill>
        </p:spPr>
        <p:txBody>
          <a:bodyPr wrap="square" rtlCol="0">
            <a:spAutoFit/>
          </a:bodyPr>
          <a:lstStyle/>
          <a:p>
            <a:pPr>
              <a:buNone/>
            </a:pPr>
            <a:r>
              <a:rPr lang="lv-LV" b="1" dirty="0" smtClean="0">
                <a:solidFill>
                  <a:schemeClr val="bg1"/>
                </a:solidFill>
              </a:rPr>
              <a:t>DNN-structure script (program)</a:t>
            </a:r>
          </a:p>
          <a:p>
            <a:pPr>
              <a:buNone/>
            </a:pPr>
            <a:endParaRPr lang="lv-LV" b="1" dirty="0" smtClean="0">
              <a:solidFill>
                <a:schemeClr val="bg1"/>
              </a:solidFill>
            </a:endParaRPr>
          </a:p>
        </p:txBody>
      </p:sp>
      <p:sp>
        <p:nvSpPr>
          <p:cNvPr id="10" name="Can 9"/>
          <p:cNvSpPr/>
          <p:nvPr/>
        </p:nvSpPr>
        <p:spPr bwMode="auto">
          <a:xfrm>
            <a:off x="762000" y="3200400"/>
            <a:ext cx="1752600" cy="2743200"/>
          </a:xfrm>
          <a:prstGeom prst="can">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341313" algn="l" defTabSz="914400" rtl="0" eaLnBrk="1" fontAlgn="base" latinLnBrk="0" hangingPunct="1">
              <a:lnSpc>
                <a:spcPct val="90000"/>
              </a:lnSpc>
              <a:spcBef>
                <a:spcPct val="20000"/>
              </a:spcBef>
              <a:spcAft>
                <a:spcPct val="0"/>
              </a:spcAft>
              <a:buClr>
                <a:schemeClr val="tx1"/>
              </a:buClr>
              <a:buSzPct val="75000"/>
              <a:buNone/>
              <a:tabLst/>
            </a:pPr>
            <a:endParaRPr kumimoji="0" lang="lv-LV" sz="1800" b="0" i="0" u="none" strike="noStrike" cap="none" normalizeH="0" baseline="0" dirty="0" smtClean="0">
              <a:ln>
                <a:noFill/>
              </a:ln>
              <a:solidFill>
                <a:schemeClr val="tx1"/>
              </a:solidFill>
              <a:effectLst/>
              <a:latin typeface="Arial" charset="0"/>
            </a:endParaRPr>
          </a:p>
          <a:p>
            <a:pPr marL="457200" marR="0" indent="-341313" algn="l" defTabSz="914400" rtl="0" eaLnBrk="1" fontAlgn="base" latinLnBrk="0" hangingPunct="1">
              <a:lnSpc>
                <a:spcPct val="90000"/>
              </a:lnSpc>
              <a:spcBef>
                <a:spcPct val="20000"/>
              </a:spcBef>
              <a:spcAft>
                <a:spcPct val="0"/>
              </a:spcAft>
              <a:buClr>
                <a:schemeClr val="tx1"/>
              </a:buClr>
              <a:buSzPct val="75000"/>
              <a:buNone/>
              <a:tabLst/>
            </a:pPr>
            <a:r>
              <a:rPr kumimoji="0" lang="lv-LV" sz="1800" b="0" i="0" u="none" strike="noStrike" cap="none" normalizeH="0" baseline="0" dirty="0" smtClean="0">
                <a:ln>
                  <a:noFill/>
                </a:ln>
                <a:solidFill>
                  <a:schemeClr val="tx1"/>
                </a:solidFill>
                <a:effectLst/>
                <a:latin typeface="Arial" charset="0"/>
              </a:rPr>
              <a:t>Unsupervised</a:t>
            </a:r>
            <a:r>
              <a:rPr kumimoji="0" lang="lv-LV" sz="1800" b="0" i="0" u="none" strike="noStrike" cap="none" normalizeH="0" dirty="0" smtClean="0">
                <a:ln>
                  <a:noFill/>
                </a:ln>
                <a:solidFill>
                  <a:schemeClr val="tx1"/>
                </a:solidFill>
                <a:effectLst/>
                <a:latin typeface="Arial" charset="0"/>
              </a:rPr>
              <a:t> data</a:t>
            </a:r>
            <a:endParaRPr kumimoji="0" lang="en-US" sz="1800" b="0" i="0" u="none" strike="noStrike" cap="none" normalizeH="0" baseline="0" dirty="0">
              <a:ln>
                <a:noFill/>
              </a:ln>
              <a:solidFill>
                <a:schemeClr val="tx1"/>
              </a:solidFill>
              <a:effectLst/>
              <a:latin typeface="Arial" charset="0"/>
            </a:endParaRPr>
          </a:p>
        </p:txBody>
      </p:sp>
      <p:sp>
        <p:nvSpPr>
          <p:cNvPr id="11" name="Can 10"/>
          <p:cNvSpPr/>
          <p:nvPr/>
        </p:nvSpPr>
        <p:spPr bwMode="auto">
          <a:xfrm>
            <a:off x="6400800" y="3200400"/>
            <a:ext cx="1143000" cy="1093857"/>
          </a:xfrm>
          <a:prstGeom prst="can">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341313" algn="ctr" defTabSz="914400" rtl="0" eaLnBrk="1" fontAlgn="base" latinLnBrk="0" hangingPunct="1">
              <a:lnSpc>
                <a:spcPct val="90000"/>
              </a:lnSpc>
              <a:spcBef>
                <a:spcPct val="20000"/>
              </a:spcBef>
              <a:spcAft>
                <a:spcPct val="0"/>
              </a:spcAft>
              <a:buClr>
                <a:schemeClr val="tx1"/>
              </a:buClr>
              <a:buSzPct val="75000"/>
              <a:buNone/>
              <a:tabLst/>
            </a:pPr>
            <a:endParaRPr kumimoji="0" lang="lv-LV" sz="1200" b="0" i="0" u="none" strike="noStrike" cap="none" normalizeH="0" baseline="0" dirty="0" smtClean="0">
              <a:ln>
                <a:noFill/>
              </a:ln>
              <a:solidFill>
                <a:schemeClr val="tx1"/>
              </a:solidFill>
              <a:effectLst/>
            </a:endParaRPr>
          </a:p>
          <a:p>
            <a:pPr marR="0" algn="ctr" defTabSz="914400" rtl="0" eaLnBrk="1" fontAlgn="base" latinLnBrk="0" hangingPunct="1">
              <a:lnSpc>
                <a:spcPct val="90000"/>
              </a:lnSpc>
              <a:spcBef>
                <a:spcPct val="20000"/>
              </a:spcBef>
              <a:spcAft>
                <a:spcPct val="0"/>
              </a:spcAft>
              <a:buClr>
                <a:schemeClr val="tx1"/>
              </a:buClr>
              <a:buSzPct val="75000"/>
              <a:buNone/>
              <a:tabLst/>
            </a:pPr>
            <a:r>
              <a:rPr lang="lv-LV" sz="1200" dirty="0"/>
              <a:t>S</a:t>
            </a:r>
            <a:r>
              <a:rPr kumimoji="0" lang="lv-LV" sz="1200" b="0" i="0" u="none" strike="noStrike" cap="none" normalizeH="0" baseline="0" dirty="0" smtClean="0">
                <a:ln>
                  <a:noFill/>
                </a:ln>
                <a:solidFill>
                  <a:schemeClr val="tx1"/>
                </a:solidFill>
                <a:effectLst/>
              </a:rPr>
              <a:t>upervised</a:t>
            </a:r>
            <a:r>
              <a:rPr kumimoji="0" lang="lv-LV" sz="1200" b="0" i="0" u="none" strike="noStrike" cap="none" normalizeH="0" dirty="0" smtClean="0">
                <a:ln>
                  <a:noFill/>
                </a:ln>
                <a:solidFill>
                  <a:schemeClr val="tx1"/>
                </a:solidFill>
                <a:effectLst/>
              </a:rPr>
              <a:t> data</a:t>
            </a:r>
            <a:endParaRPr kumimoji="0" lang="en-US" sz="1200" b="0" i="0" u="none" strike="noStrike" cap="none" normalizeH="0" baseline="0" dirty="0">
              <a:ln>
                <a:noFill/>
              </a:ln>
              <a:solidFill>
                <a:schemeClr val="tx1"/>
              </a:solidFill>
              <a:effectLst/>
            </a:endParaRPr>
          </a:p>
        </p:txBody>
      </p:sp>
      <p:cxnSp>
        <p:nvCxnSpPr>
          <p:cNvPr id="13" name="Straight Arrow Connector 12"/>
          <p:cNvCxnSpPr/>
          <p:nvPr/>
        </p:nvCxnSpPr>
        <p:spPr bwMode="auto">
          <a:xfrm>
            <a:off x="2514600" y="3657600"/>
            <a:ext cx="762000" cy="0"/>
          </a:xfrm>
          <a:prstGeom prst="straightConnector1">
            <a:avLst/>
          </a:prstGeom>
          <a:noFill/>
          <a:ln w="76200" cap="flat" cmpd="sng" algn="ctr">
            <a:solidFill>
              <a:srgbClr val="C00000"/>
            </a:solidFill>
            <a:prstDash val="solid"/>
            <a:round/>
            <a:headEnd type="none" w="med" len="med"/>
            <a:tailEnd type="arrow"/>
          </a:ln>
          <a:effectLst/>
        </p:spPr>
      </p:cxnSp>
      <p:cxnSp>
        <p:nvCxnSpPr>
          <p:cNvPr id="15" name="Straight Arrow Connector 14"/>
          <p:cNvCxnSpPr/>
          <p:nvPr/>
        </p:nvCxnSpPr>
        <p:spPr bwMode="auto">
          <a:xfrm flipH="1">
            <a:off x="5638800" y="3657600"/>
            <a:ext cx="762000" cy="0"/>
          </a:xfrm>
          <a:prstGeom prst="straightConnector1">
            <a:avLst/>
          </a:prstGeom>
          <a:noFill/>
          <a:ln w="76200" cap="flat" cmpd="sng" algn="ctr">
            <a:solidFill>
              <a:srgbClr val="C00000"/>
            </a:solidFill>
            <a:prstDash val="solid"/>
            <a:round/>
            <a:headEnd type="none" w="med" len="med"/>
            <a:tailEnd type="arrow"/>
          </a:ln>
          <a:effectLst/>
        </p:spPr>
      </p:cxnSp>
      <p:sp>
        <p:nvSpPr>
          <p:cNvPr id="20" name="Arc 19"/>
          <p:cNvSpPr/>
          <p:nvPr/>
        </p:nvSpPr>
        <p:spPr bwMode="auto">
          <a:xfrm>
            <a:off x="3429000" y="2514600"/>
            <a:ext cx="609600" cy="762000"/>
          </a:xfrm>
          <a:prstGeom prst="arc">
            <a:avLst>
              <a:gd name="adj1" fmla="val 6322576"/>
              <a:gd name="adj2" fmla="val 4816033"/>
            </a:avLst>
          </a:prstGeom>
          <a:noFill/>
          <a:ln w="571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
        <p:nvSpPr>
          <p:cNvPr id="21" name="TextBox 20"/>
          <p:cNvSpPr txBox="1"/>
          <p:nvPr/>
        </p:nvSpPr>
        <p:spPr>
          <a:xfrm>
            <a:off x="3182142" y="1586654"/>
            <a:ext cx="1290738" cy="927946"/>
          </a:xfrm>
          <a:prstGeom prst="rect">
            <a:avLst/>
          </a:prstGeom>
          <a:noFill/>
        </p:spPr>
        <p:txBody>
          <a:bodyPr wrap="none" rtlCol="0">
            <a:spAutoFit/>
          </a:bodyPr>
          <a:lstStyle/>
          <a:p>
            <a:pPr>
              <a:buNone/>
            </a:pPr>
            <a:r>
              <a:rPr lang="lv-LV" dirty="0" smtClean="0"/>
              <a:t>Training</a:t>
            </a:r>
          </a:p>
          <a:p>
            <a:pPr>
              <a:buNone/>
            </a:pPr>
            <a:r>
              <a:rPr lang="lv-LV" sz="1100" dirty="0" smtClean="0"/>
              <a:t>-Backpropogation</a:t>
            </a:r>
          </a:p>
          <a:p>
            <a:pPr>
              <a:buNone/>
            </a:pPr>
            <a:r>
              <a:rPr lang="lv-LV" sz="1100" dirty="0" smtClean="0"/>
              <a:t>-SGD</a:t>
            </a:r>
          </a:p>
          <a:p>
            <a:pPr>
              <a:buNone/>
            </a:pPr>
            <a:r>
              <a:rPr lang="lv-LV" sz="1100" dirty="0" smtClean="0"/>
              <a:t>-CostFunction</a:t>
            </a:r>
            <a:endParaRPr lang="en-US" sz="1100" dirty="0"/>
          </a:p>
        </p:txBody>
      </p:sp>
      <p:sp>
        <p:nvSpPr>
          <p:cNvPr id="22" name="Arc 21"/>
          <p:cNvSpPr/>
          <p:nvPr/>
        </p:nvSpPr>
        <p:spPr bwMode="auto">
          <a:xfrm rot="10800000">
            <a:off x="4800600" y="2514600"/>
            <a:ext cx="609600" cy="762000"/>
          </a:xfrm>
          <a:prstGeom prst="arc">
            <a:avLst>
              <a:gd name="adj1" fmla="val 6322576"/>
              <a:gd name="adj2" fmla="val 4816033"/>
            </a:avLst>
          </a:prstGeom>
          <a:noFill/>
          <a:ln w="571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
        <p:nvSpPr>
          <p:cNvPr id="23" name="TextBox 22"/>
          <p:cNvSpPr txBox="1"/>
          <p:nvPr/>
        </p:nvSpPr>
        <p:spPr>
          <a:xfrm>
            <a:off x="4648200" y="1600200"/>
            <a:ext cx="1494320" cy="555537"/>
          </a:xfrm>
          <a:prstGeom prst="rect">
            <a:avLst/>
          </a:prstGeom>
          <a:noFill/>
        </p:spPr>
        <p:txBody>
          <a:bodyPr wrap="none" rtlCol="0">
            <a:spAutoFit/>
          </a:bodyPr>
          <a:lstStyle/>
          <a:p>
            <a:pPr>
              <a:buNone/>
            </a:pPr>
            <a:r>
              <a:rPr lang="lv-LV" dirty="0" smtClean="0"/>
              <a:t>Using</a:t>
            </a:r>
          </a:p>
          <a:p>
            <a:pPr>
              <a:buNone/>
            </a:pPr>
            <a:r>
              <a:rPr lang="lv-LV" sz="1100" dirty="0" smtClean="0"/>
              <a:t>-Forwardpropogation</a:t>
            </a:r>
            <a:endParaRPr lang="en-US" sz="1100" dirty="0"/>
          </a:p>
        </p:txBody>
      </p:sp>
      <p:sp>
        <p:nvSpPr>
          <p:cNvPr id="24" name="TextBox 23"/>
          <p:cNvSpPr txBox="1"/>
          <p:nvPr/>
        </p:nvSpPr>
        <p:spPr>
          <a:xfrm>
            <a:off x="762000" y="6324600"/>
            <a:ext cx="6934200" cy="369332"/>
          </a:xfrm>
          <a:prstGeom prst="rect">
            <a:avLst/>
          </a:prstGeom>
          <a:solidFill>
            <a:schemeClr val="accent3">
              <a:lumMod val="75000"/>
            </a:schemeClr>
          </a:solidFill>
        </p:spPr>
        <p:txBody>
          <a:bodyPr wrap="square" rtlCol="0">
            <a:spAutoFit/>
          </a:bodyPr>
          <a:lstStyle/>
          <a:p>
            <a:pPr algn="ctr">
              <a:buNone/>
            </a:pPr>
            <a:r>
              <a:rPr lang="lv-LV" b="1" dirty="0" smtClean="0">
                <a:solidFill>
                  <a:schemeClr val="bg1"/>
                </a:solidFill>
              </a:rPr>
              <a:t>CPU</a:t>
            </a:r>
          </a:p>
        </p:txBody>
      </p:sp>
      <p:pic>
        <p:nvPicPr>
          <p:cNvPr id="18" name="Picture 1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72200" y="4902364"/>
            <a:ext cx="2133600" cy="180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29400" y="6433268"/>
            <a:ext cx="2286000" cy="424732"/>
          </a:xfrm>
          <a:prstGeom prst="rect">
            <a:avLst/>
          </a:prstGeom>
        </p:spPr>
        <p:txBody>
          <a:bodyPr wrap="square">
            <a:spAutoFit/>
          </a:bodyPr>
          <a:lstStyle/>
          <a:p>
            <a:pPr>
              <a:buNone/>
            </a:pPr>
            <a:r>
              <a:rPr lang="lv-LV" sz="1200" dirty="0" smtClean="0"/>
              <a:t>Nvidia Titan X:</a:t>
            </a:r>
            <a:br>
              <a:rPr lang="lv-LV" sz="1200" dirty="0" smtClean="0"/>
            </a:br>
            <a:r>
              <a:rPr lang="en-US" sz="1200" dirty="0" smtClean="0"/>
              <a:t>12GB</a:t>
            </a:r>
            <a:r>
              <a:rPr lang="en-US" sz="1200" dirty="0"/>
              <a:t>, $999, </a:t>
            </a:r>
            <a:r>
              <a:rPr lang="en-US" sz="1200" dirty="0" smtClean="0"/>
              <a:t>4.49 </a:t>
            </a:r>
            <a:r>
              <a:rPr lang="en-US" sz="1200" dirty="0"/>
              <a:t>TFLOPS</a:t>
            </a:r>
          </a:p>
        </p:txBody>
      </p:sp>
      <p:sp>
        <p:nvSpPr>
          <p:cNvPr id="25" name="Rectangle 24"/>
          <p:cNvSpPr/>
          <p:nvPr/>
        </p:nvSpPr>
        <p:spPr>
          <a:xfrm>
            <a:off x="5562600" y="4495800"/>
            <a:ext cx="2286000" cy="258532"/>
          </a:xfrm>
          <a:prstGeom prst="rect">
            <a:avLst/>
          </a:prstGeom>
        </p:spPr>
        <p:txBody>
          <a:bodyPr wrap="square">
            <a:spAutoFit/>
          </a:bodyPr>
          <a:lstStyle/>
          <a:p>
            <a:pPr>
              <a:buNone/>
            </a:pPr>
            <a:r>
              <a:rPr lang="lv-LV" sz="1200" dirty="0" smtClean="0"/>
              <a:t>Opensource</a:t>
            </a:r>
            <a:endParaRPr lang="en-US" sz="1200" dirty="0"/>
          </a:p>
        </p:txBody>
      </p:sp>
      <p:sp>
        <p:nvSpPr>
          <p:cNvPr id="26" name="Rectangle 25"/>
          <p:cNvSpPr/>
          <p:nvPr/>
        </p:nvSpPr>
        <p:spPr>
          <a:xfrm>
            <a:off x="6477000" y="2667000"/>
            <a:ext cx="2514600" cy="424732"/>
          </a:xfrm>
          <a:prstGeom prst="rect">
            <a:avLst/>
          </a:prstGeom>
        </p:spPr>
        <p:txBody>
          <a:bodyPr wrap="square">
            <a:spAutoFit/>
          </a:bodyPr>
          <a:lstStyle/>
          <a:p>
            <a:pPr>
              <a:buNone/>
            </a:pPr>
            <a:r>
              <a:rPr lang="lv-LV" sz="1200" dirty="0" smtClean="0"/>
              <a:t>Google, FB, Microsoft, Baidu profesori sacenšas un publicējas</a:t>
            </a:r>
            <a:endParaRPr lang="en-US" sz="1200" dirty="0"/>
          </a:p>
        </p:txBody>
      </p:sp>
      <p:sp>
        <p:nvSpPr>
          <p:cNvPr id="27" name="TextBox 26"/>
          <p:cNvSpPr txBox="1"/>
          <p:nvPr/>
        </p:nvSpPr>
        <p:spPr>
          <a:xfrm>
            <a:off x="6629400" y="152400"/>
            <a:ext cx="2438400" cy="1200329"/>
          </a:xfrm>
          <a:prstGeom prst="rect">
            <a:avLst/>
          </a:prstGeom>
          <a:solidFill>
            <a:srgbClr val="FFFFCC"/>
          </a:solidFill>
        </p:spPr>
        <p:txBody>
          <a:bodyPr wrap="square" rtlCol="0">
            <a:spAutoFit/>
          </a:bodyPr>
          <a:lstStyle/>
          <a:p>
            <a:pPr>
              <a:buNone/>
            </a:pPr>
            <a:r>
              <a:rPr lang="lv-LV" sz="1600" b="1" dirty="0" smtClean="0"/>
              <a:t>Didzis Goško</a:t>
            </a:r>
            <a:r>
              <a:rPr lang="lv-LV" sz="1600" dirty="0" smtClean="0"/>
              <a:t>, LU DF doktorants, TitanX GPU bāzēts DNN </a:t>
            </a:r>
            <a:br>
              <a:rPr lang="lv-LV" sz="1600" dirty="0" smtClean="0"/>
            </a:br>
            <a:r>
              <a:rPr lang="lv-LV" sz="1600" dirty="0" smtClean="0"/>
              <a:t>(Deep Neural Network), 18/06/2015</a:t>
            </a:r>
            <a:endParaRPr lang="lv-LV" sz="1600" dirty="0"/>
          </a:p>
        </p:txBody>
      </p:sp>
    </p:spTree>
    <p:extLst>
      <p:ext uri="{BB962C8B-B14F-4D97-AF65-F5344CB8AC3E}">
        <p14:creationId xmlns:p14="http://schemas.microsoft.com/office/powerpoint/2010/main" val="1134795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01000" cy="1143000"/>
          </a:xfrm>
        </p:spPr>
        <p:txBody>
          <a:bodyPr/>
          <a:lstStyle/>
          <a:p>
            <a:r>
              <a:rPr lang="lv-LV" dirty="0" smtClean="0"/>
              <a:t>Jēdzientelpas ģeometrija</a:t>
            </a:r>
            <a:endParaRPr lang="en-US" dirty="0"/>
          </a:p>
        </p:txBody>
      </p:sp>
      <p:pic>
        <p:nvPicPr>
          <p:cNvPr id="1028" name="Picture 4" descr="C:\Documents and Settings\Administrator\Local Settings\Temporary Internet Files\Content.IE5\FZGYVA5S\Sphere_2[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09167" y="1447800"/>
            <a:ext cx="4287837" cy="4297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5731538"/>
            <a:ext cx="8458200" cy="1077218"/>
          </a:xfrm>
          <a:prstGeom prst="rect">
            <a:avLst/>
          </a:prstGeom>
          <a:solidFill>
            <a:srgbClr val="FFFFCC"/>
          </a:solidFill>
        </p:spPr>
        <p:txBody>
          <a:bodyPr wrap="square" rtlCol="0">
            <a:spAutoFit/>
          </a:bodyPr>
          <a:lstStyle/>
          <a:p>
            <a:pPr>
              <a:buNone/>
            </a:pPr>
            <a:r>
              <a:rPr lang="lv-LV" sz="1600" dirty="0" smtClean="0">
                <a:solidFill>
                  <a:srgbClr val="FFFFCC"/>
                </a:solidFill>
              </a:rPr>
              <a:t>?- relu([[</a:t>
            </a:r>
            <a:r>
              <a:rPr lang="lv-LV" sz="1600" b="1" dirty="0" smtClean="0">
                <a:solidFill>
                  <a:srgbClr val="FFFFCC"/>
                </a:solidFill>
              </a:rPr>
              <a:t>'cat','kaķis'],['woman','sieviete'],['house','māja']],'upe</a:t>
            </a:r>
            <a:r>
              <a:rPr lang="lv-LV" sz="1600" dirty="0" smtClean="0">
                <a:solidFill>
                  <a:srgbClr val="FFFFCC"/>
                </a:solidFill>
              </a:rPr>
              <a:t>').</a:t>
            </a:r>
            <a:endParaRPr lang="lv-LV" sz="1600" dirty="0">
              <a:solidFill>
                <a:srgbClr val="FFFFCC"/>
              </a:solidFill>
            </a:endParaRPr>
          </a:p>
          <a:p>
            <a:pPr>
              <a:buNone/>
            </a:pPr>
            <a:r>
              <a:rPr lang="lv-LV" sz="1600" b="1" dirty="0"/>
              <a:t>Zane Siliņa</a:t>
            </a:r>
            <a:r>
              <a:rPr lang="lv-LV" sz="1600" dirty="0"/>
              <a:t>, LU DF maģistra darbs </a:t>
            </a:r>
            <a:r>
              <a:rPr lang="lv-LV" sz="1600" dirty="0" smtClean="0"/>
              <a:t>«Latviešu valodas sintaktiskā analizatora ‘Čankeris’ modernizācija», </a:t>
            </a:r>
            <a:r>
              <a:rPr lang="lv-LV" sz="1600" dirty="0"/>
              <a:t>aizstāvēts 02/06/2015</a:t>
            </a:r>
            <a:endParaRPr lang="lv-LV" sz="1600" dirty="0" smtClean="0"/>
          </a:p>
          <a:p>
            <a:pPr>
              <a:buNone/>
            </a:pPr>
            <a:r>
              <a:rPr lang="lv-LV" sz="1600" b="1" dirty="0" smtClean="0"/>
              <a:t>Pēteris Paikens</a:t>
            </a:r>
            <a:r>
              <a:rPr lang="lv-LV" sz="1600" dirty="0" smtClean="0"/>
              <a:t>, LU DF doktorants, Latviešu valodas jēdzientelpa (resurss), 14/05/2015</a:t>
            </a:r>
            <a:endParaRPr lang="lv-LV" sz="1600" dirty="0"/>
          </a:p>
        </p:txBody>
      </p:sp>
      <p:sp>
        <p:nvSpPr>
          <p:cNvPr id="8" name="Arc 7"/>
          <p:cNvSpPr/>
          <p:nvPr/>
        </p:nvSpPr>
        <p:spPr bwMode="auto">
          <a:xfrm>
            <a:off x="3200400" y="1981200"/>
            <a:ext cx="1143000" cy="3200400"/>
          </a:xfrm>
          <a:prstGeom prst="arc">
            <a:avLst>
              <a:gd name="adj1" fmla="val 5646599"/>
              <a:gd name="adj2" fmla="val 16200000"/>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
        <p:nvSpPr>
          <p:cNvPr id="16" name="Arc 15"/>
          <p:cNvSpPr/>
          <p:nvPr/>
        </p:nvSpPr>
        <p:spPr bwMode="auto">
          <a:xfrm>
            <a:off x="4572000" y="1981200"/>
            <a:ext cx="1143000" cy="3200400"/>
          </a:xfrm>
          <a:prstGeom prst="arc">
            <a:avLst>
              <a:gd name="adj1" fmla="val 5459808"/>
              <a:gd name="adj2" fmla="val 16200000"/>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
        <p:nvSpPr>
          <p:cNvPr id="17" name="TextBox 16"/>
          <p:cNvSpPr txBox="1"/>
          <p:nvPr/>
        </p:nvSpPr>
        <p:spPr>
          <a:xfrm>
            <a:off x="4547693" y="2641294"/>
            <a:ext cx="1303562" cy="1938992"/>
          </a:xfrm>
          <a:prstGeom prst="rect">
            <a:avLst/>
          </a:prstGeom>
          <a:noFill/>
        </p:spPr>
        <p:txBody>
          <a:bodyPr wrap="none" rtlCol="0">
            <a:spAutoFit/>
          </a:bodyPr>
          <a:lstStyle/>
          <a:p>
            <a:pPr marL="285750" indent="-285750"/>
            <a:r>
              <a:rPr lang="lv-LV" sz="1600" dirty="0" smtClean="0"/>
              <a:t>karaliene</a:t>
            </a:r>
          </a:p>
          <a:p>
            <a:pPr marL="285750" indent="-285750"/>
            <a:endParaRPr lang="lv-LV" sz="1600" dirty="0" smtClean="0"/>
          </a:p>
          <a:p>
            <a:pPr marL="285750" indent="-285750"/>
            <a:r>
              <a:rPr lang="lv-LV" sz="1600" dirty="0" smtClean="0"/>
              <a:t>sieviete</a:t>
            </a:r>
          </a:p>
          <a:p>
            <a:pPr marL="285750" indent="-285750"/>
            <a:endParaRPr lang="lv-LV" sz="1600" dirty="0" smtClean="0"/>
          </a:p>
          <a:p>
            <a:pPr marL="285750" indent="-285750"/>
            <a:r>
              <a:rPr lang="lv-LV" sz="1600" dirty="0" smtClean="0"/>
              <a:t>meita</a:t>
            </a:r>
          </a:p>
          <a:p>
            <a:pPr marL="285750" indent="-285750"/>
            <a:endParaRPr lang="lv-LV" sz="1600" dirty="0" smtClean="0"/>
          </a:p>
          <a:p>
            <a:pPr marL="285750" indent="-285750"/>
            <a:endParaRPr lang="lv-LV" sz="1600" dirty="0" smtClean="0"/>
          </a:p>
        </p:txBody>
      </p:sp>
      <p:sp>
        <p:nvSpPr>
          <p:cNvPr id="18" name="TextBox 17"/>
          <p:cNvSpPr txBox="1"/>
          <p:nvPr/>
        </p:nvSpPr>
        <p:spPr>
          <a:xfrm>
            <a:off x="3124200" y="2667000"/>
            <a:ext cx="1066318" cy="1938992"/>
          </a:xfrm>
          <a:prstGeom prst="rect">
            <a:avLst/>
          </a:prstGeom>
          <a:noFill/>
        </p:spPr>
        <p:txBody>
          <a:bodyPr wrap="none" rtlCol="0">
            <a:spAutoFit/>
          </a:bodyPr>
          <a:lstStyle/>
          <a:p>
            <a:pPr marL="285750" indent="-285750"/>
            <a:r>
              <a:rPr lang="lv-LV" sz="1600" dirty="0" smtClean="0"/>
              <a:t>karalis</a:t>
            </a:r>
          </a:p>
          <a:p>
            <a:pPr marL="285750" indent="-285750"/>
            <a:endParaRPr lang="lv-LV" sz="1600" dirty="0" smtClean="0"/>
          </a:p>
          <a:p>
            <a:pPr marL="285750" indent="-285750"/>
            <a:r>
              <a:rPr lang="lv-LV" sz="1600" dirty="0" smtClean="0"/>
              <a:t>vīrietis</a:t>
            </a:r>
          </a:p>
          <a:p>
            <a:pPr marL="285750" indent="-285750"/>
            <a:endParaRPr lang="lv-LV" sz="1600" dirty="0" smtClean="0"/>
          </a:p>
          <a:p>
            <a:pPr marL="285750" indent="-285750"/>
            <a:r>
              <a:rPr lang="lv-LV" sz="1600" dirty="0" smtClean="0"/>
              <a:t>dēls</a:t>
            </a:r>
          </a:p>
          <a:p>
            <a:pPr marL="285750" indent="-285750"/>
            <a:endParaRPr lang="lv-LV" sz="1600" dirty="0" smtClean="0"/>
          </a:p>
          <a:p>
            <a:pPr marL="285750" indent="-285750"/>
            <a:endParaRPr lang="lv-LV" sz="1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37256" y="2195512"/>
            <a:ext cx="2530544" cy="336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858000" y="1828800"/>
            <a:ext cx="2282997" cy="313932"/>
          </a:xfrm>
          <a:prstGeom prst="rect">
            <a:avLst/>
          </a:prstGeom>
          <a:noFill/>
        </p:spPr>
        <p:txBody>
          <a:bodyPr wrap="none" rtlCol="0">
            <a:spAutoFit/>
          </a:bodyPr>
          <a:lstStyle/>
          <a:p>
            <a:pPr>
              <a:buNone/>
            </a:pPr>
            <a:r>
              <a:rPr lang="lv-LV" sz="1600" dirty="0" smtClean="0"/>
              <a:t>Skip-gram neironu tīkls</a:t>
            </a:r>
          </a:p>
        </p:txBody>
      </p:sp>
      <p:sp>
        <p:nvSpPr>
          <p:cNvPr id="3" name="Content Placeholder 2"/>
          <p:cNvSpPr>
            <a:spLocks noGrp="1"/>
          </p:cNvSpPr>
          <p:nvPr>
            <p:ph idx="1"/>
          </p:nvPr>
        </p:nvSpPr>
        <p:spPr>
          <a:xfrm>
            <a:off x="304800" y="1905000"/>
            <a:ext cx="2286000" cy="3733800"/>
          </a:xfrm>
        </p:spPr>
        <p:txBody>
          <a:bodyPr/>
          <a:lstStyle/>
          <a:p>
            <a:r>
              <a:rPr lang="lv-LV" sz="2000" dirty="0" smtClean="0"/>
              <a:t>Word embeddings</a:t>
            </a:r>
          </a:p>
          <a:p>
            <a:r>
              <a:rPr lang="lv-LV" sz="2000" dirty="0" smtClean="0"/>
              <a:t>word2vec</a:t>
            </a:r>
          </a:p>
          <a:p>
            <a:r>
              <a:rPr lang="en-US" sz="1050" dirty="0"/>
              <a:t>Tomas </a:t>
            </a:r>
            <a:r>
              <a:rPr lang="en-US" sz="1050" dirty="0" err="1"/>
              <a:t>Mikolov</a:t>
            </a:r>
            <a:r>
              <a:rPr lang="en-US" sz="1050" dirty="0"/>
              <a:t>, Kai Chen, Greg </a:t>
            </a:r>
            <a:r>
              <a:rPr lang="en-US" sz="1050" dirty="0" err="1"/>
              <a:t>Corrado</a:t>
            </a:r>
            <a:r>
              <a:rPr lang="en-US" sz="1050" dirty="0"/>
              <a:t>, and Jeffrey Dean. Efficient Estimation of Word Representations in Vector Space. In Proceedings of Workshop at ICLR, 2013. </a:t>
            </a:r>
            <a:endParaRPr lang="lv-LV" sz="1050" dirty="0" smtClean="0"/>
          </a:p>
          <a:p>
            <a:r>
              <a:rPr lang="lv-LV" sz="2000" dirty="0" smtClean="0"/>
              <a:t>Latviešu blogu korpuss (12M)</a:t>
            </a:r>
          </a:p>
          <a:p>
            <a:r>
              <a:rPr lang="lv-LV" sz="2000" dirty="0" smtClean="0"/>
              <a:t>200 dimensijas</a:t>
            </a:r>
            <a:endParaRPr lang="en-US" sz="2000" dirty="0"/>
          </a:p>
        </p:txBody>
      </p:sp>
    </p:spTree>
    <p:extLst>
      <p:ext uri="{BB962C8B-B14F-4D97-AF65-F5344CB8AC3E}">
        <p14:creationId xmlns:p14="http://schemas.microsoft.com/office/powerpoint/2010/main" val="2861612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01000" cy="1143000"/>
          </a:xfrm>
        </p:spPr>
        <p:txBody>
          <a:bodyPr/>
          <a:lstStyle/>
          <a:p>
            <a:r>
              <a:rPr lang="lv-LV" dirty="0" smtClean="0"/>
              <a:t>Jēdzientelpas ģeometrija</a:t>
            </a:r>
            <a:endParaRPr lang="en-US" dirty="0"/>
          </a:p>
        </p:txBody>
      </p:sp>
      <p:pic>
        <p:nvPicPr>
          <p:cNvPr id="1028" name="Picture 4" descr="C:\Documents and Settings\Administrator\Local Settings\Temporary Internet Files\Content.IE5\FZGYVA5S\Sphere_2[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09167" y="1447800"/>
            <a:ext cx="4287837" cy="4297362"/>
          </a:xfrm>
          <a:prstGeom prst="rect">
            <a:avLst/>
          </a:prstGeom>
          <a:noFill/>
          <a:extLst>
            <a:ext uri="{909E8E84-426E-40DD-AFC4-6F175D3DCCD1}">
              <a14:hiddenFill xmlns:a14="http://schemas.microsoft.com/office/drawing/2010/main">
                <a:solidFill>
                  <a:srgbClr val="FFFFFF"/>
                </a:solidFill>
              </a14:hiddenFill>
            </a:ext>
          </a:extLst>
        </p:spPr>
      </p:pic>
      <p:sp>
        <p:nvSpPr>
          <p:cNvPr id="8" name="Arc 7"/>
          <p:cNvSpPr/>
          <p:nvPr/>
        </p:nvSpPr>
        <p:spPr bwMode="auto">
          <a:xfrm>
            <a:off x="3200400" y="1981200"/>
            <a:ext cx="1143000" cy="3200400"/>
          </a:xfrm>
          <a:prstGeom prst="arc">
            <a:avLst>
              <a:gd name="adj1" fmla="val 5646599"/>
              <a:gd name="adj2" fmla="val 16200000"/>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
        <p:nvSpPr>
          <p:cNvPr id="16" name="Arc 15"/>
          <p:cNvSpPr/>
          <p:nvPr/>
        </p:nvSpPr>
        <p:spPr bwMode="auto">
          <a:xfrm>
            <a:off x="4572000" y="1981200"/>
            <a:ext cx="1143000" cy="3200400"/>
          </a:xfrm>
          <a:prstGeom prst="arc">
            <a:avLst>
              <a:gd name="adj1" fmla="val 5459808"/>
              <a:gd name="adj2" fmla="val 16200000"/>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
        <p:nvSpPr>
          <p:cNvPr id="17" name="TextBox 16"/>
          <p:cNvSpPr txBox="1"/>
          <p:nvPr/>
        </p:nvSpPr>
        <p:spPr>
          <a:xfrm>
            <a:off x="4547693" y="2641294"/>
            <a:ext cx="1245854" cy="1938992"/>
          </a:xfrm>
          <a:prstGeom prst="rect">
            <a:avLst/>
          </a:prstGeom>
          <a:noFill/>
        </p:spPr>
        <p:txBody>
          <a:bodyPr wrap="none" rtlCol="0">
            <a:spAutoFit/>
          </a:bodyPr>
          <a:lstStyle/>
          <a:p>
            <a:pPr marL="285750" indent="-285750"/>
            <a:r>
              <a:rPr lang="lv-LV" sz="1600" dirty="0" smtClean="0"/>
              <a:t>Francija</a:t>
            </a:r>
          </a:p>
          <a:p>
            <a:pPr marL="285750" indent="-285750"/>
            <a:endParaRPr lang="lv-LV" sz="1600" dirty="0" smtClean="0"/>
          </a:p>
          <a:p>
            <a:pPr marL="285750" indent="-285750"/>
            <a:r>
              <a:rPr lang="lv-LV" sz="1600" dirty="0" smtClean="0"/>
              <a:t>Lietuva</a:t>
            </a:r>
          </a:p>
          <a:p>
            <a:pPr marL="285750" indent="-285750"/>
            <a:endParaRPr lang="lv-LV" sz="1600" dirty="0" smtClean="0"/>
          </a:p>
          <a:p>
            <a:pPr marL="285750" indent="-285750"/>
            <a:r>
              <a:rPr lang="lv-LV" sz="1600" dirty="0" smtClean="0"/>
              <a:t>Zviedrija</a:t>
            </a:r>
          </a:p>
          <a:p>
            <a:pPr marL="285750" indent="-285750"/>
            <a:endParaRPr lang="lv-LV" sz="1600" dirty="0" smtClean="0"/>
          </a:p>
          <a:p>
            <a:pPr marL="285750" indent="-285750"/>
            <a:endParaRPr lang="lv-LV" sz="1600" dirty="0" smtClean="0"/>
          </a:p>
        </p:txBody>
      </p:sp>
      <p:sp>
        <p:nvSpPr>
          <p:cNvPr id="18" name="TextBox 17"/>
          <p:cNvSpPr txBox="1"/>
          <p:nvPr/>
        </p:nvSpPr>
        <p:spPr>
          <a:xfrm>
            <a:off x="3124200" y="2667000"/>
            <a:ext cx="1441420" cy="1938992"/>
          </a:xfrm>
          <a:prstGeom prst="rect">
            <a:avLst/>
          </a:prstGeom>
          <a:noFill/>
        </p:spPr>
        <p:txBody>
          <a:bodyPr wrap="none" rtlCol="0">
            <a:spAutoFit/>
          </a:bodyPr>
          <a:lstStyle/>
          <a:p>
            <a:pPr marL="285750" indent="-285750"/>
            <a:r>
              <a:rPr lang="lv-LV" sz="1600" dirty="0" smtClean="0"/>
              <a:t>Parīze</a:t>
            </a:r>
          </a:p>
          <a:p>
            <a:pPr marL="285750" indent="-285750"/>
            <a:endParaRPr lang="lv-LV" sz="1600" dirty="0" smtClean="0"/>
          </a:p>
          <a:p>
            <a:pPr marL="285750" indent="-285750"/>
            <a:r>
              <a:rPr lang="lv-LV" sz="1600" dirty="0" smtClean="0"/>
              <a:t>Viļņa</a:t>
            </a:r>
          </a:p>
          <a:p>
            <a:pPr marL="285750" indent="-285750"/>
            <a:endParaRPr lang="lv-LV" sz="1600" dirty="0" smtClean="0"/>
          </a:p>
          <a:p>
            <a:pPr marL="285750" indent="-285750"/>
            <a:r>
              <a:rPr lang="lv-LV" sz="1600" dirty="0" smtClean="0"/>
              <a:t>Stokholma</a:t>
            </a:r>
          </a:p>
          <a:p>
            <a:pPr marL="285750" indent="-285750"/>
            <a:endParaRPr lang="lv-LV" sz="1600" dirty="0" smtClean="0"/>
          </a:p>
          <a:p>
            <a:pPr marL="285750" indent="-285750"/>
            <a:endParaRPr lang="lv-LV" sz="1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37256" y="2195512"/>
            <a:ext cx="2530544" cy="336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858000" y="1828800"/>
            <a:ext cx="2282997" cy="313932"/>
          </a:xfrm>
          <a:prstGeom prst="rect">
            <a:avLst/>
          </a:prstGeom>
          <a:noFill/>
        </p:spPr>
        <p:txBody>
          <a:bodyPr wrap="none" rtlCol="0">
            <a:spAutoFit/>
          </a:bodyPr>
          <a:lstStyle/>
          <a:p>
            <a:pPr>
              <a:buNone/>
            </a:pPr>
            <a:r>
              <a:rPr lang="lv-LV" sz="1600" dirty="0" smtClean="0"/>
              <a:t>Skip-gram neironu tīkls</a:t>
            </a:r>
          </a:p>
        </p:txBody>
      </p:sp>
      <p:sp>
        <p:nvSpPr>
          <p:cNvPr id="12" name="TextBox 11"/>
          <p:cNvSpPr txBox="1"/>
          <p:nvPr/>
        </p:nvSpPr>
        <p:spPr>
          <a:xfrm>
            <a:off x="609600" y="5731538"/>
            <a:ext cx="7822462" cy="1126462"/>
          </a:xfrm>
          <a:prstGeom prst="rect">
            <a:avLst/>
          </a:prstGeom>
          <a:solidFill>
            <a:srgbClr val="FFFFCC"/>
          </a:solidFill>
        </p:spPr>
        <p:txBody>
          <a:bodyPr wrap="none" rtlCol="0">
            <a:spAutoFit/>
          </a:bodyPr>
          <a:lstStyle/>
          <a:p>
            <a:pPr>
              <a:buNone/>
            </a:pPr>
            <a:r>
              <a:rPr lang="lv-LV" sz="1600" dirty="0">
                <a:solidFill>
                  <a:srgbClr val="FFFFCC"/>
                </a:solidFill>
              </a:rPr>
              <a:t>3 ?- relu([[</a:t>
            </a:r>
            <a:r>
              <a:rPr lang="lv-LV" sz="1600" b="1" dirty="0">
                <a:solidFill>
                  <a:srgbClr val="FFFFCC"/>
                </a:solidFill>
              </a:rPr>
              <a:t>'Parīze','Francija'],['Viļņa','Lietuva'],['Stokholma','Zviedrija']],'Latvija').</a:t>
            </a:r>
          </a:p>
          <a:p>
            <a:pPr>
              <a:buNone/>
            </a:pPr>
            <a:r>
              <a:rPr lang="lv-LV" sz="1600" dirty="0">
                <a:solidFill>
                  <a:srgbClr val="FFFFCC"/>
                </a:solidFill>
              </a:rPr>
              <a:t>[-0.5583891563692065</a:t>
            </a:r>
            <a:r>
              <a:rPr lang="lv-LV" sz="1600" b="1" dirty="0">
                <a:solidFill>
                  <a:srgbClr val="FFFFCC"/>
                </a:solidFill>
              </a:rPr>
              <a:t>,Rīga,1</a:t>
            </a:r>
            <a:r>
              <a:rPr lang="lv-LV" sz="1600" dirty="0">
                <a:solidFill>
                  <a:srgbClr val="FFFFCC"/>
                </a:solidFill>
              </a:rPr>
              <a:t>7.42906332408454]</a:t>
            </a:r>
          </a:p>
          <a:p>
            <a:pPr>
              <a:buNone/>
            </a:pPr>
            <a:r>
              <a:rPr lang="lv-LV" sz="1600" dirty="0">
                <a:solidFill>
                  <a:srgbClr val="FFFFCC"/>
                </a:solidFill>
              </a:rPr>
              <a:t>[----&gt;pretejais: ,[-0.551030032688637,Latvija,16.3270664662299]]</a:t>
            </a:r>
          </a:p>
          <a:p>
            <a:pPr>
              <a:buNone/>
            </a:pPr>
            <a:r>
              <a:rPr lang="lv-LV" sz="1600" dirty="0">
                <a:solidFill>
                  <a:srgbClr val="FFFFCC"/>
                </a:solidFill>
              </a:rPr>
              <a:t>[----&gt;pretejais: ,[-0.4892565533745132,Eiropa,20.253574148957064]]</a:t>
            </a:r>
          </a:p>
        </p:txBody>
      </p:sp>
      <p:sp>
        <p:nvSpPr>
          <p:cNvPr id="4" name="Content Placeholder 3"/>
          <p:cNvSpPr>
            <a:spLocks noGrp="1"/>
          </p:cNvSpPr>
          <p:nvPr>
            <p:ph idx="1"/>
          </p:nvPr>
        </p:nvSpPr>
        <p:spPr/>
        <p:txBody>
          <a:bodyPr/>
          <a:lstStyle/>
          <a:p>
            <a:endParaRPr lang="en-US"/>
          </a:p>
        </p:txBody>
      </p:sp>
      <p:sp>
        <p:nvSpPr>
          <p:cNvPr id="14" name="Content Placeholder 2"/>
          <p:cNvSpPr txBox="1">
            <a:spLocks/>
          </p:cNvSpPr>
          <p:nvPr/>
        </p:nvSpPr>
        <p:spPr bwMode="auto">
          <a:xfrm>
            <a:off x="304800" y="1905000"/>
            <a:ext cx="2286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Arial" charset="0"/>
                <a:ea typeface="+mn-ea"/>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mn-ea"/>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Arial" charset="0"/>
                <a:ea typeface="+mn-ea"/>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ea typeface="+mn-ea"/>
              </a:defRPr>
            </a:lvl5pPr>
            <a:lvl6pPr marL="25146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9pPr>
          </a:lstStyle>
          <a:p>
            <a:r>
              <a:rPr lang="lv-LV" sz="2000" dirty="0" smtClean="0"/>
              <a:t>Word embeddings</a:t>
            </a:r>
          </a:p>
          <a:p>
            <a:r>
              <a:rPr lang="lv-LV" sz="2000" dirty="0" smtClean="0"/>
              <a:t>word2vec</a:t>
            </a:r>
          </a:p>
          <a:p>
            <a:r>
              <a:rPr lang="en-US" sz="1050" dirty="0" smtClean="0"/>
              <a:t>Tomas </a:t>
            </a:r>
            <a:r>
              <a:rPr lang="en-US" sz="1050" dirty="0" err="1" smtClean="0"/>
              <a:t>Mikolov</a:t>
            </a:r>
            <a:r>
              <a:rPr lang="en-US" sz="1050" dirty="0" smtClean="0"/>
              <a:t>, Kai Chen, Greg </a:t>
            </a:r>
            <a:r>
              <a:rPr lang="en-US" sz="1050" dirty="0" err="1" smtClean="0"/>
              <a:t>Corrado</a:t>
            </a:r>
            <a:r>
              <a:rPr lang="en-US" sz="1050" dirty="0" smtClean="0"/>
              <a:t>, and Jeffrey Dean. Efficient Estimation of Word Representations in Vector Space. In Proceedings of Workshop at ICLR, 2013. </a:t>
            </a:r>
            <a:endParaRPr lang="lv-LV" sz="1050" dirty="0" smtClean="0"/>
          </a:p>
          <a:p>
            <a:r>
              <a:rPr lang="lv-LV" sz="2000" dirty="0" smtClean="0"/>
              <a:t>Latviešu blogu korpuss (12M)</a:t>
            </a:r>
          </a:p>
          <a:p>
            <a:r>
              <a:rPr lang="lv-LV" sz="2000" dirty="0" smtClean="0"/>
              <a:t>200 dimensijas</a:t>
            </a:r>
            <a:endParaRPr lang="en-US" sz="2000" dirty="0"/>
          </a:p>
        </p:txBody>
      </p:sp>
    </p:spTree>
    <p:extLst>
      <p:ext uri="{BB962C8B-B14F-4D97-AF65-F5344CB8AC3E}">
        <p14:creationId xmlns:p14="http://schemas.microsoft.com/office/powerpoint/2010/main" val="4193388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01000" cy="1143000"/>
          </a:xfrm>
        </p:spPr>
        <p:txBody>
          <a:bodyPr/>
          <a:lstStyle/>
          <a:p>
            <a:r>
              <a:rPr lang="lv-LV" dirty="0" smtClean="0"/>
              <a:t>Jēdzientelpas ģeometrija</a:t>
            </a:r>
            <a:endParaRPr lang="en-US" dirty="0"/>
          </a:p>
        </p:txBody>
      </p:sp>
      <p:pic>
        <p:nvPicPr>
          <p:cNvPr id="1028" name="Picture 4" descr="C:\Documents and Settings\Administrator\Local Settings\Temporary Internet Files\Content.IE5\FZGYVA5S\Sphere_2[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09167" y="1447800"/>
            <a:ext cx="4287837" cy="4297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5731538"/>
            <a:ext cx="7822462" cy="1126462"/>
          </a:xfrm>
          <a:prstGeom prst="rect">
            <a:avLst/>
          </a:prstGeom>
          <a:solidFill>
            <a:srgbClr val="FFFFCC"/>
          </a:solidFill>
        </p:spPr>
        <p:txBody>
          <a:bodyPr wrap="none" rtlCol="0">
            <a:spAutoFit/>
          </a:bodyPr>
          <a:lstStyle/>
          <a:p>
            <a:pPr>
              <a:buNone/>
            </a:pPr>
            <a:r>
              <a:rPr lang="lv-LV" sz="1600" dirty="0"/>
              <a:t>3 ?- relu([[</a:t>
            </a:r>
            <a:r>
              <a:rPr lang="lv-LV" sz="1600" b="1" dirty="0"/>
              <a:t>'Parīze','Francija'],['Viļņa','Lietuva'],['Stokholma','Zviedrija']],'Latvija').</a:t>
            </a:r>
          </a:p>
          <a:p>
            <a:pPr>
              <a:buNone/>
            </a:pPr>
            <a:r>
              <a:rPr lang="lv-LV" sz="1600" dirty="0">
                <a:solidFill>
                  <a:srgbClr val="FFFFCC"/>
                </a:solidFill>
              </a:rPr>
              <a:t>[-0.5583891563692065</a:t>
            </a:r>
            <a:r>
              <a:rPr lang="lv-LV" sz="1600" b="1" dirty="0">
                <a:solidFill>
                  <a:srgbClr val="FFFFCC"/>
                </a:solidFill>
              </a:rPr>
              <a:t>,Rīga,1</a:t>
            </a:r>
            <a:r>
              <a:rPr lang="lv-LV" sz="1600" dirty="0">
                <a:solidFill>
                  <a:srgbClr val="FFFFCC"/>
                </a:solidFill>
              </a:rPr>
              <a:t>7.42906332408454]</a:t>
            </a:r>
          </a:p>
          <a:p>
            <a:pPr>
              <a:buNone/>
            </a:pPr>
            <a:r>
              <a:rPr lang="lv-LV" sz="1600" dirty="0">
                <a:solidFill>
                  <a:srgbClr val="FFFFCC"/>
                </a:solidFill>
              </a:rPr>
              <a:t>[----&gt;pretejais: ,[-0.551030032688637,Latvija,16.3270664662299]]</a:t>
            </a:r>
          </a:p>
          <a:p>
            <a:pPr>
              <a:buNone/>
            </a:pPr>
            <a:r>
              <a:rPr lang="lv-LV" sz="1600" dirty="0">
                <a:solidFill>
                  <a:srgbClr val="FFFFCC"/>
                </a:solidFill>
              </a:rPr>
              <a:t>[----&gt;pretejais: ,[-0.4892565533745132,Eiropa,20.253574148957064]]</a:t>
            </a:r>
          </a:p>
        </p:txBody>
      </p:sp>
      <p:sp>
        <p:nvSpPr>
          <p:cNvPr id="8" name="Arc 7"/>
          <p:cNvSpPr/>
          <p:nvPr/>
        </p:nvSpPr>
        <p:spPr bwMode="auto">
          <a:xfrm>
            <a:off x="3200400" y="1981200"/>
            <a:ext cx="1143000" cy="3200400"/>
          </a:xfrm>
          <a:prstGeom prst="arc">
            <a:avLst>
              <a:gd name="adj1" fmla="val 5646599"/>
              <a:gd name="adj2" fmla="val 16200000"/>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
        <p:nvSpPr>
          <p:cNvPr id="16" name="Arc 15"/>
          <p:cNvSpPr/>
          <p:nvPr/>
        </p:nvSpPr>
        <p:spPr bwMode="auto">
          <a:xfrm>
            <a:off x="4572000" y="1981200"/>
            <a:ext cx="1143000" cy="3200400"/>
          </a:xfrm>
          <a:prstGeom prst="arc">
            <a:avLst>
              <a:gd name="adj1" fmla="val 5459808"/>
              <a:gd name="adj2" fmla="val 16200000"/>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
        <p:nvSpPr>
          <p:cNvPr id="17" name="TextBox 16"/>
          <p:cNvSpPr txBox="1"/>
          <p:nvPr/>
        </p:nvSpPr>
        <p:spPr>
          <a:xfrm>
            <a:off x="4547693" y="2641294"/>
            <a:ext cx="1245854" cy="2209836"/>
          </a:xfrm>
          <a:prstGeom prst="rect">
            <a:avLst/>
          </a:prstGeom>
          <a:noFill/>
        </p:spPr>
        <p:txBody>
          <a:bodyPr wrap="none" rtlCol="0">
            <a:spAutoFit/>
          </a:bodyPr>
          <a:lstStyle/>
          <a:p>
            <a:pPr marL="285750" indent="-285750"/>
            <a:r>
              <a:rPr lang="lv-LV" sz="1600" dirty="0" smtClean="0"/>
              <a:t>Francija</a:t>
            </a:r>
          </a:p>
          <a:p>
            <a:pPr marL="285750" indent="-285750"/>
            <a:endParaRPr lang="lv-LV" sz="1600" dirty="0" smtClean="0"/>
          </a:p>
          <a:p>
            <a:pPr marL="285750" indent="-285750"/>
            <a:r>
              <a:rPr lang="lv-LV" sz="1600" dirty="0" smtClean="0"/>
              <a:t>Lietuva</a:t>
            </a:r>
          </a:p>
          <a:p>
            <a:pPr marL="285750" indent="-285750"/>
            <a:endParaRPr lang="lv-LV" sz="1600" dirty="0" smtClean="0"/>
          </a:p>
          <a:p>
            <a:pPr marL="285750" indent="-285750"/>
            <a:r>
              <a:rPr lang="lv-LV" sz="1600" dirty="0" smtClean="0"/>
              <a:t>Zviedrija</a:t>
            </a:r>
          </a:p>
          <a:p>
            <a:pPr>
              <a:buNone/>
            </a:pPr>
            <a:r>
              <a:rPr lang="lv-LV" sz="1600" dirty="0" smtClean="0"/>
              <a:t>     </a:t>
            </a:r>
            <a:endParaRPr lang="lv-LV" sz="1600" dirty="0" smtClean="0">
              <a:solidFill>
                <a:srgbClr val="C00000"/>
              </a:solidFill>
            </a:endParaRPr>
          </a:p>
          <a:p>
            <a:pPr marL="285750" indent="-285750"/>
            <a:r>
              <a:rPr lang="lv-LV" sz="1600" dirty="0" smtClean="0"/>
              <a:t>Latvija</a:t>
            </a:r>
          </a:p>
          <a:p>
            <a:pPr>
              <a:buNone/>
            </a:pPr>
            <a:r>
              <a:rPr lang="lv-LV" sz="1600" dirty="0">
                <a:solidFill>
                  <a:srgbClr val="C00000"/>
                </a:solidFill>
              </a:rPr>
              <a:t> </a:t>
            </a:r>
            <a:r>
              <a:rPr lang="lv-LV" sz="1600" dirty="0" smtClean="0">
                <a:solidFill>
                  <a:srgbClr val="C00000"/>
                </a:solidFill>
              </a:rPr>
              <a:t>    </a:t>
            </a:r>
          </a:p>
        </p:txBody>
      </p:sp>
      <p:sp>
        <p:nvSpPr>
          <p:cNvPr id="18" name="TextBox 17"/>
          <p:cNvSpPr txBox="1"/>
          <p:nvPr/>
        </p:nvSpPr>
        <p:spPr>
          <a:xfrm>
            <a:off x="3124200" y="2667000"/>
            <a:ext cx="1441420" cy="1938992"/>
          </a:xfrm>
          <a:prstGeom prst="rect">
            <a:avLst/>
          </a:prstGeom>
          <a:noFill/>
        </p:spPr>
        <p:txBody>
          <a:bodyPr wrap="none" rtlCol="0">
            <a:spAutoFit/>
          </a:bodyPr>
          <a:lstStyle/>
          <a:p>
            <a:pPr marL="285750" indent="-285750"/>
            <a:r>
              <a:rPr lang="lv-LV" sz="1600" dirty="0" smtClean="0"/>
              <a:t>Parīze</a:t>
            </a:r>
          </a:p>
          <a:p>
            <a:pPr marL="285750" indent="-285750"/>
            <a:endParaRPr lang="lv-LV" sz="1600" dirty="0" smtClean="0"/>
          </a:p>
          <a:p>
            <a:pPr marL="285750" indent="-285750"/>
            <a:r>
              <a:rPr lang="lv-LV" sz="1600" dirty="0" smtClean="0"/>
              <a:t>Viļņa</a:t>
            </a:r>
          </a:p>
          <a:p>
            <a:pPr marL="285750" indent="-285750"/>
            <a:endParaRPr lang="lv-LV" sz="1600" dirty="0" smtClean="0"/>
          </a:p>
          <a:p>
            <a:pPr marL="285750" indent="-285750"/>
            <a:r>
              <a:rPr lang="lv-LV" sz="1600" dirty="0" smtClean="0"/>
              <a:t>Stokholma</a:t>
            </a:r>
          </a:p>
          <a:p>
            <a:pPr marL="285750" indent="-285750"/>
            <a:endParaRPr lang="lv-LV" sz="1600" dirty="0" smtClean="0"/>
          </a:p>
          <a:p>
            <a:pPr>
              <a:buNone/>
            </a:pPr>
            <a:endParaRPr lang="lv-LV" sz="1600" dirty="0" smtClean="0">
              <a:solidFill>
                <a:srgbClr val="C00000"/>
              </a:solidFill>
            </a:endParaRPr>
          </a:p>
        </p:txBody>
      </p:sp>
      <p:cxnSp>
        <p:nvCxnSpPr>
          <p:cNvPr id="13" name="Straight Arrow Connector 12"/>
          <p:cNvCxnSpPr/>
          <p:nvPr/>
        </p:nvCxnSpPr>
        <p:spPr bwMode="auto">
          <a:xfrm flipH="1">
            <a:off x="3276600" y="2895600"/>
            <a:ext cx="1371600" cy="0"/>
          </a:xfrm>
          <a:prstGeom prst="straightConnector1">
            <a:avLst/>
          </a:prstGeom>
          <a:noFill/>
          <a:ln w="38100" cap="flat" cmpd="sng" algn="ctr">
            <a:solidFill>
              <a:srgbClr val="FF0000"/>
            </a:solidFill>
            <a:prstDash val="solid"/>
            <a:round/>
            <a:headEnd type="none" w="med" len="med"/>
            <a:tailEnd type="triangle" w="med" len="med"/>
          </a:ln>
          <a:effectLst/>
        </p:spPr>
      </p:cxnSp>
      <p:cxnSp>
        <p:nvCxnSpPr>
          <p:cNvPr id="25" name="Straight Arrow Connector 24"/>
          <p:cNvCxnSpPr/>
          <p:nvPr/>
        </p:nvCxnSpPr>
        <p:spPr bwMode="auto">
          <a:xfrm flipH="1">
            <a:off x="3200400" y="3429000"/>
            <a:ext cx="1371600" cy="0"/>
          </a:xfrm>
          <a:prstGeom prst="straightConnector1">
            <a:avLst/>
          </a:prstGeom>
          <a:noFill/>
          <a:ln w="38100" cap="flat" cmpd="sng" algn="ctr">
            <a:solidFill>
              <a:srgbClr val="FF0000"/>
            </a:solidFill>
            <a:prstDash val="solid"/>
            <a:round/>
            <a:headEnd type="none" w="med" len="med"/>
            <a:tailEnd type="triangle" w="med" len="med"/>
          </a:ln>
          <a:effectLst/>
        </p:spPr>
      </p:cxnSp>
      <p:cxnSp>
        <p:nvCxnSpPr>
          <p:cNvPr id="26" name="Straight Arrow Connector 25"/>
          <p:cNvCxnSpPr/>
          <p:nvPr/>
        </p:nvCxnSpPr>
        <p:spPr bwMode="auto">
          <a:xfrm flipH="1">
            <a:off x="3235842" y="3962400"/>
            <a:ext cx="1371600" cy="0"/>
          </a:xfrm>
          <a:prstGeom prst="straightConnector1">
            <a:avLst/>
          </a:prstGeom>
          <a:noFill/>
          <a:ln w="38100" cap="flat" cmpd="sng" algn="ctr">
            <a:solidFill>
              <a:srgbClr val="FF0000"/>
            </a:solidFill>
            <a:prstDash val="solid"/>
            <a:round/>
            <a:headEnd type="none" w="med" len="med"/>
            <a:tailEnd type="triangle" w="med" len="med"/>
          </a:ln>
          <a:effectLst/>
        </p:spPr>
      </p:cxnSp>
      <p:cxnSp>
        <p:nvCxnSpPr>
          <p:cNvPr id="27" name="Straight Arrow Connector 26"/>
          <p:cNvCxnSpPr/>
          <p:nvPr/>
        </p:nvCxnSpPr>
        <p:spPr bwMode="auto">
          <a:xfrm flipH="1">
            <a:off x="3352800" y="4495800"/>
            <a:ext cx="1371600" cy="0"/>
          </a:xfrm>
          <a:prstGeom prst="straightConnector1">
            <a:avLst/>
          </a:prstGeom>
          <a:noFill/>
          <a:ln w="38100" cap="flat" cmpd="sng" algn="ctr">
            <a:solidFill>
              <a:srgbClr val="FF0000"/>
            </a:solidFill>
            <a:prstDash val="dash"/>
            <a:round/>
            <a:headEnd type="none" w="med" len="med"/>
            <a:tailEnd type="triangle" w="med" len="med"/>
          </a:ln>
          <a:effectLst/>
        </p:spPr>
      </p:cxnSp>
      <p:sp>
        <p:nvSpPr>
          <p:cNvPr id="14" name="Content Placeholder 2"/>
          <p:cNvSpPr txBox="1">
            <a:spLocks/>
          </p:cNvSpPr>
          <p:nvPr/>
        </p:nvSpPr>
        <p:spPr bwMode="auto">
          <a:xfrm>
            <a:off x="304800" y="1905000"/>
            <a:ext cx="2286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Arial" charset="0"/>
                <a:ea typeface="+mn-ea"/>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mn-ea"/>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Arial" charset="0"/>
                <a:ea typeface="+mn-ea"/>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ea typeface="+mn-ea"/>
              </a:defRPr>
            </a:lvl5pPr>
            <a:lvl6pPr marL="25146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9pPr>
          </a:lstStyle>
          <a:p>
            <a:r>
              <a:rPr lang="lv-LV" sz="2000" dirty="0" smtClean="0"/>
              <a:t>Word embeddings</a:t>
            </a:r>
          </a:p>
          <a:p>
            <a:r>
              <a:rPr lang="lv-LV" sz="2000" dirty="0" smtClean="0"/>
              <a:t>word2vec</a:t>
            </a:r>
          </a:p>
          <a:p>
            <a:r>
              <a:rPr lang="en-US" sz="1050" dirty="0" smtClean="0"/>
              <a:t>Tomas </a:t>
            </a:r>
            <a:r>
              <a:rPr lang="en-US" sz="1050" dirty="0" err="1" smtClean="0"/>
              <a:t>Mikolov</a:t>
            </a:r>
            <a:r>
              <a:rPr lang="en-US" sz="1050" dirty="0" smtClean="0"/>
              <a:t>, Kai Chen, Greg </a:t>
            </a:r>
            <a:r>
              <a:rPr lang="en-US" sz="1050" dirty="0" err="1" smtClean="0"/>
              <a:t>Corrado</a:t>
            </a:r>
            <a:r>
              <a:rPr lang="en-US" sz="1050" dirty="0" smtClean="0"/>
              <a:t>, and Jeffrey Dean. Efficient Estimation of Word Representations in Vector Space. In Proceedings of Workshop at ICLR, 2013. </a:t>
            </a:r>
            <a:endParaRPr lang="lv-LV" sz="1050" dirty="0" smtClean="0"/>
          </a:p>
          <a:p>
            <a:r>
              <a:rPr lang="lv-LV" sz="2000" dirty="0" smtClean="0"/>
              <a:t>Latviešu blogu korpuss (12M)</a:t>
            </a:r>
          </a:p>
          <a:p>
            <a:r>
              <a:rPr lang="lv-LV" sz="2000" dirty="0" smtClean="0"/>
              <a:t>200 dimensijas</a:t>
            </a:r>
            <a:endParaRPr lang="en-US" sz="2000"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37256" y="2195512"/>
            <a:ext cx="2530544" cy="336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858000" y="1828800"/>
            <a:ext cx="2282997" cy="313932"/>
          </a:xfrm>
          <a:prstGeom prst="rect">
            <a:avLst/>
          </a:prstGeom>
          <a:noFill/>
        </p:spPr>
        <p:txBody>
          <a:bodyPr wrap="none" rtlCol="0">
            <a:spAutoFit/>
          </a:bodyPr>
          <a:lstStyle/>
          <a:p>
            <a:pPr>
              <a:buNone/>
            </a:pPr>
            <a:r>
              <a:rPr lang="lv-LV" sz="1600" dirty="0" smtClean="0"/>
              <a:t>Skip-gram neironu tīkls</a:t>
            </a:r>
          </a:p>
        </p:txBody>
      </p:sp>
    </p:spTree>
    <p:extLst>
      <p:ext uri="{BB962C8B-B14F-4D97-AF65-F5344CB8AC3E}">
        <p14:creationId xmlns:p14="http://schemas.microsoft.com/office/powerpoint/2010/main" val="488737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01000" cy="1143000"/>
          </a:xfrm>
        </p:spPr>
        <p:txBody>
          <a:bodyPr/>
          <a:lstStyle/>
          <a:p>
            <a:r>
              <a:rPr lang="lv-LV" dirty="0" smtClean="0"/>
              <a:t>Jēdzientelpas ģeometrija</a:t>
            </a:r>
            <a:endParaRPr lang="en-US" dirty="0"/>
          </a:p>
        </p:txBody>
      </p:sp>
      <p:pic>
        <p:nvPicPr>
          <p:cNvPr id="1028" name="Picture 4" descr="C:\Documents and Settings\Administrator\Local Settings\Temporary Internet Files\Content.IE5\FZGYVA5S\Sphere_2[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09167" y="1447800"/>
            <a:ext cx="4287837" cy="4297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5731538"/>
            <a:ext cx="7822462" cy="1126462"/>
          </a:xfrm>
          <a:prstGeom prst="rect">
            <a:avLst/>
          </a:prstGeom>
          <a:solidFill>
            <a:srgbClr val="FFFFCC"/>
          </a:solidFill>
        </p:spPr>
        <p:txBody>
          <a:bodyPr wrap="none" rtlCol="0">
            <a:spAutoFit/>
          </a:bodyPr>
          <a:lstStyle/>
          <a:p>
            <a:pPr>
              <a:buNone/>
            </a:pPr>
            <a:r>
              <a:rPr lang="lv-LV" sz="1600" dirty="0"/>
              <a:t>3 ?- relu([[</a:t>
            </a:r>
            <a:r>
              <a:rPr lang="lv-LV" sz="1600" b="1" dirty="0"/>
              <a:t>'Parīze','Francija'],['Viļņa','Lietuva'],['Stokholma','Zviedrija']],'Latvija').</a:t>
            </a:r>
          </a:p>
          <a:p>
            <a:pPr>
              <a:buNone/>
            </a:pPr>
            <a:r>
              <a:rPr lang="lv-LV" sz="1600" dirty="0"/>
              <a:t>[-0.5583891563692065</a:t>
            </a:r>
            <a:r>
              <a:rPr lang="lv-LV" sz="1600" b="1" dirty="0"/>
              <a:t>,Rīga,1</a:t>
            </a:r>
            <a:r>
              <a:rPr lang="lv-LV" sz="1600" dirty="0"/>
              <a:t>7.42906332408454]</a:t>
            </a:r>
          </a:p>
          <a:p>
            <a:pPr>
              <a:buNone/>
            </a:pPr>
            <a:r>
              <a:rPr lang="lv-LV" sz="1600" dirty="0"/>
              <a:t>[----&gt;pretejais: ,[-0.551030032688637,Latvija,16.3270664662299]]</a:t>
            </a:r>
          </a:p>
          <a:p>
            <a:pPr>
              <a:buNone/>
            </a:pPr>
            <a:r>
              <a:rPr lang="lv-LV" sz="1600" dirty="0"/>
              <a:t>[----&gt;pretejais: ,[-0.4892565533745132,Eiropa,20.253574148957064]]</a:t>
            </a:r>
          </a:p>
        </p:txBody>
      </p:sp>
      <p:sp>
        <p:nvSpPr>
          <p:cNvPr id="8" name="Arc 7"/>
          <p:cNvSpPr/>
          <p:nvPr/>
        </p:nvSpPr>
        <p:spPr bwMode="auto">
          <a:xfrm>
            <a:off x="3200400" y="1981200"/>
            <a:ext cx="1143000" cy="3200400"/>
          </a:xfrm>
          <a:prstGeom prst="arc">
            <a:avLst>
              <a:gd name="adj1" fmla="val 5646599"/>
              <a:gd name="adj2" fmla="val 16200000"/>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
        <p:nvSpPr>
          <p:cNvPr id="16" name="Arc 15"/>
          <p:cNvSpPr/>
          <p:nvPr/>
        </p:nvSpPr>
        <p:spPr bwMode="auto">
          <a:xfrm>
            <a:off x="4572000" y="1981200"/>
            <a:ext cx="1143000" cy="3200400"/>
          </a:xfrm>
          <a:prstGeom prst="arc">
            <a:avLst>
              <a:gd name="adj1" fmla="val 5459808"/>
              <a:gd name="adj2" fmla="val 16200000"/>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
        <p:nvSpPr>
          <p:cNvPr id="17" name="TextBox 16"/>
          <p:cNvSpPr txBox="1"/>
          <p:nvPr/>
        </p:nvSpPr>
        <p:spPr>
          <a:xfrm>
            <a:off x="4547693" y="2641294"/>
            <a:ext cx="1245854" cy="2209836"/>
          </a:xfrm>
          <a:prstGeom prst="rect">
            <a:avLst/>
          </a:prstGeom>
          <a:noFill/>
        </p:spPr>
        <p:txBody>
          <a:bodyPr wrap="none" rtlCol="0">
            <a:spAutoFit/>
          </a:bodyPr>
          <a:lstStyle/>
          <a:p>
            <a:pPr marL="285750" indent="-285750"/>
            <a:r>
              <a:rPr lang="lv-LV" sz="1600" dirty="0" smtClean="0"/>
              <a:t>Francija</a:t>
            </a:r>
          </a:p>
          <a:p>
            <a:pPr marL="285750" indent="-285750"/>
            <a:endParaRPr lang="lv-LV" sz="1600" dirty="0" smtClean="0"/>
          </a:p>
          <a:p>
            <a:pPr marL="285750" indent="-285750"/>
            <a:r>
              <a:rPr lang="lv-LV" sz="1600" dirty="0" smtClean="0"/>
              <a:t>Lietuva</a:t>
            </a:r>
          </a:p>
          <a:p>
            <a:pPr marL="285750" indent="-285750"/>
            <a:endParaRPr lang="lv-LV" sz="1600" dirty="0" smtClean="0"/>
          </a:p>
          <a:p>
            <a:pPr marL="285750" indent="-285750"/>
            <a:r>
              <a:rPr lang="lv-LV" sz="1600" dirty="0" smtClean="0"/>
              <a:t>Zviedrija</a:t>
            </a:r>
          </a:p>
          <a:p>
            <a:pPr>
              <a:buNone/>
            </a:pPr>
            <a:r>
              <a:rPr lang="lv-LV" sz="1600" dirty="0" smtClean="0"/>
              <a:t>     </a:t>
            </a:r>
            <a:endParaRPr lang="lv-LV" sz="1600" dirty="0" smtClean="0">
              <a:solidFill>
                <a:srgbClr val="C00000"/>
              </a:solidFill>
            </a:endParaRPr>
          </a:p>
          <a:p>
            <a:pPr marL="285750" indent="-285750"/>
            <a:r>
              <a:rPr lang="lv-LV" sz="1600" dirty="0" smtClean="0"/>
              <a:t>Latvija</a:t>
            </a:r>
          </a:p>
          <a:p>
            <a:pPr>
              <a:buNone/>
            </a:pPr>
            <a:r>
              <a:rPr lang="lv-LV" sz="1600" dirty="0">
                <a:solidFill>
                  <a:srgbClr val="C00000"/>
                </a:solidFill>
              </a:rPr>
              <a:t> </a:t>
            </a:r>
            <a:r>
              <a:rPr lang="lv-LV" sz="1600" dirty="0" smtClean="0">
                <a:solidFill>
                  <a:srgbClr val="C00000"/>
                </a:solidFill>
              </a:rPr>
              <a:t>    </a:t>
            </a:r>
          </a:p>
        </p:txBody>
      </p:sp>
      <p:sp>
        <p:nvSpPr>
          <p:cNvPr id="18" name="TextBox 17"/>
          <p:cNvSpPr txBox="1"/>
          <p:nvPr/>
        </p:nvSpPr>
        <p:spPr>
          <a:xfrm>
            <a:off x="3124200" y="2667000"/>
            <a:ext cx="1441420" cy="1938992"/>
          </a:xfrm>
          <a:prstGeom prst="rect">
            <a:avLst/>
          </a:prstGeom>
          <a:noFill/>
        </p:spPr>
        <p:txBody>
          <a:bodyPr wrap="none" rtlCol="0">
            <a:spAutoFit/>
          </a:bodyPr>
          <a:lstStyle/>
          <a:p>
            <a:pPr marL="285750" indent="-285750"/>
            <a:r>
              <a:rPr lang="lv-LV" sz="1600" dirty="0" smtClean="0"/>
              <a:t>Parīze</a:t>
            </a:r>
          </a:p>
          <a:p>
            <a:pPr marL="285750" indent="-285750"/>
            <a:endParaRPr lang="lv-LV" sz="1600" dirty="0" smtClean="0"/>
          </a:p>
          <a:p>
            <a:pPr marL="285750" indent="-285750"/>
            <a:r>
              <a:rPr lang="lv-LV" sz="1600" dirty="0" smtClean="0"/>
              <a:t>Viļņa</a:t>
            </a:r>
          </a:p>
          <a:p>
            <a:pPr marL="285750" indent="-285750"/>
            <a:endParaRPr lang="lv-LV" sz="1600" dirty="0" smtClean="0"/>
          </a:p>
          <a:p>
            <a:pPr marL="285750" indent="-285750"/>
            <a:r>
              <a:rPr lang="lv-LV" sz="1600" dirty="0" smtClean="0"/>
              <a:t>Stokholma</a:t>
            </a:r>
          </a:p>
          <a:p>
            <a:pPr marL="285750" indent="-285750"/>
            <a:endParaRPr lang="lv-LV" sz="1600" dirty="0" smtClean="0"/>
          </a:p>
          <a:p>
            <a:pPr marL="285750" indent="-285750"/>
            <a:r>
              <a:rPr lang="lv-LV" sz="1600" dirty="0" smtClean="0">
                <a:solidFill>
                  <a:srgbClr val="C00000"/>
                </a:solidFill>
              </a:rPr>
              <a:t>Rīga</a:t>
            </a:r>
          </a:p>
        </p:txBody>
      </p:sp>
      <p:cxnSp>
        <p:nvCxnSpPr>
          <p:cNvPr id="13" name="Straight Arrow Connector 12"/>
          <p:cNvCxnSpPr/>
          <p:nvPr/>
        </p:nvCxnSpPr>
        <p:spPr bwMode="auto">
          <a:xfrm flipH="1">
            <a:off x="3276600" y="2895600"/>
            <a:ext cx="1371600" cy="0"/>
          </a:xfrm>
          <a:prstGeom prst="straightConnector1">
            <a:avLst/>
          </a:prstGeom>
          <a:noFill/>
          <a:ln w="38100" cap="flat" cmpd="sng" algn="ctr">
            <a:solidFill>
              <a:srgbClr val="FF0000"/>
            </a:solidFill>
            <a:prstDash val="solid"/>
            <a:round/>
            <a:headEnd type="none" w="med" len="med"/>
            <a:tailEnd type="triangle" w="med" len="med"/>
          </a:ln>
          <a:effectLst/>
        </p:spPr>
      </p:cxnSp>
      <p:cxnSp>
        <p:nvCxnSpPr>
          <p:cNvPr id="25" name="Straight Arrow Connector 24"/>
          <p:cNvCxnSpPr/>
          <p:nvPr/>
        </p:nvCxnSpPr>
        <p:spPr bwMode="auto">
          <a:xfrm flipH="1">
            <a:off x="3200400" y="3429000"/>
            <a:ext cx="1371600" cy="0"/>
          </a:xfrm>
          <a:prstGeom prst="straightConnector1">
            <a:avLst/>
          </a:prstGeom>
          <a:noFill/>
          <a:ln w="38100" cap="flat" cmpd="sng" algn="ctr">
            <a:solidFill>
              <a:srgbClr val="FF0000"/>
            </a:solidFill>
            <a:prstDash val="solid"/>
            <a:round/>
            <a:headEnd type="none" w="med" len="med"/>
            <a:tailEnd type="triangle" w="med" len="med"/>
          </a:ln>
          <a:effectLst/>
        </p:spPr>
      </p:cxnSp>
      <p:cxnSp>
        <p:nvCxnSpPr>
          <p:cNvPr id="26" name="Straight Arrow Connector 25"/>
          <p:cNvCxnSpPr/>
          <p:nvPr/>
        </p:nvCxnSpPr>
        <p:spPr bwMode="auto">
          <a:xfrm flipH="1">
            <a:off x="3235842" y="3962400"/>
            <a:ext cx="1371600" cy="0"/>
          </a:xfrm>
          <a:prstGeom prst="straightConnector1">
            <a:avLst/>
          </a:prstGeom>
          <a:noFill/>
          <a:ln w="38100" cap="flat" cmpd="sng" algn="ctr">
            <a:solidFill>
              <a:srgbClr val="FF0000"/>
            </a:solidFill>
            <a:prstDash val="solid"/>
            <a:round/>
            <a:headEnd type="none" w="med" len="med"/>
            <a:tailEnd type="triangle" w="med" len="med"/>
          </a:ln>
          <a:effectLst/>
        </p:spPr>
      </p:cxnSp>
      <p:cxnSp>
        <p:nvCxnSpPr>
          <p:cNvPr id="27" name="Straight Arrow Connector 26"/>
          <p:cNvCxnSpPr/>
          <p:nvPr/>
        </p:nvCxnSpPr>
        <p:spPr bwMode="auto">
          <a:xfrm flipH="1">
            <a:off x="3352800" y="4495800"/>
            <a:ext cx="1371600" cy="0"/>
          </a:xfrm>
          <a:prstGeom prst="straightConnector1">
            <a:avLst/>
          </a:prstGeom>
          <a:noFill/>
          <a:ln w="38100" cap="flat" cmpd="sng" algn="ctr">
            <a:solidFill>
              <a:srgbClr val="FF0000"/>
            </a:solidFill>
            <a:prstDash val="dash"/>
            <a:round/>
            <a:headEnd type="none" w="med" len="med"/>
            <a:tailEnd type="triangle" w="med" len="med"/>
          </a:ln>
          <a:effectLst/>
        </p:spPr>
      </p:cxnSp>
      <p:sp>
        <p:nvSpPr>
          <p:cNvPr id="14" name="Content Placeholder 2"/>
          <p:cNvSpPr txBox="1">
            <a:spLocks/>
          </p:cNvSpPr>
          <p:nvPr/>
        </p:nvSpPr>
        <p:spPr bwMode="auto">
          <a:xfrm>
            <a:off x="304800" y="1905000"/>
            <a:ext cx="2286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Arial" charset="0"/>
                <a:ea typeface="+mn-ea"/>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mn-ea"/>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Arial" charset="0"/>
                <a:ea typeface="+mn-ea"/>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ea typeface="+mn-ea"/>
              </a:defRPr>
            </a:lvl5pPr>
            <a:lvl6pPr marL="25146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defRPr>
            </a:lvl9pPr>
          </a:lstStyle>
          <a:p>
            <a:r>
              <a:rPr lang="lv-LV" sz="2000" dirty="0" smtClean="0"/>
              <a:t>Word embeddings</a:t>
            </a:r>
          </a:p>
          <a:p>
            <a:r>
              <a:rPr lang="lv-LV" sz="2000" dirty="0" smtClean="0"/>
              <a:t>word2vec</a:t>
            </a:r>
          </a:p>
          <a:p>
            <a:r>
              <a:rPr lang="en-US" sz="1050" dirty="0" smtClean="0"/>
              <a:t>Tomas </a:t>
            </a:r>
            <a:r>
              <a:rPr lang="en-US" sz="1050" dirty="0" err="1" smtClean="0"/>
              <a:t>Mikolov</a:t>
            </a:r>
            <a:r>
              <a:rPr lang="en-US" sz="1050" dirty="0" smtClean="0"/>
              <a:t>, Kai Chen, Greg </a:t>
            </a:r>
            <a:r>
              <a:rPr lang="en-US" sz="1050" dirty="0" err="1" smtClean="0"/>
              <a:t>Corrado</a:t>
            </a:r>
            <a:r>
              <a:rPr lang="en-US" sz="1050" dirty="0" smtClean="0"/>
              <a:t>, and Jeffrey Dean. Efficient Estimation of Word Representations in Vector Space. In Proceedings of Workshop at ICLR, 2013. </a:t>
            </a:r>
            <a:endParaRPr lang="lv-LV" sz="1050" dirty="0" smtClean="0"/>
          </a:p>
          <a:p>
            <a:r>
              <a:rPr lang="lv-LV" sz="2000" dirty="0" smtClean="0"/>
              <a:t>Latviešu blogu korpuss (12M)</a:t>
            </a:r>
          </a:p>
          <a:p>
            <a:r>
              <a:rPr lang="lv-LV" sz="2000" dirty="0" smtClean="0"/>
              <a:t>200 dimensijas</a:t>
            </a:r>
            <a:endParaRPr lang="en-US" sz="2000"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37256" y="2195512"/>
            <a:ext cx="2530544" cy="336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858000" y="1828800"/>
            <a:ext cx="2282997" cy="313932"/>
          </a:xfrm>
          <a:prstGeom prst="rect">
            <a:avLst/>
          </a:prstGeom>
          <a:noFill/>
        </p:spPr>
        <p:txBody>
          <a:bodyPr wrap="none" rtlCol="0">
            <a:spAutoFit/>
          </a:bodyPr>
          <a:lstStyle/>
          <a:p>
            <a:pPr>
              <a:buNone/>
            </a:pPr>
            <a:r>
              <a:rPr lang="lv-LV" sz="1600" dirty="0" smtClean="0"/>
              <a:t>Skip-gram neironu tīkls</a:t>
            </a:r>
          </a:p>
        </p:txBody>
      </p:sp>
    </p:spTree>
    <p:extLst>
      <p:ext uri="{BB962C8B-B14F-4D97-AF65-F5344CB8AC3E}">
        <p14:creationId xmlns:p14="http://schemas.microsoft.com/office/powerpoint/2010/main" val="1493002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01000" cy="1143000"/>
          </a:xfrm>
        </p:spPr>
        <p:txBody>
          <a:bodyPr/>
          <a:lstStyle/>
          <a:p>
            <a:r>
              <a:rPr lang="lv-LV" dirty="0" smtClean="0"/>
              <a:t>Jēdzientelpas ģeometrija</a:t>
            </a:r>
            <a:endParaRPr lang="en-US" dirty="0"/>
          </a:p>
        </p:txBody>
      </p:sp>
      <p:sp>
        <p:nvSpPr>
          <p:cNvPr id="3" name="Content Placeholder 2"/>
          <p:cNvSpPr>
            <a:spLocks noGrp="1"/>
          </p:cNvSpPr>
          <p:nvPr>
            <p:ph idx="1"/>
          </p:nvPr>
        </p:nvSpPr>
        <p:spPr/>
        <p:txBody>
          <a:bodyPr/>
          <a:lstStyle/>
          <a:p>
            <a:endParaRPr lang="en-US"/>
          </a:p>
        </p:txBody>
      </p:sp>
      <p:pic>
        <p:nvPicPr>
          <p:cNvPr id="1028" name="Picture 4" descr="C:\Documents and Settings\Administrator\Local Settings\Temporary Internet Files\Content.IE5\FZGYVA5S\Sphere_2[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09167" y="1447800"/>
            <a:ext cx="4287837" cy="4297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5731538"/>
            <a:ext cx="6461192" cy="1126462"/>
          </a:xfrm>
          <a:prstGeom prst="rect">
            <a:avLst/>
          </a:prstGeom>
          <a:solidFill>
            <a:srgbClr val="FFFFCC"/>
          </a:solidFill>
        </p:spPr>
        <p:txBody>
          <a:bodyPr wrap="none" rtlCol="0">
            <a:spAutoFit/>
          </a:bodyPr>
          <a:lstStyle/>
          <a:p>
            <a:pPr>
              <a:buNone/>
            </a:pPr>
            <a:r>
              <a:rPr lang="lv-LV" sz="1600" dirty="0"/>
              <a:t>?- relu([[</a:t>
            </a:r>
            <a:r>
              <a:rPr lang="lv-LV" sz="1600" b="1" dirty="0"/>
              <a:t>'cat','kaķis'],['woman','sieviete'],['house','māja']],'upe</a:t>
            </a:r>
            <a:r>
              <a:rPr lang="lv-LV" sz="1600" dirty="0"/>
              <a:t>').</a:t>
            </a:r>
          </a:p>
          <a:p>
            <a:pPr>
              <a:buNone/>
            </a:pPr>
            <a:r>
              <a:rPr lang="lv-LV" sz="1600" dirty="0"/>
              <a:t>[-0.5474932291675036,</a:t>
            </a:r>
            <a:r>
              <a:rPr lang="lv-LV" sz="1600" b="1" dirty="0"/>
              <a:t>river,</a:t>
            </a:r>
            <a:r>
              <a:rPr lang="lv-LV" sz="1600" dirty="0"/>
              <a:t>10.101533959683353]</a:t>
            </a:r>
          </a:p>
          <a:p>
            <a:pPr>
              <a:buNone/>
            </a:pPr>
            <a:r>
              <a:rPr lang="lv-LV" sz="1600" dirty="0"/>
              <a:t>[----&gt;pretejais: ,[-0.4405174186439629,</a:t>
            </a:r>
            <a:r>
              <a:rPr lang="lv-LV" sz="1600" b="1" dirty="0"/>
              <a:t>krasts,</a:t>
            </a:r>
            <a:r>
              <a:rPr lang="lv-LV" sz="1600" dirty="0"/>
              <a:t>23.554590115515158]]</a:t>
            </a:r>
          </a:p>
          <a:p>
            <a:pPr>
              <a:buNone/>
            </a:pPr>
            <a:r>
              <a:rPr lang="lv-LV" sz="1600" dirty="0"/>
              <a:t>[----&gt;pretejais: ,[-0.4061107066122749,</a:t>
            </a:r>
            <a:r>
              <a:rPr lang="lv-LV" sz="1600" b="1" dirty="0"/>
              <a:t>ezers</a:t>
            </a:r>
            <a:r>
              <a:rPr lang="lv-LV" sz="1600" dirty="0"/>
              <a:t>,23.411831795972287</a:t>
            </a:r>
            <a:r>
              <a:rPr lang="lv-LV" sz="1600" dirty="0" smtClean="0"/>
              <a:t>]]</a:t>
            </a:r>
            <a:endParaRPr lang="lv-LV" sz="1600" dirty="0"/>
          </a:p>
        </p:txBody>
      </p:sp>
      <p:sp>
        <p:nvSpPr>
          <p:cNvPr id="8" name="Arc 7"/>
          <p:cNvSpPr/>
          <p:nvPr/>
        </p:nvSpPr>
        <p:spPr bwMode="auto">
          <a:xfrm>
            <a:off x="3200400" y="1981200"/>
            <a:ext cx="1143000" cy="3200400"/>
          </a:xfrm>
          <a:prstGeom prst="arc">
            <a:avLst>
              <a:gd name="adj1" fmla="val 5646599"/>
              <a:gd name="adj2" fmla="val 16200000"/>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
        <p:nvSpPr>
          <p:cNvPr id="16" name="Arc 15"/>
          <p:cNvSpPr/>
          <p:nvPr/>
        </p:nvSpPr>
        <p:spPr bwMode="auto">
          <a:xfrm>
            <a:off x="4572000" y="1981200"/>
            <a:ext cx="1143000" cy="3200400"/>
          </a:xfrm>
          <a:prstGeom prst="arc">
            <a:avLst>
              <a:gd name="adj1" fmla="val 5459808"/>
              <a:gd name="adj2" fmla="val 16200000"/>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
        <p:nvSpPr>
          <p:cNvPr id="17" name="TextBox 16"/>
          <p:cNvSpPr txBox="1"/>
          <p:nvPr/>
        </p:nvSpPr>
        <p:spPr>
          <a:xfrm>
            <a:off x="4547693" y="2641294"/>
            <a:ext cx="1192955" cy="2209836"/>
          </a:xfrm>
          <a:prstGeom prst="rect">
            <a:avLst/>
          </a:prstGeom>
          <a:noFill/>
        </p:spPr>
        <p:txBody>
          <a:bodyPr wrap="none" rtlCol="0">
            <a:spAutoFit/>
          </a:bodyPr>
          <a:lstStyle/>
          <a:p>
            <a:pPr marL="285750" indent="-285750"/>
            <a:r>
              <a:rPr lang="lv-LV" sz="1600" dirty="0" smtClean="0"/>
              <a:t>kakis</a:t>
            </a:r>
          </a:p>
          <a:p>
            <a:pPr marL="285750" indent="-285750"/>
            <a:endParaRPr lang="lv-LV" sz="1600" dirty="0" smtClean="0"/>
          </a:p>
          <a:p>
            <a:pPr marL="285750" indent="-285750"/>
            <a:r>
              <a:rPr lang="lv-LV" sz="1600" dirty="0" smtClean="0"/>
              <a:t>māja</a:t>
            </a:r>
          </a:p>
          <a:p>
            <a:pPr marL="285750" indent="-285750"/>
            <a:endParaRPr lang="lv-LV" sz="1600" dirty="0" smtClean="0"/>
          </a:p>
          <a:p>
            <a:pPr marL="285750" indent="-285750"/>
            <a:r>
              <a:rPr lang="lv-LV" sz="1600" dirty="0" smtClean="0"/>
              <a:t>sieviete</a:t>
            </a:r>
          </a:p>
          <a:p>
            <a:pPr>
              <a:buNone/>
            </a:pPr>
            <a:r>
              <a:rPr lang="lv-LV" sz="1600" dirty="0" smtClean="0"/>
              <a:t>     </a:t>
            </a:r>
            <a:r>
              <a:rPr lang="lv-LV" sz="1600" dirty="0" smtClean="0">
                <a:solidFill>
                  <a:srgbClr val="C00000"/>
                </a:solidFill>
              </a:rPr>
              <a:t>krasts</a:t>
            </a:r>
          </a:p>
          <a:p>
            <a:pPr marL="285750" indent="-285750"/>
            <a:r>
              <a:rPr lang="lv-LV" sz="1600" dirty="0" smtClean="0"/>
              <a:t>upe</a:t>
            </a:r>
          </a:p>
          <a:p>
            <a:pPr>
              <a:buNone/>
            </a:pPr>
            <a:r>
              <a:rPr lang="lv-LV" sz="1600" dirty="0">
                <a:solidFill>
                  <a:srgbClr val="C00000"/>
                </a:solidFill>
              </a:rPr>
              <a:t> </a:t>
            </a:r>
            <a:r>
              <a:rPr lang="lv-LV" sz="1600" dirty="0" smtClean="0">
                <a:solidFill>
                  <a:srgbClr val="C00000"/>
                </a:solidFill>
              </a:rPr>
              <a:t>    ezers</a:t>
            </a:r>
          </a:p>
        </p:txBody>
      </p:sp>
      <p:sp>
        <p:nvSpPr>
          <p:cNvPr id="18" name="TextBox 17"/>
          <p:cNvSpPr txBox="1"/>
          <p:nvPr/>
        </p:nvSpPr>
        <p:spPr>
          <a:xfrm>
            <a:off x="3124200" y="2667000"/>
            <a:ext cx="1133644" cy="1938992"/>
          </a:xfrm>
          <a:prstGeom prst="rect">
            <a:avLst/>
          </a:prstGeom>
          <a:noFill/>
        </p:spPr>
        <p:txBody>
          <a:bodyPr wrap="none" rtlCol="0">
            <a:spAutoFit/>
          </a:bodyPr>
          <a:lstStyle/>
          <a:p>
            <a:pPr marL="285750" indent="-285750"/>
            <a:r>
              <a:rPr lang="lv-LV" sz="1600" dirty="0" smtClean="0"/>
              <a:t>cat</a:t>
            </a:r>
          </a:p>
          <a:p>
            <a:pPr marL="285750" indent="-285750"/>
            <a:endParaRPr lang="lv-LV" sz="1600" dirty="0" smtClean="0"/>
          </a:p>
          <a:p>
            <a:pPr marL="285750" indent="-285750"/>
            <a:r>
              <a:rPr lang="lv-LV" sz="1600" dirty="0" smtClean="0"/>
              <a:t>house</a:t>
            </a:r>
          </a:p>
          <a:p>
            <a:pPr marL="285750" indent="-285750"/>
            <a:endParaRPr lang="lv-LV" sz="1600" dirty="0" smtClean="0"/>
          </a:p>
          <a:p>
            <a:pPr marL="285750" indent="-285750"/>
            <a:r>
              <a:rPr lang="lv-LV" sz="1600" dirty="0" smtClean="0"/>
              <a:t>woman</a:t>
            </a:r>
          </a:p>
          <a:p>
            <a:pPr marL="285750" indent="-285750"/>
            <a:endParaRPr lang="lv-LV" sz="1600" dirty="0" smtClean="0"/>
          </a:p>
          <a:p>
            <a:pPr marL="285750" indent="-285750"/>
            <a:r>
              <a:rPr lang="lv-LV" sz="1600" dirty="0" smtClean="0">
                <a:solidFill>
                  <a:srgbClr val="C00000"/>
                </a:solidFill>
              </a:rPr>
              <a:t>river</a:t>
            </a:r>
          </a:p>
        </p:txBody>
      </p:sp>
      <p:cxnSp>
        <p:nvCxnSpPr>
          <p:cNvPr id="13" name="Straight Arrow Connector 12"/>
          <p:cNvCxnSpPr/>
          <p:nvPr/>
        </p:nvCxnSpPr>
        <p:spPr bwMode="auto">
          <a:xfrm flipH="1">
            <a:off x="3276600" y="2895600"/>
            <a:ext cx="1371600" cy="0"/>
          </a:xfrm>
          <a:prstGeom prst="straightConnector1">
            <a:avLst/>
          </a:prstGeom>
          <a:noFill/>
          <a:ln w="38100" cap="flat" cmpd="sng" algn="ctr">
            <a:solidFill>
              <a:srgbClr val="FF0000"/>
            </a:solidFill>
            <a:prstDash val="solid"/>
            <a:round/>
            <a:headEnd type="none" w="med" len="med"/>
            <a:tailEnd type="triangle" w="med" len="med"/>
          </a:ln>
          <a:effectLst/>
        </p:spPr>
      </p:cxnSp>
      <p:cxnSp>
        <p:nvCxnSpPr>
          <p:cNvPr id="25" name="Straight Arrow Connector 24"/>
          <p:cNvCxnSpPr/>
          <p:nvPr/>
        </p:nvCxnSpPr>
        <p:spPr bwMode="auto">
          <a:xfrm flipH="1">
            <a:off x="3200400" y="3429000"/>
            <a:ext cx="1371600" cy="0"/>
          </a:xfrm>
          <a:prstGeom prst="straightConnector1">
            <a:avLst/>
          </a:prstGeom>
          <a:noFill/>
          <a:ln w="38100" cap="flat" cmpd="sng" algn="ctr">
            <a:solidFill>
              <a:srgbClr val="FF0000"/>
            </a:solidFill>
            <a:prstDash val="solid"/>
            <a:round/>
            <a:headEnd type="none" w="med" len="med"/>
            <a:tailEnd type="triangle" w="med" len="med"/>
          </a:ln>
          <a:effectLst/>
        </p:spPr>
      </p:cxnSp>
      <p:cxnSp>
        <p:nvCxnSpPr>
          <p:cNvPr id="26" name="Straight Arrow Connector 25"/>
          <p:cNvCxnSpPr/>
          <p:nvPr/>
        </p:nvCxnSpPr>
        <p:spPr bwMode="auto">
          <a:xfrm flipH="1">
            <a:off x="3235842" y="3962400"/>
            <a:ext cx="1371600" cy="0"/>
          </a:xfrm>
          <a:prstGeom prst="straightConnector1">
            <a:avLst/>
          </a:prstGeom>
          <a:noFill/>
          <a:ln w="38100" cap="flat" cmpd="sng" algn="ctr">
            <a:solidFill>
              <a:srgbClr val="FF0000"/>
            </a:solidFill>
            <a:prstDash val="solid"/>
            <a:round/>
            <a:headEnd type="none" w="med" len="med"/>
            <a:tailEnd type="triangle" w="med" len="med"/>
          </a:ln>
          <a:effectLst/>
        </p:spPr>
      </p:cxnSp>
      <p:cxnSp>
        <p:nvCxnSpPr>
          <p:cNvPr id="27" name="Straight Arrow Connector 26"/>
          <p:cNvCxnSpPr/>
          <p:nvPr/>
        </p:nvCxnSpPr>
        <p:spPr bwMode="auto">
          <a:xfrm flipH="1">
            <a:off x="3352800" y="4495800"/>
            <a:ext cx="1371600" cy="0"/>
          </a:xfrm>
          <a:prstGeom prst="straightConnector1">
            <a:avLst/>
          </a:prstGeom>
          <a:noFill/>
          <a:ln w="38100" cap="flat" cmpd="sng" algn="ctr">
            <a:solidFill>
              <a:srgbClr val="FF0000"/>
            </a:solidFill>
            <a:prstDash val="dash"/>
            <a:round/>
            <a:headEnd type="none" w="med" len="med"/>
            <a:tailEnd type="triangle" w="med" len="med"/>
          </a:ln>
          <a:effectLst/>
        </p:spPr>
      </p:cxnSp>
    </p:spTree>
    <p:extLst>
      <p:ext uri="{BB962C8B-B14F-4D97-AF65-F5344CB8AC3E}">
        <p14:creationId xmlns:p14="http://schemas.microsoft.com/office/powerpoint/2010/main" val="40671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LU MII 5.uzdevums</a:t>
            </a:r>
            <a:endParaRPr lang="en-US" dirty="0"/>
          </a:p>
        </p:txBody>
      </p:sp>
      <p:sp>
        <p:nvSpPr>
          <p:cNvPr id="3" name="Content Placeholder 2"/>
          <p:cNvSpPr>
            <a:spLocks noGrp="1"/>
          </p:cNvSpPr>
          <p:nvPr>
            <p:ph idx="1"/>
          </p:nvPr>
        </p:nvSpPr>
        <p:spPr/>
        <p:txBody>
          <a:bodyPr/>
          <a:lstStyle/>
          <a:p>
            <a:r>
              <a:rPr lang="en-US" dirty="0" err="1" smtClean="0"/>
              <a:t>Uz</a:t>
            </a:r>
            <a:r>
              <a:rPr lang="en-US" dirty="0" smtClean="0"/>
              <a:t> </a:t>
            </a:r>
            <a:r>
              <a:rPr lang="en-US" dirty="0" err="1"/>
              <a:t>lieliem</a:t>
            </a:r>
            <a:r>
              <a:rPr lang="en-US" dirty="0"/>
              <a:t> </a:t>
            </a:r>
            <a:r>
              <a:rPr lang="en-US" dirty="0" err="1"/>
              <a:t>semantiskiem</a:t>
            </a:r>
            <a:r>
              <a:rPr lang="en-US" dirty="0"/>
              <a:t> </a:t>
            </a:r>
            <a:r>
              <a:rPr lang="en-US" dirty="0" err="1"/>
              <a:t>grafiem</a:t>
            </a:r>
            <a:r>
              <a:rPr lang="en-US" dirty="0"/>
              <a:t> (</a:t>
            </a:r>
            <a:r>
              <a:rPr lang="en-US" dirty="0" err="1"/>
              <a:t>piemēram</a:t>
            </a:r>
            <a:r>
              <a:rPr lang="en-US" dirty="0"/>
              <a:t>, </a:t>
            </a:r>
            <a:r>
              <a:rPr lang="en-US" dirty="0" err="1"/>
              <a:t>BabelNet</a:t>
            </a:r>
            <a:r>
              <a:rPr lang="en-US" dirty="0"/>
              <a:t>) un </a:t>
            </a:r>
            <a:r>
              <a:rPr lang="en-US" dirty="0" err="1"/>
              <a:t>notikumu</a:t>
            </a:r>
            <a:r>
              <a:rPr lang="en-US" dirty="0"/>
              <a:t> n-</a:t>
            </a:r>
            <a:r>
              <a:rPr lang="en-US" dirty="0" err="1"/>
              <a:t>āru</a:t>
            </a:r>
            <a:r>
              <a:rPr lang="en-US" dirty="0"/>
              <a:t> </a:t>
            </a:r>
            <a:r>
              <a:rPr lang="en-US" dirty="0" err="1"/>
              <a:t>relāciju</a:t>
            </a:r>
            <a:r>
              <a:rPr lang="en-US" dirty="0"/>
              <a:t> </a:t>
            </a:r>
            <a:r>
              <a:rPr lang="en-US" dirty="0" err="1"/>
              <a:t>grafiem</a:t>
            </a:r>
            <a:r>
              <a:rPr lang="en-US" dirty="0"/>
              <a:t> (</a:t>
            </a:r>
            <a:r>
              <a:rPr lang="en-US" dirty="0" err="1"/>
              <a:t>piemēram</a:t>
            </a:r>
            <a:r>
              <a:rPr lang="en-US" dirty="0"/>
              <a:t>, AMR, FrameNet) </a:t>
            </a:r>
            <a:r>
              <a:rPr lang="en-US" dirty="0" err="1"/>
              <a:t>balstītu</a:t>
            </a:r>
            <a:r>
              <a:rPr lang="en-US" dirty="0"/>
              <a:t> </a:t>
            </a:r>
            <a:r>
              <a:rPr lang="en-US" dirty="0" err="1"/>
              <a:t>dabīgās</a:t>
            </a:r>
            <a:r>
              <a:rPr lang="en-US" dirty="0"/>
              <a:t> </a:t>
            </a:r>
            <a:r>
              <a:rPr lang="en-US" dirty="0" err="1"/>
              <a:t>valodas</a:t>
            </a:r>
            <a:r>
              <a:rPr lang="en-US" dirty="0"/>
              <a:t> </a:t>
            </a:r>
            <a:r>
              <a:rPr lang="en-US" dirty="0" err="1"/>
              <a:t>saprašanas</a:t>
            </a:r>
            <a:r>
              <a:rPr lang="en-US" dirty="0"/>
              <a:t> (language understanding) </a:t>
            </a:r>
            <a:r>
              <a:rPr lang="en-US" dirty="0" err="1"/>
              <a:t>metožu</a:t>
            </a:r>
            <a:r>
              <a:rPr lang="en-US" dirty="0"/>
              <a:t> </a:t>
            </a:r>
            <a:r>
              <a:rPr lang="en-US" dirty="0" err="1"/>
              <a:t>teorētisko</a:t>
            </a:r>
            <a:r>
              <a:rPr lang="en-US" dirty="0"/>
              <a:t> </a:t>
            </a:r>
            <a:r>
              <a:rPr lang="en-US" dirty="0" err="1"/>
              <a:t>pamatu</a:t>
            </a:r>
            <a:r>
              <a:rPr lang="en-US" dirty="0"/>
              <a:t> </a:t>
            </a:r>
            <a:r>
              <a:rPr lang="en-US" dirty="0" err="1"/>
              <a:t>izstrāde</a:t>
            </a:r>
            <a:r>
              <a:rPr lang="en-US" dirty="0" smtClean="0"/>
              <a:t>.</a:t>
            </a:r>
            <a:endParaRPr lang="lv-LV" dirty="0" smtClean="0"/>
          </a:p>
          <a:p>
            <a:endParaRPr lang="lv-LV" dirty="0" smtClean="0"/>
          </a:p>
          <a:p>
            <a:r>
              <a:rPr lang="en-US" dirty="0" err="1"/>
              <a:t>Sagatavota</a:t>
            </a:r>
            <a:r>
              <a:rPr lang="en-US" dirty="0"/>
              <a:t> </a:t>
            </a:r>
            <a:r>
              <a:rPr lang="en-US" dirty="0" err="1"/>
              <a:t>zinātniskā</a:t>
            </a:r>
            <a:r>
              <a:rPr lang="en-US" dirty="0"/>
              <a:t> </a:t>
            </a:r>
            <a:r>
              <a:rPr lang="en-US" dirty="0" err="1" smtClean="0"/>
              <a:t>publikācija</a:t>
            </a:r>
            <a:endParaRPr lang="en-US" dirty="0"/>
          </a:p>
          <a:p>
            <a:endParaRPr lang="en-US" dirty="0"/>
          </a:p>
        </p:txBody>
      </p:sp>
    </p:spTree>
    <p:extLst>
      <p:ext uri="{BB962C8B-B14F-4D97-AF65-F5344CB8AC3E}">
        <p14:creationId xmlns:p14="http://schemas.microsoft.com/office/powerpoint/2010/main" val="3996064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458200" cy="914400"/>
          </a:xfrm>
        </p:spPr>
        <p:txBody>
          <a:bodyPr/>
          <a:lstStyle/>
          <a:p>
            <a:r>
              <a:rPr lang="lv-LV" dirty="0" smtClean="0"/>
              <a:t>LV visu jēdzienu «ontoloģija»;</a:t>
            </a:r>
            <a:br>
              <a:rPr lang="lv-LV" dirty="0" smtClean="0"/>
            </a:br>
            <a:r>
              <a:rPr lang="lv-LV" dirty="0" smtClean="0"/>
              <a:t>klāsteri ~ FrameNet freimi/situācijas</a:t>
            </a:r>
            <a:endParaRPr lang="en-US"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44" y="1600200"/>
            <a:ext cx="5715000" cy="323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914400" y="6172200"/>
            <a:ext cx="8001000" cy="457200"/>
          </a:xfrm>
        </p:spPr>
        <p:txBody>
          <a:bodyPr/>
          <a:lstStyle/>
          <a:p>
            <a:r>
              <a:rPr lang="lv-LV" sz="2000" dirty="0" smtClean="0"/>
              <a:t>Jēdzientelpas (200D) </a:t>
            </a:r>
            <a:r>
              <a:rPr lang="lv-LV" sz="2000" i="1" dirty="0" smtClean="0"/>
              <a:t>k-means clustering </a:t>
            </a:r>
            <a:r>
              <a:rPr lang="lv-LV" sz="2000" dirty="0" smtClean="0"/>
              <a:t>(k=400)</a:t>
            </a:r>
          </a:p>
          <a:p>
            <a:r>
              <a:rPr lang="lv-LV" sz="2000" dirty="0" smtClean="0"/>
              <a:t>16,000 biežāk lietotie LV vārdi</a:t>
            </a:r>
            <a:endParaRPr lang="en-US" sz="20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12240" y="3581400"/>
            <a:ext cx="733652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5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ERAF-KC.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753225" y="6014243"/>
            <a:ext cx="62769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3200" dirty="0"/>
              <a:t>ERAF </a:t>
            </a:r>
            <a:r>
              <a:rPr lang="en-US" sz="3200" dirty="0" smtClean="0"/>
              <a:t>Nr.2DP/2.1.1.1.0/13/APIA/VIAA/014</a:t>
            </a:r>
            <a:endParaRPr lang="en-US" sz="3200" dirty="0"/>
          </a:p>
        </p:txBody>
      </p:sp>
      <p:sp>
        <p:nvSpPr>
          <p:cNvPr id="3" name="Content Placeholder 2"/>
          <p:cNvSpPr>
            <a:spLocks noGrp="1"/>
          </p:cNvSpPr>
          <p:nvPr>
            <p:ph idx="1"/>
          </p:nvPr>
        </p:nvSpPr>
        <p:spPr/>
        <p:txBody>
          <a:bodyPr/>
          <a:lstStyle/>
          <a:p>
            <a:r>
              <a:rPr lang="en-US" sz="2400" dirty="0" err="1" smtClean="0"/>
              <a:t>Pētījumu</a:t>
            </a:r>
            <a:r>
              <a:rPr lang="en-US" sz="2400" dirty="0" smtClean="0"/>
              <a:t> </a:t>
            </a:r>
            <a:r>
              <a:rPr lang="en-US" sz="2400" dirty="0" err="1"/>
              <a:t>projekts</a:t>
            </a:r>
            <a:r>
              <a:rPr lang="en-US" sz="2400" dirty="0"/>
              <a:t> "</a:t>
            </a:r>
            <a:r>
              <a:rPr lang="en-US" sz="2400" dirty="0" err="1"/>
              <a:t>Pētījums</a:t>
            </a:r>
            <a:r>
              <a:rPr lang="en-US" sz="2400" dirty="0"/>
              <a:t> par </a:t>
            </a:r>
            <a:r>
              <a:rPr lang="en-US" sz="2400" dirty="0" err="1"/>
              <a:t>publicistikā</a:t>
            </a:r>
            <a:r>
              <a:rPr lang="en-US" sz="2400" dirty="0"/>
              <a:t> </a:t>
            </a:r>
            <a:r>
              <a:rPr lang="en-US" sz="2400" dirty="0" err="1"/>
              <a:t>pieminēto</a:t>
            </a:r>
            <a:r>
              <a:rPr lang="en-US" sz="2400" dirty="0"/>
              <a:t> </a:t>
            </a:r>
            <a:r>
              <a:rPr lang="en-US" sz="2400" dirty="0" err="1"/>
              <a:t>entītiju</a:t>
            </a:r>
            <a:r>
              <a:rPr lang="en-US" sz="2400" dirty="0"/>
              <a:t> </a:t>
            </a:r>
            <a:r>
              <a:rPr lang="en-US" sz="2400" dirty="0" err="1"/>
              <a:t>savstarpējo</a:t>
            </a:r>
            <a:r>
              <a:rPr lang="en-US" sz="2400" dirty="0"/>
              <a:t> </a:t>
            </a:r>
            <a:r>
              <a:rPr lang="en-US" sz="2400" dirty="0" err="1"/>
              <a:t>saišu</a:t>
            </a:r>
            <a:r>
              <a:rPr lang="en-US" sz="2400" dirty="0"/>
              <a:t> </a:t>
            </a:r>
            <a:r>
              <a:rPr lang="en-US" sz="2400" dirty="0" err="1"/>
              <a:t>identificēšanu</a:t>
            </a:r>
            <a:r>
              <a:rPr lang="en-US" sz="2400" dirty="0"/>
              <a:t>, </a:t>
            </a:r>
            <a:r>
              <a:rPr lang="en-US" sz="2400" dirty="0" err="1"/>
              <a:t>tām</a:t>
            </a:r>
            <a:r>
              <a:rPr lang="en-US" sz="2400" dirty="0"/>
              <a:t> </a:t>
            </a:r>
            <a:r>
              <a:rPr lang="en-US" sz="2400" dirty="0" err="1"/>
              <a:t>atbilstošo</a:t>
            </a:r>
            <a:r>
              <a:rPr lang="en-US" sz="2400" dirty="0"/>
              <a:t> </a:t>
            </a:r>
            <a:r>
              <a:rPr lang="en-US" sz="2400" dirty="0" err="1"/>
              <a:t>grafu</a:t>
            </a:r>
            <a:r>
              <a:rPr lang="en-US" sz="2400" dirty="0"/>
              <a:t> </a:t>
            </a:r>
            <a:r>
              <a:rPr lang="en-US" sz="2400" dirty="0" err="1"/>
              <a:t>strukturēšanu</a:t>
            </a:r>
            <a:r>
              <a:rPr lang="en-US" sz="2400" dirty="0"/>
              <a:t> un </a:t>
            </a:r>
            <a:r>
              <a:rPr lang="en-US" sz="2400" dirty="0" err="1"/>
              <a:t>datu</a:t>
            </a:r>
            <a:r>
              <a:rPr lang="en-US" sz="2400" dirty="0"/>
              <a:t> </a:t>
            </a:r>
            <a:r>
              <a:rPr lang="en-US" sz="2400" dirty="0" err="1"/>
              <a:t>bāzu</a:t>
            </a:r>
            <a:r>
              <a:rPr lang="en-US" sz="2400" dirty="0"/>
              <a:t> </a:t>
            </a:r>
            <a:r>
              <a:rPr lang="en-US" sz="2400" dirty="0" err="1"/>
              <a:t>vaicājumu</a:t>
            </a:r>
            <a:r>
              <a:rPr lang="en-US" sz="2400" dirty="0"/>
              <a:t> </a:t>
            </a:r>
            <a:r>
              <a:rPr lang="en-US" sz="2400" dirty="0" err="1"/>
              <a:t>attēlošanu</a:t>
            </a:r>
            <a:r>
              <a:rPr lang="en-US" sz="2400" dirty="0"/>
              <a:t> </a:t>
            </a:r>
            <a:r>
              <a:rPr lang="en-US" sz="2400" dirty="0" err="1"/>
              <a:t>grafu</a:t>
            </a:r>
            <a:r>
              <a:rPr lang="en-US" sz="2400" dirty="0"/>
              <a:t> </a:t>
            </a:r>
            <a:r>
              <a:rPr lang="en-US" sz="2400" dirty="0" err="1" smtClean="0"/>
              <a:t>veidā</a:t>
            </a:r>
            <a:r>
              <a:rPr lang="lv-LV" sz="2400" dirty="0" smtClean="0"/>
              <a:t>"</a:t>
            </a:r>
          </a:p>
          <a:p>
            <a:r>
              <a:rPr lang="lv-LV" sz="2400" dirty="0"/>
              <a:t>Pasūtītājs: SIA „LETA"</a:t>
            </a:r>
            <a:endParaRPr lang="lv-LV" sz="2400" dirty="0" smtClean="0"/>
          </a:p>
          <a:p>
            <a:pPr lvl="1"/>
            <a:r>
              <a:rPr lang="lv-LV" sz="1800" dirty="0"/>
              <a:t>Projekta īstenošanas periods: </a:t>
            </a:r>
            <a:r>
              <a:rPr lang="lv-LV" sz="1800" dirty="0" smtClean="0"/>
              <a:t>01.01.2014. </a:t>
            </a:r>
            <a:r>
              <a:rPr lang="lv-LV" sz="1800" dirty="0"/>
              <a:t>līdz </a:t>
            </a:r>
            <a:r>
              <a:rPr lang="lv-LV" sz="1800" dirty="0" smtClean="0"/>
              <a:t>30.06.2015</a:t>
            </a:r>
            <a:r>
              <a:rPr lang="lv-LV" sz="1800" dirty="0"/>
              <a:t>. </a:t>
            </a:r>
          </a:p>
          <a:p>
            <a:pPr lvl="1"/>
            <a:r>
              <a:rPr lang="en-US" sz="1800" dirty="0" err="1" smtClean="0"/>
              <a:t>Projekta</a:t>
            </a:r>
            <a:r>
              <a:rPr lang="en-US" sz="1800" dirty="0" smtClean="0"/>
              <a:t> </a:t>
            </a:r>
            <a:r>
              <a:rPr lang="en-US" sz="1800" dirty="0" err="1"/>
              <a:t>kopējās</a:t>
            </a:r>
            <a:r>
              <a:rPr lang="en-US" sz="1800" dirty="0"/>
              <a:t> </a:t>
            </a:r>
            <a:r>
              <a:rPr lang="en-US" sz="1800" dirty="0" err="1"/>
              <a:t>attiecināmās</a:t>
            </a:r>
            <a:r>
              <a:rPr lang="en-US" sz="1800" dirty="0"/>
              <a:t> </a:t>
            </a:r>
            <a:r>
              <a:rPr lang="en-US" sz="1800" dirty="0" err="1"/>
              <a:t>izmaksas</a:t>
            </a:r>
            <a:r>
              <a:rPr lang="en-US" sz="1800" dirty="0"/>
              <a:t> </a:t>
            </a:r>
            <a:r>
              <a:rPr lang="en-US" sz="1800" dirty="0" smtClean="0"/>
              <a:t>EUR </a:t>
            </a:r>
            <a:r>
              <a:rPr lang="en-US" sz="1800" dirty="0"/>
              <a:t>395 746.15 un </a:t>
            </a:r>
            <a:r>
              <a:rPr lang="en-US" sz="1800" dirty="0" err="1"/>
              <a:t>tās</a:t>
            </a:r>
            <a:r>
              <a:rPr lang="en-US" sz="1800" dirty="0"/>
              <a:t> </a:t>
            </a:r>
            <a:r>
              <a:rPr lang="en-US" sz="1800" dirty="0" err="1" smtClean="0"/>
              <a:t>finansētas</a:t>
            </a:r>
            <a:r>
              <a:rPr lang="en-US" sz="1800" dirty="0" smtClean="0"/>
              <a:t> </a:t>
            </a:r>
            <a:r>
              <a:rPr lang="en-US" sz="1800" dirty="0" err="1"/>
              <a:t>ar</a:t>
            </a:r>
            <a:r>
              <a:rPr lang="en-US" sz="1800" dirty="0"/>
              <a:t> ERAF </a:t>
            </a:r>
            <a:r>
              <a:rPr lang="en-US" sz="1800" dirty="0" err="1"/>
              <a:t>finansējumu</a:t>
            </a:r>
            <a:r>
              <a:rPr lang="en-US" sz="1800" dirty="0"/>
              <a:t> EUR 273 315.31 </a:t>
            </a:r>
            <a:r>
              <a:rPr lang="en-US" sz="1800" dirty="0" err="1"/>
              <a:t>apmērā</a:t>
            </a:r>
            <a:r>
              <a:rPr lang="en-US" sz="1800" dirty="0"/>
              <a:t>, </a:t>
            </a:r>
            <a:r>
              <a:rPr lang="en-US" sz="1800" dirty="0" err="1"/>
              <a:t>kas</a:t>
            </a:r>
            <a:r>
              <a:rPr lang="en-US" sz="1800" dirty="0"/>
              <a:t> </a:t>
            </a:r>
            <a:r>
              <a:rPr lang="en-US" sz="1800" dirty="0" err="1"/>
              <a:t>sastāda</a:t>
            </a:r>
            <a:r>
              <a:rPr lang="en-US" sz="1800" dirty="0"/>
              <a:t> 69.59% no </a:t>
            </a:r>
            <a:r>
              <a:rPr lang="en-US" sz="1800" dirty="0" err="1"/>
              <a:t>projekta</a:t>
            </a:r>
            <a:r>
              <a:rPr lang="en-US" sz="1800" dirty="0"/>
              <a:t> </a:t>
            </a:r>
            <a:r>
              <a:rPr lang="en-US" sz="1800" dirty="0" err="1"/>
              <a:t>kopējām</a:t>
            </a:r>
            <a:r>
              <a:rPr lang="en-US" sz="1800" dirty="0"/>
              <a:t> </a:t>
            </a:r>
            <a:r>
              <a:rPr lang="en-US" sz="1800" dirty="0" err="1"/>
              <a:t>attiecināmajām</a:t>
            </a:r>
            <a:r>
              <a:rPr lang="en-US" sz="1800" dirty="0"/>
              <a:t> </a:t>
            </a:r>
            <a:r>
              <a:rPr lang="en-US" sz="1800" dirty="0" err="1"/>
              <a:t>izmaksām</a:t>
            </a:r>
            <a:r>
              <a:rPr lang="en-US" sz="1800" dirty="0"/>
              <a:t> un </a:t>
            </a:r>
            <a:r>
              <a:rPr lang="en-US" sz="1800" dirty="0" err="1"/>
              <a:t>privāto</a:t>
            </a:r>
            <a:r>
              <a:rPr lang="en-US" sz="1800" dirty="0"/>
              <a:t> </a:t>
            </a:r>
            <a:r>
              <a:rPr lang="en-US" sz="1800" dirty="0" err="1"/>
              <a:t>finansējumu</a:t>
            </a:r>
            <a:r>
              <a:rPr lang="en-US" sz="1800" dirty="0"/>
              <a:t> EUR 119413.33 </a:t>
            </a:r>
            <a:r>
              <a:rPr lang="en-US" sz="1800" dirty="0" err="1"/>
              <a:t>apmērā</a:t>
            </a:r>
            <a:r>
              <a:rPr lang="en-US" sz="1800" dirty="0"/>
              <a:t> </a:t>
            </a:r>
            <a:r>
              <a:rPr lang="en-US" sz="1800" dirty="0" err="1"/>
              <a:t>jeb</a:t>
            </a:r>
            <a:r>
              <a:rPr lang="en-US" sz="1800" dirty="0"/>
              <a:t> 30.41% no </a:t>
            </a:r>
            <a:r>
              <a:rPr lang="en-US" sz="1800" dirty="0" err="1"/>
              <a:t>projekta</a:t>
            </a:r>
            <a:r>
              <a:rPr lang="en-US" sz="1800" dirty="0"/>
              <a:t> </a:t>
            </a:r>
            <a:r>
              <a:rPr lang="en-US" sz="1800" dirty="0" err="1"/>
              <a:t>kopējām</a:t>
            </a:r>
            <a:r>
              <a:rPr lang="en-US" sz="1800" dirty="0"/>
              <a:t> </a:t>
            </a:r>
            <a:r>
              <a:rPr lang="en-US" sz="1800" dirty="0" err="1"/>
              <a:t>attiecināmajām</a:t>
            </a:r>
            <a:r>
              <a:rPr lang="en-US" sz="1800" dirty="0"/>
              <a:t> </a:t>
            </a:r>
            <a:r>
              <a:rPr lang="en-US" sz="1800" dirty="0" err="1"/>
              <a:t>izmaksām</a:t>
            </a:r>
            <a:r>
              <a:rPr lang="en-US" sz="1800" dirty="0"/>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6181725"/>
            <a:ext cx="339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encrypted-tbn2.gstatic.com/images?q=tbn:ANd9GcTPXiwuz0hDfshchHwpmJpUhVCvtzT0aeoJnEVGKORclwFvZS3A4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33800" y="6113462"/>
            <a:ext cx="20574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auto">
          <a:xfrm>
            <a:off x="6705600" y="5943600"/>
            <a:ext cx="9906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94447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lv-LV" dirty="0" smtClean="0"/>
              <a:t>Search &amp; Disambiguation of the Entity</a:t>
            </a: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528" y="877463"/>
            <a:ext cx="9144000" cy="6437737"/>
          </a:xfrm>
          <a:prstGeom prst="rect">
            <a:avLst/>
          </a:prstGeom>
        </p:spPr>
      </p:pic>
      <p:sp>
        <p:nvSpPr>
          <p:cNvPr id="4" name="Rectangle 3"/>
          <p:cNvSpPr/>
          <p:nvPr/>
        </p:nvSpPr>
        <p:spPr bwMode="auto">
          <a:xfrm>
            <a:off x="1905000" y="1371600"/>
            <a:ext cx="2057400" cy="7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81172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lv-LV" dirty="0" smtClean="0"/>
              <a:t>Profile of the Selected Entity</a:t>
            </a: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85859"/>
            <a:ext cx="9144000" cy="6603581"/>
          </a:xfrm>
          <a:prstGeom prst="rect">
            <a:avLst/>
          </a:prstGeom>
        </p:spPr>
      </p:pic>
      <p:sp>
        <p:nvSpPr>
          <p:cNvPr id="4" name="Oval 3"/>
          <p:cNvSpPr/>
          <p:nvPr/>
        </p:nvSpPr>
        <p:spPr>
          <a:xfrm>
            <a:off x="323528" y="4725144"/>
            <a:ext cx="576064"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4" idx="5"/>
          </p:cNvCxnSpPr>
          <p:nvPr/>
        </p:nvCxnSpPr>
        <p:spPr>
          <a:xfrm>
            <a:off x="815229" y="5032457"/>
            <a:ext cx="1452515" cy="6287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35696" y="5229200"/>
            <a:ext cx="4466544" cy="369332"/>
          </a:xfrm>
          <a:prstGeom prst="rect">
            <a:avLst/>
          </a:prstGeom>
          <a:noFill/>
        </p:spPr>
        <p:txBody>
          <a:bodyPr wrap="none" rtlCol="0">
            <a:spAutoFit/>
          </a:bodyPr>
          <a:lstStyle/>
          <a:p>
            <a:r>
              <a:rPr lang="lv-LV" b="1" i="1" dirty="0" smtClean="0">
                <a:solidFill>
                  <a:srgbClr val="FF0000"/>
                </a:solidFill>
              </a:rPr>
              <a:t>10 mentions consolidated into the single fact</a:t>
            </a:r>
            <a:endParaRPr lang="en-US" b="1" i="1" dirty="0">
              <a:solidFill>
                <a:srgbClr val="FF0000"/>
              </a:solidFill>
            </a:endParaRPr>
          </a:p>
        </p:txBody>
      </p:sp>
      <p:sp>
        <p:nvSpPr>
          <p:cNvPr id="8" name="Rectangle 7"/>
          <p:cNvSpPr/>
          <p:nvPr/>
        </p:nvSpPr>
        <p:spPr bwMode="auto">
          <a:xfrm>
            <a:off x="1905000" y="1295400"/>
            <a:ext cx="2057400" cy="7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26103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381000"/>
            <a:ext cx="4000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Arial" charset="0"/>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None/>
            </a:pPr>
            <a:r>
              <a:rPr lang="lv-LV" dirty="0" smtClean="0"/>
              <a:t>H2020 ICT-16 </a:t>
            </a:r>
            <a:br>
              <a:rPr lang="lv-LV" dirty="0" smtClean="0"/>
            </a:br>
            <a:r>
              <a:rPr lang="lv-LV" dirty="0" smtClean="0"/>
              <a:t>Proposal #1</a:t>
            </a:r>
          </a:p>
          <a:p>
            <a:pPr>
              <a:buNone/>
            </a:pPr>
            <a:r>
              <a:rPr lang="lv-LV" sz="2000" dirty="0" smtClean="0"/>
              <a:t>(Scalable Understanding of Multimedial </a:t>
            </a:r>
            <a:r>
              <a:rPr lang="lv-LV" sz="2000" dirty="0"/>
              <a:t>MediA, </a:t>
            </a:r>
            <a:r>
              <a:rPr lang="lv-LV" sz="2000" dirty="0" smtClean="0"/>
              <a:t>9.8 MEUR)</a:t>
            </a:r>
            <a:endParaRPr lang="en-US" sz="2000" dirty="0" smtClean="0"/>
          </a:p>
        </p:txBody>
      </p:sp>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14800" y="5037634"/>
            <a:ext cx="4572000" cy="189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1" y="2362200"/>
            <a:ext cx="5486399" cy="406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3786" y="457200"/>
            <a:ext cx="5010150" cy="377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62600" y="628168"/>
            <a:ext cx="1689886" cy="286232"/>
          </a:xfrm>
          <a:prstGeom prst="rect">
            <a:avLst/>
          </a:prstGeom>
          <a:noFill/>
        </p:spPr>
        <p:txBody>
          <a:bodyPr wrap="none" rtlCol="0">
            <a:spAutoFit/>
          </a:bodyPr>
          <a:lstStyle/>
          <a:p>
            <a:pPr>
              <a:buNone/>
            </a:pPr>
            <a:r>
              <a:rPr lang="lv-LV" sz="1400" b="1" dirty="0" smtClean="0">
                <a:solidFill>
                  <a:srgbClr val="FF0000"/>
                </a:solidFill>
                <a:latin typeface="Arial Narrow" pitchFamily="34" charset="0"/>
              </a:rPr>
              <a:t>Apache Spark / HDFS</a:t>
            </a:r>
            <a:endParaRPr lang="en-US" sz="1400" b="1" dirty="0">
              <a:solidFill>
                <a:srgbClr val="FF0000"/>
              </a:solidFill>
              <a:latin typeface="Arial Narrow" pitchFamily="34" charset="0"/>
            </a:endParaRPr>
          </a:p>
        </p:txBody>
      </p:sp>
    </p:spTree>
    <p:extLst>
      <p:ext uri="{BB962C8B-B14F-4D97-AF65-F5344CB8AC3E}">
        <p14:creationId xmlns:p14="http://schemas.microsoft.com/office/powerpoint/2010/main" val="1816432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001000" cy="1143000"/>
          </a:xfrm>
        </p:spPr>
        <p:txBody>
          <a:bodyPr/>
          <a:lstStyle/>
          <a:p>
            <a:r>
              <a:rPr lang="lv-LV" sz="3200" dirty="0" smtClean="0"/>
              <a:t>ES struktūrfondu </a:t>
            </a:r>
            <a:r>
              <a:rPr lang="lv-LV" sz="3200" dirty="0"/>
              <a:t>projektu sadarbības projekti ar </a:t>
            </a:r>
            <a:r>
              <a:rPr lang="lv-LV" sz="3200" dirty="0" smtClean="0"/>
              <a:t>komersantiem </a:t>
            </a:r>
            <a:br>
              <a:rPr lang="lv-LV" sz="3200" dirty="0" smtClean="0"/>
            </a:br>
            <a:r>
              <a:rPr lang="it-IT" sz="2000" dirty="0"/>
              <a:t>SIA „LETA", SIA „IT kompetences centrs", SIA „</a:t>
            </a:r>
            <a:r>
              <a:rPr lang="it-IT" sz="2000" dirty="0" smtClean="0"/>
              <a:t>Tilde"</a:t>
            </a:r>
            <a:r>
              <a:rPr lang="lv-LV" sz="2000" dirty="0" smtClean="0"/>
              <a:t> </a:t>
            </a:r>
            <a:br>
              <a:rPr lang="lv-LV" sz="2000" dirty="0" smtClean="0"/>
            </a:br>
            <a:r>
              <a:rPr lang="lv-LV" sz="2000" dirty="0" smtClean="0"/>
              <a:t>(līgums IKT KC/2.1.2.1.1/10/01/001)</a:t>
            </a:r>
            <a:endParaRPr lang="lv-LV" sz="2000" dirty="0"/>
          </a:p>
        </p:txBody>
      </p:sp>
      <p:sp>
        <p:nvSpPr>
          <p:cNvPr id="3" name="Content Placeholder 2"/>
          <p:cNvSpPr>
            <a:spLocks noGrp="1"/>
          </p:cNvSpPr>
          <p:nvPr>
            <p:ph idx="1"/>
          </p:nvPr>
        </p:nvSpPr>
        <p:spPr>
          <a:xfrm>
            <a:off x="914400" y="1981200"/>
            <a:ext cx="8001000" cy="3733800"/>
          </a:xfrm>
        </p:spPr>
        <p:txBody>
          <a:bodyPr/>
          <a:lstStyle/>
          <a:p>
            <a:r>
              <a:rPr lang="lv-LV" sz="2000" dirty="0" smtClean="0">
                <a:solidFill>
                  <a:schemeClr val="accent3">
                    <a:lumMod val="85000"/>
                  </a:schemeClr>
                </a:solidFill>
              </a:rPr>
              <a:t>Pētījums </a:t>
            </a:r>
            <a:r>
              <a:rPr lang="lv-LV" sz="2000" dirty="0">
                <a:solidFill>
                  <a:schemeClr val="accent3">
                    <a:lumMod val="85000"/>
                  </a:schemeClr>
                </a:solidFill>
              </a:rPr>
              <a:t>Nr.2.7. "Teksta automātiskās datorlingvistikas analīzes pētījums jauna informācijas arhīva produkta izstrādē", </a:t>
            </a:r>
            <a:r>
              <a:rPr lang="lv-LV" sz="2000" dirty="0" smtClean="0">
                <a:solidFill>
                  <a:schemeClr val="accent3">
                    <a:lumMod val="85000"/>
                  </a:schemeClr>
                </a:solidFill>
              </a:rPr>
              <a:t/>
            </a:r>
            <a:br>
              <a:rPr lang="lv-LV" sz="2000" dirty="0" smtClean="0">
                <a:solidFill>
                  <a:schemeClr val="accent3">
                    <a:lumMod val="85000"/>
                  </a:schemeClr>
                </a:solidFill>
              </a:rPr>
            </a:br>
            <a:r>
              <a:rPr lang="lv-LV" sz="1800" dirty="0" smtClean="0">
                <a:solidFill>
                  <a:schemeClr val="accent3">
                    <a:lumMod val="85000"/>
                  </a:schemeClr>
                </a:solidFill>
              </a:rPr>
              <a:t>LU </a:t>
            </a:r>
            <a:r>
              <a:rPr lang="lv-LV" sz="1800" dirty="0">
                <a:solidFill>
                  <a:schemeClr val="accent3">
                    <a:lumMod val="85000"/>
                  </a:schemeClr>
                </a:solidFill>
              </a:rPr>
              <a:t>MII pētījuma daļas kopējās izmaksas: 98 643,19 LVL  </a:t>
            </a:r>
            <a:r>
              <a:rPr lang="lv-LV" sz="1800" dirty="0" smtClean="0">
                <a:solidFill>
                  <a:schemeClr val="accent3">
                    <a:lumMod val="85000"/>
                  </a:schemeClr>
                </a:solidFill>
              </a:rPr>
              <a:t>(2013.gadā)</a:t>
            </a:r>
            <a:endParaRPr lang="lv-LV" sz="1800" dirty="0">
              <a:solidFill>
                <a:schemeClr val="accent3">
                  <a:lumMod val="85000"/>
                </a:schemeClr>
              </a:solidFill>
            </a:endParaRPr>
          </a:p>
          <a:p>
            <a:r>
              <a:rPr lang="lv-LV" sz="2000" dirty="0" smtClean="0">
                <a:solidFill>
                  <a:schemeClr val="accent3">
                    <a:lumMod val="85000"/>
                  </a:schemeClr>
                </a:solidFill>
              </a:rPr>
              <a:t>Pētījums </a:t>
            </a:r>
            <a:r>
              <a:rPr lang="lv-LV" sz="2000" dirty="0">
                <a:solidFill>
                  <a:schemeClr val="accent3">
                    <a:lumMod val="85000"/>
                  </a:schemeClr>
                </a:solidFill>
              </a:rPr>
              <a:t>Nr.2.9. "Runas korpusa izveide, principi, metodes, </a:t>
            </a:r>
            <a:r>
              <a:rPr lang="lv-LV" sz="2000" dirty="0" smtClean="0">
                <a:solidFill>
                  <a:schemeClr val="accent3">
                    <a:lumMod val="85000"/>
                  </a:schemeClr>
                </a:solidFill>
              </a:rPr>
              <a:t>realizācija", </a:t>
            </a:r>
            <a:br>
              <a:rPr lang="lv-LV" sz="2000" dirty="0" smtClean="0">
                <a:solidFill>
                  <a:schemeClr val="accent3">
                    <a:lumMod val="85000"/>
                  </a:schemeClr>
                </a:solidFill>
              </a:rPr>
            </a:br>
            <a:r>
              <a:rPr lang="lv-LV" sz="1800" dirty="0" smtClean="0">
                <a:solidFill>
                  <a:schemeClr val="accent3">
                    <a:lumMod val="85000"/>
                  </a:schemeClr>
                </a:solidFill>
              </a:rPr>
              <a:t>LU </a:t>
            </a:r>
            <a:r>
              <a:rPr lang="lv-LV" sz="1800" dirty="0">
                <a:solidFill>
                  <a:schemeClr val="accent3">
                    <a:lumMod val="85000"/>
                  </a:schemeClr>
                </a:solidFill>
              </a:rPr>
              <a:t>MII pētījuma daļas kopējās izmaksas: 75 979,04 </a:t>
            </a:r>
            <a:r>
              <a:rPr lang="lv-LV" sz="1800" dirty="0" smtClean="0">
                <a:solidFill>
                  <a:schemeClr val="accent3">
                    <a:lumMod val="85000"/>
                  </a:schemeClr>
                </a:solidFill>
              </a:rPr>
              <a:t>LVL (2014.gadā)</a:t>
            </a:r>
            <a:endParaRPr lang="lv-LV" sz="1800" dirty="0">
              <a:solidFill>
                <a:schemeClr val="accent3">
                  <a:lumMod val="85000"/>
                </a:schemeClr>
              </a:solidFill>
            </a:endParaRPr>
          </a:p>
          <a:p>
            <a:r>
              <a:rPr lang="lv-LV" sz="2000" dirty="0" smtClean="0"/>
              <a:t>Pētījums </a:t>
            </a:r>
            <a:r>
              <a:rPr lang="lv-LV" sz="2000" dirty="0"/>
              <a:t>Nr.2.10. "Runas atpazīšanas iespēju izpēte audiomateriālu automātiskai transkribēšanai mediju monitoringā", </a:t>
            </a:r>
            <a:r>
              <a:rPr lang="lv-LV" sz="1800" dirty="0"/>
              <a:t>LU MII pētījuma daļas kopējās izmaksas: </a:t>
            </a:r>
            <a:r>
              <a:rPr lang="lv-LV" sz="1800" dirty="0" smtClean="0"/>
              <a:t>LVL 46 489,55 (</a:t>
            </a:r>
            <a:r>
              <a:rPr lang="lv-LV" sz="1800" dirty="0"/>
              <a:t>2014.gadā</a:t>
            </a:r>
            <a:r>
              <a:rPr lang="lv-LV" sz="1800" dirty="0" smtClean="0"/>
              <a:t>)</a:t>
            </a:r>
            <a:endParaRPr lang="lv-LV" sz="1800" dirty="0"/>
          </a:p>
          <a:p>
            <a:r>
              <a:rPr lang="lv-LV" sz="2000" dirty="0" smtClean="0"/>
              <a:t>Pētījums </a:t>
            </a:r>
            <a:r>
              <a:rPr lang="lv-LV" sz="2000" dirty="0"/>
              <a:t>Nr.2.12. "Pētījums par runas atpazīšanas sistēmas pielāgošanu zemas kvalitātes audiofailu </a:t>
            </a:r>
            <a:r>
              <a:rPr lang="lv-LV" sz="2000" dirty="0" smtClean="0"/>
              <a:t>apstrādei",</a:t>
            </a:r>
            <a:r>
              <a:rPr lang="lv-LV" sz="2000" dirty="0"/>
              <a:t/>
            </a:r>
            <a:br>
              <a:rPr lang="lv-LV" sz="2000" dirty="0"/>
            </a:br>
            <a:r>
              <a:rPr lang="lv-LV" sz="1800" dirty="0"/>
              <a:t>LU MII pētījuma daļas kopējās izmaksas: </a:t>
            </a:r>
            <a:r>
              <a:rPr lang="lv-LV" sz="1800" dirty="0" smtClean="0"/>
              <a:t>EUR ~66 412,86 (2015.gadā)</a:t>
            </a:r>
            <a:endParaRPr lang="lv-LV" sz="1800" dirty="0"/>
          </a:p>
          <a:p>
            <a:endParaRPr lang="en-US"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6181725"/>
            <a:ext cx="339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encrypted-tbn2.gstatic.com/images?q=tbn:ANd9GcTPXiwuz0hDfshchHwpmJpUhVCvtzT0aeoJnEVGKORclwFvZS3A4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6113462"/>
            <a:ext cx="20574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91000" y="6172200"/>
            <a:ext cx="5334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ERAF-KC.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229600" y="6048374"/>
            <a:ext cx="62769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408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533400"/>
            <a:ext cx="8001000" cy="1143000"/>
          </a:xfrm>
        </p:spPr>
        <p:txBody>
          <a:bodyPr/>
          <a:lstStyle/>
          <a:p>
            <a:r>
              <a:rPr lang="lv-LV" altLang="lv-LV" dirty="0"/>
              <a:t>Runas atpazinēja pielāgošana zemākas kvalitātes audiofailu apstrādei </a:t>
            </a:r>
            <a:endParaRPr lang="lv-LV" dirty="0" smtClean="0"/>
          </a:p>
        </p:txBody>
      </p:sp>
      <p:sp>
        <p:nvSpPr>
          <p:cNvPr id="2" name="Content Placeholder 1"/>
          <p:cNvSpPr>
            <a:spLocks noGrp="1"/>
          </p:cNvSpPr>
          <p:nvPr>
            <p:ph idx="1"/>
          </p:nvPr>
        </p:nvSpPr>
        <p:spPr>
          <a:xfrm>
            <a:off x="-76200" y="2247553"/>
            <a:ext cx="4038600" cy="3489251"/>
          </a:xfrm>
        </p:spPr>
        <p:txBody>
          <a:bodyPr/>
          <a:lstStyle/>
          <a:p>
            <a:r>
              <a:rPr lang="lv-LV" sz="2400" dirty="0" smtClean="0"/>
              <a:t>CMU Sphynx, Kaldi</a:t>
            </a:r>
          </a:p>
          <a:p>
            <a:r>
              <a:rPr lang="lv-LV" sz="2400" dirty="0" smtClean="0"/>
              <a:t>DNN un RNN teorētisko pamatu izpēte</a:t>
            </a:r>
          </a:p>
          <a:p>
            <a:pPr lvl="1"/>
            <a:r>
              <a:rPr lang="lv-LV" sz="2000" dirty="0" smtClean="0"/>
              <a:t>End-to-end speech recognition</a:t>
            </a:r>
          </a:p>
          <a:p>
            <a:pPr lvl="1"/>
            <a:r>
              <a:rPr lang="lv-LV" sz="2000" dirty="0" smtClean="0"/>
              <a:t>Īpaši piemērota zemas kvalitātes audio atpazīšanai</a:t>
            </a:r>
          </a:p>
          <a:p>
            <a:pPr lvl="1"/>
            <a:r>
              <a:rPr lang="lv-LV" sz="2000" dirty="0" smtClean="0"/>
              <a:t>Treniņkorpusa mākslīga pavairošana ar runas un fona trokšņu miksēšanu</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05200" y="4631457"/>
            <a:ext cx="66103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88424" y="6280001"/>
            <a:ext cx="936104" cy="27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47992" y="2421657"/>
            <a:ext cx="487859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315200" y="2116857"/>
            <a:ext cx="479811" cy="369332"/>
          </a:xfrm>
          <a:prstGeom prst="rect">
            <a:avLst/>
          </a:prstGeom>
          <a:noFill/>
        </p:spPr>
        <p:txBody>
          <a:bodyPr wrap="none" rtlCol="0">
            <a:spAutoFit/>
          </a:bodyPr>
          <a:lstStyle/>
          <a:p>
            <a:pPr>
              <a:buNone/>
            </a:pPr>
            <a:r>
              <a:rPr lang="lv-LV" dirty="0" smtClean="0"/>
              <a:t>LV</a:t>
            </a:r>
            <a:endParaRPr lang="en-US" dirty="0"/>
          </a:p>
        </p:txBody>
      </p:sp>
      <p:sp>
        <p:nvSpPr>
          <p:cNvPr id="9" name="TextBox 8"/>
          <p:cNvSpPr txBox="1"/>
          <p:nvPr/>
        </p:nvSpPr>
        <p:spPr>
          <a:xfrm>
            <a:off x="7453200" y="4402857"/>
            <a:ext cx="542136" cy="369332"/>
          </a:xfrm>
          <a:prstGeom prst="rect">
            <a:avLst/>
          </a:prstGeom>
          <a:noFill/>
        </p:spPr>
        <p:txBody>
          <a:bodyPr wrap="none" rtlCol="0">
            <a:spAutoFit/>
          </a:bodyPr>
          <a:lstStyle/>
          <a:p>
            <a:pPr>
              <a:buNone/>
            </a:pPr>
            <a:r>
              <a:rPr lang="lv-LV" dirty="0" smtClean="0"/>
              <a:t>EN</a:t>
            </a:r>
            <a:endParaRPr lang="en-US" dirty="0"/>
          </a:p>
        </p:txBody>
      </p:sp>
    </p:spTree>
    <p:extLst>
      <p:ext uri="{BB962C8B-B14F-4D97-AF65-F5344CB8AC3E}">
        <p14:creationId xmlns:p14="http://schemas.microsoft.com/office/powerpoint/2010/main" val="155164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ctrTitle" sz="quarter"/>
          </p:nvPr>
        </p:nvSpPr>
        <p:spPr>
          <a:xfrm>
            <a:off x="609600" y="0"/>
            <a:ext cx="7772400" cy="1143000"/>
          </a:xfrm>
        </p:spPr>
        <p:txBody>
          <a:bodyPr/>
          <a:lstStyle/>
          <a:p>
            <a:r>
              <a:rPr lang="lv-LV" dirty="0" smtClean="0"/>
              <a:t>End-to-end Speech Recognition</a:t>
            </a:r>
            <a:endParaRPr lang="en-US" dirty="0" smtClean="0"/>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1143000"/>
            <a:ext cx="3657600" cy="309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1809750"/>
            <a:ext cx="43434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Rectangle 3"/>
          <p:cNvSpPr>
            <a:spLocks noChangeArrowheads="1"/>
          </p:cNvSpPr>
          <p:nvPr/>
        </p:nvSpPr>
        <p:spPr bwMode="auto">
          <a:xfrm>
            <a:off x="8229600" y="3200400"/>
            <a:ext cx="7620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742950" indent="-285750"/>
            <a:endParaRPr lang="en-US" sz="1800"/>
          </a:p>
        </p:txBody>
      </p:sp>
      <p:pic>
        <p:nvPicPr>
          <p:cNvPr id="7174"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4524375"/>
            <a:ext cx="71786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TextBox 5"/>
          <p:cNvSpPr txBox="1">
            <a:spLocks noChangeArrowheads="1"/>
          </p:cNvSpPr>
          <p:nvPr/>
        </p:nvSpPr>
        <p:spPr bwMode="auto">
          <a:xfrm>
            <a:off x="533400" y="6411913"/>
            <a:ext cx="845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9pPr>
          </a:lstStyle>
          <a:p>
            <a:pPr eaLnBrk="1" hangingPunct="1">
              <a:buFontTx/>
              <a:buNone/>
            </a:pPr>
            <a:r>
              <a:rPr lang="lv-LV" dirty="0"/>
              <a:t>End-to-end ASR (Direct English spelling, no phonemes</a:t>
            </a:r>
            <a:r>
              <a:rPr lang="lv-LV" dirty="0" smtClean="0"/>
              <a:t>), Deep Learning</a:t>
            </a:r>
            <a:endParaRPr lang="en-US" dirty="0"/>
          </a:p>
        </p:txBody>
      </p:sp>
    </p:spTree>
    <p:extLst>
      <p:ext uri="{BB962C8B-B14F-4D97-AF65-F5344CB8AC3E}">
        <p14:creationId xmlns:p14="http://schemas.microsoft.com/office/powerpoint/2010/main" val="3218628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85327" y="-76200"/>
            <a:ext cx="4334873"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228600" y="914400"/>
            <a:ext cx="4000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Arial" charset="0"/>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None/>
            </a:pPr>
            <a:r>
              <a:rPr lang="lv-LV" dirty="0" smtClean="0"/>
              <a:t>H2020 ICT-16 </a:t>
            </a:r>
            <a:br>
              <a:rPr lang="lv-LV" dirty="0" smtClean="0"/>
            </a:br>
            <a:r>
              <a:rPr lang="lv-LV" dirty="0" smtClean="0"/>
              <a:t>Proposal #2</a:t>
            </a:r>
          </a:p>
          <a:p>
            <a:pPr>
              <a:buNone/>
            </a:pPr>
            <a:r>
              <a:rPr lang="lv-LV" sz="2000" dirty="0" smtClean="0"/>
              <a:t>(HyMAN: </a:t>
            </a:r>
            <a:r>
              <a:rPr lang="en-US" sz="2000" dirty="0"/>
              <a:t>Data brokers and semantics-enabled data sharing and analytics platform for value-added </a:t>
            </a:r>
            <a:r>
              <a:rPr lang="en-US" sz="2000" dirty="0" smtClean="0"/>
              <a:t>manufacturing</a:t>
            </a:r>
            <a:r>
              <a:rPr lang="lv-LV" sz="2000" dirty="0" smtClean="0"/>
              <a:t>, 6.1MEUR)</a:t>
            </a:r>
            <a:endParaRPr lang="en-US" sz="2000" dirty="0" smtClean="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3613681"/>
            <a:ext cx="5105399" cy="331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6364" y="4495800"/>
            <a:ext cx="4457700" cy="227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94454" y="2300424"/>
            <a:ext cx="3334746" cy="137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265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01000" cy="990600"/>
          </a:xfrm>
        </p:spPr>
        <p:txBody>
          <a:bodyPr/>
          <a:lstStyle/>
          <a:p>
            <a:r>
              <a:rPr lang="lv-LV" sz="3200" dirty="0" smtClean="0"/>
              <a:t>1.posma rezultāti (LU MII 5.uzdevumam)</a:t>
            </a:r>
            <a:endParaRPr lang="en-US" sz="3200" dirty="0"/>
          </a:p>
        </p:txBody>
      </p:sp>
      <p:sp>
        <p:nvSpPr>
          <p:cNvPr id="3" name="Content Placeholder 2"/>
          <p:cNvSpPr>
            <a:spLocks noGrp="1"/>
          </p:cNvSpPr>
          <p:nvPr>
            <p:ph idx="1"/>
          </p:nvPr>
        </p:nvSpPr>
        <p:spPr>
          <a:xfrm>
            <a:off x="914400" y="1295400"/>
            <a:ext cx="8001000" cy="3733800"/>
          </a:xfrm>
        </p:spPr>
        <p:txBody>
          <a:bodyPr/>
          <a:lstStyle/>
          <a:p>
            <a:r>
              <a:rPr lang="lv-LV" sz="2000" dirty="0" smtClean="0"/>
              <a:t>Publikācija un dalība konferencē</a:t>
            </a:r>
          </a:p>
          <a:p>
            <a:pPr lvl="1"/>
            <a:r>
              <a:rPr lang="lv-LV" sz="1400" dirty="0" smtClean="0"/>
              <a:t>G. </a:t>
            </a:r>
            <a:r>
              <a:rPr lang="lv-LV" sz="1400" dirty="0"/>
              <a:t>Barzdins, </a:t>
            </a:r>
            <a:r>
              <a:rPr lang="lv-LV" sz="1400" dirty="0" smtClean="0"/>
              <a:t>P. </a:t>
            </a:r>
            <a:r>
              <a:rPr lang="lv-LV" sz="1400" dirty="0"/>
              <a:t>Paikens, </a:t>
            </a:r>
            <a:r>
              <a:rPr lang="lv-LV" sz="1400" dirty="0" smtClean="0"/>
              <a:t>D. </a:t>
            </a:r>
            <a:r>
              <a:rPr lang="lv-LV" sz="1400" dirty="0"/>
              <a:t>Gosko. </a:t>
            </a:r>
            <a:r>
              <a:rPr lang="lv-LV" sz="1400" i="1" dirty="0"/>
              <a:t>Riga: from FrameNet to Semantic Frames with C6.0 Rules</a:t>
            </a:r>
            <a:r>
              <a:rPr lang="lv-LV" sz="1400" dirty="0"/>
              <a:t>. </a:t>
            </a:r>
            <a:r>
              <a:rPr lang="lv-LV" sz="1400" dirty="0" smtClean="0"/>
              <a:t>Proceedings </a:t>
            </a:r>
            <a:r>
              <a:rPr lang="lv-LV" sz="1400" dirty="0"/>
              <a:t>of the 9th International Workshop on Semantic Evaluation (SemEval 2015), Association for Computational Linguistics, pp. 960–964. (http://www.aclweb.org/anthology/S15-2160)</a:t>
            </a:r>
            <a:endParaRPr lang="lv-LV" sz="1400" dirty="0" smtClean="0"/>
          </a:p>
          <a:p>
            <a:r>
              <a:rPr lang="lv-LV" sz="2000" dirty="0" smtClean="0"/>
              <a:t>Iegūti 2 promocijas darbu pamatrezultāti</a:t>
            </a:r>
          </a:p>
          <a:p>
            <a:pPr lvl="1"/>
            <a:r>
              <a:rPr lang="lv-LV" sz="1800" dirty="0" smtClean="0"/>
              <a:t>Pēteris Paikens (doktorants, grāda pretendents)</a:t>
            </a:r>
          </a:p>
          <a:p>
            <a:pPr lvl="1"/>
            <a:r>
              <a:rPr lang="lv-LV" sz="1800" dirty="0" smtClean="0"/>
              <a:t>Didzis Goško (doktorants)</a:t>
            </a:r>
          </a:p>
          <a:p>
            <a:r>
              <a:rPr lang="lv-LV" sz="2000" dirty="0" smtClean="0"/>
              <a:t>2 maģistra darbi</a:t>
            </a:r>
          </a:p>
          <a:p>
            <a:pPr lvl="1"/>
            <a:r>
              <a:rPr lang="lv-LV" sz="1800" dirty="0"/>
              <a:t>Zane Siliņa, LU DF maģistra darbs «Latviešu valodas sintaktiskā analizatora ‘Čankeris’ modernizācija», aizstāvēts 02/06/2015</a:t>
            </a:r>
          </a:p>
          <a:p>
            <a:pPr lvl="1"/>
            <a:r>
              <a:rPr lang="lv-LV" sz="1800" dirty="0" smtClean="0"/>
              <a:t>Dace </a:t>
            </a:r>
            <a:r>
              <a:rPr lang="lv-LV" sz="1800" dirty="0"/>
              <a:t>Damberga, LU DF maģistra darbs «Uzraudzītas mašīnmācīšanās klasifikatoru izpēte un empīriska salīdzināšana», aizstāvēts </a:t>
            </a:r>
            <a:r>
              <a:rPr lang="lv-LV" sz="1800" dirty="0" smtClean="0"/>
              <a:t>02/06/2015</a:t>
            </a:r>
          </a:p>
          <a:p>
            <a:r>
              <a:rPr lang="lv-LV" sz="2000" dirty="0" smtClean="0"/>
              <a:t>Rezultāti izmantoti</a:t>
            </a:r>
          </a:p>
          <a:p>
            <a:pPr lvl="1"/>
            <a:r>
              <a:rPr lang="lv-LV" sz="1800" dirty="0" smtClean="0"/>
              <a:t>3 sadarbības projektos ar komercuzņēmumiem</a:t>
            </a:r>
          </a:p>
          <a:p>
            <a:pPr lvl="1"/>
            <a:r>
              <a:rPr lang="lv-LV" sz="1800" dirty="0" smtClean="0"/>
              <a:t>2 Horizon-2020 projektu pieteikumos</a:t>
            </a:r>
            <a:endParaRPr lang="lv-LV" sz="1800" dirty="0"/>
          </a:p>
          <a:p>
            <a:pPr lvl="1"/>
            <a:endParaRPr lang="en-US" sz="1800" dirty="0"/>
          </a:p>
        </p:txBody>
      </p:sp>
    </p:spTree>
    <p:extLst>
      <p:ext uri="{BB962C8B-B14F-4D97-AF65-F5344CB8AC3E}">
        <p14:creationId xmlns:p14="http://schemas.microsoft.com/office/powerpoint/2010/main" val="1171558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lv-LV" dirty="0" smtClean="0"/>
              <a:t>Language understanding: information extraction</a:t>
            </a:r>
            <a:endParaRPr lang="en-US" dirty="0"/>
          </a:p>
        </p:txBody>
      </p:sp>
      <p:pic>
        <p:nvPicPr>
          <p:cNvPr id="8"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87624" y="4252744"/>
            <a:ext cx="6958241" cy="2504308"/>
          </a:xfrm>
          <a:prstGeom prst="rect">
            <a:avLst/>
          </a:prstGeom>
          <a:noFill/>
          <a:ln w="9525" algn="ctr">
            <a:noFill/>
            <a:miter lim="800000"/>
            <a:headEnd/>
            <a:tailEnd/>
          </a:ln>
          <a:effec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9256" y="1201663"/>
            <a:ext cx="80772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411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610600" cy="838200"/>
          </a:xfrm>
        </p:spPr>
        <p:txBody>
          <a:bodyPr/>
          <a:lstStyle/>
          <a:p>
            <a:pPr algn="r"/>
            <a:r>
              <a:rPr lang="lv-LV" dirty="0" smtClean="0"/>
              <a:t>Abstract Knowledge Representation</a:t>
            </a:r>
            <a:br>
              <a:rPr lang="lv-LV" dirty="0" smtClean="0"/>
            </a:br>
            <a:r>
              <a:rPr lang="lv-LV" sz="2400" dirty="0" smtClean="0"/>
              <a:t>(Ontology with 26 FrameNet frames)</a:t>
            </a:r>
            <a:endParaRPr lang="en-US" sz="2400" dirty="0" smtClean="0"/>
          </a:p>
        </p:txBody>
      </p:sp>
      <p:pic>
        <p:nvPicPr>
          <p:cNvPr id="16387" name="Content Placeholder 4"/>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588963" y="914400"/>
            <a:ext cx="8174037" cy="5776913"/>
          </a:xfrm>
        </p:spPr>
      </p:pic>
      <p:sp>
        <p:nvSpPr>
          <p:cNvPr id="16388" name="TextBox 3"/>
          <p:cNvSpPr txBox="1">
            <a:spLocks noChangeArrowheads="1"/>
          </p:cNvSpPr>
          <p:nvPr/>
        </p:nvSpPr>
        <p:spPr bwMode="auto">
          <a:xfrm>
            <a:off x="3678238" y="6553200"/>
            <a:ext cx="54721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20000"/>
              </a:spcBef>
              <a:spcAft>
                <a:spcPct val="0"/>
              </a:spcAft>
              <a:buClr>
                <a:schemeClr val="tx1"/>
              </a:buClr>
              <a:buSzPct val="75000"/>
              <a:buChar char="–"/>
              <a:defRPr sz="2000">
                <a:solidFill>
                  <a:schemeClr val="tx1"/>
                </a:solidFill>
                <a:latin typeface="Arial" charset="0"/>
                <a:ea typeface="ＭＳ Ｐゴシック" pitchFamily="34" charset="-128"/>
              </a:defRPr>
            </a:lvl9pPr>
          </a:lstStyle>
          <a:p>
            <a:pPr eaLnBrk="1" hangingPunct="1">
              <a:buFontTx/>
              <a:buNone/>
            </a:pPr>
            <a:r>
              <a:rPr lang="lv-LV" sz="1400" i="1"/>
              <a:t>OWL ontology visualised with OWLGrEd: </a:t>
            </a:r>
            <a:r>
              <a:rPr lang="lv-LV" sz="1600">
                <a:hlinkClick r:id="rId3"/>
              </a:rPr>
              <a:t>http://owlgred.lumii.lv</a:t>
            </a:r>
            <a:r>
              <a:rPr lang="lv-LV" sz="1600"/>
              <a:t> </a:t>
            </a:r>
            <a:endParaRPr lang="en-US" sz="1600"/>
          </a:p>
        </p:txBody>
      </p:sp>
      <p:sp>
        <p:nvSpPr>
          <p:cNvPr id="5" name="TextBox 4"/>
          <p:cNvSpPr txBox="1"/>
          <p:nvPr/>
        </p:nvSpPr>
        <p:spPr>
          <a:xfrm>
            <a:off x="0" y="4419600"/>
            <a:ext cx="1142999" cy="757130"/>
          </a:xfrm>
          <a:prstGeom prst="rect">
            <a:avLst/>
          </a:prstGeom>
          <a:noFill/>
        </p:spPr>
        <p:txBody>
          <a:bodyPr wrap="square" rtlCol="0">
            <a:spAutoFit/>
          </a:bodyPr>
          <a:lstStyle/>
          <a:p>
            <a:pPr>
              <a:buNone/>
            </a:pPr>
            <a:r>
              <a:rPr lang="lv-LV" sz="1200" dirty="0" smtClean="0">
                <a:solidFill>
                  <a:srgbClr val="FFC000"/>
                </a:solidFill>
              </a:rPr>
              <a:t>Dzeltenās klases veido NEL (Named Entity Linking)</a:t>
            </a:r>
            <a:endParaRPr lang="en-US" sz="1200" dirty="0">
              <a:solidFill>
                <a:srgbClr val="FFC000"/>
              </a:solidFill>
            </a:endParaRPr>
          </a:p>
        </p:txBody>
      </p:sp>
    </p:spTree>
    <p:extLst>
      <p:ext uri="{BB962C8B-B14F-4D97-AF65-F5344CB8AC3E}">
        <p14:creationId xmlns:p14="http://schemas.microsoft.com/office/powerpoint/2010/main" val="967627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6781800" y="2667000"/>
            <a:ext cx="1570038" cy="1066800"/>
          </a:xfrm>
          <a:prstGeom prst="rect">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742950" indent="-285750"/>
            <a:endParaRPr lang="en-US" sz="1800"/>
          </a:p>
        </p:txBody>
      </p:sp>
      <p:cxnSp>
        <p:nvCxnSpPr>
          <p:cNvPr id="19459" name="Straight Arrow Connector 3"/>
          <p:cNvCxnSpPr>
            <a:cxnSpLocks noChangeShapeType="1"/>
          </p:cNvCxnSpPr>
          <p:nvPr/>
        </p:nvCxnSpPr>
        <p:spPr bwMode="auto">
          <a:xfrm flipV="1">
            <a:off x="7162800" y="3657600"/>
            <a:ext cx="381000" cy="1371600"/>
          </a:xfrm>
          <a:prstGeom prst="straightConnector1">
            <a:avLst/>
          </a:prstGeom>
          <a:noFill/>
          <a:ln w="76200" algn="ctr">
            <a:solidFill>
              <a:srgbClr val="FF9900"/>
            </a:solidFill>
            <a:round/>
            <a:headEnd/>
            <a:tailEnd type="arrow" w="med" len="med"/>
          </a:ln>
          <a:extLst>
            <a:ext uri="{909E8E84-426E-40DD-AFC4-6F175D3DCCD1}">
              <a14:hiddenFill xmlns:a14="http://schemas.microsoft.com/office/drawing/2010/main">
                <a:noFill/>
              </a14:hiddenFill>
            </a:ext>
          </a:extLst>
        </p:spPr>
      </p:cxnSp>
      <p:sp>
        <p:nvSpPr>
          <p:cNvPr id="19460" name="Title 1"/>
          <p:cNvSpPr>
            <a:spLocks noGrp="1"/>
          </p:cNvSpPr>
          <p:nvPr>
            <p:ph type="title"/>
          </p:nvPr>
        </p:nvSpPr>
        <p:spPr>
          <a:xfrm>
            <a:off x="790574" y="0"/>
            <a:ext cx="8277226" cy="1143000"/>
          </a:xfrm>
        </p:spPr>
        <p:txBody>
          <a:bodyPr>
            <a:normAutofit/>
          </a:bodyPr>
          <a:lstStyle/>
          <a:p>
            <a:r>
              <a:rPr lang="lv-LV" dirty="0"/>
              <a:t>V</a:t>
            </a:r>
            <a:r>
              <a:rPr lang="lv-LV" dirty="0" smtClean="0"/>
              <a:t>alodas saprašanas sistēmas shēma</a:t>
            </a:r>
            <a:endParaRPr lang="en-US" dirty="0" smtClean="0"/>
          </a:p>
        </p:txBody>
      </p:sp>
      <p:pic>
        <p:nvPicPr>
          <p:cNvPr id="1946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0575" y="2139876"/>
            <a:ext cx="7561263" cy="208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5008563"/>
            <a:ext cx="6042025" cy="14684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63" name="Rectangle 1"/>
          <p:cNvSpPr>
            <a:spLocks noChangeArrowheads="1"/>
          </p:cNvSpPr>
          <p:nvPr/>
        </p:nvSpPr>
        <p:spPr bwMode="auto">
          <a:xfrm>
            <a:off x="4392613" y="5000625"/>
            <a:ext cx="4572000" cy="14763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FontTx/>
              <a:buNone/>
            </a:pPr>
            <a:r>
              <a:rPr lang="en-US" sz="1200"/>
              <a:t>Ieva Akuratere held a soloist position</a:t>
            </a:r>
          </a:p>
          <a:p>
            <a:pPr algn="r">
              <a:buFontTx/>
              <a:buNone/>
            </a:pPr>
            <a:r>
              <a:rPr lang="en-US" sz="1200"/>
              <a:t>Ieva Akuratere held a Flower fairy position</a:t>
            </a:r>
          </a:p>
          <a:p>
            <a:pPr algn="r">
              <a:buFontTx/>
              <a:buNone/>
            </a:pPr>
            <a:r>
              <a:rPr lang="en-US" sz="1200"/>
              <a:t>Ieva Akuratere held a musician and actress position</a:t>
            </a:r>
          </a:p>
          <a:p>
            <a:pPr algn="r">
              <a:buFontTx/>
              <a:buNone/>
            </a:pPr>
            <a:r>
              <a:rPr lang="en-US" sz="1200"/>
              <a:t>Ieva Akuratere held a member position in Riga city council</a:t>
            </a:r>
          </a:p>
          <a:p>
            <a:pPr algn="r">
              <a:buFontTx/>
              <a:buNone/>
            </a:pPr>
            <a:r>
              <a:rPr lang="en-US" sz="1200"/>
              <a:t>Ieva Akuratere held a soloist position in a Concert</a:t>
            </a:r>
          </a:p>
          <a:p>
            <a:pPr algn="r">
              <a:buFontTx/>
              <a:buNone/>
            </a:pPr>
            <a:r>
              <a:rPr lang="en-US" sz="1200"/>
              <a:t>Ieva Akuratere held a singer position</a:t>
            </a:r>
          </a:p>
          <a:p>
            <a:pPr algn="r">
              <a:buFontTx/>
              <a:buNone/>
            </a:pPr>
            <a:r>
              <a:rPr lang="en-US" sz="1200"/>
              <a:t>Ieva Akuratere held an Honor</a:t>
            </a:r>
            <a:r>
              <a:rPr lang="lv-LV" sz="1200"/>
              <a:t>ary</a:t>
            </a:r>
            <a:r>
              <a:rPr lang="en-US" sz="1200"/>
              <a:t> position in Latvia</a:t>
            </a:r>
          </a:p>
        </p:txBody>
      </p:sp>
      <p:sp>
        <p:nvSpPr>
          <p:cNvPr id="19464" name="Rectangle 2"/>
          <p:cNvSpPr>
            <a:spLocks noChangeArrowheads="1"/>
          </p:cNvSpPr>
          <p:nvPr/>
        </p:nvSpPr>
        <p:spPr bwMode="auto">
          <a:xfrm>
            <a:off x="3706813" y="5029200"/>
            <a:ext cx="685800" cy="990600"/>
          </a:xfrm>
          <a:prstGeom prst="rect">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742950" indent="-285750"/>
            <a:endParaRPr lang="en-US" sz="1800"/>
          </a:p>
        </p:txBody>
      </p:sp>
    </p:spTree>
    <p:extLst>
      <p:ext uri="{BB962C8B-B14F-4D97-AF65-F5344CB8AC3E}">
        <p14:creationId xmlns:p14="http://schemas.microsoft.com/office/powerpoint/2010/main" val="2586851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normAutofit/>
          </a:bodyPr>
          <a:lstStyle/>
          <a:p>
            <a:r>
              <a:rPr lang="lv-LV" dirty="0" smtClean="0"/>
              <a:t>Knowledge Graph visualisation</a:t>
            </a: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92696"/>
            <a:ext cx="9144000" cy="6603581"/>
          </a:xfrm>
          <a:prstGeom prst="rect">
            <a:avLst/>
          </a:prstGeom>
        </p:spPr>
      </p:pic>
      <p:sp>
        <p:nvSpPr>
          <p:cNvPr id="4" name="Rectangle 3"/>
          <p:cNvSpPr/>
          <p:nvPr/>
        </p:nvSpPr>
        <p:spPr bwMode="auto">
          <a:xfrm>
            <a:off x="1905000" y="1143000"/>
            <a:ext cx="228600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73297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lv-LV" smtClean="0"/>
              <a:t>FrameNets</a:t>
            </a:r>
            <a:endParaRPr lang="en-US" smtClean="0"/>
          </a:p>
        </p:txBody>
      </p:sp>
      <p:graphicFrame>
        <p:nvGraphicFramePr>
          <p:cNvPr id="4" name="Content Placeholder 3"/>
          <p:cNvGraphicFramePr>
            <a:graphicFrameLocks noGrp="1"/>
          </p:cNvGraphicFramePr>
          <p:nvPr>
            <p:ph idx="1"/>
          </p:nvPr>
        </p:nvGraphicFramePr>
        <p:xfrm>
          <a:off x="914400" y="1905000"/>
          <a:ext cx="8001000" cy="3302000"/>
        </p:xfrm>
        <a:graphic>
          <a:graphicData uri="http://schemas.openxmlformats.org/drawingml/2006/table">
            <a:tbl>
              <a:tblPr firstRow="1" bandRow="1">
                <a:tableStyleId>{5C22544A-7EE6-4342-B048-85BDC9FD1C3A}</a:tableStyleId>
              </a:tblPr>
              <a:tblGrid>
                <a:gridCol w="2743200"/>
                <a:gridCol w="1828800"/>
                <a:gridCol w="1828800"/>
                <a:gridCol w="1600200"/>
              </a:tblGrid>
              <a:tr h="370840">
                <a:tc>
                  <a:txBody>
                    <a:bodyPr/>
                    <a:lstStyle/>
                    <a:p>
                      <a:endParaRPr lang="en-US" dirty="0"/>
                    </a:p>
                  </a:txBody>
                  <a:tcPr/>
                </a:tc>
                <a:tc>
                  <a:txBody>
                    <a:bodyPr/>
                    <a:lstStyle/>
                    <a:p>
                      <a:pPr algn="ctr"/>
                      <a:r>
                        <a:rPr lang="lv-LV" dirty="0" smtClean="0"/>
                        <a:t>FrameNet 1.3</a:t>
                      </a:r>
                    </a:p>
                    <a:p>
                      <a:pPr algn="ctr"/>
                      <a:r>
                        <a:rPr lang="lv-LV" dirty="0" smtClean="0"/>
                        <a:t>(English)</a:t>
                      </a:r>
                      <a:endParaRPr lang="en-US" dirty="0"/>
                    </a:p>
                  </a:txBody>
                  <a:tcPr/>
                </a:tc>
                <a:tc>
                  <a:txBody>
                    <a:bodyPr/>
                    <a:lstStyle/>
                    <a:p>
                      <a:pPr algn="ctr"/>
                      <a:r>
                        <a:rPr lang="lv-LV" dirty="0" smtClean="0"/>
                        <a:t>FrameNet 1.5</a:t>
                      </a:r>
                      <a:br>
                        <a:rPr lang="lv-LV" dirty="0" smtClean="0"/>
                      </a:br>
                      <a:r>
                        <a:rPr lang="lv-LV" dirty="0" smtClean="0"/>
                        <a:t>(English)</a:t>
                      </a:r>
                      <a:endParaRPr lang="en-US" dirty="0"/>
                    </a:p>
                  </a:txBody>
                  <a:tcPr/>
                </a:tc>
                <a:tc>
                  <a:txBody>
                    <a:bodyPr/>
                    <a:lstStyle/>
                    <a:p>
                      <a:pPr algn="ctr"/>
                      <a:r>
                        <a:rPr lang="lv-LV" dirty="0" smtClean="0"/>
                        <a:t>FrameNet LV</a:t>
                      </a:r>
                      <a:r>
                        <a:rPr lang="lv-LV" baseline="0" dirty="0" smtClean="0"/>
                        <a:t/>
                      </a:r>
                      <a:br>
                        <a:rPr lang="lv-LV" baseline="0" dirty="0" smtClean="0"/>
                      </a:br>
                      <a:r>
                        <a:rPr lang="lv-LV" baseline="0" dirty="0" smtClean="0"/>
                        <a:t>(Latvian)</a:t>
                      </a:r>
                      <a:endParaRPr lang="en-US" dirty="0"/>
                    </a:p>
                  </a:txBody>
                  <a:tcPr/>
                </a:tc>
              </a:tr>
              <a:tr h="370840">
                <a:tc>
                  <a:txBody>
                    <a:bodyPr/>
                    <a:lstStyle/>
                    <a:p>
                      <a:r>
                        <a:rPr lang="lv-LV" dirty="0" smtClean="0"/>
                        <a:t>Frame types</a:t>
                      </a:r>
                      <a:endParaRPr lang="en-US" dirty="0"/>
                    </a:p>
                  </a:txBody>
                  <a:tcPr/>
                </a:tc>
                <a:tc>
                  <a:txBody>
                    <a:bodyPr/>
                    <a:lstStyle/>
                    <a:p>
                      <a:pPr algn="r"/>
                      <a:r>
                        <a:rPr lang="lv-LV" dirty="0" smtClean="0"/>
                        <a:t>665 </a:t>
                      </a:r>
                      <a:r>
                        <a:rPr lang="lv-LV" dirty="0" smtClean="0">
                          <a:solidFill>
                            <a:schemeClr val="bg1">
                              <a:lumMod val="65000"/>
                            </a:schemeClr>
                          </a:solidFill>
                        </a:rPr>
                        <a:t>(795)</a:t>
                      </a:r>
                      <a:endParaRPr lang="en-US" dirty="0">
                        <a:solidFill>
                          <a:schemeClr val="bg1">
                            <a:lumMod val="65000"/>
                          </a:schemeClr>
                        </a:solidFill>
                      </a:endParaRPr>
                    </a:p>
                  </a:txBody>
                  <a:tcPr/>
                </a:tc>
                <a:tc>
                  <a:txBody>
                    <a:bodyPr/>
                    <a:lstStyle/>
                    <a:p>
                      <a:pPr algn="r"/>
                      <a:r>
                        <a:rPr lang="lv-LV" dirty="0" smtClean="0"/>
                        <a:t>877 </a:t>
                      </a:r>
                      <a:r>
                        <a:rPr lang="lv-LV" dirty="0" smtClean="0">
                          <a:solidFill>
                            <a:schemeClr val="bg1">
                              <a:lumMod val="65000"/>
                            </a:schemeClr>
                          </a:solidFill>
                        </a:rPr>
                        <a:t>(1019)</a:t>
                      </a:r>
                      <a:endParaRPr lang="en-US" dirty="0">
                        <a:solidFill>
                          <a:schemeClr val="bg1">
                            <a:lumMod val="65000"/>
                          </a:schemeClr>
                        </a:solidFill>
                      </a:endParaRPr>
                    </a:p>
                  </a:txBody>
                  <a:tcPr/>
                </a:tc>
                <a:tc>
                  <a:txBody>
                    <a:bodyPr/>
                    <a:lstStyle/>
                    <a:p>
                      <a:pPr algn="ctr"/>
                      <a:r>
                        <a:rPr lang="lv-LV" dirty="0" smtClean="0"/>
                        <a:t>26</a:t>
                      </a:r>
                      <a:endParaRPr lang="en-US" dirty="0"/>
                    </a:p>
                  </a:txBody>
                  <a:tcPr/>
                </a:tc>
              </a:tr>
              <a:tr h="370840">
                <a:tc>
                  <a:txBody>
                    <a:bodyPr/>
                    <a:lstStyle/>
                    <a:p>
                      <a:r>
                        <a:rPr lang="lv-LV" dirty="0" smtClean="0"/>
                        <a:t>FrameElement types</a:t>
                      </a:r>
                      <a:endParaRPr lang="en-US" dirty="0"/>
                    </a:p>
                  </a:txBody>
                  <a:tcPr/>
                </a:tc>
                <a:tc>
                  <a:txBody>
                    <a:bodyPr/>
                    <a:lstStyle/>
                    <a:p>
                      <a:pPr algn="ctr"/>
                      <a:r>
                        <a:rPr lang="lv-LV" dirty="0" smtClean="0"/>
                        <a:t>720</a:t>
                      </a:r>
                      <a:endParaRPr lang="en-US" dirty="0"/>
                    </a:p>
                  </a:txBody>
                  <a:tcPr/>
                </a:tc>
                <a:tc>
                  <a:txBody>
                    <a:bodyPr/>
                    <a:lstStyle/>
                    <a:p>
                      <a:pPr algn="ctr"/>
                      <a:r>
                        <a:rPr lang="lv-LV" dirty="0" smtClean="0"/>
                        <a:t>1068</a:t>
                      </a:r>
                      <a:endParaRPr lang="en-US" dirty="0"/>
                    </a:p>
                  </a:txBody>
                  <a:tcPr/>
                </a:tc>
                <a:tc>
                  <a:txBody>
                    <a:bodyPr/>
                    <a:lstStyle/>
                    <a:p>
                      <a:pPr algn="ctr"/>
                      <a:r>
                        <a:rPr lang="lv-LV" dirty="0" smtClean="0"/>
                        <a:t>80</a:t>
                      </a:r>
                      <a:endParaRPr lang="en-US" dirty="0"/>
                    </a:p>
                  </a:txBody>
                  <a:tcPr/>
                </a:tc>
              </a:tr>
              <a:tr h="370840">
                <a:tc>
                  <a:txBody>
                    <a:bodyPr/>
                    <a:lstStyle/>
                    <a:p>
                      <a:r>
                        <a:rPr lang="lv-LV" dirty="0" smtClean="0"/>
                        <a:t>Training sentences with full</a:t>
                      </a:r>
                      <a:r>
                        <a:rPr lang="lv-LV" baseline="0" dirty="0" smtClean="0"/>
                        <a:t> annotation</a:t>
                      </a:r>
                      <a:endParaRPr lang="en-US" dirty="0"/>
                    </a:p>
                  </a:txBody>
                  <a:tcPr/>
                </a:tc>
                <a:tc>
                  <a:txBody>
                    <a:bodyPr/>
                    <a:lstStyle/>
                    <a:p>
                      <a:pPr algn="ctr"/>
                      <a:r>
                        <a:rPr lang="lv-LV" dirty="0" smtClean="0"/>
                        <a:t>2198</a:t>
                      </a:r>
                      <a:endParaRPr lang="en-US" dirty="0"/>
                    </a:p>
                  </a:txBody>
                  <a:tcPr/>
                </a:tc>
                <a:tc>
                  <a:txBody>
                    <a:bodyPr/>
                    <a:lstStyle/>
                    <a:p>
                      <a:pPr algn="ctr"/>
                      <a:r>
                        <a:rPr lang="lv-LV" dirty="0" smtClean="0"/>
                        <a:t>3256</a:t>
                      </a:r>
                      <a:endParaRPr lang="en-US" dirty="0"/>
                    </a:p>
                  </a:txBody>
                  <a:tcPr/>
                </a:tc>
                <a:tc>
                  <a:txBody>
                    <a:bodyPr/>
                    <a:lstStyle/>
                    <a:p>
                      <a:pPr algn="ctr"/>
                      <a:r>
                        <a:rPr lang="lv-LV" dirty="0" smtClean="0"/>
                        <a:t>4079</a:t>
                      </a:r>
                      <a:endParaRPr lang="en-US" dirty="0"/>
                    </a:p>
                  </a:txBody>
                  <a:tcPr/>
                </a:tc>
              </a:tr>
              <a:tr h="370840">
                <a:tc>
                  <a:txBody>
                    <a:bodyPr/>
                    <a:lstStyle/>
                    <a:p>
                      <a:r>
                        <a:rPr lang="lv-LV" dirty="0" smtClean="0"/>
                        <a:t>Training</a:t>
                      </a:r>
                      <a:r>
                        <a:rPr lang="lv-LV" baseline="0" dirty="0" smtClean="0"/>
                        <a:t> s</a:t>
                      </a:r>
                      <a:r>
                        <a:rPr lang="lv-LV" dirty="0" smtClean="0"/>
                        <a:t>entences with single frame annotation</a:t>
                      </a:r>
                      <a:endParaRPr lang="en-US" dirty="0"/>
                    </a:p>
                  </a:txBody>
                  <a:tcPr/>
                </a:tc>
                <a:tc>
                  <a:txBody>
                    <a:bodyPr/>
                    <a:lstStyle/>
                    <a:p>
                      <a:pPr algn="ctr"/>
                      <a:r>
                        <a:rPr lang="lv-LV" dirty="0" smtClean="0"/>
                        <a:t>139439</a:t>
                      </a:r>
                      <a:endParaRPr lang="en-US" dirty="0"/>
                    </a:p>
                  </a:txBody>
                  <a:tcPr/>
                </a:tc>
                <a:tc>
                  <a:txBody>
                    <a:bodyPr/>
                    <a:lstStyle/>
                    <a:p>
                      <a:pPr algn="ctr"/>
                      <a:r>
                        <a:rPr lang="lv-LV" dirty="0" smtClean="0"/>
                        <a:t>154607</a:t>
                      </a:r>
                      <a:endParaRPr lang="en-US" dirty="0"/>
                    </a:p>
                  </a:txBody>
                  <a:tcPr/>
                </a:tc>
                <a:tc>
                  <a:txBody>
                    <a:bodyPr/>
                    <a:lstStyle/>
                    <a:p>
                      <a:pPr algn="ctr"/>
                      <a:r>
                        <a:rPr lang="lv-LV" baseline="0" dirty="0" smtClean="0"/>
                        <a:t>–</a:t>
                      </a:r>
                      <a:endParaRPr lang="en-US" dirty="0"/>
                    </a:p>
                  </a:txBody>
                  <a:tcPr/>
                </a:tc>
              </a:tr>
              <a:tr h="370840">
                <a:tc>
                  <a:txBody>
                    <a:bodyPr/>
                    <a:lstStyle/>
                    <a:p>
                      <a:r>
                        <a:rPr lang="lv-LV" dirty="0" smtClean="0"/>
                        <a:t>Test sentences with </a:t>
                      </a:r>
                      <a:br>
                        <a:rPr lang="lv-LV" dirty="0" smtClean="0"/>
                      </a:br>
                      <a:r>
                        <a:rPr lang="lv-LV" dirty="0" smtClean="0"/>
                        <a:t>full annotation</a:t>
                      </a:r>
                      <a:endParaRPr lang="en-US" dirty="0"/>
                    </a:p>
                  </a:txBody>
                  <a:tcPr/>
                </a:tc>
                <a:tc>
                  <a:txBody>
                    <a:bodyPr/>
                    <a:lstStyle/>
                    <a:p>
                      <a:pPr algn="ctr"/>
                      <a:r>
                        <a:rPr lang="lv-LV" dirty="0" smtClean="0"/>
                        <a:t>120</a:t>
                      </a:r>
                      <a:endParaRPr lang="en-US" dirty="0"/>
                    </a:p>
                  </a:txBody>
                  <a:tcPr/>
                </a:tc>
                <a:tc>
                  <a:txBody>
                    <a:bodyPr/>
                    <a:lstStyle/>
                    <a:p>
                      <a:pPr algn="ctr"/>
                      <a:r>
                        <a:rPr lang="lv-LV" dirty="0" smtClean="0"/>
                        <a:t>2420</a:t>
                      </a:r>
                      <a:endParaRPr lang="en-US" dirty="0"/>
                    </a:p>
                  </a:txBody>
                  <a:tcPr/>
                </a:tc>
                <a:tc>
                  <a:txBody>
                    <a:bodyPr/>
                    <a:lstStyle/>
                    <a:p>
                      <a:pPr algn="ctr"/>
                      <a:r>
                        <a:rPr lang="lv-LV" dirty="0" smtClean="0"/>
                        <a:t>844</a:t>
                      </a:r>
                      <a:endParaRPr lang="en-US" dirty="0"/>
                    </a:p>
                  </a:txBody>
                  <a:tcPr/>
                </a:tc>
              </a:tr>
            </a:tbl>
          </a:graphicData>
        </a:graphic>
      </p:graphicFrame>
    </p:spTree>
    <p:extLst>
      <p:ext uri="{BB962C8B-B14F-4D97-AF65-F5344CB8AC3E}">
        <p14:creationId xmlns:p14="http://schemas.microsoft.com/office/powerpoint/2010/main" val="306814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lv-LV" smtClean="0"/>
              <a:t>FrameNet SRL </a:t>
            </a:r>
            <a:r>
              <a:rPr lang="en-US" smtClean="0"/>
              <a:t>Results</a:t>
            </a:r>
          </a:p>
        </p:txBody>
      </p:sp>
      <p:sp>
        <p:nvSpPr>
          <p:cNvPr id="16387" name="Content Placeholder 2"/>
          <p:cNvSpPr>
            <a:spLocks noGrp="1"/>
          </p:cNvSpPr>
          <p:nvPr>
            <p:ph idx="1"/>
          </p:nvPr>
        </p:nvSpPr>
        <p:spPr>
          <a:xfrm>
            <a:off x="914400" y="1752600"/>
            <a:ext cx="8001000" cy="3733800"/>
          </a:xfrm>
        </p:spPr>
        <p:txBody>
          <a:bodyPr/>
          <a:lstStyle/>
          <a:p>
            <a:r>
              <a:rPr lang="lv-LV" sz="2400" smtClean="0"/>
              <a:t>C6.0</a:t>
            </a:r>
            <a:r>
              <a:rPr lang="en-US" sz="2400" smtClean="0"/>
              <a:t> FrameNet </a:t>
            </a:r>
            <a:r>
              <a:rPr lang="lv-LV" sz="2400" smtClean="0"/>
              <a:t>SRL </a:t>
            </a:r>
            <a:r>
              <a:rPr lang="en-US" sz="2400" smtClean="0"/>
              <a:t>demo</a:t>
            </a:r>
            <a:r>
              <a:rPr lang="lv-LV" sz="2400" smtClean="0"/>
              <a:t> </a:t>
            </a:r>
            <a:r>
              <a:rPr lang="en-US" sz="2400" smtClean="0">
                <a:hlinkClick r:id="rId3"/>
              </a:rPr>
              <a:t>http://c60.ailab.lv</a:t>
            </a:r>
            <a:endParaRPr lang="en-US" sz="2400" smtClean="0"/>
          </a:p>
        </p:txBody>
      </p:sp>
      <p:graphicFrame>
        <p:nvGraphicFramePr>
          <p:cNvPr id="7" name="Table 6"/>
          <p:cNvGraphicFramePr>
            <a:graphicFrameLocks noGrp="1"/>
          </p:cNvGraphicFramePr>
          <p:nvPr>
            <p:extLst>
              <p:ext uri="{D42A27DB-BD31-4B8C-83A1-F6EECF244321}">
                <p14:modId xmlns:p14="http://schemas.microsoft.com/office/powerpoint/2010/main" val="906651710"/>
              </p:ext>
            </p:extLst>
          </p:nvPr>
        </p:nvGraphicFramePr>
        <p:xfrm>
          <a:off x="533400" y="2438400"/>
          <a:ext cx="8305800" cy="2733674"/>
        </p:xfrm>
        <a:graphic>
          <a:graphicData uri="http://schemas.openxmlformats.org/drawingml/2006/table">
            <a:tbl>
              <a:tblPr firstRow="1" bandRow="1">
                <a:tableStyleId>{5C22544A-7EE6-4342-B048-85BDC9FD1C3A}</a:tableStyleId>
              </a:tblPr>
              <a:tblGrid>
                <a:gridCol w="2438400"/>
                <a:gridCol w="1143000"/>
                <a:gridCol w="914400"/>
                <a:gridCol w="838200"/>
                <a:gridCol w="1143000"/>
                <a:gridCol w="990600"/>
                <a:gridCol w="838200"/>
              </a:tblGrid>
              <a:tr h="640303">
                <a:tc rowSpan="2">
                  <a:txBody>
                    <a:bodyPr/>
                    <a:lstStyle/>
                    <a:p>
                      <a:r>
                        <a:rPr lang="lv-LV" sz="1800" dirty="0" smtClean="0"/>
                        <a:t/>
                      </a:r>
                      <a:br>
                        <a:rPr lang="lv-LV" sz="1800" dirty="0" smtClean="0"/>
                      </a:br>
                      <a:endParaRPr lang="lv-LV" sz="1800" dirty="0" smtClean="0"/>
                    </a:p>
                    <a:p>
                      <a:r>
                        <a:rPr lang="lv-LV" sz="1400" i="1" dirty="0" smtClean="0"/>
                        <a:t>English FrameNet 1.3</a:t>
                      </a:r>
                      <a:br>
                        <a:rPr lang="lv-LV" sz="1400" i="1" dirty="0" smtClean="0"/>
                      </a:br>
                      <a:r>
                        <a:rPr lang="lv-LV" sz="1400" i="1" dirty="0" smtClean="0"/>
                        <a:t>SemEval-2007</a:t>
                      </a:r>
                      <a:r>
                        <a:rPr lang="lv-LV" sz="1400" i="1" baseline="0" dirty="0" smtClean="0"/>
                        <a:t> dataset</a:t>
                      </a:r>
                      <a:endParaRPr lang="en-US" sz="1400" i="1" dirty="0"/>
                    </a:p>
                  </a:txBody>
                  <a:tcPr marT="45736" marB="45736"/>
                </a:tc>
                <a:tc gridSpan="3">
                  <a:txBody>
                    <a:bodyPr/>
                    <a:lstStyle/>
                    <a:p>
                      <a:r>
                        <a:rPr lang="lv-LV" sz="1800" i="1" dirty="0" smtClean="0"/>
                        <a:t>Frame</a:t>
                      </a:r>
                      <a:r>
                        <a:rPr lang="lv-LV" sz="1800" i="1" baseline="0" dirty="0" smtClean="0"/>
                        <a:t> Target identification</a:t>
                      </a:r>
                      <a:endParaRPr lang="en-US" sz="1800" i="1" dirty="0"/>
                    </a:p>
                  </a:txBody>
                  <a:tcPr marT="45736" marB="45736"/>
                </a:tc>
                <a:tc hMerge="1">
                  <a:txBody>
                    <a:bodyPr/>
                    <a:lstStyle/>
                    <a:p>
                      <a:endParaRPr lang="en-US"/>
                    </a:p>
                  </a:txBody>
                  <a:tcPr/>
                </a:tc>
                <a:tc hMerge="1">
                  <a:txBody>
                    <a:bodyPr/>
                    <a:lstStyle/>
                    <a:p>
                      <a:endParaRPr lang="en-US" dirty="0"/>
                    </a:p>
                  </a:txBody>
                  <a:tcPr/>
                </a:tc>
                <a:tc gridSpan="3">
                  <a:txBody>
                    <a:bodyPr/>
                    <a:lstStyle/>
                    <a:p>
                      <a:r>
                        <a:rPr lang="lv-LV" sz="1800" i="1" dirty="0" smtClean="0"/>
                        <a:t>Frame Element identification</a:t>
                      </a:r>
                      <a:endParaRPr lang="en-US" sz="1800" i="1" dirty="0"/>
                    </a:p>
                  </a:txBody>
                  <a:tcPr marT="45736" marB="45736"/>
                </a:tc>
                <a:tc hMerge="1">
                  <a:txBody>
                    <a:bodyPr/>
                    <a:lstStyle/>
                    <a:p>
                      <a:endParaRPr lang="en-US"/>
                    </a:p>
                  </a:txBody>
                  <a:tcPr/>
                </a:tc>
                <a:tc hMerge="1">
                  <a:txBody>
                    <a:bodyPr/>
                    <a:lstStyle/>
                    <a:p>
                      <a:endParaRPr lang="en-US" dirty="0"/>
                    </a:p>
                  </a:txBody>
                  <a:tcPr/>
                </a:tc>
              </a:tr>
              <a:tr h="426578">
                <a:tc vMerge="1">
                  <a:txBody>
                    <a:bodyPr/>
                    <a:lstStyle/>
                    <a:p>
                      <a:endParaRPr lang="en-US" dirty="0"/>
                    </a:p>
                  </a:txBody>
                  <a:tcPr/>
                </a:tc>
                <a:tc>
                  <a:txBody>
                    <a:bodyPr/>
                    <a:lstStyle/>
                    <a:p>
                      <a:r>
                        <a:rPr lang="lv-LV" sz="1800" b="0" i="1" dirty="0" smtClean="0"/>
                        <a:t>Precision</a:t>
                      </a:r>
                      <a:endParaRPr lang="en-US" sz="1800" b="0" i="1" dirty="0"/>
                    </a:p>
                  </a:txBody>
                  <a:tcPr marT="45736" marB="45736"/>
                </a:tc>
                <a:tc>
                  <a:txBody>
                    <a:bodyPr/>
                    <a:lstStyle/>
                    <a:p>
                      <a:r>
                        <a:rPr lang="lv-LV" sz="1800" b="0" i="1" dirty="0" smtClean="0"/>
                        <a:t>Recall</a:t>
                      </a:r>
                      <a:endParaRPr lang="en-US" sz="1800" b="0" i="1" dirty="0"/>
                    </a:p>
                  </a:txBody>
                  <a:tcPr marT="45736" marB="45736"/>
                </a:tc>
                <a:tc>
                  <a:txBody>
                    <a:bodyPr/>
                    <a:lstStyle/>
                    <a:p>
                      <a:r>
                        <a:rPr lang="lv-LV" sz="1800" b="0" i="1" dirty="0" smtClean="0"/>
                        <a:t>F1</a:t>
                      </a:r>
                      <a:endParaRPr lang="en-US" sz="1800" b="0" i="1" dirty="0"/>
                    </a:p>
                  </a:txBody>
                  <a:tcPr marT="45736" marB="45736"/>
                </a:tc>
                <a:tc>
                  <a:txBody>
                    <a:bodyPr/>
                    <a:lstStyle/>
                    <a:p>
                      <a:r>
                        <a:rPr lang="lv-LV" sz="1800" b="0" i="1" dirty="0" smtClean="0"/>
                        <a:t>Precision</a:t>
                      </a:r>
                      <a:endParaRPr lang="en-US" sz="1800" b="0" i="1" dirty="0"/>
                    </a:p>
                  </a:txBody>
                  <a:tcPr marT="45736" marB="45736"/>
                </a:tc>
                <a:tc>
                  <a:txBody>
                    <a:bodyPr/>
                    <a:lstStyle/>
                    <a:p>
                      <a:r>
                        <a:rPr lang="lv-LV" sz="1800" b="0" i="1" dirty="0" smtClean="0"/>
                        <a:t>Recall</a:t>
                      </a:r>
                      <a:endParaRPr lang="en-US" sz="1800" b="0" i="1" dirty="0"/>
                    </a:p>
                  </a:txBody>
                  <a:tcPr marT="45736" marB="45736"/>
                </a:tc>
                <a:tc>
                  <a:txBody>
                    <a:bodyPr/>
                    <a:lstStyle/>
                    <a:p>
                      <a:r>
                        <a:rPr lang="lv-LV" sz="1800" b="0" i="1" dirty="0" smtClean="0"/>
                        <a:t>F1</a:t>
                      </a:r>
                      <a:endParaRPr lang="en-US" sz="1800" b="0" i="1" dirty="0"/>
                    </a:p>
                  </a:txBody>
                  <a:tcPr marT="45736" marB="45736"/>
                </a:tc>
              </a:tr>
              <a:tr h="370969">
                <a:tc>
                  <a:txBody>
                    <a:bodyPr/>
                    <a:lstStyle/>
                    <a:p>
                      <a:r>
                        <a:rPr lang="lv-LV" sz="1800" dirty="0" smtClean="0"/>
                        <a:t>LTH </a:t>
                      </a:r>
                      <a:r>
                        <a:rPr lang="lv-LV" sz="1800" baseline="30000" dirty="0" smtClean="0"/>
                        <a:t>1)</a:t>
                      </a:r>
                      <a:endParaRPr lang="en-US" sz="1800" baseline="30000" dirty="0"/>
                    </a:p>
                  </a:txBody>
                  <a:tcPr marT="45736" marB="45736"/>
                </a:tc>
                <a:tc>
                  <a:txBody>
                    <a:bodyPr/>
                    <a:lstStyle/>
                    <a:p>
                      <a:r>
                        <a:rPr lang="lv-LV" sz="1800" dirty="0" smtClean="0"/>
                        <a:t>68.9</a:t>
                      </a:r>
                      <a:endParaRPr lang="en-US" sz="1800" dirty="0"/>
                    </a:p>
                  </a:txBody>
                  <a:tcPr marT="45736" marB="45736"/>
                </a:tc>
                <a:tc>
                  <a:txBody>
                    <a:bodyPr/>
                    <a:lstStyle/>
                    <a:p>
                      <a:r>
                        <a:rPr lang="lv-LV" sz="1800" dirty="0" smtClean="0"/>
                        <a:t>53.6</a:t>
                      </a:r>
                      <a:endParaRPr lang="en-US" sz="1800" dirty="0"/>
                    </a:p>
                  </a:txBody>
                  <a:tcPr marT="45736" marB="45736"/>
                </a:tc>
                <a:tc>
                  <a:txBody>
                    <a:bodyPr/>
                    <a:lstStyle/>
                    <a:p>
                      <a:r>
                        <a:rPr lang="lv-LV" sz="1800" dirty="0" smtClean="0"/>
                        <a:t>60.3</a:t>
                      </a:r>
                      <a:endParaRPr lang="en-US" sz="1800" dirty="0"/>
                    </a:p>
                  </a:txBody>
                  <a:tcPr marT="45736" marB="45736"/>
                </a:tc>
                <a:tc>
                  <a:txBody>
                    <a:bodyPr/>
                    <a:lstStyle/>
                    <a:p>
                      <a:r>
                        <a:rPr lang="lv-LV" sz="1800" dirty="0" smtClean="0"/>
                        <a:t>51.6</a:t>
                      </a:r>
                      <a:endParaRPr lang="en-US" sz="1800" dirty="0"/>
                    </a:p>
                  </a:txBody>
                  <a:tcPr marT="45736" marB="45736"/>
                </a:tc>
                <a:tc>
                  <a:txBody>
                    <a:bodyPr/>
                    <a:lstStyle/>
                    <a:p>
                      <a:r>
                        <a:rPr lang="lv-LV" sz="1800" dirty="0" smtClean="0"/>
                        <a:t>35.4</a:t>
                      </a:r>
                      <a:endParaRPr lang="en-US" sz="1800" dirty="0"/>
                    </a:p>
                  </a:txBody>
                  <a:tcPr marT="45736" marB="45736"/>
                </a:tc>
                <a:tc>
                  <a:txBody>
                    <a:bodyPr/>
                    <a:lstStyle/>
                    <a:p>
                      <a:r>
                        <a:rPr lang="lv-LV" sz="1800" dirty="0" smtClean="0"/>
                        <a:t>42.0</a:t>
                      </a:r>
                      <a:endParaRPr lang="en-US" sz="1800" dirty="0"/>
                    </a:p>
                  </a:txBody>
                  <a:tcPr marT="45736" marB="45736"/>
                </a:tc>
              </a:tr>
              <a:tr h="370969">
                <a:tc>
                  <a:txBody>
                    <a:bodyPr/>
                    <a:lstStyle/>
                    <a:p>
                      <a:r>
                        <a:rPr lang="lv-LV" sz="1800" dirty="0" smtClean="0"/>
                        <a:t>SEMAFOR/Google  </a:t>
                      </a:r>
                      <a:r>
                        <a:rPr lang="lv-LV" sz="1800" baseline="30000" dirty="0" smtClean="0"/>
                        <a:t>2)</a:t>
                      </a:r>
                      <a:endParaRPr lang="en-US" sz="1800" dirty="0"/>
                    </a:p>
                  </a:txBody>
                  <a:tcPr marT="45736" marB="45736"/>
                </a:tc>
                <a:tc>
                  <a:txBody>
                    <a:bodyPr/>
                    <a:lstStyle/>
                    <a:p>
                      <a:r>
                        <a:rPr lang="lv-LV" sz="1800" dirty="0" smtClean="0"/>
                        <a:t>69.7</a:t>
                      </a:r>
                      <a:endParaRPr lang="en-US" sz="1800" dirty="0"/>
                    </a:p>
                  </a:txBody>
                  <a:tcPr marT="45736" marB="45736"/>
                </a:tc>
                <a:tc>
                  <a:txBody>
                    <a:bodyPr/>
                    <a:lstStyle/>
                    <a:p>
                      <a:r>
                        <a:rPr lang="lv-LV" sz="1800" dirty="0" smtClean="0"/>
                        <a:t>54.9</a:t>
                      </a:r>
                      <a:endParaRPr lang="en-US" sz="1800" dirty="0"/>
                    </a:p>
                  </a:txBody>
                  <a:tcPr marT="45736" marB="45736"/>
                </a:tc>
                <a:tc>
                  <a:txBody>
                    <a:bodyPr/>
                    <a:lstStyle/>
                    <a:p>
                      <a:r>
                        <a:rPr lang="lv-LV" sz="1800" dirty="0" smtClean="0"/>
                        <a:t>61.4</a:t>
                      </a:r>
                      <a:endParaRPr lang="en-US" sz="1800" dirty="0"/>
                    </a:p>
                  </a:txBody>
                  <a:tcPr marT="45736" marB="45736"/>
                </a:tc>
                <a:tc>
                  <a:txBody>
                    <a:bodyPr/>
                    <a:lstStyle/>
                    <a:p>
                      <a:r>
                        <a:rPr lang="lv-LV" sz="1800" dirty="0" smtClean="0"/>
                        <a:t>58.1</a:t>
                      </a:r>
                      <a:endParaRPr lang="en-US" sz="1800" dirty="0"/>
                    </a:p>
                  </a:txBody>
                  <a:tcPr marT="45736" marB="45736"/>
                </a:tc>
                <a:tc>
                  <a:txBody>
                    <a:bodyPr/>
                    <a:lstStyle/>
                    <a:p>
                      <a:r>
                        <a:rPr lang="lv-LV" sz="1800" dirty="0" smtClean="0"/>
                        <a:t>38.8</a:t>
                      </a:r>
                      <a:endParaRPr lang="en-US" sz="1800" dirty="0"/>
                    </a:p>
                  </a:txBody>
                  <a:tcPr marT="45736" marB="45736"/>
                </a:tc>
                <a:tc>
                  <a:txBody>
                    <a:bodyPr/>
                    <a:lstStyle/>
                    <a:p>
                      <a:r>
                        <a:rPr lang="lv-LV" sz="1800" dirty="0" smtClean="0"/>
                        <a:t>46.5</a:t>
                      </a:r>
                      <a:endParaRPr lang="en-US" sz="1800" dirty="0"/>
                    </a:p>
                  </a:txBody>
                  <a:tcPr marT="45736" marB="45736"/>
                </a:tc>
              </a:tr>
              <a:tr h="370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smtClean="0"/>
                        <a:t>C6.0 RuleSet EN </a:t>
                      </a:r>
                      <a:r>
                        <a:rPr lang="lv-LV" sz="1800" dirty="0" smtClean="0"/>
                        <a:t> </a:t>
                      </a:r>
                      <a:r>
                        <a:rPr lang="lv-LV" sz="1800" baseline="30000" dirty="0" smtClean="0"/>
                        <a:t>3)</a:t>
                      </a:r>
                      <a:endParaRPr lang="en-US" sz="1800" dirty="0" smtClean="0"/>
                    </a:p>
                  </a:txBody>
                  <a:tcPr marT="45736" marB="45736"/>
                </a:tc>
                <a:tc>
                  <a:txBody>
                    <a:bodyPr/>
                    <a:lstStyle/>
                    <a:p>
                      <a:r>
                        <a:rPr lang="lv-LV" sz="1800" b="1" dirty="0" smtClean="0">
                          <a:solidFill>
                            <a:schemeClr val="tx1"/>
                          </a:solidFill>
                        </a:rPr>
                        <a:t>77.1</a:t>
                      </a:r>
                      <a:endParaRPr lang="en-US" sz="1800" b="1" dirty="0">
                        <a:solidFill>
                          <a:schemeClr val="tx1"/>
                        </a:solidFill>
                      </a:endParaRPr>
                    </a:p>
                  </a:txBody>
                  <a:tcPr marT="45736" marB="45736"/>
                </a:tc>
                <a:tc>
                  <a:txBody>
                    <a:bodyPr/>
                    <a:lstStyle/>
                    <a:p>
                      <a:r>
                        <a:rPr lang="lv-LV" sz="1800" b="1" dirty="0" smtClean="0">
                          <a:solidFill>
                            <a:schemeClr val="tx1"/>
                          </a:solidFill>
                        </a:rPr>
                        <a:t>53.7</a:t>
                      </a:r>
                      <a:endParaRPr lang="en-US" sz="1800" b="1" dirty="0">
                        <a:solidFill>
                          <a:schemeClr val="tx1"/>
                        </a:solidFill>
                      </a:endParaRPr>
                    </a:p>
                  </a:txBody>
                  <a:tcPr marT="45736" marB="45736"/>
                </a:tc>
                <a:tc>
                  <a:txBody>
                    <a:bodyPr/>
                    <a:lstStyle/>
                    <a:p>
                      <a:r>
                        <a:rPr lang="lv-LV" sz="1800" b="1" dirty="0" smtClean="0">
                          <a:solidFill>
                            <a:schemeClr val="tx1"/>
                          </a:solidFill>
                        </a:rPr>
                        <a:t>63.3</a:t>
                      </a:r>
                      <a:endParaRPr lang="en-US" sz="1800" b="1" dirty="0">
                        <a:solidFill>
                          <a:schemeClr val="tx1"/>
                        </a:solidFill>
                      </a:endParaRPr>
                    </a:p>
                  </a:txBody>
                  <a:tcPr marT="45736" marB="45736"/>
                </a:tc>
                <a:tc>
                  <a:txBody>
                    <a:bodyPr/>
                    <a:lstStyle/>
                    <a:p>
                      <a:r>
                        <a:rPr lang="lv-LV" sz="1800" b="1" dirty="0" smtClean="0">
                          <a:solidFill>
                            <a:schemeClr val="tx1"/>
                          </a:solidFill>
                        </a:rPr>
                        <a:t>47.3</a:t>
                      </a:r>
                      <a:endParaRPr lang="en-US" sz="1800" b="1" dirty="0">
                        <a:solidFill>
                          <a:schemeClr val="tx1"/>
                        </a:solidFill>
                      </a:endParaRPr>
                    </a:p>
                  </a:txBody>
                  <a:tcPr marT="45736" marB="45736"/>
                </a:tc>
                <a:tc>
                  <a:txBody>
                    <a:bodyPr/>
                    <a:lstStyle/>
                    <a:p>
                      <a:r>
                        <a:rPr lang="lv-LV" sz="1800" b="1" dirty="0" smtClean="0">
                          <a:solidFill>
                            <a:schemeClr val="tx1"/>
                          </a:solidFill>
                        </a:rPr>
                        <a:t>47.0</a:t>
                      </a:r>
                      <a:endParaRPr lang="en-US" sz="1800" b="1" dirty="0">
                        <a:solidFill>
                          <a:schemeClr val="tx1"/>
                        </a:solidFill>
                      </a:endParaRPr>
                    </a:p>
                  </a:txBody>
                  <a:tcPr marT="45736" marB="45736"/>
                </a:tc>
                <a:tc>
                  <a:txBody>
                    <a:bodyPr/>
                    <a:lstStyle/>
                    <a:p>
                      <a:r>
                        <a:rPr lang="lv-LV" sz="1800" b="1" dirty="0" smtClean="0">
                          <a:solidFill>
                            <a:schemeClr val="tx1"/>
                          </a:solidFill>
                        </a:rPr>
                        <a:t>47.1</a:t>
                      </a:r>
                      <a:endParaRPr lang="en-US" sz="1800" b="1" dirty="0">
                        <a:solidFill>
                          <a:schemeClr val="tx1"/>
                        </a:solidFill>
                      </a:endParaRPr>
                    </a:p>
                  </a:txBody>
                  <a:tcPr marT="45736" marB="45736"/>
                </a:tc>
              </a:tr>
              <a:tr h="182917">
                <a:tc>
                  <a:txBody>
                    <a:bodyPr/>
                    <a:lstStyle/>
                    <a:p>
                      <a:endParaRPr lang="en-US" sz="600" b="1" dirty="0"/>
                    </a:p>
                  </a:txBody>
                  <a:tcPr marT="45736" marB="45736"/>
                </a:tc>
                <a:tc>
                  <a:txBody>
                    <a:bodyPr/>
                    <a:lstStyle/>
                    <a:p>
                      <a:endParaRPr lang="en-US" sz="600" b="1" dirty="0">
                        <a:solidFill>
                          <a:schemeClr val="tx1"/>
                        </a:solidFill>
                      </a:endParaRPr>
                    </a:p>
                  </a:txBody>
                  <a:tcPr marT="45736" marB="45736"/>
                </a:tc>
                <a:tc>
                  <a:txBody>
                    <a:bodyPr/>
                    <a:lstStyle/>
                    <a:p>
                      <a:endParaRPr lang="en-US" sz="600" b="1" dirty="0"/>
                    </a:p>
                  </a:txBody>
                  <a:tcPr marT="45736" marB="45736"/>
                </a:tc>
                <a:tc>
                  <a:txBody>
                    <a:bodyPr/>
                    <a:lstStyle/>
                    <a:p>
                      <a:endParaRPr lang="en-US" sz="600" b="1" dirty="0"/>
                    </a:p>
                  </a:txBody>
                  <a:tcPr marT="45736" marB="45736"/>
                </a:tc>
                <a:tc>
                  <a:txBody>
                    <a:bodyPr/>
                    <a:lstStyle/>
                    <a:p>
                      <a:endParaRPr lang="en-US" sz="600" b="1" dirty="0">
                        <a:solidFill>
                          <a:schemeClr val="tx1"/>
                        </a:solidFill>
                      </a:endParaRPr>
                    </a:p>
                  </a:txBody>
                  <a:tcPr marT="45736" marB="45736"/>
                </a:tc>
                <a:tc>
                  <a:txBody>
                    <a:bodyPr/>
                    <a:lstStyle/>
                    <a:p>
                      <a:endParaRPr lang="en-US" sz="600" b="1" dirty="0"/>
                    </a:p>
                  </a:txBody>
                  <a:tcPr marT="45736" marB="45736"/>
                </a:tc>
                <a:tc>
                  <a:txBody>
                    <a:bodyPr/>
                    <a:lstStyle/>
                    <a:p>
                      <a:endParaRPr lang="en-US" sz="600" b="1" dirty="0"/>
                    </a:p>
                  </a:txBody>
                  <a:tcPr marT="45736" marB="45736"/>
                </a:tc>
              </a:tr>
              <a:tr h="370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smtClean="0"/>
                        <a:t>C6.0 RuleSet LV</a:t>
                      </a:r>
                      <a:r>
                        <a:rPr lang="lv-LV" sz="1800" dirty="0" smtClean="0"/>
                        <a:t> </a:t>
                      </a:r>
                      <a:r>
                        <a:rPr lang="lv-LV" sz="1800" baseline="30000" dirty="0" smtClean="0"/>
                        <a:t>3)</a:t>
                      </a:r>
                      <a:endParaRPr lang="en-US" sz="1800" dirty="0" smtClean="0"/>
                    </a:p>
                  </a:txBody>
                  <a:tcPr marT="45736" marB="45736"/>
                </a:tc>
                <a:tc>
                  <a:txBody>
                    <a:bodyPr/>
                    <a:lstStyle/>
                    <a:p>
                      <a:r>
                        <a:rPr lang="lv-LV" sz="1800" b="1" dirty="0" smtClean="0">
                          <a:solidFill>
                            <a:schemeClr val="tx1"/>
                          </a:solidFill>
                        </a:rPr>
                        <a:t>63.5</a:t>
                      </a:r>
                      <a:endParaRPr lang="en-US" sz="1800" b="1" dirty="0">
                        <a:solidFill>
                          <a:schemeClr val="tx1"/>
                        </a:solidFill>
                      </a:endParaRPr>
                    </a:p>
                  </a:txBody>
                  <a:tcPr marT="45736" marB="45736"/>
                </a:tc>
                <a:tc>
                  <a:txBody>
                    <a:bodyPr/>
                    <a:lstStyle/>
                    <a:p>
                      <a:r>
                        <a:rPr lang="lv-LV" sz="1800" b="1" dirty="0" smtClean="0"/>
                        <a:t>62.7</a:t>
                      </a:r>
                      <a:endParaRPr lang="en-US" sz="1800" b="1" dirty="0"/>
                    </a:p>
                  </a:txBody>
                  <a:tcPr marT="45736" marB="45736"/>
                </a:tc>
                <a:tc>
                  <a:txBody>
                    <a:bodyPr/>
                    <a:lstStyle/>
                    <a:p>
                      <a:r>
                        <a:rPr lang="lv-LV" sz="1800" b="1" dirty="0" smtClean="0"/>
                        <a:t>63.1</a:t>
                      </a:r>
                      <a:endParaRPr lang="en-US" sz="1800" b="1" dirty="0"/>
                    </a:p>
                  </a:txBody>
                  <a:tcPr marT="45736" marB="45736"/>
                </a:tc>
                <a:tc>
                  <a:txBody>
                    <a:bodyPr/>
                    <a:lstStyle/>
                    <a:p>
                      <a:r>
                        <a:rPr lang="lv-LV" sz="1800" b="1" dirty="0" smtClean="0">
                          <a:solidFill>
                            <a:schemeClr val="tx1"/>
                          </a:solidFill>
                        </a:rPr>
                        <a:t>65.9</a:t>
                      </a:r>
                      <a:endParaRPr lang="en-US" sz="1800" b="1" dirty="0">
                        <a:solidFill>
                          <a:schemeClr val="tx1"/>
                        </a:solidFill>
                      </a:endParaRPr>
                    </a:p>
                  </a:txBody>
                  <a:tcPr marT="45736" marB="45736"/>
                </a:tc>
                <a:tc>
                  <a:txBody>
                    <a:bodyPr/>
                    <a:lstStyle/>
                    <a:p>
                      <a:r>
                        <a:rPr lang="lv-LV" sz="1800" b="1" dirty="0" smtClean="0"/>
                        <a:t>76.8</a:t>
                      </a:r>
                      <a:endParaRPr lang="en-US" sz="1800" b="1" dirty="0"/>
                    </a:p>
                  </a:txBody>
                  <a:tcPr marT="45736" marB="45736"/>
                </a:tc>
                <a:tc>
                  <a:txBody>
                    <a:bodyPr/>
                    <a:lstStyle/>
                    <a:p>
                      <a:r>
                        <a:rPr lang="lv-LV" sz="1800" b="1" dirty="0" smtClean="0"/>
                        <a:t>70.9</a:t>
                      </a:r>
                      <a:endParaRPr lang="en-US" sz="1800" b="1" dirty="0"/>
                    </a:p>
                  </a:txBody>
                  <a:tcPr marT="45736" marB="45736"/>
                </a:tc>
              </a:tr>
            </a:tbl>
          </a:graphicData>
        </a:graphic>
      </p:graphicFrame>
      <p:sp>
        <p:nvSpPr>
          <p:cNvPr id="19524" name="Rectangle 1"/>
          <p:cNvSpPr>
            <a:spLocks noChangeArrowheads="1"/>
          </p:cNvSpPr>
          <p:nvPr/>
        </p:nvSpPr>
        <p:spPr bwMode="auto">
          <a:xfrm>
            <a:off x="419100" y="5532438"/>
            <a:ext cx="8496300" cy="132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a:buFontTx/>
              <a:buNone/>
              <a:defRPr/>
            </a:pPr>
            <a:r>
              <a:rPr lang="lv-LV" sz="1200" dirty="0">
                <a:latin typeface="+mj-lt"/>
                <a:cs typeface="Times New Roman" pitchFamily="18" charset="0"/>
              </a:rPr>
              <a:t>1) </a:t>
            </a:r>
            <a:r>
              <a:rPr lang="en-US" sz="1200" dirty="0">
                <a:latin typeface="+mj-lt"/>
                <a:cs typeface="Times New Roman" pitchFamily="18" charset="0"/>
              </a:rPr>
              <a:t>Johansson, R., </a:t>
            </a:r>
            <a:r>
              <a:rPr lang="en-US" sz="1200" dirty="0" err="1">
                <a:latin typeface="+mj-lt"/>
                <a:cs typeface="Times New Roman" pitchFamily="18" charset="0"/>
              </a:rPr>
              <a:t>Nugues</a:t>
            </a:r>
            <a:r>
              <a:rPr lang="en-US" sz="1200" dirty="0">
                <a:latin typeface="+mj-lt"/>
                <a:cs typeface="Times New Roman" pitchFamily="18" charset="0"/>
              </a:rPr>
              <a:t>, P. </a:t>
            </a:r>
            <a:r>
              <a:rPr lang="en-US" sz="1200" b="1" dirty="0">
                <a:latin typeface="+mj-lt"/>
                <a:cs typeface="Times New Roman" pitchFamily="18" charset="0"/>
              </a:rPr>
              <a:t>(2007). </a:t>
            </a:r>
            <a:r>
              <a:rPr lang="en-US" sz="1200" dirty="0">
                <a:latin typeface="+mj-lt"/>
                <a:cs typeface="Times New Roman" pitchFamily="18" charset="0"/>
              </a:rPr>
              <a:t>LTH: semantic structure extraction using </a:t>
            </a:r>
            <a:r>
              <a:rPr lang="en-US" sz="1200" dirty="0" err="1">
                <a:latin typeface="+mj-lt"/>
                <a:cs typeface="Times New Roman" pitchFamily="18" charset="0"/>
              </a:rPr>
              <a:t>nonprojective</a:t>
            </a:r>
            <a:r>
              <a:rPr lang="en-US" sz="1200" dirty="0">
                <a:latin typeface="+mj-lt"/>
                <a:cs typeface="Times New Roman" pitchFamily="18" charset="0"/>
              </a:rPr>
              <a:t> dependency trees. In </a:t>
            </a:r>
            <a:r>
              <a:rPr lang="en-US" sz="1200" i="1" dirty="0">
                <a:latin typeface="+mj-lt"/>
                <a:cs typeface="Times New Roman" pitchFamily="18" charset="0"/>
              </a:rPr>
              <a:t>Proceedings of SemEval-2007: 4th International Workshop on Semantic Evaluations. </a:t>
            </a:r>
            <a:r>
              <a:rPr lang="en-US" sz="1200" dirty="0">
                <a:latin typeface="+mj-lt"/>
                <a:cs typeface="Times New Roman" pitchFamily="18" charset="0"/>
              </a:rPr>
              <a:t>Prague, pp. 227--230.</a:t>
            </a:r>
            <a:endParaRPr lang="lv-LV" sz="1200" dirty="0">
              <a:latin typeface="+mj-lt"/>
              <a:cs typeface="Times New Roman" pitchFamily="18" charset="0"/>
            </a:endParaRPr>
          </a:p>
          <a:p>
            <a:pPr marL="228600" indent="-228600">
              <a:buFontTx/>
              <a:buNone/>
              <a:defRPr/>
            </a:pPr>
            <a:r>
              <a:rPr lang="lv-LV" sz="1200" dirty="0">
                <a:latin typeface="+mj-lt"/>
                <a:cs typeface="Times New Roman" pitchFamily="18" charset="0"/>
              </a:rPr>
              <a:t>2) </a:t>
            </a:r>
            <a:r>
              <a:rPr lang="en-US" sz="1200" dirty="0">
                <a:latin typeface="+mj-lt"/>
                <a:cs typeface="Times New Roman" pitchFamily="18" charset="0"/>
              </a:rPr>
              <a:t>Das, D., Chen, D., Martins, A.F.T, Schneider, N., Smith, N.A. </a:t>
            </a:r>
            <a:r>
              <a:rPr lang="en-US" sz="1200" b="1" dirty="0">
                <a:latin typeface="+mj-lt"/>
                <a:cs typeface="Times New Roman" pitchFamily="18" charset="0"/>
              </a:rPr>
              <a:t>(2014). </a:t>
            </a:r>
            <a:r>
              <a:rPr lang="en-US" sz="1200" dirty="0">
                <a:latin typeface="+mj-lt"/>
                <a:cs typeface="Times New Roman" pitchFamily="18" charset="0"/>
              </a:rPr>
              <a:t>Frame-Semantic Parsing, </a:t>
            </a:r>
            <a:r>
              <a:rPr lang="en-US" sz="1200" i="1" dirty="0">
                <a:latin typeface="+mj-lt"/>
                <a:cs typeface="Times New Roman" pitchFamily="18" charset="0"/>
              </a:rPr>
              <a:t>Computational Linguistics, </a:t>
            </a:r>
            <a:r>
              <a:rPr lang="en-US" sz="1200" dirty="0">
                <a:latin typeface="+mj-lt"/>
                <a:cs typeface="Times New Roman" pitchFamily="18" charset="0"/>
              </a:rPr>
              <a:t>40(1), pp. 9--56</a:t>
            </a:r>
            <a:r>
              <a:rPr lang="en-US" sz="1200" dirty="0" smtClean="0">
                <a:latin typeface="+mj-lt"/>
                <a:cs typeface="Times New Roman" pitchFamily="18" charset="0"/>
              </a:rPr>
              <a:t>.</a:t>
            </a:r>
            <a:endParaRPr lang="lv-LV" sz="1200" dirty="0" smtClean="0">
              <a:latin typeface="+mj-lt"/>
              <a:cs typeface="Times New Roman" pitchFamily="18" charset="0"/>
            </a:endParaRPr>
          </a:p>
          <a:p>
            <a:pPr marL="228600" indent="-228600">
              <a:buFontTx/>
              <a:buNone/>
              <a:defRPr/>
            </a:pPr>
            <a:r>
              <a:rPr lang="lv-LV" sz="1200" dirty="0" smtClean="0"/>
              <a:t>3) </a:t>
            </a:r>
            <a:r>
              <a:rPr lang="en-US" sz="1200" dirty="0" err="1" smtClean="0"/>
              <a:t>Barzdins</a:t>
            </a:r>
            <a:r>
              <a:rPr lang="en-US" sz="1200" dirty="0"/>
              <a:t>, G., </a:t>
            </a:r>
            <a:r>
              <a:rPr lang="en-US" sz="1200" dirty="0" err="1"/>
              <a:t>Gosko</a:t>
            </a:r>
            <a:r>
              <a:rPr lang="en-US" sz="1200" dirty="0"/>
              <a:t>, D., </a:t>
            </a:r>
            <a:r>
              <a:rPr lang="en-US" sz="1200" dirty="0" err="1"/>
              <a:t>Rituma</a:t>
            </a:r>
            <a:r>
              <a:rPr lang="en-US" sz="1200" dirty="0"/>
              <a:t>, L., </a:t>
            </a:r>
            <a:r>
              <a:rPr lang="en-US" sz="1200" dirty="0" err="1"/>
              <a:t>Paikens</a:t>
            </a:r>
            <a:r>
              <a:rPr lang="en-US" sz="1200" dirty="0"/>
              <a:t>, P. </a:t>
            </a:r>
            <a:r>
              <a:rPr lang="en-US" sz="1200" b="1" dirty="0"/>
              <a:t>(2014). </a:t>
            </a:r>
            <a:r>
              <a:rPr lang="en-US" sz="1200" dirty="0"/>
              <a:t>Using C5.0 and Exhaustive Search for Boosting Frame-Semantic Parsing Accuracy. In Proceedings of the 9th Language Resources and Evaluation Conference (LREC). Reykjavik</a:t>
            </a:r>
            <a:endParaRPr lang="en-US" sz="1200" dirty="0">
              <a:latin typeface="+mj-lt"/>
              <a:cs typeface="Times New Roman" pitchFamily="18" charset="0"/>
            </a:endParaRPr>
          </a:p>
        </p:txBody>
      </p:sp>
      <p:pic>
        <p:nvPicPr>
          <p:cNvPr id="17412" name="Picture 4" descr="\text{Precision}=\frac{tp}{tp+fp} \,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38099"/>
            <a:ext cx="1600200" cy="41910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text{Recall}=\frac{tp}{tp+fn} \, "/>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86600" y="533400"/>
            <a:ext cx="1381125" cy="419101"/>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F = 2 \cdot \frac{\mathrm{precision} \cdot \mathrm{recall}}{ \mathrm{precision} + \mathrm{recal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086600" y="1066800"/>
            <a:ext cx="2028825" cy="43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881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1296288"/>
            <a:ext cx="7391400" cy="540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914400" y="76200"/>
            <a:ext cx="800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Arial" charset="0"/>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a:buNone/>
            </a:pPr>
            <a:r>
              <a:rPr lang="lv-LV" dirty="0" smtClean="0"/>
              <a:t>SemEval-2015 Task 18</a:t>
            </a:r>
            <a:endParaRPr lang="en-US" dirty="0" smtClean="0"/>
          </a:p>
        </p:txBody>
      </p:sp>
    </p:spTree>
    <p:extLst>
      <p:ext uri="{BB962C8B-B14F-4D97-AF65-F5344CB8AC3E}">
        <p14:creationId xmlns:p14="http://schemas.microsoft.com/office/powerpoint/2010/main" val="355039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2_Capsules">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90000"/>
          </a:lnSpc>
          <a:spcBef>
            <a:spcPct val="20000"/>
          </a:spcBef>
          <a:spcAft>
            <a:spcPct val="0"/>
          </a:spcAft>
          <a:buClr>
            <a:schemeClr val="tx1"/>
          </a:buClr>
          <a:buSzPct val="75000"/>
          <a:buFontTx/>
          <a:buChar char="–"/>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53420</TotalTime>
  <Words>1600</Words>
  <Application>Microsoft Office PowerPoint</Application>
  <PresentationFormat>On-screen Show (4:3)</PresentationFormat>
  <Paragraphs>299</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2_Capsules</vt:lpstr>
      <vt:lpstr>Uz ontoloģijām balstītas dabīgās valodas semantikas izgūšanas metodes (LU MII uzdevums 5)   VPP „SOPHIS” 2.projekts „Uz ontoloģijām balstītas tīmekļa videi pielāgotas zināšanu inženierijas tehnoloģijas"</vt:lpstr>
      <vt:lpstr>LU MII 5.uzdevums</vt:lpstr>
      <vt:lpstr>Language understanding: information extraction</vt:lpstr>
      <vt:lpstr>Abstract Knowledge Representation (Ontology with 26 FrameNet frames)</vt:lpstr>
      <vt:lpstr>Valodas saprašanas sistēmas shēma</vt:lpstr>
      <vt:lpstr>Knowledge Graph visualisation</vt:lpstr>
      <vt:lpstr>FrameNets</vt:lpstr>
      <vt:lpstr>FrameNet SRL Results</vt:lpstr>
      <vt:lpstr>PowerPoint Presentation</vt:lpstr>
      <vt:lpstr>PowerPoint Presentation</vt:lpstr>
      <vt:lpstr>PowerPoint Presentation</vt:lpstr>
      <vt:lpstr>Dalība NAACL-2015 un SemEval-2015  apvienotajā konferencē</vt:lpstr>
      <vt:lpstr>Aculiecinieki lavīnveida AI revolūcija (pēdējos mēnešos)</vt:lpstr>
      <vt:lpstr>Lavīnveida AI revolūcija (pēdējos mēnešos)</vt:lpstr>
      <vt:lpstr>Jēdzientelpas ģeometrija</vt:lpstr>
      <vt:lpstr>Jēdzientelpas ģeometrija</vt:lpstr>
      <vt:lpstr>Jēdzientelpas ģeometrija</vt:lpstr>
      <vt:lpstr>Jēdzientelpas ģeometrija</vt:lpstr>
      <vt:lpstr>Jēdzientelpas ģeometrija</vt:lpstr>
      <vt:lpstr>LV visu jēdzienu «ontoloģija»; klāsteri ~ FrameNet freimi/situācijas</vt:lpstr>
      <vt:lpstr>ERAF Nr.2DP/2.1.1.1.0/13/APIA/VIAA/014</vt:lpstr>
      <vt:lpstr>Search &amp; Disambiguation of the Entity</vt:lpstr>
      <vt:lpstr>Profile of the Selected Entity</vt:lpstr>
      <vt:lpstr>PowerPoint Presentation</vt:lpstr>
      <vt:lpstr>ES struktūrfondu projektu sadarbības projekti ar komersantiem  SIA „LETA", SIA „IT kompetences centrs", SIA „Tilde"  (līgums IKT KC/2.1.2.1.1/10/01/001)</vt:lpstr>
      <vt:lpstr>Runas atpazinēja pielāgošana zemākas kvalitātes audiofailu apstrādei </vt:lpstr>
      <vt:lpstr>End-to-end Speech Recognition</vt:lpstr>
      <vt:lpstr>PowerPoint Presentation</vt:lpstr>
      <vt:lpstr>1.posma rezultāti (LU MII 5.uzdevumam)</vt:lpstr>
    </vt:vector>
  </TitlesOfParts>
  <Company>Guntis Barzdins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Re-engineering OntoSem Ontology Towards OWL DL Compliance</dc:title>
  <dc:creator>Guntis Barzdins</dc:creator>
  <cp:lastModifiedBy>MacBook</cp:lastModifiedBy>
  <cp:revision>2981</cp:revision>
  <cp:lastPrinted>2015-04-22T19:13:02Z</cp:lastPrinted>
  <dcterms:created xsi:type="dcterms:W3CDTF">2009-06-10T05:53:35Z</dcterms:created>
  <dcterms:modified xsi:type="dcterms:W3CDTF">2015-07-08T20:42:43Z</dcterms:modified>
</cp:coreProperties>
</file>