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  <p:sldMasterId id="2147483662" r:id="rId2"/>
    <p:sldMasterId id="2147483663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669088" cy="97742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ēteris Rudzāj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816810D-6F2B-4C21-8269-EEC0FA3BFA02}">
  <a:tblStyle styleId="{1816810D-6F2B-4C21-8269-EEC0FA3BFA02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69" autoAdjust="0"/>
  </p:normalViewPr>
  <p:slideViewPr>
    <p:cSldViewPr snapToGrid="0" snapToObjects="1">
      <p:cViewPr varScale="1">
        <p:scale>
          <a:sx n="83" d="100"/>
          <a:sy n="83" d="100"/>
        </p:scale>
        <p:origin x="-2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Andrej, lūdzu atsūti vai pievieno šeit kvalitatīvāku attēlu (šis ir ļoti izplūdis)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4586-EE9E-9B4B-BFF3-D0D0BAB1BB60}" type="datetimeFigureOut">
              <a:rPr lang="en-US" smtClean="0"/>
              <a:t>29/03/16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BA8B6-8AAD-6F4B-983B-4D396BEDF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93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49" cy="488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49" cy="488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92175" y="733425"/>
            <a:ext cx="4884737" cy="36655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87" cy="4397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283700"/>
            <a:ext cx="2889249" cy="488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778250" y="9283700"/>
            <a:ext cx="2889249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68688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87" cy="4397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v-LV" dirty="0" smtClean="0"/>
              <a:t>Labdien!</a:t>
            </a:r>
          </a:p>
          <a:p>
            <a:pPr lvl="0">
              <a:spcBef>
                <a:spcPts val="0"/>
              </a:spcBef>
              <a:buNone/>
            </a:pPr>
            <a:endParaRPr lang="lv-LV" dirty="0" smtClean="0"/>
          </a:p>
          <a:p>
            <a:pPr lvl="0">
              <a:spcBef>
                <a:spcPts val="0"/>
              </a:spcBef>
              <a:buNone/>
            </a:pPr>
            <a:r>
              <a:rPr lang="lv-LV" dirty="0" smtClean="0"/>
              <a:t>Esmu P</a:t>
            </a:r>
            <a:r>
              <a:rPr lang="lv-LV" dirty="0" smtClean="0"/>
              <a:t>ēteris Rudzājs no Rīgas Tehniskās universitātes Datorzinātnes un informācijas tehnoloģijas fakultātes. Vēlos jūs iepazīstināt ar galvenajiem RTU sasniegtajiem rezultātiem. RTU projekta vadītājs ir profesors Jānis Grundspeņķis.</a:t>
            </a: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7" cy="36655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66907" y="4642756"/>
            <a:ext cx="5335259" cy="43984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dk1"/>
                </a:solidFill>
              </a:rPr>
              <a:t>Izglītības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procesu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kontekstā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veikti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pētījumi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iegūti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rezultāti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izglītības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pieprasījuma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piedāvājuma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monitoringa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jomā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kas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paredz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nepārtraukti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iegūt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informāciju</a:t>
            </a:r>
            <a:r>
              <a:rPr lang="en-US" sz="1200" dirty="0">
                <a:solidFill>
                  <a:schemeClr val="dk1"/>
                </a:solidFill>
              </a:rPr>
              <a:t> par to, </a:t>
            </a:r>
            <a:r>
              <a:rPr lang="en-US" sz="1200" dirty="0" err="1">
                <a:solidFill>
                  <a:schemeClr val="dk1"/>
                </a:solidFill>
              </a:rPr>
              <a:t>kādas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zināšanas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prasmes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kompetences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tiek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pieprasītas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darba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tirgū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kādas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tiek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piedāvātas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izglītības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iestādēs</a:t>
            </a:r>
            <a:r>
              <a:rPr lang="en-US" sz="1200" dirty="0">
                <a:solidFill>
                  <a:schemeClr val="dk1"/>
                </a:solidFill>
              </a:rPr>
              <a:t>. </a:t>
            </a:r>
            <a:r>
              <a:rPr lang="en-US" sz="1200" dirty="0" err="1">
                <a:solidFill>
                  <a:schemeClr val="dk1"/>
                </a:solidFill>
              </a:rPr>
              <a:t>Tas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ļauj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 err="1">
                <a:solidFill>
                  <a:schemeClr val="dk1"/>
                </a:solidFill>
              </a:rPr>
              <a:t>izvērtēt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darba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sludinājumu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atbilstību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studiju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kursiem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 err="1">
                <a:solidFill>
                  <a:schemeClr val="dk1"/>
                </a:solidFill>
              </a:rPr>
              <a:t>izvērtēt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studiju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programmu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savstarpējo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atbilstību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atbilstību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standartiem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 err="1">
                <a:solidFill>
                  <a:schemeClr val="dk1"/>
                </a:solidFill>
              </a:rPr>
              <a:t>identificēt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tālākizglītības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iespējas</a:t>
            </a:r>
            <a:endParaRPr lang="en-US" sz="12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dk1"/>
                </a:solidFill>
              </a:rPr>
              <a:t>Šim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nolūkam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izstrādātas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metodes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programmatūras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b="1" dirty="0" err="1">
                <a:solidFill>
                  <a:schemeClr val="dk1"/>
                </a:solidFill>
              </a:rPr>
              <a:t>prototips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EduMON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izglītības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pieprasījuma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piedāvājuma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informācijas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avotu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savietojamības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analīzei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kas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ietver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informācijas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avotu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izgūšanu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strukturētu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atspoguļošanu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kā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arī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tiešu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netiešu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salīdzināšanu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izmantojot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dažādas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zināšanu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struktūras</a:t>
            </a:r>
            <a:r>
              <a:rPr lang="en-US" sz="1200" dirty="0">
                <a:solidFill>
                  <a:schemeClr val="dk1"/>
                </a:solidFill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lv-LV" sz="1200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lv-LV" sz="1200" dirty="0" smtClean="0">
                <a:solidFill>
                  <a:schemeClr val="dk1"/>
                </a:solidFill>
              </a:rPr>
              <a:t>Vairāk par šo prototipu būšu priecīgs pastāstīt kafijas pauzē!</a:t>
            </a:r>
            <a:endParaRPr sz="12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66907" y="4642756"/>
            <a:ext cx="5335200" cy="439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[Vienkāršs prezentācijas struktūras slaids, pie kura var nekavēties]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00" cy="439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3.Uzdevuma </a:t>
            </a:r>
            <a:r>
              <a:rPr lang="en-US" sz="1200" dirty="0" err="1" smtClean="0">
                <a:solidFill>
                  <a:schemeClr val="dk1"/>
                </a:solidFill>
              </a:rPr>
              <a:t>ietvaros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izstrādāti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semantiski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tīmekļa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servisi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kas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semantiski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anotē</a:t>
            </a:r>
            <a:r>
              <a:rPr lang="en-US" sz="1200" dirty="0">
                <a:solidFill>
                  <a:schemeClr val="dk1"/>
                </a:solidFill>
              </a:rPr>
              <a:t> no e-</a:t>
            </a:r>
            <a:r>
              <a:rPr lang="en-US" sz="1200" dirty="0" err="1">
                <a:solidFill>
                  <a:schemeClr val="dk1"/>
                </a:solidFill>
              </a:rPr>
              <a:t>loģistikas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portāla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eLOGMAR</a:t>
            </a:r>
            <a:r>
              <a:rPr lang="en-US" sz="1200" dirty="0">
                <a:solidFill>
                  <a:schemeClr val="dk1"/>
                </a:solidFill>
              </a:rPr>
              <a:t> (</a:t>
            </a:r>
            <a:r>
              <a:rPr lang="en-US" sz="1200" dirty="0" err="1">
                <a:solidFill>
                  <a:schemeClr val="dk1"/>
                </a:solidFill>
              </a:rPr>
              <a:t>www.elogmar.eu</a:t>
            </a:r>
            <a:r>
              <a:rPr lang="en-US" sz="1200" dirty="0">
                <a:solidFill>
                  <a:schemeClr val="dk1"/>
                </a:solidFill>
              </a:rPr>
              <a:t>) </a:t>
            </a:r>
            <a:r>
              <a:rPr lang="en-US" sz="1200" dirty="0" err="1">
                <a:solidFill>
                  <a:schemeClr val="dk1"/>
                </a:solidFill>
              </a:rPr>
              <a:t>saņemto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informāciju</a:t>
            </a:r>
            <a:r>
              <a:rPr lang="en-US" sz="1200" dirty="0">
                <a:solidFill>
                  <a:schemeClr val="dk1"/>
                </a:solidFill>
              </a:rPr>
              <a:t> (</a:t>
            </a:r>
            <a:r>
              <a:rPr lang="en-US" sz="1200" dirty="0" err="1">
                <a:solidFill>
                  <a:schemeClr val="dk1"/>
                </a:solidFill>
              </a:rPr>
              <a:t>pieejamie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maršruti</a:t>
            </a:r>
            <a:r>
              <a:rPr lang="en-US" sz="1200" dirty="0">
                <a:solidFill>
                  <a:schemeClr val="dk1"/>
                </a:solidFill>
              </a:rPr>
              <a:t> un to tipi, </a:t>
            </a:r>
            <a:r>
              <a:rPr lang="en-US" sz="1200" dirty="0" err="1">
                <a:solidFill>
                  <a:schemeClr val="dk1"/>
                </a:solidFill>
              </a:rPr>
              <a:t>pārvadājumu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izmaksas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utt</a:t>
            </a:r>
            <a:r>
              <a:rPr lang="en-US" sz="1200" dirty="0">
                <a:solidFill>
                  <a:schemeClr val="dk1"/>
                </a:solidFill>
              </a:rPr>
              <a:t>.)</a:t>
            </a:r>
          </a:p>
          <a:p>
            <a:pPr lvl="0" indent="42100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00" cy="439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52400" lvl="0" indent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No </a:t>
            </a:r>
            <a:r>
              <a:rPr lang="en-US" sz="1200" dirty="0" err="1" smtClean="0">
                <a:solidFill>
                  <a:schemeClr val="dk1"/>
                </a:solidFill>
              </a:rPr>
              <a:t>šo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servisu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izmatošanas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ir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vairāki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ieguvumi</a:t>
            </a:r>
            <a:r>
              <a:rPr lang="en-US" sz="1200" dirty="0" smtClean="0">
                <a:solidFill>
                  <a:schemeClr val="dk1"/>
                </a:solidFill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</a:rPr>
              <a:t>proti</a:t>
            </a:r>
            <a:r>
              <a:rPr lang="en-US" sz="1200" dirty="0" smtClean="0">
                <a:solidFill>
                  <a:schemeClr val="dk1"/>
                </a:solidFill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</a:rPr>
              <a:t>vairāki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servisi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var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tikt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savietoti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virknē</a:t>
            </a:r>
            <a:r>
              <a:rPr lang="en-US" sz="1200" baseline="0" dirty="0" smtClean="0">
                <a:solidFill>
                  <a:schemeClr val="dk1"/>
                </a:solidFill>
              </a:rPr>
              <a:t>,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kuras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izpildes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rezultātā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tiek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saņemts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nepārtraukts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saistīto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datu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grafs</a:t>
            </a:r>
            <a:r>
              <a:rPr lang="en-US" sz="1200" baseline="0" dirty="0" smtClean="0">
                <a:solidFill>
                  <a:schemeClr val="dk1"/>
                </a:solidFill>
              </a:rPr>
              <a:t>,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kas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ir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saistīta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ar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ievadresursu</a:t>
            </a:r>
            <a:r>
              <a:rPr lang="en-US" sz="1200" baseline="0" dirty="0" smtClean="0">
                <a:solidFill>
                  <a:schemeClr val="dk1"/>
                </a:solidFill>
              </a:rPr>
              <a:t>.</a:t>
            </a:r>
          </a:p>
          <a:p>
            <a:pPr marL="152400" lvl="0" indent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None/>
            </a:pPr>
            <a:r>
              <a:rPr lang="en-US" sz="1200" baseline="0" dirty="0" err="1" smtClean="0">
                <a:solidFill>
                  <a:schemeClr val="dk1"/>
                </a:solidFill>
              </a:rPr>
              <a:t>Piemēram</a:t>
            </a:r>
            <a:r>
              <a:rPr lang="en-US" sz="1200" baseline="0" dirty="0" smtClean="0">
                <a:solidFill>
                  <a:schemeClr val="dk1"/>
                </a:solidFill>
              </a:rPr>
              <a:t>,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transporta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jomā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vispirms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m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ēs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v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ēlamies</a:t>
            </a:r>
            <a:r>
              <a:rPr lang="en-US" sz="120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uzzināt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kādas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kompanijas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apkalpo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maršrūtu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A-B,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pēc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kompaniju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saraksta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saņemšanas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tu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vēlies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uzzināt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kuras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kompanijas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no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šī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saraksta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apkalpo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maršrūtu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C-D un,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piemēram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ir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Latvijas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loģistikas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asociācijas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(LLA)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biedri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</a:p>
          <a:p>
            <a:pPr marL="152400" lvl="0" indent="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None/>
            </a:pP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T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ādējādi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-US" sz="120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balstoties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uz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semantiskajiem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datiem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tiek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uzlabota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arī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filtrēšana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Char char="●"/>
            </a:pPr>
            <a:endParaRPr lang="en-US" sz="1200" dirty="0" smtClean="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Char char="●"/>
            </a:pPr>
            <a:endParaRPr lang="en-US" sz="1200" dirty="0" smtClean="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 smtClean="0">
                <a:solidFill>
                  <a:schemeClr val="dk1"/>
                </a:solidFill>
              </a:rPr>
              <a:t>SADI </a:t>
            </a:r>
            <a:r>
              <a:rPr lang="en-US" sz="1200" dirty="0" err="1">
                <a:solidFill>
                  <a:schemeClr val="dk1"/>
                </a:solidFill>
              </a:rPr>
              <a:t>semantiskie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servisi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RESTful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servisi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kuru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funkcionalitāte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pilnība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nodefinēta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izmantojot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mašīnlasāmos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semantiskos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aprakstus</a:t>
            </a:r>
            <a:r>
              <a:rPr lang="en-US" sz="1200" dirty="0">
                <a:solidFill>
                  <a:schemeClr val="dk1"/>
                </a:solidFill>
              </a:rPr>
              <a:t> OWL </a:t>
            </a:r>
            <a:r>
              <a:rPr lang="en-US" sz="1200" dirty="0" err="1">
                <a:solidFill>
                  <a:schemeClr val="dk1"/>
                </a:solidFill>
              </a:rPr>
              <a:t>valodā</a:t>
            </a:r>
            <a:r>
              <a:rPr lang="en-US" sz="1200" dirty="0">
                <a:solidFill>
                  <a:schemeClr val="dk1"/>
                </a:solidFill>
              </a:rPr>
              <a:t>.</a:t>
            </a:r>
          </a:p>
          <a:p>
            <a:pPr marL="457200" lvl="0" indent="-304800" algn="just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>
                <a:solidFill>
                  <a:schemeClr val="dk1"/>
                </a:solidFill>
              </a:rPr>
              <a:t>SADI </a:t>
            </a:r>
            <a:r>
              <a:rPr lang="en-US" sz="1200" dirty="0" err="1">
                <a:solidFill>
                  <a:schemeClr val="dk1"/>
                </a:solidFill>
              </a:rPr>
              <a:t>servisu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ievaddati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RDF </a:t>
            </a:r>
            <a:r>
              <a:rPr lang="en-US" sz="1200" dirty="0" err="1">
                <a:solidFill>
                  <a:schemeClr val="dk1"/>
                </a:solidFill>
              </a:rPr>
              <a:t>grafs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kas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apraksta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resursu</a:t>
            </a:r>
            <a:r>
              <a:rPr lang="en-US" sz="1200" dirty="0">
                <a:solidFill>
                  <a:schemeClr val="dk1"/>
                </a:solidFill>
              </a:rPr>
              <a:t>, bet </a:t>
            </a:r>
            <a:r>
              <a:rPr lang="en-US" sz="1200" dirty="0" err="1">
                <a:solidFill>
                  <a:schemeClr val="dk1"/>
                </a:solidFill>
              </a:rPr>
              <a:t>izvaddati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cits</a:t>
            </a:r>
            <a:r>
              <a:rPr lang="en-US" sz="1200" dirty="0">
                <a:solidFill>
                  <a:schemeClr val="dk1"/>
                </a:solidFill>
              </a:rPr>
              <a:t> RDF </a:t>
            </a:r>
            <a:r>
              <a:rPr lang="en-US" sz="1200" dirty="0" err="1">
                <a:solidFill>
                  <a:schemeClr val="dk1"/>
                </a:solidFill>
              </a:rPr>
              <a:t>grafs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kas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satur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izskaitļotu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papildus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informāciju</a:t>
            </a:r>
            <a:r>
              <a:rPr lang="en-US" sz="1200" dirty="0">
                <a:solidFill>
                  <a:schemeClr val="dk1"/>
                </a:solidFill>
              </a:rPr>
              <a:t> par </a:t>
            </a:r>
            <a:r>
              <a:rPr lang="en-US" sz="1200" dirty="0" err="1">
                <a:solidFill>
                  <a:schemeClr val="dk1"/>
                </a:solidFill>
              </a:rPr>
              <a:t>ievadresursu</a:t>
            </a:r>
            <a:r>
              <a:rPr lang="en-US" sz="1200" dirty="0">
                <a:solidFill>
                  <a:schemeClr val="dk1"/>
                </a:solidFill>
              </a:rPr>
              <a:t>.</a:t>
            </a: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 err="1">
                <a:solidFill>
                  <a:schemeClr val="dk1"/>
                </a:solidFill>
              </a:rPr>
              <a:t>Pateicoties</a:t>
            </a:r>
            <a:r>
              <a:rPr lang="en-US" sz="1200" dirty="0">
                <a:solidFill>
                  <a:schemeClr val="dk1"/>
                </a:solidFill>
              </a:rPr>
              <a:t> RDF </a:t>
            </a:r>
            <a:r>
              <a:rPr lang="en-US" sz="1200" dirty="0" err="1">
                <a:solidFill>
                  <a:schemeClr val="dk1"/>
                </a:solidFill>
              </a:rPr>
              <a:t>grafu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izmantošanai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ievad</a:t>
            </a:r>
            <a:r>
              <a:rPr lang="en-US" sz="1200" dirty="0">
                <a:solidFill>
                  <a:schemeClr val="dk1"/>
                </a:solidFill>
              </a:rPr>
              <a:t>- un </a:t>
            </a:r>
            <a:r>
              <a:rPr lang="en-US" sz="1200" dirty="0" err="1">
                <a:solidFill>
                  <a:schemeClr val="dk1"/>
                </a:solidFill>
              </a:rPr>
              <a:t>izvaddatiem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vairāki</a:t>
            </a:r>
            <a:r>
              <a:rPr lang="en-US" sz="1200" dirty="0">
                <a:solidFill>
                  <a:schemeClr val="dk1"/>
                </a:solidFill>
              </a:rPr>
              <a:t> SADI </a:t>
            </a:r>
            <a:r>
              <a:rPr lang="en-US" sz="1200" dirty="0" err="1">
                <a:solidFill>
                  <a:schemeClr val="dk1"/>
                </a:solidFill>
              </a:rPr>
              <a:t>servisi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var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tikt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savienoti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virknē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kuras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izpildes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rezultātā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tiek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saņemts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nepārtraukts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saistīto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datu</a:t>
            </a:r>
            <a:r>
              <a:rPr lang="en-US" sz="1200" dirty="0">
                <a:solidFill>
                  <a:schemeClr val="dk1"/>
                </a:solidFill>
              </a:rPr>
              <a:t> (Linked Data) </a:t>
            </a:r>
            <a:r>
              <a:rPr lang="en-US" sz="1200" dirty="0" err="1">
                <a:solidFill>
                  <a:schemeClr val="dk1"/>
                </a:solidFill>
              </a:rPr>
              <a:t>grafs</a:t>
            </a:r>
            <a:r>
              <a:rPr lang="en-US" sz="1200" dirty="0">
                <a:solidFill>
                  <a:schemeClr val="dk1"/>
                </a:solidFill>
              </a:rPr>
              <a:t>.</a:t>
            </a:r>
          </a:p>
          <a:p>
            <a:pPr marL="914400" lvl="0" indent="-304800" rtl="0">
              <a:spcBef>
                <a:spcPts val="0"/>
              </a:spcBef>
              <a:buClr>
                <a:srgbClr val="222222"/>
              </a:buClr>
              <a:buSzPct val="100000"/>
              <a:buChar char="●"/>
            </a:pP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Būtībā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viena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SADI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servisa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izvads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var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tikt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izmantots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kā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cita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SADI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servisa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ievads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gandrīz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bez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izmaniņām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un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tas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ļauj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mums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izveidot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tādu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saistīto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grafu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kas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satur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informācijiu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kas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ir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kaut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kā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saistītā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ar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ievadresursu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.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Piemēram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vispirms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tu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vēlies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uzzinā,t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kādas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kompanijas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apkalpo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maršrūtu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A-B,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pēc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kompaniju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saraksta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saņemšanas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tu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vēlies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uzzināt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kuras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kompanijas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no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šī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saraksta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apkalpo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maršrūtu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C-D un,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piemēram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ir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Latvijas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loģistikas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asociācijas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(LLA)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biedri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•SADI </a:t>
            </a:r>
            <a:r>
              <a:rPr lang="en-US" sz="1200" dirty="0" err="1">
                <a:solidFill>
                  <a:schemeClr val="dk1"/>
                </a:solidFill>
              </a:rPr>
              <a:t>servisi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pieejami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paralēli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parastiem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tīmekļa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servisiem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portālā</a:t>
            </a:r>
            <a:r>
              <a:rPr lang="en-US" sz="1200" dirty="0">
                <a:solidFill>
                  <a:schemeClr val="dk1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778250" y="9283700"/>
            <a:ext cx="2889300" cy="489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00" cy="439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/>
              <a:t>SCM - </a:t>
            </a:r>
            <a:r>
              <a:rPr lang="en-US" sz="1200" dirty="0">
                <a:solidFill>
                  <a:srgbClr val="545454"/>
                </a:solidFill>
                <a:highlight>
                  <a:srgbClr val="FFFFFF"/>
                </a:highlight>
              </a:rPr>
              <a:t>Software Configuration Management 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1200" dirty="0" err="1">
                <a:solidFill>
                  <a:schemeClr val="dk1"/>
                </a:solidFill>
              </a:rPr>
              <a:t>Tika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izstrādāta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modeļu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vadīta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programmatūras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konfigurācijas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pārvaldības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pieeja</a:t>
            </a:r>
            <a:r>
              <a:rPr lang="en-US" sz="1200" dirty="0">
                <a:solidFill>
                  <a:schemeClr val="dk1"/>
                </a:solidFill>
              </a:rPr>
              <a:t> MTM un </a:t>
            </a:r>
            <a:r>
              <a:rPr lang="en-US" sz="1200" dirty="0" err="1">
                <a:solidFill>
                  <a:schemeClr val="dk1"/>
                </a:solidFill>
              </a:rPr>
              <a:t>tas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realizācijas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metodoloģija</a:t>
            </a:r>
            <a:r>
              <a:rPr lang="en-US" sz="1200" dirty="0">
                <a:solidFill>
                  <a:schemeClr val="dk1"/>
                </a:solidFill>
              </a:rPr>
              <a:t> EAF, </a:t>
            </a:r>
            <a:r>
              <a:rPr lang="en-US" sz="1200" dirty="0" err="1">
                <a:solidFill>
                  <a:schemeClr val="dk1"/>
                </a:solidFill>
              </a:rPr>
              <a:t>kas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izmanto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semantiskā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tīmekļa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tehnoloģijas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</a:rPr>
              <a:t>kas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atvieglo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/>
              <a:t>programmatūras</a:t>
            </a:r>
            <a:r>
              <a:rPr lang="en-US" sz="1200" dirty="0" smtClean="0"/>
              <a:t> </a:t>
            </a:r>
            <a:r>
              <a:rPr lang="en-US" sz="1200" dirty="0" err="1" smtClean="0"/>
              <a:t>konfigurācijas</a:t>
            </a:r>
            <a:r>
              <a:rPr lang="en-US" sz="1200" dirty="0" smtClean="0"/>
              <a:t> </a:t>
            </a:r>
            <a:r>
              <a:rPr lang="en-US" sz="1200" dirty="0" err="1" smtClean="0"/>
              <a:t>pārvaldības</a:t>
            </a:r>
            <a:r>
              <a:rPr lang="en-US" sz="1200" dirty="0" smtClean="0"/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informācijas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atkārto</a:t>
            </a:r>
            <a:r>
              <a:rPr lang="en-US" sz="1200" dirty="0" err="1" smtClean="0"/>
              <a:t>tu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izmantošan</a:t>
            </a:r>
            <a:r>
              <a:rPr lang="en-US" sz="1200" dirty="0" err="1" smtClean="0"/>
              <a:t>u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integrēšan</a:t>
            </a:r>
            <a:r>
              <a:rPr lang="en-US" sz="1200" dirty="0" err="1" smtClean="0"/>
              <a:t>u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un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izmantošan</a:t>
            </a:r>
            <a:r>
              <a:rPr lang="en-US" sz="1200" dirty="0" err="1" smtClean="0"/>
              <a:t>u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spriešanā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.</a:t>
            </a:r>
          </a:p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Šai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pieejai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ir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izstrādāts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arī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prototips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ar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kuru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jūs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labprāt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iepazīstinās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kolēģis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Artūrs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rPr>
              <a:t>.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00" cy="439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 dirty="0" err="1"/>
              <a:t>Veiktajiem</a:t>
            </a:r>
            <a:r>
              <a:rPr lang="en-US" sz="1200" dirty="0"/>
              <a:t> </a:t>
            </a:r>
            <a:r>
              <a:rPr lang="en-US" sz="1200" dirty="0" err="1"/>
              <a:t>pētījumiem</a:t>
            </a:r>
            <a:r>
              <a:rPr lang="en-US" sz="1200" dirty="0"/>
              <a:t> </a:t>
            </a:r>
            <a:r>
              <a:rPr lang="en-US" sz="1200" dirty="0" err="1"/>
              <a:t>ir</a:t>
            </a:r>
            <a:r>
              <a:rPr lang="en-US" sz="1200" dirty="0"/>
              <a:t> </a:t>
            </a:r>
            <a:r>
              <a:rPr lang="en-US" sz="1200" dirty="0" err="1"/>
              <a:t>nodrošināta</a:t>
            </a:r>
            <a:r>
              <a:rPr lang="en-US" sz="1200" dirty="0"/>
              <a:t> </a:t>
            </a:r>
            <a:r>
              <a:rPr lang="en-US" sz="1200" dirty="0" err="1"/>
              <a:t>publicitāte</a:t>
            </a:r>
            <a:r>
              <a:rPr lang="en-US" sz="1200" dirty="0"/>
              <a:t> </a:t>
            </a:r>
            <a:r>
              <a:rPr lang="en-US" sz="1200" dirty="0" err="1"/>
              <a:t>ar</a:t>
            </a:r>
            <a:r>
              <a:rPr lang="en-US" sz="1200" dirty="0"/>
              <a:t> </a:t>
            </a:r>
            <a:r>
              <a:rPr lang="en-US" sz="1200" dirty="0" err="1"/>
              <a:t>zinātniskajiem</a:t>
            </a:r>
            <a:r>
              <a:rPr lang="en-US" sz="1200" dirty="0"/>
              <a:t> </a:t>
            </a:r>
            <a:r>
              <a:rPr lang="en-US" sz="1200" dirty="0" err="1"/>
              <a:t>rakstiem</a:t>
            </a:r>
            <a:r>
              <a:rPr lang="en-US" sz="1200" dirty="0"/>
              <a:t>, </a:t>
            </a:r>
            <a:r>
              <a:rPr lang="en-US" sz="1200" dirty="0" err="1"/>
              <a:t>gan</a:t>
            </a:r>
            <a:r>
              <a:rPr lang="en-US" sz="1200" dirty="0"/>
              <a:t> </a:t>
            </a:r>
            <a:r>
              <a:rPr lang="en-US" sz="1200" dirty="0" err="1"/>
              <a:t>ar</a:t>
            </a:r>
            <a:r>
              <a:rPr lang="en-US" sz="1200" dirty="0"/>
              <a:t> </a:t>
            </a:r>
            <a:r>
              <a:rPr lang="en-US" sz="1200" dirty="0" err="1"/>
              <a:t>uzstāšanos</a:t>
            </a:r>
            <a:r>
              <a:rPr lang="en-US" sz="1200" dirty="0"/>
              <a:t> </a:t>
            </a:r>
            <a:r>
              <a:rPr lang="en-US" sz="1200" dirty="0" err="1"/>
              <a:t>konferencēs</a:t>
            </a:r>
            <a:r>
              <a:rPr lang="en-US" sz="1200" dirty="0"/>
              <a:t>, </a:t>
            </a:r>
            <a:r>
              <a:rPr lang="en-US" sz="1200" dirty="0" err="1"/>
              <a:t>kā</a:t>
            </a:r>
            <a:r>
              <a:rPr lang="en-US" sz="1200" dirty="0"/>
              <a:t> </a:t>
            </a:r>
            <a:r>
              <a:rPr lang="en-US" sz="1200" dirty="0" err="1"/>
              <a:t>arī</a:t>
            </a:r>
            <a:r>
              <a:rPr lang="en-US" sz="1200" dirty="0"/>
              <a:t> </a:t>
            </a:r>
            <a:r>
              <a:rPr lang="en-US" sz="1200" dirty="0" err="1"/>
              <a:t>ar</a:t>
            </a:r>
            <a:r>
              <a:rPr lang="en-US" sz="1200" dirty="0"/>
              <a:t> </a:t>
            </a:r>
            <a:r>
              <a:rPr lang="en-US" sz="1200" dirty="0" err="1"/>
              <a:t>promocijas</a:t>
            </a:r>
            <a:r>
              <a:rPr lang="en-US" sz="1200" dirty="0"/>
              <a:t> un </a:t>
            </a:r>
            <a:r>
              <a:rPr lang="en-US" sz="1200" dirty="0" err="1"/>
              <a:t>maģistra</a:t>
            </a:r>
            <a:r>
              <a:rPr lang="en-US" sz="1200" dirty="0"/>
              <a:t> </a:t>
            </a:r>
            <a:r>
              <a:rPr lang="en-US" sz="1200" dirty="0" err="1"/>
              <a:t>darbiem</a:t>
            </a:r>
            <a:endParaRPr lang="en-US" sz="1200" dirty="0"/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778250" y="9283700"/>
            <a:ext cx="2889300" cy="489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00" cy="439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 dirty="0" err="1"/>
              <a:t>Projekta</a:t>
            </a:r>
            <a:r>
              <a:rPr lang="en-US" sz="1200" dirty="0"/>
              <a:t> </a:t>
            </a:r>
            <a:r>
              <a:rPr lang="en-US" sz="1200" dirty="0" err="1"/>
              <a:t>īstenošanas</a:t>
            </a:r>
            <a:r>
              <a:rPr lang="en-US" sz="1200" dirty="0"/>
              <a:t> </a:t>
            </a:r>
            <a:r>
              <a:rPr lang="en-US" sz="1200" dirty="0" err="1"/>
              <a:t>laikā</a:t>
            </a:r>
            <a:r>
              <a:rPr lang="en-US" sz="1200" dirty="0"/>
              <a:t> </a:t>
            </a:r>
            <a:r>
              <a:rPr lang="en-US" sz="1200" dirty="0" err="1"/>
              <a:t>notikusi</a:t>
            </a:r>
            <a:r>
              <a:rPr lang="en-US" sz="1200" dirty="0"/>
              <a:t> </a:t>
            </a:r>
            <a:r>
              <a:rPr lang="en-US" sz="1200" dirty="0" err="1" smtClean="0"/>
              <a:t>sadarbība</a:t>
            </a:r>
            <a:r>
              <a:rPr lang="en-US" sz="1200" dirty="0" smtClean="0"/>
              <a:t> </a:t>
            </a:r>
            <a:r>
              <a:rPr lang="en-US" sz="1200" dirty="0" err="1" smtClean="0"/>
              <a:t>gan</a:t>
            </a:r>
            <a:r>
              <a:rPr lang="en-US" sz="1200" dirty="0" smtClean="0"/>
              <a:t> </a:t>
            </a:r>
            <a:r>
              <a:rPr lang="en-US" sz="1200" dirty="0" err="1" smtClean="0"/>
              <a:t>ar</a:t>
            </a:r>
            <a:r>
              <a:rPr lang="en-US" sz="1200" dirty="0" smtClean="0"/>
              <a:t> </a:t>
            </a:r>
            <a:r>
              <a:rPr lang="en-US" sz="1200" dirty="0" err="1" smtClean="0"/>
              <a:t>uzņēmumiem</a:t>
            </a:r>
            <a:r>
              <a:rPr lang="en-US" sz="1200" dirty="0" smtClean="0"/>
              <a:t>, </a:t>
            </a:r>
            <a:r>
              <a:rPr lang="en-US" sz="1200" dirty="0" err="1" smtClean="0"/>
              <a:t>gan</a:t>
            </a:r>
            <a:r>
              <a:rPr lang="en-US" sz="1200" dirty="0" smtClean="0"/>
              <a:t> </a:t>
            </a:r>
            <a:r>
              <a:rPr lang="en-US" sz="1200" dirty="0" err="1" smtClean="0"/>
              <a:t>universitātēm</a:t>
            </a:r>
            <a:r>
              <a:rPr lang="en-US" sz="1200" baseline="0" dirty="0" smtClean="0"/>
              <a:t> no </a:t>
            </a:r>
            <a:r>
              <a:rPr lang="en-US" sz="1200" baseline="0" dirty="0" err="1" smtClean="0"/>
              <a:t>Latvijas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Lietuvas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Igaunijas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Norvēģijas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Vācijas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Kazahstānas</a:t>
            </a:r>
            <a:r>
              <a:rPr lang="en-US" sz="1200" baseline="0" dirty="0" smtClean="0"/>
              <a:t> un </a:t>
            </a:r>
            <a:r>
              <a:rPr lang="en-US" sz="1200" baseline="0" dirty="0" err="1" smtClean="0"/>
              <a:t>Uzbekistānas</a:t>
            </a:r>
            <a:r>
              <a:rPr lang="en-US" sz="1200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778250" y="9283700"/>
            <a:ext cx="2889300" cy="489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00" cy="439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lv-LV" smtClean="0"/>
              <a:t>Paldies par uzman</a:t>
            </a:r>
            <a:r>
              <a:rPr lang="lv-LV" smtClean="0"/>
              <a:t>ību un vēlreiz</a:t>
            </a:r>
            <a:r>
              <a:rPr lang="lv-LV" baseline="0" smtClean="0"/>
              <a:t> jūs aicinu uz programmatūras prototipu demonstrācijām kafijas pauzē.</a:t>
            </a:r>
            <a:endParaRPr dirty="0"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778250" y="9283700"/>
            <a:ext cx="2889300" cy="489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87" cy="4397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 dirty="0"/>
              <a:t>[</a:t>
            </a:r>
            <a:r>
              <a:rPr lang="en-US" sz="1200" dirty="0" err="1"/>
              <a:t>Šis</a:t>
            </a:r>
            <a:r>
              <a:rPr lang="en-US" sz="1200" dirty="0"/>
              <a:t> </a:t>
            </a:r>
            <a:r>
              <a:rPr lang="en-US" sz="1200" dirty="0" err="1"/>
              <a:t>slaids</a:t>
            </a:r>
            <a:r>
              <a:rPr lang="en-US" sz="1200" dirty="0"/>
              <a:t> </a:t>
            </a:r>
            <a:r>
              <a:rPr lang="en-US" sz="1200" dirty="0" err="1"/>
              <a:t>ir</a:t>
            </a:r>
            <a:r>
              <a:rPr lang="en-US" sz="1200" dirty="0"/>
              <a:t> </a:t>
            </a:r>
            <a:r>
              <a:rPr lang="en-US" sz="1200" dirty="0" err="1"/>
              <a:t>vienkārši</a:t>
            </a:r>
            <a:r>
              <a:rPr lang="en-US" sz="1200" dirty="0"/>
              <a:t> </a:t>
            </a:r>
            <a:r>
              <a:rPr lang="en-US" sz="1200" dirty="0" err="1"/>
              <a:t>ilustrācijai</a:t>
            </a:r>
            <a:r>
              <a:rPr lang="en-US" sz="1200" dirty="0"/>
              <a:t>, </a:t>
            </a:r>
            <a:r>
              <a:rPr lang="en-US" sz="1200" dirty="0" err="1"/>
              <a:t>lai</a:t>
            </a:r>
            <a:r>
              <a:rPr lang="en-US" sz="1200" dirty="0"/>
              <a:t> </a:t>
            </a:r>
            <a:r>
              <a:rPr lang="en-US" sz="1200" dirty="0" err="1"/>
              <a:t>ir</a:t>
            </a:r>
            <a:r>
              <a:rPr lang="en-US" sz="1200" dirty="0"/>
              <a:t> </a:t>
            </a:r>
            <a:r>
              <a:rPr lang="en-US" sz="1200" dirty="0" err="1"/>
              <a:t>skaidrs</a:t>
            </a:r>
            <a:r>
              <a:rPr lang="en-US" sz="1200" dirty="0"/>
              <a:t>, </a:t>
            </a:r>
            <a:r>
              <a:rPr lang="en-US" sz="1200" dirty="0" err="1"/>
              <a:t>ka</a:t>
            </a:r>
            <a:r>
              <a:rPr lang="en-US" sz="1200" dirty="0"/>
              <a:t> </a:t>
            </a:r>
            <a:r>
              <a:rPr lang="en-US" sz="1200" dirty="0" err="1"/>
              <a:t>bija</a:t>
            </a:r>
            <a:r>
              <a:rPr lang="en-US" sz="1200" dirty="0"/>
              <a:t> 3 </a:t>
            </a:r>
            <a:r>
              <a:rPr lang="en-US" sz="1200" dirty="0" err="1"/>
              <a:t>galvenie</a:t>
            </a:r>
            <a:r>
              <a:rPr lang="en-US" sz="1200" dirty="0"/>
              <a:t> </a:t>
            </a:r>
            <a:r>
              <a:rPr lang="en-US" sz="1200" dirty="0" err="1"/>
              <a:t>uzdevumi</a:t>
            </a:r>
            <a:r>
              <a:rPr lang="en-US" sz="1200" dirty="0"/>
              <a:t> </a:t>
            </a:r>
            <a:r>
              <a:rPr lang="en-US" sz="1200" dirty="0" err="1"/>
              <a:t>katrā</a:t>
            </a:r>
            <a:r>
              <a:rPr lang="en-US" sz="1200" dirty="0"/>
              <a:t> </a:t>
            </a:r>
            <a:r>
              <a:rPr lang="en-US" sz="1200" dirty="0" err="1"/>
              <a:t>posmā</a:t>
            </a:r>
            <a:r>
              <a:rPr lang="en-US" sz="1200" dirty="0" smtClean="0"/>
              <a:t>]</a:t>
            </a:r>
          </a:p>
          <a:p>
            <a:pPr lvl="0">
              <a:spcBef>
                <a:spcPts val="0"/>
              </a:spcBef>
              <a:buNone/>
            </a:pPr>
            <a:endParaRPr lang="en-US" sz="1200" dirty="0" smtClean="0"/>
          </a:p>
          <a:p>
            <a:pPr lvl="0">
              <a:spcBef>
                <a:spcPts val="0"/>
              </a:spcBef>
              <a:buNone/>
            </a:pPr>
            <a:r>
              <a:rPr lang="en-US" sz="1200" dirty="0" err="1" smtClean="0"/>
              <a:t>Prezent</a:t>
            </a:r>
            <a:r>
              <a:rPr lang="en-US" sz="1200" dirty="0" err="1" smtClean="0"/>
              <a:t>ācija</a:t>
            </a:r>
            <a:r>
              <a:rPr lang="en-US" sz="1200" dirty="0" smtClean="0"/>
              <a:t> </a:t>
            </a:r>
            <a:r>
              <a:rPr lang="en-US" sz="1200" dirty="0" err="1" smtClean="0"/>
              <a:t>ir</a:t>
            </a:r>
            <a:r>
              <a:rPr lang="en-US" sz="1200" dirty="0" smtClean="0"/>
              <a:t> </a:t>
            </a:r>
            <a:r>
              <a:rPr lang="en-US" sz="1200" dirty="0" err="1" smtClean="0"/>
              <a:t>strukturēta</a:t>
            </a:r>
            <a:r>
              <a:rPr lang="en-US" sz="1200" dirty="0" smtClean="0"/>
              <a:t> pa 3 </a:t>
            </a:r>
            <a:r>
              <a:rPr lang="en-US" sz="1200" dirty="0" err="1" smtClean="0"/>
              <a:t>galvenajiem</a:t>
            </a:r>
            <a:r>
              <a:rPr lang="en-US" sz="1200" dirty="0" smtClean="0"/>
              <a:t> </a:t>
            </a:r>
            <a:r>
              <a:rPr lang="en-US" sz="1200" dirty="0" err="1" smtClean="0"/>
              <a:t>uzdevumiem</a:t>
            </a:r>
            <a:r>
              <a:rPr lang="en-US" sz="1200" dirty="0" smtClean="0"/>
              <a:t>, </a:t>
            </a:r>
            <a:r>
              <a:rPr lang="en-US" sz="1200" dirty="0" err="1" smtClean="0"/>
              <a:t>kur</a:t>
            </a:r>
            <a:r>
              <a:rPr lang="en-US" sz="1200" dirty="0" smtClean="0"/>
              <a:t> </a:t>
            </a:r>
            <a:r>
              <a:rPr lang="en-US" sz="1200" dirty="0" err="1" smtClean="0"/>
              <a:t>pirmais</a:t>
            </a:r>
            <a:r>
              <a:rPr lang="en-US" sz="1200" dirty="0" smtClean="0"/>
              <a:t> </a:t>
            </a:r>
            <a:r>
              <a:rPr lang="en-US" sz="1200" dirty="0" err="1" smtClean="0"/>
              <a:t>ir</a:t>
            </a:r>
            <a:r>
              <a:rPr lang="en-US" sz="1200" dirty="0" smtClean="0"/>
              <a:t> </a:t>
            </a:r>
            <a:r>
              <a:rPr lang="en-US" sz="1200" dirty="0" err="1" smtClean="0"/>
              <a:t>saistīts</a:t>
            </a:r>
            <a:r>
              <a:rPr lang="en-US" sz="1200" dirty="0" smtClean="0"/>
              <a:t> </a:t>
            </a:r>
            <a:r>
              <a:rPr lang="en-US" sz="1200" b="1" dirty="0" err="1" smtClean="0"/>
              <a:t>ar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zināšanu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struktūru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izmantošanu</a:t>
            </a:r>
            <a:r>
              <a:rPr lang="en-US" sz="1200" b="1" dirty="0" smtClean="0"/>
              <a:t> </a:t>
            </a:r>
            <a:r>
              <a:rPr lang="en-US" sz="1200" dirty="0" err="1" smtClean="0"/>
              <a:t>industriālu</a:t>
            </a:r>
            <a:r>
              <a:rPr lang="en-US" sz="1200" dirty="0" smtClean="0"/>
              <a:t> </a:t>
            </a:r>
            <a:r>
              <a:rPr lang="en-US" sz="1200" dirty="0" err="1" smtClean="0"/>
              <a:t>kontroles</a:t>
            </a:r>
            <a:r>
              <a:rPr lang="en-US" sz="1200" dirty="0" smtClean="0"/>
              <a:t> </a:t>
            </a:r>
            <a:r>
              <a:rPr lang="en-US" sz="1200" dirty="0" err="1" smtClean="0"/>
              <a:t>sistēmu</a:t>
            </a:r>
            <a:r>
              <a:rPr lang="en-US" sz="1200" dirty="0" smtClean="0"/>
              <a:t> </a:t>
            </a:r>
            <a:r>
              <a:rPr lang="en-US" sz="1200" dirty="0" err="1" smtClean="0"/>
              <a:t>funkcionālā</a:t>
            </a:r>
            <a:r>
              <a:rPr lang="en-US" sz="1200" dirty="0" smtClean="0"/>
              <a:t> </a:t>
            </a:r>
            <a:r>
              <a:rPr lang="en-US" sz="1200" dirty="0" err="1" smtClean="0"/>
              <a:t>stāvokļa</a:t>
            </a:r>
            <a:r>
              <a:rPr lang="en-US" sz="1200" dirty="0" smtClean="0"/>
              <a:t> </a:t>
            </a:r>
            <a:r>
              <a:rPr lang="en-US" sz="1200" dirty="0" err="1" smtClean="0"/>
              <a:t>analīzei</a:t>
            </a:r>
            <a:r>
              <a:rPr lang="en-US" sz="1200" dirty="0" smtClean="0"/>
              <a:t>,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daudzaģentu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sistēmās</a:t>
            </a:r>
            <a:r>
              <a:rPr lang="en-US" sz="1200" baseline="0" dirty="0" smtClean="0"/>
              <a:t> un </a:t>
            </a:r>
            <a:r>
              <a:rPr lang="en-US" sz="1200" baseline="0" dirty="0" err="1" smtClean="0"/>
              <a:t>intelektuālās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mācību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sistēmās</a:t>
            </a:r>
            <a:r>
              <a:rPr lang="en-US" sz="1200" baseline="0" dirty="0" smtClean="0"/>
              <a:t>,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baseline="0" dirty="0" err="1" smtClean="0"/>
              <a:t>Otrs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uzdevums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saistīts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biznesa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procesu</a:t>
            </a:r>
            <a:r>
              <a:rPr lang="en-US" sz="1200" baseline="0" dirty="0" smtClean="0"/>
              <a:t> un </a:t>
            </a:r>
            <a:r>
              <a:rPr lang="en-US" sz="1200" baseline="0" dirty="0" err="1" smtClean="0"/>
              <a:t>zināšanu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struktūru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savietojamību</a:t>
            </a:r>
            <a:endParaRPr lang="en-US" sz="1200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en-US" sz="1200" baseline="0" dirty="0" smtClean="0"/>
              <a:t>Un </a:t>
            </a:r>
            <a:r>
              <a:rPr lang="en-US" sz="1200" baseline="0" dirty="0" err="1" smtClean="0"/>
              <a:t>trešais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uzdevums</a:t>
            </a:r>
            <a:r>
              <a:rPr lang="en-US" sz="1200" baseline="0" dirty="0" smtClean="0"/>
              <a:t> – </a:t>
            </a:r>
            <a:r>
              <a:rPr lang="en-US" sz="1200" baseline="0" dirty="0" err="1" smtClean="0"/>
              <a:t>saistīts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semantiskā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tīmekļa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servisiem</a:t>
            </a:r>
            <a:r>
              <a:rPr lang="en-US" sz="1200" baseline="0" dirty="0" smtClean="0"/>
              <a:t> un to </a:t>
            </a:r>
            <a:r>
              <a:rPr lang="en-US" sz="1200" baseline="0" dirty="0" err="1" smtClean="0"/>
              <a:t>izstrādes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metadoloģiju</a:t>
            </a:r>
            <a:endParaRPr lang="en-US" sz="1200"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87" cy="4397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/>
              <a:t>[Vienkāršs prezentācijas struktūras slaids, pie kura var nekavēties]</a:t>
            </a: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00" cy="439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 err="1" smtClean="0"/>
              <a:t>Pirm</a:t>
            </a:r>
            <a:r>
              <a:rPr lang="en-US" sz="1200" dirty="0" err="1" smtClean="0"/>
              <a:t>ā</a:t>
            </a:r>
            <a:r>
              <a:rPr lang="en-US" sz="1200" dirty="0" smtClean="0"/>
              <a:t> </a:t>
            </a:r>
            <a:r>
              <a:rPr lang="en-US" sz="1200" dirty="0" err="1" smtClean="0"/>
              <a:t>uzdevuma</a:t>
            </a:r>
            <a:r>
              <a:rPr lang="en-US" sz="1200" dirty="0" smtClean="0"/>
              <a:t> </a:t>
            </a:r>
            <a:r>
              <a:rPr lang="en-US" sz="1200" dirty="0" err="1" smtClean="0"/>
              <a:t>ietvaros</a:t>
            </a:r>
            <a:r>
              <a:rPr lang="en-US" sz="1200" dirty="0" smtClean="0"/>
              <a:t>, </a:t>
            </a:r>
            <a:r>
              <a:rPr lang="en-US" sz="1200" dirty="0" err="1" smtClean="0"/>
              <a:t>i</a:t>
            </a:r>
            <a:r>
              <a:rPr lang="en-US" sz="1200" dirty="0" err="1" smtClean="0"/>
              <a:t>zmantojot</a:t>
            </a:r>
            <a:r>
              <a:rPr lang="en-US" sz="1200" dirty="0" smtClean="0"/>
              <a:t> </a:t>
            </a:r>
            <a:r>
              <a:rPr lang="en-US" sz="1200" dirty="0" err="1" smtClean="0"/>
              <a:t>jau</a:t>
            </a:r>
            <a:r>
              <a:rPr lang="en-US" sz="1200" dirty="0" smtClean="0"/>
              <a:t> </a:t>
            </a:r>
            <a:r>
              <a:rPr lang="en-US" sz="1200" dirty="0" err="1" smtClean="0"/>
              <a:t>iepriek</a:t>
            </a:r>
            <a:r>
              <a:rPr lang="en-US" sz="1200" dirty="0" err="1" smtClean="0"/>
              <a:t>šējā</a:t>
            </a:r>
            <a:r>
              <a:rPr lang="en-US" sz="1200" dirty="0" smtClean="0"/>
              <a:t> </a:t>
            </a:r>
            <a:r>
              <a:rPr lang="en-US" sz="1200" dirty="0" err="1" smtClean="0"/>
              <a:t>posmā</a:t>
            </a:r>
            <a:r>
              <a:rPr lang="en-US" sz="1200" dirty="0" smtClean="0"/>
              <a:t> </a:t>
            </a:r>
            <a:r>
              <a:rPr lang="en-US" sz="1200" dirty="0" err="1" smtClean="0"/>
              <a:t>izstrādāto</a:t>
            </a:r>
            <a:r>
              <a:rPr lang="en-US" sz="1200" dirty="0" smtClean="0"/>
              <a:t> </a:t>
            </a:r>
            <a:r>
              <a:rPr lang="en-US" sz="1200" dirty="0" err="1" smtClean="0"/>
              <a:t>programmatūru</a:t>
            </a:r>
            <a:r>
              <a:rPr lang="en-US" sz="1200" dirty="0" smtClean="0"/>
              <a:t> </a:t>
            </a:r>
            <a:r>
              <a:rPr lang="en-US" sz="1200" dirty="0" smtClean="0"/>
              <a:t>I4S</a:t>
            </a:r>
            <a:r>
              <a:rPr lang="en-US" sz="1200" baseline="0" dirty="0" smtClean="0"/>
              <a:t> un </a:t>
            </a:r>
            <a:r>
              <a:rPr lang="en-US" sz="1200" baseline="0" dirty="0" err="1" smtClean="0"/>
              <a:t>sadarbojoties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komp</a:t>
            </a:r>
            <a:r>
              <a:rPr lang="en-US" sz="1200" baseline="0" dirty="0" err="1" smtClean="0"/>
              <a:t>āniju</a:t>
            </a:r>
            <a:r>
              <a:rPr lang="en-US" sz="1200" baseline="0" dirty="0" smtClean="0"/>
              <a:t> no </a:t>
            </a:r>
            <a:r>
              <a:rPr lang="en-US" sz="1200" baseline="0" dirty="0" err="1" smtClean="0"/>
              <a:t>Norvēģijas</a:t>
            </a:r>
            <a:r>
              <a:rPr lang="en-US" sz="1200" dirty="0" smtClean="0"/>
              <a:t> </a:t>
            </a:r>
            <a:r>
              <a:rPr lang="en-US" sz="1200" dirty="0" err="1" smtClean="0"/>
              <a:t>ir</a:t>
            </a:r>
            <a:r>
              <a:rPr lang="en-US" sz="1200" dirty="0" smtClean="0"/>
              <a:t> </a:t>
            </a:r>
            <a:r>
              <a:rPr lang="en-US" sz="1200" dirty="0" err="1" smtClean="0"/>
              <a:t>izstrādāti</a:t>
            </a:r>
            <a:r>
              <a:rPr lang="en-US" sz="1200" dirty="0" smtClean="0"/>
              <a:t> </a:t>
            </a:r>
            <a:r>
              <a:rPr lang="en-US" sz="1200" dirty="0" err="1" smtClean="0"/>
              <a:t>struktūras</a:t>
            </a:r>
            <a:r>
              <a:rPr lang="en-US" sz="1200" dirty="0" smtClean="0"/>
              <a:t> </a:t>
            </a:r>
            <a:r>
              <a:rPr lang="en-US" sz="1200" dirty="0" err="1" smtClean="0"/>
              <a:t>modeļi</a:t>
            </a:r>
            <a:r>
              <a:rPr lang="en-US" sz="1200" dirty="0" smtClean="0"/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vinčas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pārvietošanas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sistēmai</a:t>
            </a:r>
            <a:r>
              <a:rPr lang="en-US" sz="1200" dirty="0" smtClean="0">
                <a:solidFill>
                  <a:schemeClr val="dk1"/>
                </a:solidFill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</a:rPr>
              <a:t>šie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modeļi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dod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iespēju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veikt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detalizētu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šīs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sistēmas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analīzi</a:t>
            </a:r>
            <a:r>
              <a:rPr lang="en-US" sz="1200" baseline="0" dirty="0" smtClean="0">
                <a:solidFill>
                  <a:schemeClr val="dk1"/>
                </a:solidFill>
              </a:rPr>
              <a:t>,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piemēram</a:t>
            </a:r>
            <a:r>
              <a:rPr lang="en-US" sz="1200" baseline="0" dirty="0" smtClean="0">
                <a:solidFill>
                  <a:schemeClr val="dk1"/>
                </a:solidFill>
              </a:rPr>
              <a:t>,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mainot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sistēmas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funkciju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ieejas</a:t>
            </a:r>
            <a:r>
              <a:rPr lang="en-US" sz="1200" baseline="0" dirty="0" smtClean="0">
                <a:solidFill>
                  <a:schemeClr val="dk1"/>
                </a:solidFill>
              </a:rPr>
              <a:t> un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izejas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ir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iespējams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modelēt</a:t>
            </a:r>
            <a:r>
              <a:rPr lang="en-US" sz="1200" baseline="0" dirty="0" smtClean="0">
                <a:solidFill>
                  <a:schemeClr val="dk1"/>
                </a:solidFill>
              </a:rPr>
              <a:t> un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arī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noskaidrot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dažādu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sistēmas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bojājumu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cēloņus</a:t>
            </a:r>
            <a:r>
              <a:rPr lang="en-US" sz="1200" baseline="0" dirty="0" smtClean="0">
                <a:solidFill>
                  <a:schemeClr val="dk1"/>
                </a:solidFill>
              </a:rPr>
              <a:t> –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tātad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ar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sistēmas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palīdzību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ir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iespējams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modelēt</a:t>
            </a:r>
            <a:r>
              <a:rPr lang="en-US" sz="1200" baseline="0" dirty="0" smtClean="0">
                <a:solidFill>
                  <a:schemeClr val="dk1"/>
                </a:solidFill>
              </a:rPr>
              <a:t> un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analizēt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sistēmā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notiekošos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procesus</a:t>
            </a:r>
            <a:r>
              <a:rPr lang="en-US" sz="1200" baseline="0" dirty="0" smtClean="0">
                <a:solidFill>
                  <a:schemeClr val="dk1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lang="en-US" sz="1200" dirty="0" smtClean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-US" sz="1200" dirty="0" smtClean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[</a:t>
            </a:r>
            <a:r>
              <a:rPr lang="en-US" sz="1200" dirty="0" err="1">
                <a:solidFill>
                  <a:schemeClr val="dk1"/>
                </a:solidFill>
              </a:rPr>
              <a:t>Šeit</a:t>
            </a:r>
            <a:r>
              <a:rPr lang="en-US" sz="1200" dirty="0">
                <a:solidFill>
                  <a:schemeClr val="dk1"/>
                </a:solidFill>
              </a:rPr>
              <a:t> prof. </a:t>
            </a:r>
            <a:r>
              <a:rPr lang="en-US" sz="1200" dirty="0" err="1">
                <a:solidFill>
                  <a:schemeClr val="dk1"/>
                </a:solidFill>
              </a:rPr>
              <a:t>Grundspeņķim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jādod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īsāks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stāstījums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nekā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bija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iepriekšējā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seminārā</a:t>
            </a:r>
            <a:r>
              <a:rPr lang="en-US" sz="1200" dirty="0">
                <a:solidFill>
                  <a:schemeClr val="dk1"/>
                </a:solidFill>
              </a:rPr>
              <a:t>]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dk1"/>
                </a:solidFill>
              </a:rPr>
              <a:t>Intelektuālā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sistēma</a:t>
            </a:r>
            <a:r>
              <a:rPr lang="en-US" sz="1200" dirty="0">
                <a:solidFill>
                  <a:schemeClr val="dk1"/>
                </a:solidFill>
              </a:rPr>
              <a:t> I4S, </a:t>
            </a:r>
            <a:r>
              <a:rPr lang="en-US" sz="1200" dirty="0" err="1">
                <a:solidFill>
                  <a:schemeClr val="dk1"/>
                </a:solidFill>
              </a:rPr>
              <a:t>kas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ļauj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īstenot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zināšanu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izgūšanu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atspoguļošanu</a:t>
            </a:r>
            <a:r>
              <a:rPr lang="en-US" sz="1200" dirty="0">
                <a:solidFill>
                  <a:schemeClr val="dk1"/>
                </a:solidFill>
              </a:rPr>
              <a:t> no </a:t>
            </a:r>
            <a:r>
              <a:rPr lang="en-US" sz="1200" dirty="0" err="1">
                <a:solidFill>
                  <a:schemeClr val="dk1"/>
                </a:solidFill>
              </a:rPr>
              <a:t>eksperta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piemērot</a:t>
            </a:r>
            <a:r>
              <a:rPr lang="en-US" sz="1200" dirty="0">
                <a:solidFill>
                  <a:schemeClr val="dk1"/>
                </a:solidFill>
              </a:rPr>
              <a:t> to </a:t>
            </a:r>
            <a:r>
              <a:rPr lang="en-US" sz="1200" dirty="0" err="1">
                <a:solidFill>
                  <a:schemeClr val="dk1"/>
                </a:solidFill>
              </a:rPr>
              <a:t>struktūrmodelēšanas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mērķiem</a:t>
            </a:r>
            <a:r>
              <a:rPr lang="en-US" sz="1200" dirty="0">
                <a:solidFill>
                  <a:schemeClr val="dk1"/>
                </a:solidFill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endParaRPr sz="1200" dirty="0"/>
          </a:p>
          <a:p>
            <a:pPr lvl="0" rtl="0">
              <a:spcBef>
                <a:spcPts val="0"/>
              </a:spcBef>
              <a:buNone/>
            </a:pPr>
            <a:r>
              <a:rPr lang="en-US" sz="1200" dirty="0" err="1"/>
              <a:t>Izmantojot</a:t>
            </a:r>
            <a:r>
              <a:rPr lang="en-US" sz="1200" dirty="0"/>
              <a:t> I4S, </a:t>
            </a:r>
            <a:r>
              <a:rPr lang="en-US" sz="1200" dirty="0" err="1"/>
              <a:t>ir</a:t>
            </a:r>
            <a:r>
              <a:rPr lang="en-US" sz="1200" dirty="0"/>
              <a:t> </a:t>
            </a:r>
            <a:r>
              <a:rPr lang="en-US" sz="1200" dirty="0" err="1"/>
              <a:t>izstrādāti</a:t>
            </a:r>
            <a:r>
              <a:rPr lang="en-US" sz="1200" dirty="0"/>
              <a:t> </a:t>
            </a:r>
            <a:r>
              <a:rPr lang="en-US" sz="1200" dirty="0" err="1"/>
              <a:t>struktūras</a:t>
            </a:r>
            <a:r>
              <a:rPr lang="en-US" sz="1200" dirty="0"/>
              <a:t> </a:t>
            </a:r>
            <a:r>
              <a:rPr lang="en-US" sz="1200" dirty="0" err="1"/>
              <a:t>modeļi</a:t>
            </a:r>
            <a:r>
              <a:rPr lang="en-US" sz="1200" dirty="0"/>
              <a:t> </a:t>
            </a:r>
            <a:r>
              <a:rPr lang="en-US" sz="1200" dirty="0" err="1">
                <a:solidFill>
                  <a:schemeClr val="dk1"/>
                </a:solidFill>
              </a:rPr>
              <a:t>vinčas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pārvietošanas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sistēmai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ņemot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vērā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kompānijas</a:t>
            </a:r>
            <a:r>
              <a:rPr lang="en-US" sz="1200" dirty="0">
                <a:solidFill>
                  <a:schemeClr val="dk1"/>
                </a:solidFill>
              </a:rPr>
              <a:t> “ICD Software” </a:t>
            </a:r>
            <a:r>
              <a:rPr lang="en-US" sz="1200" dirty="0" err="1">
                <a:solidFill>
                  <a:schemeClr val="dk1"/>
                </a:solidFill>
              </a:rPr>
              <a:t>eksperta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norādījumus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200" dirty="0"/>
          </a:p>
          <a:p>
            <a:pPr marL="457200" lvl="0" indent="-304800" rtl="0">
              <a:spcBef>
                <a:spcPts val="0"/>
              </a:spcBef>
              <a:buSzPct val="100000"/>
              <a:buAutoNum type="arabicPeriod"/>
            </a:pPr>
            <a:r>
              <a:rPr lang="en-US" sz="1200" dirty="0" err="1"/>
              <a:t>Kā</a:t>
            </a:r>
            <a:r>
              <a:rPr lang="en-US" sz="1200" dirty="0"/>
              <a:t> </a:t>
            </a:r>
            <a:r>
              <a:rPr lang="en-US" sz="1200" dirty="0" err="1"/>
              <a:t>pirmais</a:t>
            </a:r>
            <a:r>
              <a:rPr lang="en-US" sz="1200" dirty="0"/>
              <a:t> </a:t>
            </a:r>
            <a:r>
              <a:rPr lang="en-US" sz="1200" dirty="0" err="1"/>
              <a:t>solis</a:t>
            </a:r>
            <a:r>
              <a:rPr lang="en-US" sz="1200" dirty="0"/>
              <a:t> </a:t>
            </a:r>
            <a:r>
              <a:rPr lang="en-US" sz="1200" dirty="0" err="1"/>
              <a:t>ir</a:t>
            </a:r>
            <a:r>
              <a:rPr lang="en-US" sz="1200" dirty="0"/>
              <a:t> </a:t>
            </a:r>
            <a:r>
              <a:rPr lang="en-US" sz="1200" dirty="0" err="1"/>
              <a:t>sistēmas</a:t>
            </a:r>
            <a:r>
              <a:rPr lang="en-US" sz="1200" dirty="0"/>
              <a:t> </a:t>
            </a:r>
            <a:r>
              <a:rPr lang="en-US" sz="1200" dirty="0" err="1"/>
              <a:t>objektu</a:t>
            </a:r>
            <a:r>
              <a:rPr lang="en-US" sz="1200" dirty="0"/>
              <a:t> </a:t>
            </a:r>
            <a:r>
              <a:rPr lang="en-US" sz="1200" dirty="0" err="1"/>
              <a:t>definēšana</a:t>
            </a:r>
            <a:r>
              <a:rPr lang="en-US" sz="1200" dirty="0"/>
              <a:t> (</a:t>
            </a:r>
            <a:r>
              <a:rPr lang="en-US" sz="1200" dirty="0" err="1"/>
              <a:t>detalizētais</a:t>
            </a:r>
            <a:r>
              <a:rPr lang="en-US" sz="1200" dirty="0"/>
              <a:t> </a:t>
            </a:r>
            <a:r>
              <a:rPr lang="en-US" sz="1200" dirty="0" err="1"/>
              <a:t>sistēmas</a:t>
            </a:r>
            <a:r>
              <a:rPr lang="en-US" sz="1200" dirty="0"/>
              <a:t> </a:t>
            </a:r>
            <a:r>
              <a:rPr lang="en-US" sz="1200" dirty="0" err="1"/>
              <a:t>apraksts</a:t>
            </a:r>
            <a:r>
              <a:rPr lang="en-US" sz="1200" dirty="0"/>
              <a:t>),</a:t>
            </a:r>
          </a:p>
          <a:p>
            <a:pPr marL="457200" lvl="0" indent="-304800" rtl="0">
              <a:spcBef>
                <a:spcPts val="0"/>
              </a:spcBef>
              <a:buSzPct val="100000"/>
              <a:buAutoNum type="arabicPeriod"/>
            </a:pPr>
            <a:r>
              <a:rPr lang="en-US" sz="1200" dirty="0"/>
              <a:t>tad </a:t>
            </a:r>
            <a:r>
              <a:rPr lang="en-US" sz="1200" dirty="0" err="1"/>
              <a:t>pamatojoties</a:t>
            </a:r>
            <a:r>
              <a:rPr lang="en-US" sz="1200" dirty="0"/>
              <a:t> </a:t>
            </a:r>
            <a:r>
              <a:rPr lang="en-US" sz="1200" dirty="0" err="1"/>
              <a:t>uz</a:t>
            </a:r>
            <a:r>
              <a:rPr lang="en-US" sz="1200" dirty="0"/>
              <a:t> </a:t>
            </a:r>
            <a:r>
              <a:rPr lang="en-US" sz="1200" dirty="0" err="1"/>
              <a:t>ievadīto</a:t>
            </a:r>
            <a:r>
              <a:rPr lang="en-US" sz="1200" dirty="0"/>
              <a:t>, </a:t>
            </a:r>
            <a:r>
              <a:rPr lang="en-US" sz="1200" dirty="0" err="1"/>
              <a:t>detalizēto</a:t>
            </a:r>
            <a:r>
              <a:rPr lang="en-US" sz="1200" dirty="0"/>
              <a:t> </a:t>
            </a:r>
            <a:r>
              <a:rPr lang="en-US" sz="1200" dirty="0" err="1"/>
              <a:t>sistēmas</a:t>
            </a:r>
            <a:r>
              <a:rPr lang="en-US" sz="1200" dirty="0"/>
              <a:t> </a:t>
            </a:r>
            <a:r>
              <a:rPr lang="en-US" sz="1200" dirty="0" err="1"/>
              <a:t>aprakstu</a:t>
            </a:r>
            <a:r>
              <a:rPr lang="en-US" sz="1200" dirty="0"/>
              <a:t>, </a:t>
            </a:r>
            <a:r>
              <a:rPr lang="en-US" sz="1200" dirty="0" err="1"/>
              <a:t>sistēma</a:t>
            </a:r>
            <a:r>
              <a:rPr lang="en-US" sz="1200" dirty="0"/>
              <a:t> </a:t>
            </a:r>
            <a:r>
              <a:rPr lang="en-US" sz="1200" dirty="0" err="1"/>
              <a:t>piedāvā</a:t>
            </a:r>
            <a:r>
              <a:rPr lang="en-US" sz="1200" dirty="0"/>
              <a:t> </a:t>
            </a:r>
            <a:r>
              <a:rPr lang="en-US" sz="1200" dirty="0" err="1"/>
              <a:t>dažādu</a:t>
            </a:r>
            <a:r>
              <a:rPr lang="en-US" sz="1200" dirty="0"/>
              <a:t> </a:t>
            </a:r>
            <a:r>
              <a:rPr lang="en-US" sz="1200" dirty="0" err="1"/>
              <a:t>struktūras</a:t>
            </a:r>
            <a:r>
              <a:rPr lang="en-US" sz="1200" dirty="0"/>
              <a:t> </a:t>
            </a:r>
            <a:r>
              <a:rPr lang="en-US" sz="1200" dirty="0" err="1"/>
              <a:t>modeļu</a:t>
            </a:r>
            <a:r>
              <a:rPr lang="en-US" sz="1200" dirty="0"/>
              <a:t> </a:t>
            </a:r>
            <a:r>
              <a:rPr lang="en-US" sz="1200" b="1" dirty="0" err="1"/>
              <a:t>automātisku</a:t>
            </a:r>
            <a:r>
              <a:rPr lang="en-US" sz="1200" dirty="0"/>
              <a:t> </a:t>
            </a:r>
            <a:r>
              <a:rPr lang="en-US" sz="1200" dirty="0" err="1"/>
              <a:t>ģenerēšanu</a:t>
            </a:r>
            <a:r>
              <a:rPr lang="en-US" sz="1200" dirty="0"/>
              <a:t>, </a:t>
            </a:r>
            <a:r>
              <a:rPr lang="en-US" sz="1200" dirty="0" err="1"/>
              <a:t>kas</a:t>
            </a:r>
            <a:r>
              <a:rPr lang="en-US" sz="1200" dirty="0"/>
              <a:t> </a:t>
            </a:r>
            <a:r>
              <a:rPr lang="en-US" sz="1200" dirty="0" err="1"/>
              <a:t>var</a:t>
            </a:r>
            <a:r>
              <a:rPr lang="en-US" sz="1200" dirty="0"/>
              <a:t> </a:t>
            </a:r>
            <a:r>
              <a:rPr lang="en-US" sz="1200" dirty="0" err="1"/>
              <a:t>tikt</a:t>
            </a:r>
            <a:r>
              <a:rPr lang="en-US" sz="1200" dirty="0"/>
              <a:t> </a:t>
            </a:r>
            <a:r>
              <a:rPr lang="en-US" sz="1200" dirty="0" err="1"/>
              <a:t>izmantoti</a:t>
            </a:r>
            <a:r>
              <a:rPr lang="en-US" sz="1200" dirty="0"/>
              <a:t> </a:t>
            </a:r>
            <a:r>
              <a:rPr lang="en-US" sz="1200" dirty="0" err="1"/>
              <a:t>sistēmā</a:t>
            </a:r>
            <a:r>
              <a:rPr lang="en-US" sz="1200" dirty="0"/>
              <a:t> </a:t>
            </a:r>
            <a:r>
              <a:rPr lang="en-US" sz="1200" dirty="0" err="1"/>
              <a:t>notiekošo</a:t>
            </a:r>
            <a:r>
              <a:rPr lang="en-US" sz="1200" dirty="0"/>
              <a:t> </a:t>
            </a:r>
            <a:r>
              <a:rPr lang="en-US" sz="1200" dirty="0" err="1"/>
              <a:t>procesu</a:t>
            </a:r>
            <a:r>
              <a:rPr lang="en-US" sz="1200" dirty="0"/>
              <a:t> </a:t>
            </a:r>
            <a:r>
              <a:rPr lang="en-US" sz="1200" dirty="0" err="1"/>
              <a:t>analīzei</a:t>
            </a:r>
            <a:r>
              <a:rPr lang="en-US" sz="1200" dirty="0"/>
              <a:t>. No </a:t>
            </a:r>
            <a:r>
              <a:rPr lang="en-US" sz="1200" dirty="0" err="1"/>
              <a:t>morfoloģiskā</a:t>
            </a:r>
            <a:r>
              <a:rPr lang="en-US" sz="1200" dirty="0"/>
              <a:t> </a:t>
            </a:r>
            <a:r>
              <a:rPr lang="en-US" sz="1200" dirty="0" err="1"/>
              <a:t>struktūras</a:t>
            </a:r>
            <a:r>
              <a:rPr lang="en-US" sz="1200" dirty="0"/>
              <a:t> </a:t>
            </a:r>
            <a:r>
              <a:rPr lang="en-US" sz="1200" dirty="0" err="1"/>
              <a:t>modeļa</a:t>
            </a:r>
            <a:r>
              <a:rPr lang="en-US" sz="1200" dirty="0"/>
              <a:t> </a:t>
            </a:r>
            <a:r>
              <a:rPr lang="en-US" sz="1200" dirty="0" err="1"/>
              <a:t>ir</a:t>
            </a:r>
            <a:r>
              <a:rPr lang="en-US" sz="1200" dirty="0"/>
              <a:t> </a:t>
            </a:r>
            <a:r>
              <a:rPr lang="en-US" sz="1200" dirty="0" err="1"/>
              <a:t>iespēja</a:t>
            </a:r>
            <a:r>
              <a:rPr lang="en-US" sz="1200" dirty="0"/>
              <a:t> </a:t>
            </a:r>
            <a:r>
              <a:rPr lang="en-US" sz="1200" dirty="0" err="1"/>
              <a:t>automātiski</a:t>
            </a:r>
            <a:r>
              <a:rPr lang="en-US" sz="1200" dirty="0"/>
              <a:t> </a:t>
            </a:r>
            <a:r>
              <a:rPr lang="en-US" sz="1200" dirty="0" err="1"/>
              <a:t>ģenerēt</a:t>
            </a:r>
            <a:r>
              <a:rPr lang="en-US" sz="1200" dirty="0"/>
              <a:t> </a:t>
            </a:r>
            <a:r>
              <a:rPr lang="en-US" sz="1200" dirty="0" err="1"/>
              <a:t>funkcionālās</a:t>
            </a:r>
            <a:r>
              <a:rPr lang="en-US" sz="1200" dirty="0"/>
              <a:t> </a:t>
            </a:r>
            <a:r>
              <a:rPr lang="en-US" sz="1200" dirty="0" err="1"/>
              <a:t>struktūras</a:t>
            </a:r>
            <a:r>
              <a:rPr lang="en-US" sz="1200" dirty="0"/>
              <a:t> </a:t>
            </a:r>
            <a:r>
              <a:rPr lang="en-US" sz="1200" dirty="0" err="1"/>
              <a:t>modeļus</a:t>
            </a:r>
            <a:r>
              <a:rPr lang="en-US" sz="1200" dirty="0"/>
              <a:t> </a:t>
            </a:r>
            <a:r>
              <a:rPr lang="en-US" sz="1200" dirty="0" err="1"/>
              <a:t>uzvedības</a:t>
            </a:r>
            <a:r>
              <a:rPr lang="en-US" sz="1200" dirty="0"/>
              <a:t> un </a:t>
            </a:r>
            <a:r>
              <a:rPr lang="en-US" sz="1200" dirty="0" err="1"/>
              <a:t>parametru</a:t>
            </a:r>
            <a:r>
              <a:rPr lang="en-US" sz="1200" dirty="0"/>
              <a:t> </a:t>
            </a:r>
            <a:r>
              <a:rPr lang="en-US" sz="1200" dirty="0" err="1"/>
              <a:t>telpā</a:t>
            </a:r>
            <a:r>
              <a:rPr lang="en-US" sz="1200" dirty="0"/>
              <a:t> (FSM UT un FSM PT). </a:t>
            </a:r>
          </a:p>
          <a:p>
            <a:pPr marL="457200" lvl="0" indent="-304800" rtl="0">
              <a:spcBef>
                <a:spcPts val="0"/>
              </a:spcBef>
              <a:buSzPct val="100000"/>
              <a:buAutoNum type="arabicPeriod"/>
            </a:pPr>
            <a:r>
              <a:rPr lang="en-US" sz="1200" dirty="0" err="1">
                <a:solidFill>
                  <a:schemeClr val="dk1"/>
                </a:solidFill>
              </a:rPr>
              <a:t>Funkcionālās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struktūras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modelis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uzvedības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telpā</a:t>
            </a:r>
            <a:r>
              <a:rPr lang="en-US" sz="1200" dirty="0">
                <a:solidFill>
                  <a:schemeClr val="dk1"/>
                </a:solidFill>
              </a:rPr>
              <a:t> (FSM UT)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starpmodelis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kuru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detalizējot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automātiski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tiek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ģenerēts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funkcionālais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struktūras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modelis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parametru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telpā</a:t>
            </a:r>
            <a:r>
              <a:rPr lang="en-US" sz="1200" dirty="0">
                <a:solidFill>
                  <a:schemeClr val="dk1"/>
                </a:solidFill>
              </a:rPr>
              <a:t> (FSM PT), </a:t>
            </a:r>
            <a:r>
              <a:rPr lang="en-US" sz="1200" dirty="0" err="1">
                <a:solidFill>
                  <a:schemeClr val="dk1"/>
                </a:solidFill>
              </a:rPr>
              <a:t>proti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tiek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ievadīti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detalizēti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katras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funkcijas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ieejas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izejas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parametri</a:t>
            </a:r>
            <a:r>
              <a:rPr lang="en-US" sz="1200" dirty="0">
                <a:solidFill>
                  <a:schemeClr val="dk1"/>
                </a:solidFill>
              </a:rPr>
              <a:t>. </a:t>
            </a:r>
            <a:r>
              <a:rPr lang="en-US" sz="1200" dirty="0" err="1">
                <a:solidFill>
                  <a:schemeClr val="dk1"/>
                </a:solidFill>
              </a:rPr>
              <a:t>Mainot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parametrus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tiek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veikta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sistēmā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noritošo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procesu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analīze</a:t>
            </a:r>
            <a:r>
              <a:rPr lang="en-US" sz="1200" dirty="0">
                <a:solidFill>
                  <a:schemeClr val="dk1"/>
                </a:solidFill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dk1"/>
                </a:solidFill>
              </a:rPr>
              <a:t>Funkcionālā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struktūras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modeļa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izveide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analīze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parametru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telpā</a:t>
            </a:r>
            <a:r>
              <a:rPr lang="en-US" sz="1200" dirty="0">
                <a:solidFill>
                  <a:schemeClr val="dk1"/>
                </a:solidFill>
              </a:rPr>
              <a:t> (FSM PT)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b="1" dirty="0" err="1">
                <a:solidFill>
                  <a:schemeClr val="dk1"/>
                </a:solidFill>
              </a:rPr>
              <a:t>galvenais</a:t>
            </a:r>
            <a:r>
              <a:rPr lang="en-US" sz="1200" b="1" dirty="0">
                <a:solidFill>
                  <a:schemeClr val="dk1"/>
                </a:solidFill>
              </a:rPr>
              <a:t> </a:t>
            </a:r>
            <a:r>
              <a:rPr lang="en-US" sz="1200" b="1" dirty="0" err="1">
                <a:solidFill>
                  <a:schemeClr val="dk1"/>
                </a:solidFill>
              </a:rPr>
              <a:t>plānotais</a:t>
            </a:r>
            <a:r>
              <a:rPr lang="en-US" sz="1200" b="1" dirty="0">
                <a:solidFill>
                  <a:schemeClr val="dk1"/>
                </a:solidFill>
              </a:rPr>
              <a:t> 2.posma </a:t>
            </a:r>
            <a:r>
              <a:rPr lang="en-US" sz="1200" b="1" dirty="0" err="1">
                <a:solidFill>
                  <a:schemeClr val="dk1"/>
                </a:solidFill>
              </a:rPr>
              <a:t>rezultāts</a:t>
            </a:r>
            <a:r>
              <a:rPr lang="en-US" sz="1200" dirty="0">
                <a:solidFill>
                  <a:schemeClr val="dk1"/>
                </a:solidFill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dk1"/>
                </a:solidFill>
              </a:rPr>
              <a:t>Taču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sadarbības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kompāniju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pārtraukšanas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dēļ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tas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līdz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galam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netika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īstenots</a:t>
            </a:r>
            <a:r>
              <a:rPr lang="en-US" sz="1200" dirty="0">
                <a:solidFill>
                  <a:schemeClr val="dk1"/>
                </a:solidFill>
              </a:rPr>
              <a:t>. </a:t>
            </a:r>
            <a:r>
              <a:rPr lang="en-US" sz="1200" dirty="0" err="1">
                <a:solidFill>
                  <a:schemeClr val="dk1"/>
                </a:solidFill>
              </a:rPr>
              <a:t>Šis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kompānijas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lēmums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motivēja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paplašināt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zināšanu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struktūru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pētījumus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uz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citām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zināšanu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struktūrām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lai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iegūtu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gan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pētījumiem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vispār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gan</a:t>
            </a:r>
            <a:r>
              <a:rPr lang="en-US" sz="1200" dirty="0">
                <a:solidFill>
                  <a:schemeClr val="dk1"/>
                </a:solidFill>
              </a:rPr>
              <a:t> I4S </a:t>
            </a:r>
            <a:r>
              <a:rPr lang="en-US" sz="1200" dirty="0" err="1">
                <a:solidFill>
                  <a:schemeClr val="dk1"/>
                </a:solidFill>
              </a:rPr>
              <a:t>rīkam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plašāku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pielietojumu</a:t>
            </a:r>
            <a:r>
              <a:rPr lang="en-US" sz="1200" dirty="0">
                <a:solidFill>
                  <a:schemeClr val="dk1"/>
                </a:solidFill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dk1"/>
                </a:solidFill>
              </a:rPr>
              <a:t>Pirmkārt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iegūti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pirmie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rezultāti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konceptu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karšu</a:t>
            </a:r>
            <a:r>
              <a:rPr lang="en-US" sz="1200" dirty="0">
                <a:solidFill>
                  <a:schemeClr val="dk1"/>
                </a:solidFill>
              </a:rPr>
              <a:t> (</a:t>
            </a:r>
            <a:r>
              <a:rPr lang="en-US" sz="1200" dirty="0" err="1">
                <a:solidFill>
                  <a:schemeClr val="dk1"/>
                </a:solidFill>
              </a:rPr>
              <a:t>zināšanu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struktūru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veids</a:t>
            </a:r>
            <a:r>
              <a:rPr lang="en-US" sz="1200" dirty="0">
                <a:solidFill>
                  <a:schemeClr val="dk1"/>
                </a:solidFill>
              </a:rPr>
              <a:t>) </a:t>
            </a:r>
            <a:r>
              <a:rPr lang="en-US" sz="1200" dirty="0" err="1">
                <a:solidFill>
                  <a:schemeClr val="dk1"/>
                </a:solidFill>
              </a:rPr>
              <a:t>formālas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analīzes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metodes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izstrādē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900" dirty="0" err="1">
                <a:solidFill>
                  <a:schemeClr val="dk1"/>
                </a:solidFill>
              </a:rPr>
              <a:t>kas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pamatojas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uz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sistēmu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teorijā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lietotajiem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sistēmu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sarežģītības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novērtēšanas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kritērijiem</a:t>
            </a:r>
            <a:r>
              <a:rPr lang="en-US" sz="900" dirty="0">
                <a:solidFill>
                  <a:schemeClr val="dk1"/>
                </a:solidFill>
              </a:rPr>
              <a:t> – </a:t>
            </a:r>
            <a:r>
              <a:rPr lang="en-US" sz="900" dirty="0" err="1">
                <a:solidFill>
                  <a:schemeClr val="dk1"/>
                </a:solidFill>
              </a:rPr>
              <a:t>elementu</a:t>
            </a:r>
            <a:r>
              <a:rPr lang="en-US" sz="900" dirty="0">
                <a:solidFill>
                  <a:schemeClr val="dk1"/>
                </a:solidFill>
              </a:rPr>
              <a:t> un </a:t>
            </a:r>
            <a:r>
              <a:rPr lang="en-US" sz="900" dirty="0" err="1">
                <a:solidFill>
                  <a:schemeClr val="dk1"/>
                </a:solidFill>
              </a:rPr>
              <a:t>saišu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starp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tiem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skaitu</a:t>
            </a:r>
            <a:r>
              <a:rPr lang="en-US" sz="900" dirty="0">
                <a:solidFill>
                  <a:schemeClr val="dk1"/>
                </a:solidFill>
              </a:rPr>
              <a:t>, </a:t>
            </a:r>
            <a:r>
              <a:rPr lang="en-US" sz="900" dirty="0" err="1">
                <a:solidFill>
                  <a:schemeClr val="dk1"/>
                </a:solidFill>
              </a:rPr>
              <a:t>sistēmas</a:t>
            </a:r>
            <a:r>
              <a:rPr lang="en-US" sz="900" dirty="0">
                <a:solidFill>
                  <a:schemeClr val="dk1"/>
                </a:solidFill>
              </a:rPr>
              <a:t>, </a:t>
            </a:r>
            <a:r>
              <a:rPr lang="en-US" sz="900" dirty="0" err="1">
                <a:solidFill>
                  <a:schemeClr val="dk1"/>
                </a:solidFill>
              </a:rPr>
              <a:t>atsevišķu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elementu</a:t>
            </a:r>
            <a:r>
              <a:rPr lang="en-US" sz="900" dirty="0">
                <a:solidFill>
                  <a:schemeClr val="dk1"/>
                </a:solidFill>
              </a:rPr>
              <a:t> un </a:t>
            </a:r>
            <a:r>
              <a:rPr lang="en-US" sz="900" dirty="0" err="1">
                <a:solidFill>
                  <a:schemeClr val="dk1"/>
                </a:solidFill>
              </a:rPr>
              <a:t>attieksmju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starp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tiem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īpašību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daudzveidību</a:t>
            </a:r>
            <a:r>
              <a:rPr lang="en-US" sz="900" dirty="0">
                <a:solidFill>
                  <a:schemeClr val="dk1"/>
                </a:solidFill>
              </a:rPr>
              <a:t> un </a:t>
            </a:r>
            <a:r>
              <a:rPr lang="en-US" sz="900" dirty="0" err="1">
                <a:solidFill>
                  <a:schemeClr val="dk1"/>
                </a:solidFill>
              </a:rPr>
              <a:t>skaitu</a:t>
            </a:r>
            <a:r>
              <a:rPr lang="en-US" sz="900" dirty="0">
                <a:solidFill>
                  <a:schemeClr val="dk1"/>
                </a:solidFill>
              </a:rPr>
              <a:t>, </a:t>
            </a:r>
            <a:r>
              <a:rPr lang="en-US" sz="900" dirty="0" err="1">
                <a:solidFill>
                  <a:schemeClr val="dk1"/>
                </a:solidFill>
              </a:rPr>
              <a:t>kā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arī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sistēmas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organizācijas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  <a:r>
              <a:rPr lang="en-US" sz="900" dirty="0" err="1">
                <a:solidFill>
                  <a:schemeClr val="dk1"/>
                </a:solidFill>
              </a:rPr>
              <a:t>pakāpi</a:t>
            </a:r>
            <a:r>
              <a:rPr lang="en-US" sz="900" dirty="0">
                <a:solidFill>
                  <a:schemeClr val="dk1"/>
                </a:solidFill>
              </a:rPr>
              <a:t> [6.1]</a:t>
            </a:r>
            <a:r>
              <a:rPr lang="en-US" sz="1200" dirty="0">
                <a:solidFill>
                  <a:schemeClr val="dk1"/>
                </a:solidFill>
              </a:rPr>
              <a:t>. </a:t>
            </a:r>
            <a:r>
              <a:rPr lang="en-US" sz="1200" dirty="0" err="1">
                <a:solidFill>
                  <a:schemeClr val="dk1"/>
                </a:solidFill>
              </a:rPr>
              <a:t>Otrkārt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veikti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Daudzaģentu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Sistēmu</a:t>
            </a:r>
            <a:r>
              <a:rPr lang="en-US" sz="1200" dirty="0">
                <a:solidFill>
                  <a:schemeClr val="dk1"/>
                </a:solidFill>
              </a:rPr>
              <a:t> (DAS) un </a:t>
            </a:r>
            <a:r>
              <a:rPr lang="en-US" sz="1200" dirty="0" err="1">
                <a:solidFill>
                  <a:schemeClr val="dk1"/>
                </a:solidFill>
              </a:rPr>
              <a:t>aģentos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sakņotu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Emocionāli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Intelektuālu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Mācību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Sistēmu</a:t>
            </a:r>
            <a:r>
              <a:rPr lang="en-US" sz="1200" dirty="0">
                <a:solidFill>
                  <a:schemeClr val="dk1"/>
                </a:solidFill>
              </a:rPr>
              <a:t> (</a:t>
            </a:r>
            <a:r>
              <a:rPr lang="en-US" sz="1200" dirty="0" err="1">
                <a:solidFill>
                  <a:schemeClr val="dk1"/>
                </a:solidFill>
              </a:rPr>
              <a:t>EIMSu</a:t>
            </a:r>
            <a:r>
              <a:rPr lang="en-US" sz="1200" dirty="0">
                <a:solidFill>
                  <a:schemeClr val="dk1"/>
                </a:solidFill>
              </a:rPr>
              <a:t>) </a:t>
            </a:r>
            <a:r>
              <a:rPr lang="en-US" sz="1200" dirty="0" err="1">
                <a:solidFill>
                  <a:schemeClr val="dk1"/>
                </a:solidFill>
              </a:rPr>
              <a:t>zināšanu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struktūru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pētījumi</a:t>
            </a:r>
            <a:endParaRPr lang="en-US" sz="1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91666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778250" y="9283700"/>
            <a:ext cx="2889300" cy="489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00" cy="439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Pirm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ā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uzdevuma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izpildes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ietvaros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ir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iegūti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rezultāti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arī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intelektuālu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aģentu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izstrādes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jomā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-US" sz="95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baseline="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proti</a:t>
            </a:r>
            <a:r>
              <a:rPr lang="en-US" sz="95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950" baseline="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lai</a:t>
            </a:r>
            <a:r>
              <a:rPr lang="en-US" sz="95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baseline="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nodrošinātu</a:t>
            </a:r>
            <a:r>
              <a:rPr lang="en-US" sz="95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950" baseline="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ka</a:t>
            </a:r>
            <a:r>
              <a:rPr lang="en-US" sz="95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baseline="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sistēma</a:t>
            </a:r>
            <a:r>
              <a:rPr lang="en-US" sz="95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būtu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autonoma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un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spētu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efektīvi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darboties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situācijās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ko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nav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paredzējis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sistēmas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projektētājs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.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P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ētījumi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tiks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pielietoti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telpu</a:t>
            </a:r>
            <a:r>
              <a:rPr lang="en-US" sz="95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baseline="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uzkopšanas</a:t>
            </a:r>
            <a:r>
              <a:rPr lang="en-US" sz="95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baseline="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robotos</a:t>
            </a:r>
            <a:r>
              <a:rPr lang="en-US" sz="95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 lang="en-US" sz="950" dirty="0" smtClean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lang="en-US" sz="950" dirty="0" smtClean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lang="en-US" sz="950" dirty="0" smtClean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lang="en-US" sz="950" dirty="0" smtClean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lang="en-US" sz="950" dirty="0" smtClean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lang="en-US" sz="950" dirty="0" smtClean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lang="en-US" sz="950" dirty="0" smtClean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95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Intelektuālās</a:t>
            </a:r>
            <a:r>
              <a:rPr lang="en-US" sz="95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sistēmās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nav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iespējams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iebūvēt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visas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nepieciešamās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zināšanas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darbībai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dažādās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vidēs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.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Līdz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ar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to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šīm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sistēmām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ir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jābūt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autonomām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respektīvi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pašām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jāspēj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darbības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laikā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apgūt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jaunas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zināšanas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.  VPP SOPHIS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ir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izstrādāti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mehānismi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gan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pašu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zināšanu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gan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to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struktūru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(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ontoloģijas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ko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izmanto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Jēdzienu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vienotai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izpratnei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un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semantikas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definēšanai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autonomās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sistēmās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)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papildināšanai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sistēmas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darbības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laikā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lai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sistēma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būtu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autonoma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un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spētu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efektīvi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darboties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situācijās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ko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nav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paredzējis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sistēmas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950" dirty="0" err="1">
                <a:solidFill>
                  <a:srgbClr val="222222"/>
                </a:solidFill>
                <a:highlight>
                  <a:srgbClr val="FFFFFF"/>
                </a:highlight>
              </a:rPr>
              <a:t>projektētājs</a:t>
            </a:r>
            <a:r>
              <a:rPr lang="en-US" sz="950" dirty="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87" cy="4397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ētējumos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iegūti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rezultāti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paredz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paplašināt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intelektuālu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zināšanu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vērtēšanas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sistēmu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IKAS.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Tiek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piedāvāts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papildus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šajiem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mehānismiem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paredzēti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uzdevumu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pielāgošanai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dažādiem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studenta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raksturojumiem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piemēram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zināšanu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līmenim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mācīšanās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stilam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vēlamajam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jēdzienu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paskaidrošanas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veidam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u.c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iek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ļaut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arī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studenta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personību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emocionālo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stāvokli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spēj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ietekmēt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informācijas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uztveri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atcerēšanos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analīzešanu</a:t>
            </a:r>
            <a:r>
              <a:rPr lang="en-US" sz="11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1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izmantošanu</a:t>
            </a:r>
            <a:endParaRPr lang="en-US" sz="110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Šī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uzdevuma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risināšanai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izstrādāts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aģentos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balstīts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emocionāli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intelektuālas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mācību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sistēmās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(4.bilde).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izveidots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mērķi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imitēt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mācību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situāciju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izvērtētu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mācību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stratēģiju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pielāgošanas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efektivitāti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studenta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zināšanām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1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emocijām</a:t>
            </a:r>
            <a:endParaRPr lang="en-US"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66907" y="4642756"/>
            <a:ext cx="5335259" cy="43984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[Vienkāršs prezentācijas struktūras slaids, pie kura var nekavēties]</a:t>
            </a: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00" cy="439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>
                <a:solidFill>
                  <a:schemeClr val="dk1"/>
                </a:solidFill>
              </a:rPr>
              <a:t>F - Future representation, R - Reality representation, E1 - requirements Engineering, E2 - fulfillment Engineering, D - Design and implementation, O - Operations, and M - Management.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Otr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ā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uzdevuma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izpildes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ietvaros</a:t>
            </a:r>
            <a:r>
              <a:rPr lang="en-US" sz="1200" baseline="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baseline="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i</a:t>
            </a:r>
            <a:r>
              <a:rPr lang="en-US" sz="1200" dirty="0" err="1" smtClean="0">
                <a:solidFill>
                  <a:srgbClr val="222222"/>
                </a:solidFill>
                <a:highlight>
                  <a:srgbClr val="FFFFFF"/>
                </a:highlight>
              </a:rPr>
              <a:t>r</a:t>
            </a:r>
            <a:r>
              <a:rPr lang="en-US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izstrādāts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ietvars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(FREEDOM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angl.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),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kas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operacionālus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biznesa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procesus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ieskauj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gan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no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tā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attīstīšanas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gan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vadības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viedokļa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tādējādi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veidojot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pamatu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nepārtrauktai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</a:rPr>
              <a:t>prasību</a:t>
            </a:r>
            <a:r>
              <a:rPr lang="en-US" sz="1200" dirty="0">
                <a:solidFill>
                  <a:srgbClr val="222222"/>
                </a:solidFill>
              </a:rPr>
              <a:t> </a:t>
            </a:r>
            <a:r>
              <a:rPr lang="en-US" sz="1200" dirty="0" err="1">
                <a:solidFill>
                  <a:srgbClr val="222222"/>
                </a:solidFill>
              </a:rPr>
              <a:t>inženierijai</a:t>
            </a:r>
            <a:r>
              <a:rPr lang="en-US" sz="1200" dirty="0">
                <a:solidFill>
                  <a:srgbClr val="222222"/>
                </a:solidFill>
              </a:rPr>
              <a:t>, </a:t>
            </a:r>
            <a:r>
              <a:rPr lang="en-US" sz="1200" dirty="0" err="1">
                <a:solidFill>
                  <a:srgbClr val="222222"/>
                </a:solidFill>
              </a:rPr>
              <a:t>kas</a:t>
            </a:r>
            <a:r>
              <a:rPr lang="en-US" sz="1200" dirty="0">
                <a:solidFill>
                  <a:srgbClr val="222222"/>
                </a:solidFill>
              </a:rPr>
              <a:t> </a:t>
            </a:r>
            <a:r>
              <a:rPr lang="en-US" sz="1200" dirty="0" err="1">
                <a:solidFill>
                  <a:srgbClr val="222222"/>
                </a:solidFill>
              </a:rPr>
              <a:t>nepieciešama</a:t>
            </a:r>
            <a:r>
              <a:rPr lang="en-US" sz="1200" dirty="0">
                <a:solidFill>
                  <a:srgbClr val="222222"/>
                </a:solidFill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procesu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222222"/>
                </a:solidFill>
                <a:highlight>
                  <a:srgbClr val="FFFFFF"/>
                </a:highlight>
              </a:rPr>
              <a:t>attīstībai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.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 err="1">
                <a:solidFill>
                  <a:schemeClr val="dk1"/>
                </a:solidFill>
              </a:rPr>
              <a:t>Nepārtrauktas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prasību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inženierijas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kontekstā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ietvars</a:t>
            </a:r>
            <a:r>
              <a:rPr lang="en-US" sz="1200" dirty="0">
                <a:solidFill>
                  <a:schemeClr val="dk1"/>
                </a:solidFill>
              </a:rPr>
              <a:t> 1) </a:t>
            </a:r>
            <a:r>
              <a:rPr lang="en-US" sz="1200" dirty="0" err="1">
                <a:solidFill>
                  <a:schemeClr val="dk1"/>
                </a:solidFill>
              </a:rPr>
              <a:t>iezīmē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kādi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procesi</a:t>
            </a:r>
            <a:r>
              <a:rPr lang="en-US" sz="1200" dirty="0">
                <a:solidFill>
                  <a:schemeClr val="dk1"/>
                </a:solidFill>
              </a:rPr>
              <a:t> (</a:t>
            </a:r>
            <a:r>
              <a:rPr lang="en-US" sz="1200" dirty="0" err="1">
                <a:solidFill>
                  <a:schemeClr val="dk1"/>
                </a:solidFill>
              </a:rPr>
              <a:t>funkcijas</a:t>
            </a:r>
            <a:r>
              <a:rPr lang="en-US" sz="1200" dirty="0">
                <a:solidFill>
                  <a:schemeClr val="dk1"/>
                </a:solidFill>
              </a:rPr>
              <a:t>) un </a:t>
            </a:r>
            <a:r>
              <a:rPr lang="en-US" sz="1200" dirty="0" err="1">
                <a:solidFill>
                  <a:schemeClr val="dk1"/>
                </a:solidFill>
              </a:rPr>
              <a:t>kādas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zināšanas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jāsavieto</a:t>
            </a:r>
            <a:r>
              <a:rPr lang="en-US" sz="1200" dirty="0">
                <a:solidFill>
                  <a:schemeClr val="dk1"/>
                </a:solidFill>
              </a:rPr>
              <a:t>, 2) </a:t>
            </a:r>
            <a:r>
              <a:rPr lang="en-US" sz="1200" dirty="0" err="1">
                <a:solidFill>
                  <a:schemeClr val="dk1"/>
                </a:solidFill>
              </a:rPr>
              <a:t>kā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arī</a:t>
            </a:r>
            <a:r>
              <a:rPr lang="en-US" sz="1200" dirty="0">
                <a:solidFill>
                  <a:schemeClr val="dk1"/>
                </a:solidFill>
              </a:rPr>
              <a:t> [</a:t>
            </a:r>
            <a:r>
              <a:rPr lang="en-US" sz="1200" dirty="0" err="1">
                <a:solidFill>
                  <a:schemeClr val="dk1"/>
                </a:solidFill>
              </a:rPr>
              <a:t>ietvars</a:t>
            </a:r>
            <a:r>
              <a:rPr lang="en-US" sz="1200" dirty="0">
                <a:solidFill>
                  <a:schemeClr val="dk1"/>
                </a:solidFill>
              </a:rPr>
              <a:t>] </a:t>
            </a:r>
            <a:r>
              <a:rPr lang="en-US" sz="1200" dirty="0" err="1">
                <a:solidFill>
                  <a:schemeClr val="dk1"/>
                </a:solidFill>
              </a:rPr>
              <a:t>palīdz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novērtēt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nepārtrauktas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prasību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inženierijas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uzdevumu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sarežģītību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mainīgumu</a:t>
            </a:r>
            <a:r>
              <a:rPr lang="en-US" sz="1200" dirty="0">
                <a:solidFill>
                  <a:schemeClr val="dk1"/>
                </a:solidFill>
              </a:rPr>
              <a:t>. 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778250" y="9283700"/>
            <a:ext cx="2889300" cy="489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66750" y="4643437"/>
            <a:ext cx="5335500" cy="439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 err="1" smtClean="0">
                <a:solidFill>
                  <a:schemeClr val="dk1"/>
                </a:solidFill>
              </a:rPr>
              <a:t>Šim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nolūkam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ir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izstrādātas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dažādas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metodes</a:t>
            </a:r>
            <a:r>
              <a:rPr lang="en-US" sz="1200" dirty="0" smtClean="0">
                <a:solidFill>
                  <a:schemeClr val="dk1"/>
                </a:solidFill>
              </a:rPr>
              <a:t>,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kas</a:t>
            </a:r>
            <a:r>
              <a:rPr lang="en-US" sz="1200" baseline="0" dirty="0" smtClean="0">
                <a:solidFill>
                  <a:schemeClr val="dk1"/>
                </a:solidFill>
              </a:rPr>
              <a:t> </a:t>
            </a:r>
            <a:r>
              <a:rPr lang="en-US" sz="1200" baseline="0" dirty="0" err="1" smtClean="0">
                <a:solidFill>
                  <a:schemeClr val="dk1"/>
                </a:solidFill>
              </a:rPr>
              <a:t>paredzētas</a:t>
            </a:r>
            <a:endParaRPr lang="en-US" sz="1200" dirty="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 err="1">
                <a:solidFill>
                  <a:schemeClr val="dk1"/>
                </a:solidFill>
              </a:rPr>
              <a:t>ārējo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informācijas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avotu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savietojamības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analīzei</a:t>
            </a:r>
            <a:endParaRPr lang="en-US" sz="1200" dirty="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 err="1">
                <a:solidFill>
                  <a:schemeClr val="dk1"/>
                </a:solidFill>
              </a:rPr>
              <a:t>prasību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mantojamībai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multiprojektu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vidē</a:t>
            </a:r>
            <a:endParaRPr lang="en-US" sz="1200" dirty="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 err="1">
                <a:solidFill>
                  <a:schemeClr val="dk1"/>
                </a:solidFill>
              </a:rPr>
              <a:t>informācijas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drošības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auditam</a:t>
            </a:r>
            <a:endParaRPr lang="en-US" sz="1200" dirty="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 err="1">
                <a:solidFill>
                  <a:schemeClr val="dk1"/>
                </a:solidFill>
              </a:rPr>
              <a:t>laika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dimensijas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iekļaušanai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uzņēmumarhitektūras</a:t>
            </a:r>
            <a:r>
              <a:rPr lang="en-US" sz="1200" dirty="0">
                <a:solidFill>
                  <a:schemeClr val="dk1"/>
                </a:solidFill>
              </a:rPr>
              <a:t> un </a:t>
            </a:r>
            <a:r>
              <a:rPr lang="en-US" sz="1200" dirty="0" err="1">
                <a:solidFill>
                  <a:schemeClr val="dk1"/>
                </a:solidFill>
              </a:rPr>
              <a:t>biznesa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procesu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integrētā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modelī</a:t>
            </a:r>
            <a:endParaRPr lang="en-US" sz="1200" dirty="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 err="1">
                <a:solidFill>
                  <a:schemeClr val="dk1"/>
                </a:solidFill>
              </a:rPr>
              <a:t>biznesa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objektu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stāvokļu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atspoguļošanai</a:t>
            </a:r>
            <a:endParaRPr lang="en-US" sz="1200" dirty="0">
              <a:solidFill>
                <a:schemeClr val="dk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 smtClean="0">
                <a:solidFill>
                  <a:schemeClr val="dk1"/>
                </a:solidFill>
              </a:rPr>
              <a:t>Nepārtrauktas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prasību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inženierijas</a:t>
            </a:r>
            <a:r>
              <a:rPr lang="en-US" sz="1800" dirty="0" smtClean="0">
                <a:solidFill>
                  <a:schemeClr val="dk1"/>
                </a:solidFill>
              </a:rPr>
              <a:t> un FREEDOM </a:t>
            </a:r>
            <a:r>
              <a:rPr lang="en-US" sz="1800" dirty="0" err="1" smtClean="0">
                <a:solidFill>
                  <a:schemeClr val="dk1"/>
                </a:solidFill>
              </a:rPr>
              <a:t>ietvara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kontekstā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ir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izstrādātas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pieejas</a:t>
            </a:r>
            <a:r>
              <a:rPr lang="en-US" sz="1800" dirty="0" smtClean="0">
                <a:solidFill>
                  <a:schemeClr val="dk1"/>
                </a:solidFill>
              </a:rPr>
              <a:t>/</a:t>
            </a:r>
            <a:r>
              <a:rPr lang="en-US" sz="1800" dirty="0" err="1" smtClean="0">
                <a:solidFill>
                  <a:schemeClr val="dk1"/>
                </a:solidFill>
              </a:rPr>
              <a:t>metodes</a:t>
            </a:r>
            <a:r>
              <a:rPr lang="en-US" sz="1800" dirty="0" smtClean="0">
                <a:solidFill>
                  <a:schemeClr val="dk1"/>
                </a:solidFill>
              </a:rPr>
              <a:t>: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778250" y="9283700"/>
            <a:ext cx="2889300" cy="4890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5786" y="6524625"/>
            <a:ext cx="317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019925" y="65198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45526" y="274637"/>
            <a:ext cx="713815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5786" y="652462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975475" y="65198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45526" y="274637"/>
            <a:ext cx="713815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45526" y="274637"/>
            <a:ext cx="713815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45526" y="274637"/>
            <a:ext cx="713815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45526" y="274637"/>
            <a:ext cx="713815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55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5786" y="6524625"/>
            <a:ext cx="317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019925" y="65198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5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45526" y="274637"/>
            <a:ext cx="713815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55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5786" y="652462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975475" y="65198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www.elogmar.eu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/>
              <a:t>īgas </a:t>
            </a: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Tehnisk</a:t>
            </a:r>
            <a:r>
              <a:rPr lang="en-US"/>
              <a:t>ā universitāte</a:t>
            </a: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/>
              <a:t>Datorzinātnes un informācijas tehnoloģijas fakultāte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4840950" y="5300650"/>
            <a:ext cx="40839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2000">
                <a:solidFill>
                  <a:srgbClr val="898989"/>
                </a:solidFill>
              </a:rPr>
              <a:t>V</a:t>
            </a:r>
            <a:r>
              <a:rPr lang="en-US" sz="2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adītājs: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2000">
                <a:solidFill>
                  <a:srgbClr val="898989"/>
                </a:solidFill>
              </a:rPr>
              <a:t>Profesors </a:t>
            </a:r>
            <a:r>
              <a:rPr lang="en-US" sz="2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Dr.habil.sc.ing.</a:t>
            </a:r>
            <a:r>
              <a:rPr lang="en-US" sz="2000">
                <a:solidFill>
                  <a:srgbClr val="898989"/>
                </a:solidFill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J.Grundspeņķis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187450" y="3716337"/>
            <a:ext cx="7272336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Valsts pētījumu programmas SOPHIS īstenošana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2.3. projekts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1. un 2. posma rezultāti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600" y="2667925"/>
            <a:ext cx="3785277" cy="266600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45526" y="274637"/>
            <a:ext cx="713815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Rezultāti 3/3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82350" y="1406079"/>
            <a:ext cx="8229600" cy="517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-US" sz="2300" b="1" i="1">
                <a:solidFill>
                  <a:srgbClr val="222222"/>
                </a:solidFill>
              </a:rPr>
              <a:t>Izglītības procesu nepārtrauktas attīstības kontekstā izstrādātas </a:t>
            </a:r>
            <a:r>
              <a:rPr lang="en-US" sz="2300" b="1" i="1"/>
              <a:t>metodes izglītības pieprasījuma un piedāvājuma informācijas avotu savietojamības analīzei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75" y="2840827"/>
            <a:ext cx="3785275" cy="193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524" y="5320449"/>
            <a:ext cx="2509151" cy="127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2160" y="2667928"/>
            <a:ext cx="1175139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3210875" y="5047825"/>
            <a:ext cx="5747400" cy="152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Ieguvumi: 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darba sludinājumu atbilstības studiju kursiem izvērtēšana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studiju programmu savstarpējās atbilstības 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atbilstības standartiem izvērtēšana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tālākizglītības iespēju identificēšana</a:t>
            </a:r>
          </a:p>
        </p:txBody>
      </p:sp>
      <p:sp>
        <p:nvSpPr>
          <p:cNvPr id="209" name="Shape 209"/>
          <p:cNvSpPr/>
          <p:nvPr/>
        </p:nvSpPr>
        <p:spPr>
          <a:xfrm>
            <a:off x="942325" y="5270025"/>
            <a:ext cx="296700" cy="279300"/>
          </a:xfrm>
          <a:prstGeom prst="flowChartConnector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10" name="Shape 210"/>
          <p:cNvCxnSpPr>
            <a:endCxn id="209" idx="0"/>
          </p:cNvCxnSpPr>
          <p:nvPr/>
        </p:nvCxnSpPr>
        <p:spPr>
          <a:xfrm flipH="1">
            <a:off x="1090675" y="4729125"/>
            <a:ext cx="165900" cy="54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" name="Shape 225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3826" y="3747483"/>
            <a:ext cx="314789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Iespējama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prototipa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demonstrācija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/>
              <a:t>3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uzdevums: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/>
              <a:t>Saistīto pētījumu un pieeju analizēšana, kas nepieciešami, lai definētu semantiskā tīmekļa servisu izstrādes metodoloģijas pamatposmus</a:t>
            </a:r>
          </a:p>
          <a:p>
            <a:pPr marL="0" lvl="0" indent="0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/>
              <a:t>(Sagatavota zinātniskā publikācija vai zinātniskais pārskats)</a:t>
            </a:r>
          </a:p>
          <a:p>
            <a:pPr marL="0" lvl="0" indent="0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/>
          </a:p>
          <a:p>
            <a:pPr marL="0" lvl="0" indent="-698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 b="1">
                <a:solidFill>
                  <a:srgbClr val="999999"/>
                </a:solidFill>
              </a:rPr>
              <a:t>1. posma uzdevums:</a:t>
            </a: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200">
                <a:solidFill>
                  <a:srgbClr val="999999"/>
                </a:solidFill>
              </a:rPr>
              <a:t>Semantiskā tīmekļa servisu integrēšanas e-loģistikas portālā demonstrācijas prototipa izstrāde</a:t>
            </a: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1400">
                <a:solidFill>
                  <a:srgbClr val="999999"/>
                </a:solidFill>
              </a:rPr>
              <a:t>(Publikācijas sagatavošana)</a:t>
            </a:r>
          </a:p>
          <a:p>
            <a:pPr marL="0" lvl="0" indent="0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/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245526" y="274637"/>
            <a:ext cx="713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25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/>
              <a:t>Rezultāti 1/3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212725" y="1420812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300" b="1" i="1"/>
              <a:t>Izstrādāti semantiski tīmekļa servisi, kas semantiski anotē no e-loģistikas portāla eLOGMAR (</a:t>
            </a:r>
            <a:r>
              <a:rPr lang="en-US" sz="2300" b="1" i="1" u="sng">
                <a:solidFill>
                  <a:schemeClr val="hlink"/>
                </a:solidFill>
                <a:hlinkClick r:id="rId3"/>
              </a:rPr>
              <a:t>www.elogmar.eu</a:t>
            </a:r>
            <a:r>
              <a:rPr lang="en-US" sz="2300" b="1" i="1"/>
              <a:t>) saņemto informāciju </a:t>
            </a:r>
            <a:r>
              <a:rPr lang="en-US" sz="23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(pieejamie maršruti un to tipi, pārvadājumu izmaksas, utt.)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200" y="3103550"/>
            <a:ext cx="35967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/>
              <a:t>Rezultāti 2/3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6200" y="1361847"/>
            <a:ext cx="8775600" cy="142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74650" rtl="0">
              <a:spcBef>
                <a:spcPts val="0"/>
              </a:spcBef>
              <a:buSzPct val="100000"/>
            </a:pPr>
            <a:r>
              <a:rPr lang="en-US" sz="2300"/>
              <a:t>RESTful servisi definēti OWL valodā</a:t>
            </a:r>
          </a:p>
          <a:p>
            <a:pPr marL="457200" lvl="0" indent="-374650" rtl="0">
              <a:spcBef>
                <a:spcPts val="0"/>
              </a:spcBef>
              <a:buSzPct val="100000"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Servisu ievaddati un izvaddati ir RDF grafi ar mašīnlasāmu semantisko informāciju par lietotāju interesējošiem resursiem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6200" y="2518725"/>
            <a:ext cx="4569000" cy="391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400" b="1">
                <a:solidFill>
                  <a:srgbClr val="222222"/>
                </a:solidFill>
                <a:highlight>
                  <a:srgbClr val="FFFFFF"/>
                </a:highlight>
              </a:rPr>
              <a:t>Ieguvumi: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</a:p>
          <a:p>
            <a:pPr marL="457200" lvl="0" indent="-3810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vairāki servisi var tikt savienoti virknē, kuras izpildes rezultātā tiek saņemts nepārtraukts saistīto datu (Linked Data) grafs ar informāciju, kas ir saistīta ar ievadresursu</a:t>
            </a:r>
          </a:p>
          <a:p>
            <a:pPr marL="457200" lvl="0" indent="-3810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atbalsta semantisko datu modelēšanu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500" y="2608750"/>
            <a:ext cx="4422825" cy="40072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Shape 225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/>
              <a:t>Rezultāti 3/3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212725" y="1420812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300" b="1" i="1" dirty="0" err="1"/>
              <a:t>I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zstrādāta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modeļu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vadīta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programmatūras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konfigurācijas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pārvaldības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pieeja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MTM un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realizācijas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metodoloģija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EAF,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izmanto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semantiskā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tīmekļa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tehnoloģijas</a:t>
            </a:r>
            <a:endParaRPr lang="en-US" sz="23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atvieglo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/>
              <a:t>programmatūras</a:t>
            </a:r>
            <a:r>
              <a:rPr lang="en-US" sz="2200" dirty="0"/>
              <a:t> </a:t>
            </a:r>
            <a:r>
              <a:rPr lang="en-US" sz="2200" dirty="0" err="1"/>
              <a:t>konfigurācijas</a:t>
            </a:r>
            <a:r>
              <a:rPr lang="en-US" sz="2200" dirty="0"/>
              <a:t> </a:t>
            </a:r>
            <a:r>
              <a:rPr lang="en-US" sz="2200" dirty="0" err="1"/>
              <a:t>pārvaldības</a:t>
            </a:r>
            <a:r>
              <a:rPr lang="en-US" sz="2200" dirty="0"/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informācijas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atkārto</a:t>
            </a:r>
            <a:r>
              <a:rPr lang="en-US" sz="2200" dirty="0" err="1"/>
              <a:t>tu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izmantošan</a:t>
            </a:r>
            <a:r>
              <a:rPr lang="en-US" sz="2200" dirty="0" err="1"/>
              <a:t>u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integrēšan</a:t>
            </a:r>
            <a:r>
              <a:rPr lang="en-US" sz="2200" dirty="0" err="1"/>
              <a:t>u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izmantošan</a:t>
            </a:r>
            <a:r>
              <a:rPr lang="en-US" sz="2200" dirty="0" err="1"/>
              <a:t>u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spriešanā</a:t>
            </a: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35685"/>
            <a:ext cx="9144000" cy="2872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809416" y="3535685"/>
            <a:ext cx="314789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Iespējama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prototipa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demonstrācija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/>
              <a:t>RTU DITF pētījumu publicitāte</a:t>
            </a:r>
          </a:p>
        </p:txBody>
      </p:sp>
      <p:graphicFrame>
        <p:nvGraphicFramePr>
          <p:cNvPr id="253" name="Shape 253"/>
          <p:cNvGraphicFramePr/>
          <p:nvPr/>
        </p:nvGraphicFramePr>
        <p:xfrm>
          <a:off x="649950" y="1752125"/>
          <a:ext cx="7553325" cy="4647960"/>
        </p:xfrm>
        <a:graphic>
          <a:graphicData uri="http://schemas.openxmlformats.org/drawingml/2006/table">
            <a:tbl>
              <a:tblPr>
                <a:noFill/>
                <a:tableStyleId>{1816810D-6F2B-4C21-8269-EEC0FA3BFA02}</a:tableStyleId>
              </a:tblPr>
              <a:tblGrid>
                <a:gridCol w="5732125"/>
                <a:gridCol w="1821200"/>
              </a:tblGrid>
              <a:tr h="9583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Oriģinālo zinātnisko rakstu IEEExplore, ACM DL, SCOPUS, Web of science datubāzēs iekļautajos izdevumos skaits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000" b="1"/>
                        <a:t>6</a:t>
                      </a:r>
                    </a:p>
                  </a:txBody>
                  <a:tcPr marL="91425" marR="91425" marT="91425" marB="91425"/>
                </a:tc>
              </a:tr>
              <a:tr h="376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Citu oriģinālo zinātnisko rakstu skaits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000" b="1"/>
                        <a:t>7</a:t>
                      </a:r>
                    </a:p>
                  </a:txBody>
                  <a:tcPr marL="91425" marR="91425" marT="91425" marB="91425"/>
                </a:tc>
              </a:tr>
              <a:tr h="376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Promocijas darbi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000" b="1"/>
                        <a:t>3</a:t>
                      </a:r>
                    </a:p>
                  </a:txBody>
                  <a:tcPr marL="91425" marR="91425" marT="91425" marB="91425"/>
                </a:tc>
              </a:tr>
              <a:tr h="376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Maģistra darbi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000" b="1"/>
                        <a:t>3</a:t>
                      </a:r>
                    </a:p>
                  </a:txBody>
                  <a:tcPr marL="91425" marR="91425" marT="91425" marB="91425"/>
                </a:tc>
              </a:tr>
              <a:tr h="376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Konferences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000" b="1"/>
                        <a:t>6</a:t>
                      </a:r>
                    </a:p>
                  </a:txBody>
                  <a:tcPr marL="91425" marR="91425" marT="91425" marB="91425"/>
                </a:tc>
              </a:tr>
              <a:tr h="376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Semināri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000" b="1"/>
                        <a:t>1</a:t>
                      </a:r>
                    </a:p>
                  </a:txBody>
                  <a:tcPr marL="91425" marR="91425" marT="91425" marB="91425"/>
                </a:tc>
              </a:tr>
              <a:tr h="376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Rīkotie semināri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000" b="1"/>
                        <a:t>3</a:t>
                      </a:r>
                    </a:p>
                  </a:txBody>
                  <a:tcPr marL="91425" marR="91425" marT="91425" marB="91425"/>
                </a:tc>
              </a:tr>
              <a:tr h="376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Rīkotās konferences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000" b="1"/>
                        <a:t>1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67057" y="6618359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hape 225"/>
          <p:cNvSpPr txBox="1"/>
          <p:nvPr/>
        </p:nvSpPr>
        <p:spPr>
          <a:xfrm>
            <a:off x="7019925" y="6532073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Sadarbības partneri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88525" y="1329175"/>
            <a:ext cx="8908200" cy="528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 dirty="0"/>
              <a:t>ICD Software (</a:t>
            </a:r>
            <a:r>
              <a:rPr lang="en-US" sz="1800" b="1" dirty="0" err="1"/>
              <a:t>Norvēģija</a:t>
            </a:r>
            <a:r>
              <a:rPr lang="en-US" sz="1800" dirty="0"/>
              <a:t>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1800" dirty="0" err="1">
                <a:solidFill>
                  <a:srgbClr val="222222"/>
                </a:solidFill>
                <a:highlight>
                  <a:srgbClr val="FFFFFF"/>
                </a:highlight>
              </a:rPr>
              <a:t>Logitrans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 Consult OU (</a:t>
            </a:r>
            <a:r>
              <a:rPr lang="en-US" sz="1800" b="1" dirty="0" err="1">
                <a:solidFill>
                  <a:srgbClr val="222222"/>
                </a:solidFill>
                <a:highlight>
                  <a:srgbClr val="FFFFFF"/>
                </a:highlight>
              </a:rPr>
              <a:t>Igaunija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1800" dirty="0" err="1">
                <a:solidFill>
                  <a:srgbClr val="222222"/>
                </a:solidFill>
                <a:highlight>
                  <a:srgbClr val="FFFFFF"/>
                </a:highlight>
              </a:rPr>
              <a:t>Tieto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800" b="1" dirty="0" err="1">
                <a:solidFill>
                  <a:srgbClr val="222222"/>
                </a:solidFill>
                <a:highlight>
                  <a:srgbClr val="FFFFFF"/>
                </a:highlight>
              </a:rPr>
              <a:t>Latvija</a:t>
            </a:r>
            <a:endParaRPr lang="en-US" sz="1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1800" dirty="0" err="1">
                <a:solidFill>
                  <a:srgbClr val="222222"/>
                </a:solidFill>
              </a:rPr>
              <a:t>Mitsoft</a:t>
            </a:r>
            <a:r>
              <a:rPr lang="en-US" sz="1800" dirty="0">
                <a:solidFill>
                  <a:srgbClr val="222222"/>
                </a:solidFill>
              </a:rPr>
              <a:t> Ltd. (</a:t>
            </a:r>
            <a:r>
              <a:rPr lang="en-US" sz="1800" b="1" dirty="0" err="1">
                <a:solidFill>
                  <a:srgbClr val="222222"/>
                </a:solidFill>
              </a:rPr>
              <a:t>Lietuva</a:t>
            </a:r>
            <a:r>
              <a:rPr lang="en-US" sz="1800" dirty="0">
                <a:solidFill>
                  <a:srgbClr val="222222"/>
                </a:solidFill>
              </a:rPr>
              <a:t>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7.IP </a:t>
            </a:r>
            <a:r>
              <a:rPr lang="en-US" sz="1800" dirty="0" err="1">
                <a:solidFill>
                  <a:srgbClr val="222222"/>
                </a:solidFill>
                <a:highlight>
                  <a:srgbClr val="FFFFFF"/>
                </a:highlight>
              </a:rPr>
              <a:t>projekta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222222"/>
                </a:solidFill>
                <a:highlight>
                  <a:srgbClr val="FFFFFF"/>
                </a:highlight>
              </a:rPr>
              <a:t>eINTERASIA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222222"/>
                </a:solidFill>
                <a:highlight>
                  <a:srgbClr val="FFFFFF"/>
                </a:highlight>
              </a:rPr>
              <a:t>partneri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: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1800" dirty="0" err="1">
                <a:solidFill>
                  <a:srgbClr val="222222"/>
                </a:solidFill>
                <a:highlight>
                  <a:srgbClr val="FFFFFF"/>
                </a:highlight>
              </a:rPr>
              <a:t>Bremenes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rgbClr val="222222"/>
                </a:solidFill>
                <a:highlight>
                  <a:srgbClr val="FFFFFF"/>
                </a:highlight>
              </a:rPr>
              <a:t>Universitāte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/ TZI, </a:t>
            </a:r>
            <a:r>
              <a:rPr lang="en-US" sz="1800" dirty="0" err="1">
                <a:solidFill>
                  <a:srgbClr val="222222"/>
                </a:solidFill>
                <a:highlight>
                  <a:srgbClr val="FFFFFF"/>
                </a:highlight>
              </a:rPr>
              <a:t>Fraunhofera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 IFF </a:t>
            </a:r>
            <a:r>
              <a:rPr lang="en-US" sz="1800" dirty="0" err="1">
                <a:solidFill>
                  <a:srgbClr val="222222"/>
                </a:solidFill>
                <a:highlight>
                  <a:srgbClr val="FFFFFF"/>
                </a:highlight>
              </a:rPr>
              <a:t>Institūts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 (</a:t>
            </a:r>
            <a:r>
              <a:rPr lang="en-US" sz="1800" b="1" dirty="0" err="1">
                <a:solidFill>
                  <a:srgbClr val="222222"/>
                </a:solidFill>
                <a:highlight>
                  <a:srgbClr val="FFFFFF"/>
                </a:highlight>
              </a:rPr>
              <a:t>Vācija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),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Astana Innovations, BISAM (</a:t>
            </a:r>
            <a:r>
              <a:rPr lang="en-US" sz="1800" b="1" dirty="0" err="1">
                <a:solidFill>
                  <a:srgbClr val="222222"/>
                </a:solidFill>
                <a:highlight>
                  <a:srgbClr val="FFFFFF"/>
                </a:highlight>
              </a:rPr>
              <a:t>Kazahstāna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),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UIFA (</a:t>
            </a:r>
            <a:r>
              <a:rPr lang="en-US" sz="1800" b="1" dirty="0" err="1">
                <a:solidFill>
                  <a:srgbClr val="222222"/>
                </a:solidFill>
                <a:highlight>
                  <a:srgbClr val="FFFFFF"/>
                </a:highlight>
              </a:rPr>
              <a:t>Uzbekistāna</a:t>
            </a:r>
            <a:r>
              <a:rPr lang="en-US" sz="1800" dirty="0">
                <a:solidFill>
                  <a:srgbClr val="222222"/>
                </a:solidFill>
                <a:highlight>
                  <a:srgbClr val="FFFFFF"/>
                </a:highlight>
              </a:rPr>
              <a:t>)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 dirty="0" err="1"/>
              <a:t>Projekta</a:t>
            </a:r>
            <a:r>
              <a:rPr lang="en-US" sz="1800" dirty="0"/>
              <a:t> ITSE: “Improvement of IT-Security in Enterprises based on Process Analysis and Risk Patterns (ITSE)” </a:t>
            </a:r>
            <a:r>
              <a:rPr lang="en-US" sz="1800" dirty="0" err="1"/>
              <a:t>partneri</a:t>
            </a:r>
            <a:r>
              <a:rPr lang="en-US" sz="1800" dirty="0"/>
              <a:t>: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US" sz="1800" dirty="0">
                <a:solidFill>
                  <a:srgbClr val="222222"/>
                </a:solidFill>
              </a:rPr>
              <a:t>Tartu </a:t>
            </a:r>
            <a:r>
              <a:rPr lang="en-US" sz="1800" dirty="0" err="1">
                <a:solidFill>
                  <a:srgbClr val="222222"/>
                </a:solidFill>
              </a:rPr>
              <a:t>universitāte</a:t>
            </a:r>
            <a:r>
              <a:rPr lang="en-US" sz="1800" dirty="0">
                <a:solidFill>
                  <a:srgbClr val="222222"/>
                </a:solidFill>
              </a:rPr>
              <a:t> (</a:t>
            </a:r>
            <a:r>
              <a:rPr lang="en-US" sz="1800" b="1" dirty="0" err="1">
                <a:solidFill>
                  <a:srgbClr val="222222"/>
                </a:solidFill>
              </a:rPr>
              <a:t>Igaunija</a:t>
            </a:r>
            <a:r>
              <a:rPr lang="en-US" sz="1800" dirty="0">
                <a:solidFill>
                  <a:srgbClr val="222222"/>
                </a:solidFill>
              </a:rPr>
              <a:t>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US" sz="1800" dirty="0" err="1"/>
              <a:t>Rostokas</a:t>
            </a:r>
            <a:r>
              <a:rPr lang="en-US" sz="1800" dirty="0"/>
              <a:t> </a:t>
            </a:r>
            <a:r>
              <a:rPr lang="en-US" sz="1800" dirty="0" err="1"/>
              <a:t>universitāte</a:t>
            </a:r>
            <a:r>
              <a:rPr lang="en-US" sz="1800" dirty="0"/>
              <a:t> (</a:t>
            </a:r>
            <a:r>
              <a:rPr lang="en-US" sz="1800" b="1" dirty="0" err="1"/>
              <a:t>Vācija</a:t>
            </a:r>
            <a:r>
              <a:rPr lang="en-US" sz="1800" dirty="0"/>
              <a:t>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US" sz="1800" dirty="0" err="1"/>
              <a:t>Komerccentrs</a:t>
            </a:r>
            <a:r>
              <a:rPr lang="en-US" sz="1800" dirty="0"/>
              <a:t> </a:t>
            </a:r>
            <a:r>
              <a:rPr lang="en-US" sz="1800" dirty="0" err="1"/>
              <a:t>Dati</a:t>
            </a:r>
            <a:r>
              <a:rPr lang="en-US" sz="1800" dirty="0"/>
              <a:t> </a:t>
            </a:r>
            <a:r>
              <a:rPr lang="en-US" sz="1800" dirty="0" err="1"/>
              <a:t>grupa</a:t>
            </a:r>
            <a:r>
              <a:rPr lang="en-US" sz="1800" dirty="0"/>
              <a:t> (</a:t>
            </a:r>
            <a:r>
              <a:rPr lang="en-US" sz="1800" b="1" dirty="0" err="1"/>
              <a:t>Latvija</a:t>
            </a:r>
            <a:r>
              <a:rPr lang="en-US" sz="1800" dirty="0"/>
              <a:t>)</a:t>
            </a:r>
          </a:p>
        </p:txBody>
      </p:sp>
      <p:sp>
        <p:nvSpPr>
          <p:cNvPr id="5" name="Shape 225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l" rtl="0">
              <a:lnSpc>
                <a:spcPct val="115000"/>
              </a:lnSpc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/>
              <a:t>Paldies par uzmanību!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25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U</a:t>
            </a: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zdevumi 1. un 2.posm</a:t>
            </a:r>
            <a:r>
              <a:rPr lang="en-US"/>
              <a:t>ā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019925" y="65198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4" name="Shape 124"/>
          <p:cNvGraphicFramePr/>
          <p:nvPr/>
        </p:nvGraphicFramePr>
        <p:xfrm>
          <a:off x="185287" y="1492350"/>
          <a:ext cx="8780725" cy="4942212"/>
        </p:xfrm>
        <a:graphic>
          <a:graphicData uri="http://schemas.openxmlformats.org/drawingml/2006/table">
            <a:tbl>
              <a:tblPr>
                <a:noFill/>
                <a:tableStyleId>{1816810D-6F2B-4C21-8269-EEC0FA3BFA02}</a:tableStyleId>
              </a:tblPr>
              <a:tblGrid>
                <a:gridCol w="385425"/>
                <a:gridCol w="4155450"/>
                <a:gridCol w="4239850"/>
              </a:tblGrid>
              <a:tr h="4044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rgbClr val="999999"/>
                          </a:solidFill>
                        </a:rPr>
                        <a:t>1. posms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2. posms</a:t>
                      </a:r>
                    </a:p>
                  </a:txBody>
                  <a:tcPr marL="91425" marR="91425" marT="91425" marB="91425"/>
                </a:tc>
              </a:tr>
              <a:tr h="13444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700"/>
                        </a:spcBef>
                        <a:buNone/>
                      </a:pPr>
                      <a:r>
                        <a:rPr lang="en-US" sz="1800"/>
                        <a:t>1.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999999"/>
                          </a:solidFill>
                        </a:rPr>
                        <a:t>Zināšanu struktūras modeļu analīzes metodes un algoritmu, kā arī to atbalsta programmatūras prototipa izstrāde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I4S funkcionalitātes paplašināšana, lai, automatizēti analizējot industriālās kontroles sistēmas, noteiktu to funkcionālo stāvokli</a:t>
                      </a:r>
                    </a:p>
                  </a:txBody>
                  <a:tcPr marL="91425" marR="91425" marT="91425" marB="91425"/>
                </a:tc>
              </a:tr>
              <a:tr h="16213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700"/>
                        </a:spcBef>
                        <a:buNone/>
                      </a:pPr>
                      <a:r>
                        <a:rPr lang="en-US" sz="1800"/>
                        <a:t>2.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999999"/>
                          </a:solidFill>
                        </a:rPr>
                        <a:t>Saistīto darbu izpēte procesu, uzņēmumarhitektūru un zināšanu strukturālās savietojamības jomā un ideālā sasaistes modeļa sākotnējās skices izstrāde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Procesu un zināšanu struktūru savietojamības identifikācijas un atspoguļošanas pieeju un metožu izstrāde</a:t>
                      </a:r>
                    </a:p>
                  </a:txBody>
                  <a:tcPr marL="91425" marR="91425" marT="91425" marB="91425"/>
                </a:tc>
              </a:tr>
              <a:tr h="11345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700"/>
                        </a:spcBef>
                        <a:buNone/>
                      </a:pPr>
                      <a:r>
                        <a:rPr lang="en-US" sz="1800"/>
                        <a:t>3.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999999"/>
                          </a:solidFill>
                        </a:rPr>
                        <a:t>Semantiskā tīmekļa servisu integrēšanas e-loģistikas portālā demonstrācijas prototipa izstrāde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Saistīto pētījumu un pieeju analizēšana, kas nepieciešami, lai definētu semantiskā tīmekļa servisu izstrādes metodoloģijas pamatposmus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0360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uzdevums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/>
              <a:t>I4S </a:t>
            </a:r>
            <a:r>
              <a:rPr lang="en-US" sz="2800" dirty="0" err="1"/>
              <a:t>funkcionalitātes</a:t>
            </a:r>
            <a:r>
              <a:rPr lang="en-US" sz="2800" dirty="0"/>
              <a:t> </a:t>
            </a:r>
            <a:r>
              <a:rPr lang="en-US" sz="2800" dirty="0" err="1"/>
              <a:t>paplašināšana</a:t>
            </a:r>
            <a:r>
              <a:rPr lang="en-US" sz="2800" dirty="0"/>
              <a:t>, </a:t>
            </a:r>
            <a:r>
              <a:rPr lang="en-US" sz="2800" dirty="0" err="1"/>
              <a:t>lai</a:t>
            </a:r>
            <a:r>
              <a:rPr lang="en-US" sz="2800" dirty="0"/>
              <a:t>, </a:t>
            </a:r>
            <a:r>
              <a:rPr lang="en-US" sz="2800" dirty="0" err="1"/>
              <a:t>automatizēti</a:t>
            </a:r>
            <a:r>
              <a:rPr lang="en-US" sz="2800" dirty="0"/>
              <a:t> </a:t>
            </a:r>
            <a:r>
              <a:rPr lang="en-US" sz="2800" dirty="0" err="1"/>
              <a:t>analizējot</a:t>
            </a:r>
            <a:r>
              <a:rPr lang="en-US" sz="2800" dirty="0"/>
              <a:t> </a:t>
            </a:r>
            <a:r>
              <a:rPr lang="en-US" sz="2800" dirty="0" err="1"/>
              <a:t>industriālās</a:t>
            </a:r>
            <a:r>
              <a:rPr lang="en-US" sz="2800" dirty="0"/>
              <a:t> </a:t>
            </a:r>
            <a:r>
              <a:rPr lang="en-US" sz="2800" dirty="0" err="1"/>
              <a:t>kontroles</a:t>
            </a:r>
            <a:r>
              <a:rPr lang="en-US" sz="2800" dirty="0"/>
              <a:t> </a:t>
            </a:r>
            <a:r>
              <a:rPr lang="en-US" sz="2800" dirty="0" err="1"/>
              <a:t>sistēmas</a:t>
            </a:r>
            <a:r>
              <a:rPr lang="en-US" sz="2800" dirty="0"/>
              <a:t>, </a:t>
            </a:r>
            <a:r>
              <a:rPr lang="en-US" sz="2800" dirty="0" err="1"/>
              <a:t>noteiktu</a:t>
            </a:r>
            <a:r>
              <a:rPr lang="en-US" sz="2800" dirty="0"/>
              <a:t> to </a:t>
            </a:r>
            <a:r>
              <a:rPr lang="en-US" sz="2800" dirty="0" err="1"/>
              <a:t>funkcionālo</a:t>
            </a:r>
            <a:r>
              <a:rPr lang="en-US" sz="2800" dirty="0"/>
              <a:t> </a:t>
            </a:r>
            <a:r>
              <a:rPr lang="en-US" sz="2800" dirty="0" err="1"/>
              <a:t>stāvokli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dirty="0" err="1"/>
              <a:t>Sagatavota</a:t>
            </a:r>
            <a:r>
              <a:rPr lang="en-US" sz="2000" dirty="0"/>
              <a:t> </a:t>
            </a:r>
            <a:r>
              <a:rPr lang="en-US" sz="2000" dirty="0" err="1"/>
              <a:t>zinātniskā</a:t>
            </a:r>
            <a:r>
              <a:rPr lang="en-US" sz="2000" dirty="0"/>
              <a:t> </a:t>
            </a:r>
            <a:r>
              <a:rPr lang="en-US" sz="2000" dirty="0" err="1"/>
              <a:t>publikācija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zinātniskais</a:t>
            </a:r>
            <a:r>
              <a:rPr lang="en-US" sz="2000" dirty="0"/>
              <a:t> </a:t>
            </a:r>
            <a:r>
              <a:rPr lang="en-US" sz="2000" dirty="0" err="1"/>
              <a:t>pārskats</a:t>
            </a:r>
            <a:r>
              <a:rPr lang="en-US" sz="2000" dirty="0"/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dirty="0"/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200" b="1" dirty="0">
                <a:solidFill>
                  <a:srgbClr val="999999"/>
                </a:solidFill>
              </a:rPr>
              <a:t>1. </a:t>
            </a:r>
            <a:r>
              <a:rPr lang="en-US" sz="2200" b="1" dirty="0" err="1">
                <a:solidFill>
                  <a:srgbClr val="999999"/>
                </a:solidFill>
              </a:rPr>
              <a:t>posma</a:t>
            </a:r>
            <a:r>
              <a:rPr lang="en-US" sz="2200" b="1" dirty="0">
                <a:solidFill>
                  <a:srgbClr val="999999"/>
                </a:solidFill>
              </a:rPr>
              <a:t> </a:t>
            </a:r>
            <a:r>
              <a:rPr lang="en-US" sz="2200" b="1" dirty="0" err="1">
                <a:solidFill>
                  <a:srgbClr val="999999"/>
                </a:solidFill>
              </a:rPr>
              <a:t>uzdevums</a:t>
            </a:r>
            <a:r>
              <a:rPr lang="en-US" sz="2200" b="1" dirty="0">
                <a:solidFill>
                  <a:srgbClr val="999999"/>
                </a:solidFill>
              </a:rPr>
              <a:t>:</a:t>
            </a: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200" dirty="0" err="1">
                <a:solidFill>
                  <a:srgbClr val="999999"/>
                </a:solidFill>
              </a:rPr>
              <a:t>Zināšanu</a:t>
            </a:r>
            <a:r>
              <a:rPr lang="en-US" sz="2200" dirty="0">
                <a:solidFill>
                  <a:srgbClr val="999999"/>
                </a:solidFill>
              </a:rPr>
              <a:t> </a:t>
            </a:r>
            <a:r>
              <a:rPr lang="en-US" sz="2200" dirty="0" err="1">
                <a:solidFill>
                  <a:srgbClr val="999999"/>
                </a:solidFill>
              </a:rPr>
              <a:t>struktūras</a:t>
            </a:r>
            <a:r>
              <a:rPr lang="en-US" sz="2200" dirty="0">
                <a:solidFill>
                  <a:srgbClr val="999999"/>
                </a:solidFill>
              </a:rPr>
              <a:t> </a:t>
            </a:r>
            <a:r>
              <a:rPr lang="en-US" sz="2200" dirty="0" err="1">
                <a:solidFill>
                  <a:srgbClr val="999999"/>
                </a:solidFill>
              </a:rPr>
              <a:t>modeļu</a:t>
            </a:r>
            <a:r>
              <a:rPr lang="en-US" sz="2200" dirty="0">
                <a:solidFill>
                  <a:srgbClr val="999999"/>
                </a:solidFill>
              </a:rPr>
              <a:t> </a:t>
            </a:r>
            <a:r>
              <a:rPr lang="en-US" sz="2200" dirty="0" err="1">
                <a:solidFill>
                  <a:srgbClr val="999999"/>
                </a:solidFill>
              </a:rPr>
              <a:t>analīzes</a:t>
            </a:r>
            <a:r>
              <a:rPr lang="en-US" sz="2200" dirty="0">
                <a:solidFill>
                  <a:srgbClr val="999999"/>
                </a:solidFill>
              </a:rPr>
              <a:t> </a:t>
            </a:r>
            <a:r>
              <a:rPr lang="en-US" sz="2200" dirty="0" err="1">
                <a:solidFill>
                  <a:srgbClr val="999999"/>
                </a:solidFill>
              </a:rPr>
              <a:t>metodes</a:t>
            </a:r>
            <a:r>
              <a:rPr lang="en-US" sz="2200" dirty="0">
                <a:solidFill>
                  <a:srgbClr val="999999"/>
                </a:solidFill>
              </a:rPr>
              <a:t> un </a:t>
            </a:r>
            <a:r>
              <a:rPr lang="en-US" sz="2200" dirty="0" err="1">
                <a:solidFill>
                  <a:srgbClr val="999999"/>
                </a:solidFill>
              </a:rPr>
              <a:t>algoritmu</a:t>
            </a:r>
            <a:r>
              <a:rPr lang="en-US" sz="2200" dirty="0">
                <a:solidFill>
                  <a:srgbClr val="999999"/>
                </a:solidFill>
              </a:rPr>
              <a:t>, </a:t>
            </a:r>
            <a:r>
              <a:rPr lang="en-US" sz="2200" dirty="0" err="1">
                <a:solidFill>
                  <a:srgbClr val="999999"/>
                </a:solidFill>
              </a:rPr>
              <a:t>kā</a:t>
            </a:r>
            <a:r>
              <a:rPr lang="en-US" sz="2200" dirty="0">
                <a:solidFill>
                  <a:srgbClr val="999999"/>
                </a:solidFill>
              </a:rPr>
              <a:t> </a:t>
            </a:r>
            <a:r>
              <a:rPr lang="en-US" sz="2200" dirty="0" err="1">
                <a:solidFill>
                  <a:srgbClr val="999999"/>
                </a:solidFill>
              </a:rPr>
              <a:t>arī</a:t>
            </a:r>
            <a:r>
              <a:rPr lang="en-US" sz="2200" dirty="0">
                <a:solidFill>
                  <a:srgbClr val="999999"/>
                </a:solidFill>
              </a:rPr>
              <a:t> to </a:t>
            </a:r>
            <a:r>
              <a:rPr lang="en-US" sz="2200" dirty="0" err="1">
                <a:solidFill>
                  <a:srgbClr val="999999"/>
                </a:solidFill>
              </a:rPr>
              <a:t>atbalsta</a:t>
            </a:r>
            <a:r>
              <a:rPr lang="en-US" sz="2200" dirty="0">
                <a:solidFill>
                  <a:srgbClr val="999999"/>
                </a:solidFill>
              </a:rPr>
              <a:t> </a:t>
            </a:r>
            <a:r>
              <a:rPr lang="en-US" sz="2200" dirty="0" err="1">
                <a:solidFill>
                  <a:srgbClr val="999999"/>
                </a:solidFill>
              </a:rPr>
              <a:t>programmatūras</a:t>
            </a:r>
            <a:r>
              <a:rPr lang="en-US" sz="2200" dirty="0">
                <a:solidFill>
                  <a:srgbClr val="999999"/>
                </a:solidFill>
              </a:rPr>
              <a:t> </a:t>
            </a:r>
            <a:r>
              <a:rPr lang="en-US" sz="2200" dirty="0" err="1">
                <a:solidFill>
                  <a:srgbClr val="999999"/>
                </a:solidFill>
              </a:rPr>
              <a:t>prototipa</a:t>
            </a:r>
            <a:r>
              <a:rPr lang="en-US" sz="2200" dirty="0">
                <a:solidFill>
                  <a:srgbClr val="999999"/>
                </a:solidFill>
              </a:rPr>
              <a:t> </a:t>
            </a:r>
            <a:r>
              <a:rPr lang="en-US" sz="2200" dirty="0" err="1">
                <a:solidFill>
                  <a:srgbClr val="999999"/>
                </a:solidFill>
              </a:rPr>
              <a:t>izstrāde</a:t>
            </a:r>
            <a:endParaRPr lang="en-US" sz="2200" dirty="0">
              <a:solidFill>
                <a:srgbClr val="99999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1400" dirty="0">
                <a:solidFill>
                  <a:srgbClr val="999999"/>
                </a:solidFill>
              </a:rPr>
              <a:t>(</a:t>
            </a:r>
            <a:r>
              <a:rPr lang="en-US" sz="1400" dirty="0" err="1">
                <a:solidFill>
                  <a:srgbClr val="999999"/>
                </a:solidFill>
              </a:rPr>
              <a:t>Metodes</a:t>
            </a:r>
            <a:r>
              <a:rPr lang="en-US" sz="1400" dirty="0">
                <a:solidFill>
                  <a:srgbClr val="999999"/>
                </a:solidFill>
              </a:rPr>
              <a:t> un </a:t>
            </a:r>
            <a:r>
              <a:rPr lang="en-US" sz="1400" dirty="0" err="1">
                <a:solidFill>
                  <a:srgbClr val="999999"/>
                </a:solidFill>
              </a:rPr>
              <a:t>algoritma</a:t>
            </a:r>
            <a:r>
              <a:rPr lang="en-US" sz="1400" dirty="0">
                <a:solidFill>
                  <a:srgbClr val="999999"/>
                </a:solidFill>
              </a:rPr>
              <a:t> </a:t>
            </a:r>
            <a:r>
              <a:rPr lang="en-US" sz="1400" dirty="0" err="1">
                <a:solidFill>
                  <a:srgbClr val="999999"/>
                </a:solidFill>
              </a:rPr>
              <a:t>apraksts</a:t>
            </a:r>
            <a:r>
              <a:rPr lang="en-US" sz="1400" dirty="0">
                <a:solidFill>
                  <a:srgbClr val="999999"/>
                </a:solidFill>
              </a:rPr>
              <a:t> + </a:t>
            </a:r>
            <a:r>
              <a:rPr lang="en-US" sz="1400" dirty="0" err="1">
                <a:solidFill>
                  <a:srgbClr val="999999"/>
                </a:solidFill>
              </a:rPr>
              <a:t>Sagatavota</a:t>
            </a:r>
            <a:r>
              <a:rPr lang="en-US" sz="1400" dirty="0">
                <a:solidFill>
                  <a:srgbClr val="999999"/>
                </a:solidFill>
              </a:rPr>
              <a:t> </a:t>
            </a:r>
            <a:r>
              <a:rPr lang="en-US" sz="1400" dirty="0" err="1">
                <a:solidFill>
                  <a:srgbClr val="999999"/>
                </a:solidFill>
              </a:rPr>
              <a:t>publikācija</a:t>
            </a:r>
            <a:r>
              <a:rPr lang="en-US" sz="1400" dirty="0">
                <a:solidFill>
                  <a:srgbClr val="999999"/>
                </a:solidFill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400" dirty="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7019925" y="65198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98975" y="274625"/>
            <a:ext cx="85878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Rezultāti 1/1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83825" y="1417625"/>
            <a:ext cx="8795100" cy="470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300" b="1" i="1"/>
              <a:t>Formāla zināšanu struktūru transformācijas metode un algoritms</a:t>
            </a:r>
          </a:p>
          <a:p>
            <a:pPr marL="914400" lvl="1" indent="-317500" rtl="0">
              <a:spcBef>
                <a:spcPts val="640"/>
              </a:spcBef>
              <a:buSzPct val="100000"/>
            </a:pPr>
            <a:r>
              <a:rPr lang="en-US" sz="1400"/>
              <a:t>Vinčas pārvietošanas sistēmas apraksts, izmantojot I4S, ņemot vērā kompānijas “ICD Software” eksperta norādījumus</a:t>
            </a:r>
          </a:p>
          <a:p>
            <a:pPr marL="914400" lvl="1" indent="-317500" algn="just">
              <a:spcBef>
                <a:spcPts val="0"/>
              </a:spcBef>
              <a:buSzPct val="100000"/>
            </a:pPr>
            <a:r>
              <a:rPr lang="en-US" sz="1400"/>
              <a:t>Detalizēts sistēmas apraksts → morfoloģiskās struktūras modelis (MSM) → funkcionālās struktūras modelis uzvedības telpā (FSM UT) → funkcionālās struktūras modelis parametru telpā (FMS PT) 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4698185"/>
            <a:ext cx="2133599" cy="147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821" y="4203000"/>
            <a:ext cx="1806425" cy="124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0025" y="5557924"/>
            <a:ext cx="1806424" cy="10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6">
            <a:alphaModFix/>
          </a:blip>
          <a:srcRect t="-5263" r="-1999"/>
          <a:stretch/>
        </p:blipFill>
        <p:spPr>
          <a:xfrm>
            <a:off x="5285626" y="4355073"/>
            <a:ext cx="3489922" cy="21647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5" name="Shape 145"/>
          <p:cNvSpPr/>
          <p:nvPr/>
        </p:nvSpPr>
        <p:spPr>
          <a:xfrm>
            <a:off x="2286000" y="5431875"/>
            <a:ext cx="503350" cy="377500"/>
          </a:xfrm>
          <a:custGeom>
            <a:avLst/>
            <a:gdLst/>
            <a:ahLst/>
            <a:cxnLst/>
            <a:rect l="0" t="0" r="0" b="0"/>
            <a:pathLst>
              <a:path w="20134" h="15100" extrusionOk="0">
                <a:moveTo>
                  <a:pt x="0" y="15100"/>
                </a:moveTo>
                <a:cubicBezTo>
                  <a:pt x="1957" y="14401"/>
                  <a:pt x="8389" y="13422"/>
                  <a:pt x="11745" y="10906"/>
                </a:cubicBezTo>
                <a:cubicBezTo>
                  <a:pt x="15100" y="8389"/>
                  <a:pt x="18735" y="1817"/>
                  <a:pt x="20134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46" name="Shape 146"/>
          <p:cNvSpPr/>
          <p:nvPr/>
        </p:nvSpPr>
        <p:spPr>
          <a:xfrm rot="-6303126">
            <a:off x="4141193" y="5206767"/>
            <a:ext cx="503355" cy="377503"/>
          </a:xfrm>
          <a:custGeom>
            <a:avLst/>
            <a:gdLst/>
            <a:ahLst/>
            <a:cxnLst/>
            <a:rect l="0" t="0" r="0" b="0"/>
            <a:pathLst>
              <a:path w="20134" h="15100" extrusionOk="0">
                <a:moveTo>
                  <a:pt x="0" y="15100"/>
                </a:moveTo>
                <a:cubicBezTo>
                  <a:pt x="1957" y="14401"/>
                  <a:pt x="8389" y="13422"/>
                  <a:pt x="11745" y="10906"/>
                </a:cubicBezTo>
                <a:cubicBezTo>
                  <a:pt x="15100" y="8389"/>
                  <a:pt x="18735" y="1817"/>
                  <a:pt x="20134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</p:sp>
      <p:sp>
        <p:nvSpPr>
          <p:cNvPr id="147" name="Shape 147"/>
          <p:cNvSpPr/>
          <p:nvPr/>
        </p:nvSpPr>
        <p:spPr>
          <a:xfrm rot="10599466">
            <a:off x="4826996" y="5663972"/>
            <a:ext cx="503350" cy="377500"/>
          </a:xfrm>
          <a:custGeom>
            <a:avLst/>
            <a:gdLst/>
            <a:ahLst/>
            <a:cxnLst/>
            <a:rect l="0" t="0" r="0" b="0"/>
            <a:pathLst>
              <a:path w="20134" h="15100" extrusionOk="0">
                <a:moveTo>
                  <a:pt x="0" y="15100"/>
                </a:moveTo>
                <a:cubicBezTo>
                  <a:pt x="1957" y="14401"/>
                  <a:pt x="8389" y="13422"/>
                  <a:pt x="11745" y="10906"/>
                </a:cubicBezTo>
                <a:cubicBezTo>
                  <a:pt x="15100" y="8389"/>
                  <a:pt x="18735" y="1817"/>
                  <a:pt x="20134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triangle" w="lg" len="lg"/>
            <a:tailEnd type="none" w="lg" len="lg"/>
          </a:ln>
        </p:spPr>
      </p:sp>
      <p:sp>
        <p:nvSpPr>
          <p:cNvPr id="148" name="Shape 148"/>
          <p:cNvSpPr txBox="1"/>
          <p:nvPr/>
        </p:nvSpPr>
        <p:spPr>
          <a:xfrm>
            <a:off x="6313437" y="3989975"/>
            <a:ext cx="14343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FSM PT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085725" y="5438075"/>
            <a:ext cx="14343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FSM UT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2576875" y="3913775"/>
            <a:ext cx="14343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MSM</a:t>
            </a:r>
          </a:p>
        </p:txBody>
      </p:sp>
      <p:sp>
        <p:nvSpPr>
          <p:cNvPr id="15" name="Shape 225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3200" y="2492900"/>
            <a:ext cx="6097500" cy="41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Rezultāti 2/3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23850" y="1393825"/>
            <a:ext cx="8507400" cy="9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1"/>
              <a:t>A</a:t>
            </a:r>
            <a:r>
              <a:rPr lang="en-US" sz="23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pmācības mehānisms intelektuālu aģentu zināšanu struktūru autonomai papildināšanai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246062" y="274637"/>
            <a:ext cx="7137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Rezultāti 1/3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68312" y="1412875"/>
            <a:ext cx="8207375" cy="4713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3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IKAS un aģentos balstītas emocionāli intelektuālas mācību sistēmas modelis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7019925" y="65198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133600"/>
            <a:ext cx="7561261" cy="410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475" y="2708275"/>
            <a:ext cx="5437187" cy="340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50" y="3500437"/>
            <a:ext cx="8501061" cy="144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074" y="2133526"/>
            <a:ext cx="7665674" cy="45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/>
              <a:t>2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uzdevums: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/>
              <a:t>Procesu un zināšanu struktūru savietojamības identifikācijas un atspoguļošanas pieeju un metožu izstrāde</a:t>
            </a:r>
          </a:p>
          <a:p>
            <a:pPr marL="0" lvl="0" indent="0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/>
              <a:t>(Sagatavota zinātniskā publikācija  vai zinātniskais pārskats)</a:t>
            </a:r>
          </a:p>
          <a:p>
            <a:pPr marL="0" lvl="0" indent="-698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0000"/>
              <a:buFont typeface="Arial"/>
              <a:buNone/>
            </a:pPr>
            <a:endParaRPr sz="2200" b="1">
              <a:solidFill>
                <a:srgbClr val="999999"/>
              </a:solidFill>
            </a:endParaRPr>
          </a:p>
          <a:p>
            <a:pPr marL="0" lvl="0" indent="-698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 b="1">
                <a:solidFill>
                  <a:srgbClr val="999999"/>
                </a:solidFill>
              </a:rPr>
              <a:t>1. posma uzdevums:</a:t>
            </a:r>
          </a:p>
          <a:p>
            <a:pPr marL="0" lvl="0" indent="-698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rgbClr val="999999"/>
                </a:solidFill>
              </a:rPr>
              <a:t>Saistīto darbu izpēte procesu, uzņēmumarhitektūru un zināšanu strukturālās savietojamības jomā un ideālā sasaistes modeļa sākotnējās skices izstrāde</a:t>
            </a:r>
          </a:p>
          <a:p>
            <a:pPr marL="0" lvl="0" indent="-698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solidFill>
                  <a:srgbClr val="999999"/>
                </a:solidFill>
              </a:rPr>
              <a:t>(Sagatavota publikācija)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45526" y="274637"/>
            <a:ext cx="713815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25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45526" y="274637"/>
            <a:ext cx="71382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Rezultāti 1/3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-US" sz="2300" b="1" i="1">
                <a:solidFill>
                  <a:srgbClr val="222222"/>
                </a:solidFill>
              </a:rPr>
              <a:t>Izstrādāts ietvars (FREEDOM angl.), kas operacionālus biznesa procesus ieskauj gan no tā attīstīšanas, gan vadības viedokļa, tādējādi veidojot pamatu nepārtrauktai prasību inženierijai, kas nepieciešama procesu attīstībai</a:t>
            </a:r>
          </a:p>
          <a:p>
            <a:pPr marL="203200" lvl="0" indent="0">
              <a:spcBef>
                <a:spcPts val="0"/>
              </a:spcBef>
              <a:buNone/>
            </a:pPr>
            <a:endParaRPr sz="2300" b="1" i="1"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24" y="2610225"/>
            <a:ext cx="7663748" cy="38873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25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45526" y="274637"/>
            <a:ext cx="71382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Rezultāti 2/3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-US" sz="2300"/>
              <a:t>Nepārtrauktas prasību inženierijas un FREEDOM ietvara kontekstā ir izstrādātas pieejas/metodes:</a:t>
            </a:r>
          </a:p>
          <a:p>
            <a:pPr marL="457200" lvl="0" indent="-3746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300"/>
              <a:t>ārējo informācijas avotu savietojamības analīzei</a:t>
            </a:r>
          </a:p>
          <a:p>
            <a:pPr marL="457200" lvl="0" indent="-374650" rtl="0">
              <a:spcBef>
                <a:spcPts val="0"/>
              </a:spcBef>
              <a:buSzPct val="100000"/>
            </a:pPr>
            <a:r>
              <a:rPr lang="en-US" sz="2300"/>
              <a:t>prasību mantojamībai multiprojektu vidē</a:t>
            </a:r>
          </a:p>
          <a:p>
            <a:pPr marL="457200" lvl="0" indent="-3746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300"/>
              <a:t>informācijas drošības auditam</a:t>
            </a:r>
          </a:p>
          <a:p>
            <a:pPr marL="457200" lvl="0" indent="-3746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300"/>
              <a:t>laika dimensijas iekļaušanai uzņēmumarhitektūras un biznesa procesu integrētā modelī</a:t>
            </a:r>
          </a:p>
          <a:p>
            <a:pPr marL="457200" lvl="0" indent="-3746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300"/>
              <a:t>biznesa objektu stāvokļu atspoguļošanai</a:t>
            </a:r>
          </a:p>
          <a:p>
            <a:pPr lvl="0">
              <a:spcBef>
                <a:spcPts val="0"/>
              </a:spcBef>
              <a:buNone/>
            </a:pPr>
            <a:endParaRPr sz="2300"/>
          </a:p>
        </p:txBody>
      </p:sp>
      <p:sp>
        <p:nvSpPr>
          <p:cNvPr id="5" name="Shape 225"/>
          <p:cNvSpPr txBox="1"/>
          <p:nvPr/>
        </p:nvSpPr>
        <p:spPr>
          <a:xfrm>
            <a:off x="7019925" y="6519862"/>
            <a:ext cx="2133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RTU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TU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2175</Words>
  <Application>Microsoft Macintosh PowerPoint</Application>
  <PresentationFormat>On-screen Show (4:3)</PresentationFormat>
  <Paragraphs>215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2_RTU</vt:lpstr>
      <vt:lpstr>Office Theme</vt:lpstr>
      <vt:lpstr>1_RTU</vt:lpstr>
      <vt:lpstr>Rīgas Tehniskā universitāte Datorzinātnes un informācijas tehnoloģijas fakultāte</vt:lpstr>
      <vt:lpstr>Uzdevumi 1. un 2.posmā</vt:lpstr>
      <vt:lpstr>PowerPoint Presentation</vt:lpstr>
      <vt:lpstr>Rezultāti 1/1</vt:lpstr>
      <vt:lpstr>Rezultāti 2/3</vt:lpstr>
      <vt:lpstr>Rezultāti 1/3</vt:lpstr>
      <vt:lpstr>PowerPoint Presentation</vt:lpstr>
      <vt:lpstr>Rezultāti 1/3</vt:lpstr>
      <vt:lpstr>Rezultāti 2/3</vt:lpstr>
      <vt:lpstr>Rezultāti 3/3</vt:lpstr>
      <vt:lpstr>PowerPoint Presentation</vt:lpstr>
      <vt:lpstr>Rezultāti 1/3</vt:lpstr>
      <vt:lpstr>Rezultāti 2/3</vt:lpstr>
      <vt:lpstr>Rezultāti 3/3</vt:lpstr>
      <vt:lpstr>RTU DITF pētījumu publicitāte</vt:lpstr>
      <vt:lpstr>Sadarbības partneri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Rīgas Tehniskā universitāte Datorzinātnes un informācijas tehnoloģijas fakultāte</dc:title>
  <cp:lastModifiedBy>Peteris Rudzajs</cp:lastModifiedBy>
  <cp:revision>25</cp:revision>
  <dcterms:modified xsi:type="dcterms:W3CDTF">2016-03-30T11:18:54Z</dcterms:modified>
</cp:coreProperties>
</file>