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60" r:id="rId2"/>
    <p:sldId id="262" r:id="rId3"/>
    <p:sldId id="316" r:id="rId4"/>
    <p:sldId id="318" r:id="rId5"/>
    <p:sldId id="324" r:id="rId6"/>
    <p:sldId id="317" r:id="rId7"/>
    <p:sldId id="319" r:id="rId8"/>
    <p:sldId id="320" r:id="rId9"/>
    <p:sldId id="321" r:id="rId10"/>
    <p:sldId id="325" r:id="rId11"/>
    <p:sldId id="314" r:id="rId12"/>
    <p:sldId id="323" r:id="rId13"/>
    <p:sldId id="322" r:id="rId14"/>
    <p:sldId id="315" r:id="rId15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34" autoAdjust="0"/>
    <p:restoredTop sz="94660"/>
  </p:normalViewPr>
  <p:slideViewPr>
    <p:cSldViewPr snapToGrid="0">
      <p:cViewPr>
        <p:scale>
          <a:sx n="75" d="100"/>
          <a:sy n="75" d="100"/>
        </p:scale>
        <p:origin x="1056" y="-175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7" d="100"/>
          <a:sy n="67" d="100"/>
        </p:scale>
        <p:origin x="226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C8D81-1651-4CD3-98C7-40B27DBC4435}" type="datetimeFigureOut">
              <a:rPr lang="lv-LV" smtClean="0"/>
              <a:t>30.03.2016.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0C039-2F76-4031-BDAC-86F5C29E52B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15942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6365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0070C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30173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37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118B-E3C9-4DB9-AB31-FEE93793F620}" type="datetimeFigureOut">
              <a:rPr lang="lv-LV" smtClean="0"/>
              <a:t>30.03.2016.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B65A-B0E7-40B9-BE84-F98B5CF80C7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1770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118B-E3C9-4DB9-AB31-FEE93793F620}" type="datetimeFigureOut">
              <a:rPr lang="lv-LV" smtClean="0"/>
              <a:t>30.03.2016.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B65A-B0E7-40B9-BE84-F98B5CF80C7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6183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1984" y="60331"/>
            <a:ext cx="6822016" cy="808562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rgbClr val="0070C0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7553"/>
            <a:ext cx="7886700" cy="5023914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46048" y="6483356"/>
            <a:ext cx="2057400" cy="365125"/>
          </a:xfrm>
        </p:spPr>
        <p:txBody>
          <a:bodyPr/>
          <a:lstStyle/>
          <a:p>
            <a:fld id="{C9E6118B-E3C9-4DB9-AB31-FEE93793F620}" type="datetimeFigureOut">
              <a:rPr lang="lv-LV" smtClean="0"/>
              <a:t>30.03.2016.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25216" y="6483353"/>
            <a:ext cx="2057400" cy="365125"/>
          </a:xfrm>
        </p:spPr>
        <p:txBody>
          <a:bodyPr/>
          <a:lstStyle/>
          <a:p>
            <a:fld id="{2730B65A-B0E7-40B9-BE84-F98B5CF80C7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04090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2321984" y="60331"/>
            <a:ext cx="6822016" cy="8085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 txBox="1">
            <a:spLocks/>
          </p:cNvSpPr>
          <p:nvPr userDrawn="1"/>
        </p:nvSpPr>
        <p:spPr>
          <a:xfrm>
            <a:off x="146048" y="648335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E6118B-E3C9-4DB9-AB31-FEE93793F620}" type="datetimeFigureOut">
              <a:rPr lang="lv-LV" smtClean="0"/>
              <a:pPr/>
              <a:t>30.03.2016.</a:t>
            </a:fld>
            <a:endParaRPr lang="lv-LV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25216" y="6483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v-LV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730B65A-B0E7-40B9-BE84-F98B5CF80C75}" type="slidenum">
              <a:rPr lang="lv-LV" smtClean="0"/>
              <a:pPr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154324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118B-E3C9-4DB9-AB31-FEE93793F620}" type="datetimeFigureOut">
              <a:rPr lang="lv-LV" smtClean="0"/>
              <a:t>30.03.2016.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B65A-B0E7-40B9-BE84-F98B5CF80C7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42347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118B-E3C9-4DB9-AB31-FEE93793F620}" type="datetimeFigureOut">
              <a:rPr lang="lv-LV" smtClean="0"/>
              <a:t>30.03.2016.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B65A-B0E7-40B9-BE84-F98B5CF80C7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67939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118B-E3C9-4DB9-AB31-FEE93793F620}" type="datetimeFigureOut">
              <a:rPr lang="lv-LV" smtClean="0"/>
              <a:t>30.03.2016.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B65A-B0E7-40B9-BE84-F98B5CF80C7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42094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118B-E3C9-4DB9-AB31-FEE93793F620}" type="datetimeFigureOut">
              <a:rPr lang="lv-LV" smtClean="0"/>
              <a:t>30.03.2016.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B65A-B0E7-40B9-BE84-F98B5CF80C7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1032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118B-E3C9-4DB9-AB31-FEE93793F620}" type="datetimeFigureOut">
              <a:rPr lang="lv-LV" smtClean="0"/>
              <a:t>30.03.2016.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B65A-B0E7-40B9-BE84-F98B5CF80C7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85262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118B-E3C9-4DB9-AB31-FEE93793F620}" type="datetimeFigureOut">
              <a:rPr lang="lv-LV" smtClean="0"/>
              <a:t>30.03.2016.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B65A-B0E7-40B9-BE84-F98B5CF80C7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0432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253067"/>
            <a:ext cx="7886700" cy="4923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6118B-E3C9-4DB9-AB31-FEE93793F620}" type="datetimeFigureOut">
              <a:rPr lang="lv-LV" smtClean="0"/>
              <a:t>30.03.2016.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0B65A-B0E7-40B9-BE84-F98B5CF80C7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62745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93962"/>
            <a:ext cx="7772400" cy="3321170"/>
          </a:xfrm>
        </p:spPr>
        <p:txBody>
          <a:bodyPr/>
          <a:lstStyle/>
          <a:p>
            <a:r>
              <a:rPr lang="lv-LV" sz="4400" b="1" dirty="0" smtClean="0"/>
              <a:t>Dzeramā </a:t>
            </a:r>
            <a:r>
              <a:rPr lang="lv-LV" sz="4400" b="1" dirty="0"/>
              <a:t>ūdens kvalitātes stabilitāte pilota mēroga ūdens apgādes </a:t>
            </a:r>
            <a:r>
              <a:rPr lang="lv-LV" sz="4400" b="1" dirty="0" smtClean="0"/>
              <a:t>sistēmā</a:t>
            </a:r>
            <a:br>
              <a:rPr lang="lv-LV" sz="4400" b="1" dirty="0" smtClean="0"/>
            </a:br>
            <a:r>
              <a:rPr lang="lv-LV" sz="3600" dirty="0"/>
              <a:t/>
            </a:r>
            <a:br>
              <a:rPr lang="lv-LV" sz="3600" dirty="0"/>
            </a:br>
            <a:r>
              <a:rPr lang="lv-LV" sz="2600" dirty="0" smtClean="0"/>
              <a:t>VPP </a:t>
            </a:r>
            <a:r>
              <a:rPr lang="lv-LV" sz="2600" dirty="0"/>
              <a:t>Projekts Nr.4 – Tehnoloģijas drošai un uzticamai gudrajai pilsētai (GUDPILS</a:t>
            </a:r>
            <a:r>
              <a:rPr lang="lv-LV" sz="2600" dirty="0" smtClean="0"/>
              <a:t>)</a:t>
            </a:r>
            <a:endParaRPr lang="lv-LV" sz="2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693434"/>
            <a:ext cx="6858000" cy="767750"/>
          </a:xfrm>
        </p:spPr>
        <p:txBody>
          <a:bodyPr>
            <a:normAutofit lnSpcReduction="10000"/>
          </a:bodyPr>
          <a:lstStyle/>
          <a:p>
            <a:r>
              <a:rPr lang="lv-LV" sz="2200" b="1" dirty="0">
                <a:latin typeface="+mj-lt"/>
                <a:ea typeface="+mj-ea"/>
                <a:cs typeface="+mj-cs"/>
              </a:rPr>
              <a:t>Sandis Dejus</a:t>
            </a:r>
          </a:p>
          <a:p>
            <a:r>
              <a:rPr lang="lv-LV" sz="2200" b="1" dirty="0">
                <a:latin typeface="+mj-lt"/>
                <a:ea typeface="+mj-ea"/>
                <a:cs typeface="+mj-cs"/>
              </a:rPr>
              <a:t>2016</a:t>
            </a:r>
          </a:p>
        </p:txBody>
      </p:sp>
      <p:pic>
        <p:nvPicPr>
          <p:cNvPr id="6" name="Picture 11" descr="http://www.edi.lv/media/uploads/UserFiles/projekti/vpp/sophis/Sophis_logo_fi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023" y="4613404"/>
            <a:ext cx="2185903" cy="1003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51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Ilgtermiņa monitorings</a:t>
            </a:r>
            <a:endParaRPr lang="lv-LV" dirty="0"/>
          </a:p>
        </p:txBody>
      </p:sp>
      <p:pic>
        <p:nvPicPr>
          <p:cNvPr id="9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944" y="2555360"/>
            <a:ext cx="5072312" cy="29507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38224" y="1756231"/>
            <a:ext cx="2695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tx2"/>
                </a:solidFill>
              </a:rPr>
              <a:t>Nemainīga ūdens plūsma -&gt; stabilie mikrobioloģiskie parametri</a:t>
            </a:r>
            <a:endParaRPr lang="lv-LV" sz="1400" dirty="0">
              <a:solidFill>
                <a:schemeClr val="tx2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733800" y="1837570"/>
            <a:ext cx="0" cy="132473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616426" y="1876282"/>
            <a:ext cx="17780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400" dirty="0" smtClean="0">
                <a:solidFill>
                  <a:schemeClr val="tx2"/>
                </a:solidFill>
              </a:rPr>
              <a:t>Stabilizēšanās</a:t>
            </a:r>
            <a:endParaRPr lang="lv-LV" sz="1400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80256" y="2739376"/>
            <a:ext cx="351472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b="1" dirty="0" smtClean="0">
                <a:solidFill>
                  <a:schemeClr val="tx2"/>
                </a:solidFill>
              </a:rPr>
              <a:t>Novērota īslaicīga kvalitātes pasliktināšanās</a:t>
            </a:r>
          </a:p>
          <a:p>
            <a:endParaRPr lang="lv-LV" sz="1400" dirty="0" smtClean="0">
              <a:solidFill>
                <a:schemeClr val="tx2"/>
              </a:solidFill>
            </a:endParaRPr>
          </a:p>
          <a:p>
            <a:r>
              <a:rPr lang="lv-LV" sz="1400" dirty="0" smtClean="0">
                <a:solidFill>
                  <a:schemeClr val="tx2"/>
                </a:solidFill>
              </a:rPr>
              <a:t>Kopēju (TCC) un «dzīvu» (ICC) baktēriju skaita atšķirības starp punktiem A un B (vidēji 9 % un 17 %)</a:t>
            </a:r>
          </a:p>
          <a:p>
            <a:endParaRPr lang="lv-LV" sz="1400" dirty="0">
              <a:solidFill>
                <a:schemeClr val="tx2"/>
              </a:solidFill>
            </a:endParaRPr>
          </a:p>
          <a:p>
            <a:r>
              <a:rPr lang="lv-LV" sz="1400" dirty="0" smtClean="0">
                <a:solidFill>
                  <a:schemeClr val="tx2"/>
                </a:solidFill>
              </a:rPr>
              <a:t>Tālāka stacija (B) vairāk reaģē uz plūsmas izmaiņām</a:t>
            </a:r>
          </a:p>
          <a:p>
            <a:endParaRPr lang="lv-LV" sz="1400" dirty="0">
              <a:solidFill>
                <a:schemeClr val="tx2"/>
              </a:solidFill>
            </a:endParaRPr>
          </a:p>
          <a:p>
            <a:endParaRPr lang="lv-LV" sz="1400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0785" y="1248945"/>
            <a:ext cx="5238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b="1" dirty="0" smtClean="0"/>
              <a:t>Mikrobioloģiskie rādītāji</a:t>
            </a:r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3152275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Brīdinājuma sistēma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7552"/>
            <a:ext cx="7886700" cy="5236379"/>
          </a:xfrm>
        </p:spPr>
        <p:txBody>
          <a:bodyPr/>
          <a:lstStyle/>
          <a:p>
            <a:pPr marL="0" indent="0">
              <a:buNone/>
            </a:pPr>
            <a:endParaRPr lang="lv-LV" sz="2200" dirty="0"/>
          </a:p>
          <a:p>
            <a:pPr marL="0" indent="0">
              <a:buNone/>
            </a:pPr>
            <a:endParaRPr lang="lv-LV" sz="2200" dirty="0" smtClean="0"/>
          </a:p>
          <a:p>
            <a:pPr marL="0" indent="0">
              <a:buNone/>
            </a:pPr>
            <a:endParaRPr lang="lv-LV" sz="2200" dirty="0" smtClean="0"/>
          </a:p>
          <a:p>
            <a:pPr marL="0" indent="0">
              <a:buNone/>
            </a:pPr>
            <a:endParaRPr lang="lv-LV" sz="2200" dirty="0"/>
          </a:p>
          <a:p>
            <a:pPr marL="0" indent="0">
              <a:buNone/>
            </a:pPr>
            <a:endParaRPr lang="lv-LV" sz="2200" dirty="0" smtClean="0"/>
          </a:p>
          <a:p>
            <a:pPr marL="0" indent="0">
              <a:buNone/>
            </a:pPr>
            <a:endParaRPr lang="lv-LV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9" t="38220"/>
          <a:stretch/>
        </p:blipFill>
        <p:spPr bwMode="auto">
          <a:xfrm>
            <a:off x="0" y="2981927"/>
            <a:ext cx="6088615" cy="325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2321984" y="2478154"/>
            <a:ext cx="434470" cy="61005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03313" y="5804449"/>
            <a:ext cx="45587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Sensori – pH, T, p, TOC, </a:t>
            </a:r>
            <a:r>
              <a:rPr lang="lv-LV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ATF</a:t>
            </a:r>
            <a:r>
              <a:rPr lang="lv-LV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,...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553" y="1417638"/>
            <a:ext cx="3266247" cy="22800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Arc 12"/>
          <p:cNvSpPr/>
          <p:nvPr/>
        </p:nvSpPr>
        <p:spPr>
          <a:xfrm rot="19830663">
            <a:off x="2575400" y="2292923"/>
            <a:ext cx="3033699" cy="1121878"/>
          </a:xfrm>
          <a:prstGeom prst="arc">
            <a:avLst>
              <a:gd name="adj1" fmla="val 10892815"/>
              <a:gd name="adj2" fmla="val 5264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4" descr="https://lh5.ggpht.com/QcT9zc1DpgxGoDTG-176ESqv0mrdWnIfL8B8YcsLSBa6KX53VwHBrE9CHc0lQIaMp10D=w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718" y="408881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33061" y="2028002"/>
            <a:ext cx="20904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Piesārņojums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Water Contamin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308" y="4055472"/>
            <a:ext cx="1543050" cy="14954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17" name="Striped Right Arrow 16"/>
          <p:cNvSpPr/>
          <p:nvPr/>
        </p:nvSpPr>
        <p:spPr>
          <a:xfrm rot="5400000">
            <a:off x="1322320" y="2906597"/>
            <a:ext cx="1113183" cy="251791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0385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5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Publicitāte</a:t>
            </a:r>
            <a:endParaRPr lang="lv-LV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grpSp>
        <p:nvGrpSpPr>
          <p:cNvPr id="21" name="Group 20"/>
          <p:cNvGrpSpPr/>
          <p:nvPr/>
        </p:nvGrpSpPr>
        <p:grpSpPr>
          <a:xfrm>
            <a:off x="620023" y="1428514"/>
            <a:ext cx="7886700" cy="2302650"/>
            <a:chOff x="0" y="272507"/>
            <a:chExt cx="7886700" cy="2302650"/>
          </a:xfrm>
        </p:grpSpPr>
        <p:sp>
          <p:nvSpPr>
            <p:cNvPr id="31" name="Rectangle 30"/>
            <p:cNvSpPr/>
            <p:nvPr/>
          </p:nvSpPr>
          <p:spPr>
            <a:xfrm>
              <a:off x="0" y="272507"/>
              <a:ext cx="7886700" cy="2302650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0" y="272507"/>
              <a:ext cx="7886700" cy="23026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12096" tIns="354076" rIns="612096" bIns="120904" numCol="1" spcCol="1270" anchor="t" anchorCtr="0">
              <a:noAutofit/>
            </a:bodyPr>
            <a:lstStyle/>
            <a:p>
              <a:pPr marL="171450" lvl="1" indent="-17145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lv-LV" kern="1200" dirty="0" smtClean="0">
                  <a:latin typeface="+mj-lt"/>
                  <a:cs typeface="Arial" panose="020B0604020202020204" pitchFamily="34" charset="0"/>
                </a:rPr>
                <a:t>Dejus S., Nescerecka A., Nazarovs S., Juhna T., </a:t>
              </a:r>
              <a:r>
                <a:rPr lang="lv-LV" i="1" kern="1200" dirty="0" smtClean="0">
                  <a:latin typeface="+mj-lt"/>
                  <a:cs typeface="Arial" panose="020B0604020202020204" pitchFamily="34" charset="0"/>
                </a:rPr>
                <a:t>Review on Existing and Emerging Biological Contamination Detection Tools for Drinking Water Distribution Systems (DWDS) Online Monitoring</a:t>
              </a:r>
              <a:r>
                <a:rPr lang="lv-LV" kern="1200" dirty="0" smtClean="0">
                  <a:latin typeface="+mj-lt"/>
                  <a:cs typeface="Arial" panose="020B0604020202020204" pitchFamily="34" charset="0"/>
                </a:rPr>
                <a:t>, Proceedings of the 7th IWA Eastern European Water Professionals Conference for young and senior water professionals, Belgrade, 2015, p.320-332</a:t>
              </a:r>
              <a:endParaRPr lang="lv-LV" kern="1200" dirty="0">
                <a:latin typeface="+mj-lt"/>
                <a:cs typeface="Arial" panose="020B0604020202020204" pitchFamily="34" charset="0"/>
              </a:endParaRPr>
            </a:p>
            <a:p>
              <a:pPr marL="171450" lvl="1" indent="-17145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lv-LV" kern="1200" dirty="0" smtClean="0">
                  <a:latin typeface="+mj-lt"/>
                  <a:cs typeface="Arial" panose="020B0604020202020204" pitchFamily="34" charset="0"/>
                </a:rPr>
                <a:t>Nescerecka A., Juhna T., Hammes F., </a:t>
              </a:r>
              <a:r>
                <a:rPr lang="en-US" i="1" kern="1200" dirty="0" err="1" smtClean="0">
                  <a:latin typeface="+mj-lt"/>
                  <a:cs typeface="Arial" panose="020B0604020202020204" pitchFamily="34" charset="0"/>
                </a:rPr>
                <a:t>Behavio</a:t>
              </a:r>
              <a:r>
                <a:rPr lang="lv-LV" i="1" kern="1200" dirty="0" smtClean="0">
                  <a:latin typeface="+mj-lt"/>
                  <a:cs typeface="Arial" panose="020B0604020202020204" pitchFamily="34" charset="0"/>
                </a:rPr>
                <a:t>u</a:t>
              </a:r>
              <a:r>
                <a:rPr lang="en-US" i="1" kern="1200" dirty="0" smtClean="0">
                  <a:latin typeface="+mj-lt"/>
                  <a:cs typeface="Arial" panose="020B0604020202020204" pitchFamily="34" charset="0"/>
                </a:rPr>
                <a:t>r  and stability of bacterial  ATP during chlorine disinfection </a:t>
              </a:r>
              <a:r>
                <a:rPr lang="lv-LV" i="1" kern="1200" dirty="0" smtClean="0">
                  <a:latin typeface="+mj-lt"/>
                  <a:cs typeface="Arial" panose="020B0604020202020204" pitchFamily="34" charset="0"/>
                </a:rPr>
                <a:t>- </a:t>
              </a:r>
              <a:r>
                <a:rPr lang="lv-LV" i="0" kern="1200" dirty="0" smtClean="0">
                  <a:latin typeface="+mj-lt"/>
                  <a:cs typeface="Arial" panose="020B0604020202020204" pitchFamily="34" charset="0"/>
                </a:rPr>
                <a:t>Iesniegta</a:t>
              </a:r>
              <a:endParaRPr lang="lv-LV" kern="1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014358" y="1199005"/>
            <a:ext cx="5520690" cy="501840"/>
            <a:chOff x="394335" y="21587"/>
            <a:chExt cx="5520690" cy="501840"/>
          </a:xfrm>
        </p:grpSpPr>
        <p:sp>
          <p:nvSpPr>
            <p:cNvPr id="29" name="Rounded Rectangle 28"/>
            <p:cNvSpPr/>
            <p:nvPr/>
          </p:nvSpPr>
          <p:spPr>
            <a:xfrm>
              <a:off x="394335" y="21587"/>
              <a:ext cx="5520690" cy="501840"/>
            </a:xfrm>
            <a:prstGeom prst="round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ounded Rectangle 6"/>
            <p:cNvSpPr/>
            <p:nvPr/>
          </p:nvSpPr>
          <p:spPr>
            <a:xfrm>
              <a:off x="418833" y="46085"/>
              <a:ext cx="5471694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8669" tIns="0" rIns="208669" bIns="0" numCol="1" spcCol="1270" anchor="ctr" anchorCtr="0">
              <a:noAutofit/>
            </a:bodyPr>
            <a:lstStyle/>
            <a:p>
              <a:pPr lvl="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000" kern="1200" dirty="0" smtClean="0">
                  <a:latin typeface="+mj-lt"/>
                  <a:cs typeface="Arial" panose="020B0604020202020204" pitchFamily="34" charset="0"/>
                </a:rPr>
                <a:t>Prezentēts konferencē un iesniegts:</a:t>
              </a:r>
              <a:endParaRPr lang="lv-LV" sz="2000" kern="1200" dirty="0">
                <a:latin typeface="+mj-lt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20023" y="4095295"/>
            <a:ext cx="7886700" cy="1874250"/>
            <a:chOff x="0" y="2917877"/>
            <a:chExt cx="7886700" cy="1874250"/>
          </a:xfrm>
        </p:grpSpPr>
        <p:sp>
          <p:nvSpPr>
            <p:cNvPr id="27" name="Rectangle 26"/>
            <p:cNvSpPr/>
            <p:nvPr/>
          </p:nvSpPr>
          <p:spPr>
            <a:xfrm>
              <a:off x="0" y="2917877"/>
              <a:ext cx="7886700" cy="1874250"/>
            </a:xfrm>
            <a:prstGeom prst="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0" y="2917877"/>
              <a:ext cx="7886700" cy="18742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12096" tIns="354076" rIns="612096" bIns="120904" numCol="1" spcCol="1270" anchor="t" anchorCtr="0">
              <a:noAutofit/>
            </a:bodyPr>
            <a:lstStyle/>
            <a:p>
              <a:pPr marL="171450" lvl="1" indent="-17145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lv-LV" dirty="0">
                  <a:latin typeface="+mj-lt"/>
                  <a:cs typeface="Arial" panose="020B0604020202020204" pitchFamily="34" charset="0"/>
                </a:rPr>
                <a:t>Nescerecka A., Hammes F., </a:t>
              </a:r>
              <a:r>
                <a:rPr lang="en-US" dirty="0" err="1">
                  <a:latin typeface="+mj-lt"/>
                  <a:cs typeface="Arial" panose="020B0604020202020204" pitchFamily="34" charset="0"/>
                </a:rPr>
                <a:t>Kötzch</a:t>
              </a:r>
              <a:r>
                <a:rPr lang="lv-LV" dirty="0">
                  <a:latin typeface="+mj-lt"/>
                  <a:cs typeface="Arial" panose="020B0604020202020204" pitchFamily="34" charset="0"/>
                </a:rPr>
                <a:t> S., Juhna T., </a:t>
              </a:r>
              <a:r>
                <a:rPr lang="en-US" i="1" dirty="0">
                  <a:latin typeface="+mj-lt"/>
                  <a:cs typeface="Arial" panose="020B0604020202020204" pitchFamily="34" charset="0"/>
                </a:rPr>
                <a:t>A pipeline for developing staining protocols for flow </a:t>
              </a:r>
              <a:r>
                <a:rPr lang="en-US" i="1" dirty="0" err="1">
                  <a:latin typeface="+mj-lt"/>
                  <a:cs typeface="Arial" panose="020B0604020202020204" pitchFamily="34" charset="0"/>
                </a:rPr>
                <a:t>cytometry</a:t>
              </a:r>
              <a:r>
                <a:rPr lang="en-US" i="1" dirty="0">
                  <a:latin typeface="+mj-lt"/>
                  <a:cs typeface="Arial" panose="020B0604020202020204" pitchFamily="34" charset="0"/>
                </a:rPr>
                <a:t>, demonstrated with SYBR Green I and </a:t>
              </a:r>
              <a:r>
                <a:rPr lang="en-US" i="1" dirty="0" err="1">
                  <a:latin typeface="+mj-lt"/>
                  <a:cs typeface="Arial" panose="020B0604020202020204" pitchFamily="34" charset="0"/>
                </a:rPr>
                <a:t>propidium</a:t>
              </a:r>
              <a:r>
                <a:rPr lang="en-US" i="1" dirty="0">
                  <a:latin typeface="+mj-lt"/>
                  <a:cs typeface="Arial" panose="020B0604020202020204" pitchFamily="34" charset="0"/>
                </a:rPr>
                <a:t> iodide viability staining </a:t>
              </a:r>
              <a:endParaRPr lang="lv-LV" i="1" dirty="0">
                <a:latin typeface="+mj-lt"/>
                <a:cs typeface="Arial" panose="020B0604020202020204" pitchFamily="34" charset="0"/>
              </a:endParaRPr>
            </a:p>
            <a:p>
              <a:pPr marL="171450" lvl="1" indent="-171450" algn="l" defTabSz="7556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lv-LV" dirty="0">
                  <a:latin typeface="+mj-lt"/>
                  <a:cs typeface="Arial" panose="020B0604020202020204" pitchFamily="34" charset="0"/>
                </a:rPr>
                <a:t>Dejus, S., Rusenieks, R., Nescerecka, A., Nazarovs, S., Juhna, T. (2016) </a:t>
              </a:r>
              <a:r>
                <a:rPr lang="lv-LV" i="1" dirty="0">
                  <a:latin typeface="+mj-lt"/>
                  <a:cs typeface="Arial" panose="020B0604020202020204" pitchFamily="34" charset="0"/>
                </a:rPr>
                <a:t>Long term drinking water quality monitoring in drinking water supply systems by on-line sensors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014358" y="3844375"/>
            <a:ext cx="5520690" cy="501840"/>
            <a:chOff x="394335" y="2666957"/>
            <a:chExt cx="5520690" cy="501840"/>
          </a:xfrm>
        </p:grpSpPr>
        <p:sp>
          <p:nvSpPr>
            <p:cNvPr id="25" name="Rounded Rectangle 24"/>
            <p:cNvSpPr/>
            <p:nvPr/>
          </p:nvSpPr>
          <p:spPr>
            <a:xfrm>
              <a:off x="394335" y="2666957"/>
              <a:ext cx="5520690" cy="501840"/>
            </a:xfrm>
            <a:prstGeom prst="roundRect">
              <a:avLst/>
            </a:prstGeom>
          </p:spPr>
          <p:style>
            <a:lnRef idx="2">
              <a:schemeClr val="accent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ounded Rectangle 10"/>
            <p:cNvSpPr/>
            <p:nvPr/>
          </p:nvSpPr>
          <p:spPr>
            <a:xfrm>
              <a:off x="418833" y="2691455"/>
              <a:ext cx="5471694" cy="4528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08669" tIns="0" rIns="208669" bIns="0" numCol="1" spcCol="1270" anchor="ctr" anchorCtr="0">
              <a:noAutofit/>
            </a:bodyPr>
            <a:lstStyle/>
            <a:p>
              <a:pPr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lv-LV" sz="2000" dirty="0">
                  <a:latin typeface="+mj-lt"/>
                  <a:cs typeface="Arial" panose="020B0604020202020204" pitchFamily="34" charset="0"/>
                </a:rPr>
                <a:t>Sagatavošanas</a:t>
              </a:r>
              <a:r>
                <a:rPr lang="lv-LV" sz="17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lv-LV" sz="2000" dirty="0">
                  <a:latin typeface="+mj-lt"/>
                  <a:cs typeface="Arial" panose="020B0604020202020204" pitchFamily="34" charset="0"/>
                </a:rPr>
                <a:t>stadijā: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909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Turpmākie darbi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lv-LV" dirty="0" smtClean="0"/>
              <a:t>Dažāda </a:t>
            </a:r>
            <a:r>
              <a:rPr lang="lv-LV" dirty="0"/>
              <a:t>tipa piesārņojuma situāciju simulēšana pilota mēroga sistēmā</a:t>
            </a:r>
          </a:p>
          <a:p>
            <a:r>
              <a:rPr lang="lv-LV" dirty="0"/>
              <a:t>Mikrobioloģisko parametru monitorings</a:t>
            </a:r>
          </a:p>
          <a:p>
            <a:r>
              <a:rPr lang="lv-LV" dirty="0"/>
              <a:t>Mikrobioloģisko un fizikāli-ķīmisko parametru korelāciju noteikšana</a:t>
            </a:r>
          </a:p>
          <a:p>
            <a:r>
              <a:rPr lang="lv-LV" dirty="0"/>
              <a:t>Trauksmes signāla algoritma </a:t>
            </a:r>
            <a:r>
              <a:rPr lang="lv-LV" dirty="0" smtClean="0"/>
              <a:t>izstrāde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8431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Paldies!</a:t>
            </a:r>
            <a:endParaRPr lang="lv-LV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8376" y="4578673"/>
            <a:ext cx="908325" cy="1163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 descr="http://gmlab.srv2.molberts.lv/wp-content/uploads/wr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085" y="4560245"/>
            <a:ext cx="3086100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ntent Placeholder 2"/>
          <p:cNvSpPr txBox="1">
            <a:spLocks/>
          </p:cNvSpPr>
          <p:nvPr/>
        </p:nvSpPr>
        <p:spPr>
          <a:xfrm>
            <a:off x="1086553" y="5881590"/>
            <a:ext cx="6255026" cy="50358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lv-LV" sz="18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www.wrl.bf.rtu.lv</a:t>
            </a:r>
            <a:endParaRPr lang="en-GB" sz="18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" name="Picture 11" descr="http://www.edi.lv/media/uploads/UserFiles/projekti/vpp/sophis/Sophis_logo_fina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124" y="1999404"/>
            <a:ext cx="3780191" cy="173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28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374" y="1083600"/>
            <a:ext cx="6409342" cy="53193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Ūdensapgādes tīkls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8101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Ūdensapgādes tīkls</a:t>
            </a:r>
            <a:endParaRPr lang="lv-LV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12" y="1521458"/>
            <a:ext cx="7194430" cy="478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450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Ūdensapgādes tīkls</a:t>
            </a:r>
            <a:endParaRPr lang="lv-LV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46" y="1248915"/>
            <a:ext cx="6897337" cy="5059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187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Brīdinājuma sistēma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07552"/>
            <a:ext cx="7886700" cy="5236379"/>
          </a:xfrm>
        </p:spPr>
        <p:txBody>
          <a:bodyPr/>
          <a:lstStyle/>
          <a:p>
            <a:pPr marL="0" indent="0">
              <a:buNone/>
            </a:pPr>
            <a:endParaRPr lang="lv-LV" sz="2200" dirty="0"/>
          </a:p>
          <a:p>
            <a:pPr marL="0" indent="0">
              <a:buNone/>
            </a:pPr>
            <a:endParaRPr lang="lv-LV" sz="2200" dirty="0" smtClean="0"/>
          </a:p>
          <a:p>
            <a:pPr marL="0" indent="0">
              <a:buNone/>
            </a:pPr>
            <a:endParaRPr lang="lv-LV" sz="2200" dirty="0" smtClean="0"/>
          </a:p>
          <a:p>
            <a:pPr marL="0" indent="0">
              <a:buNone/>
            </a:pPr>
            <a:endParaRPr lang="lv-LV" sz="2200" dirty="0"/>
          </a:p>
          <a:p>
            <a:pPr marL="0" indent="0">
              <a:buNone/>
            </a:pPr>
            <a:endParaRPr lang="lv-LV" sz="2200" dirty="0" smtClean="0"/>
          </a:p>
          <a:p>
            <a:pPr marL="0" indent="0">
              <a:buNone/>
            </a:pPr>
            <a:endParaRPr lang="lv-LV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v-LV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9" t="38220"/>
          <a:stretch/>
        </p:blipFill>
        <p:spPr bwMode="auto">
          <a:xfrm>
            <a:off x="0" y="2981927"/>
            <a:ext cx="6088615" cy="3253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2321984" y="2478154"/>
            <a:ext cx="434470" cy="610050"/>
          </a:xfrm>
          <a:prstGeom prst="straightConnector1">
            <a:avLst/>
          </a:prstGeom>
          <a:ln w="3492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903313" y="5804449"/>
            <a:ext cx="45587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 Sensori – pH, T, p, TOC, </a:t>
            </a:r>
            <a:r>
              <a:rPr lang="lv-LV" sz="22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ATF</a:t>
            </a:r>
            <a:r>
              <a:rPr lang="lv-LV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,...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553" y="1417638"/>
            <a:ext cx="3266247" cy="22800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3" name="Arc 12"/>
          <p:cNvSpPr/>
          <p:nvPr/>
        </p:nvSpPr>
        <p:spPr>
          <a:xfrm rot="19830663">
            <a:off x="2575400" y="2292923"/>
            <a:ext cx="3033699" cy="1121878"/>
          </a:xfrm>
          <a:prstGeom prst="arc">
            <a:avLst>
              <a:gd name="adj1" fmla="val 10892815"/>
              <a:gd name="adj2" fmla="val 52643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4" name="Picture 4" descr="https://lh5.ggpht.com/QcT9zc1DpgxGoDTG-176ESqv0mrdWnIfL8B8YcsLSBa6KX53VwHBrE9CHc0lQIaMp10D=w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718" y="408881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133061" y="2028002"/>
            <a:ext cx="209043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Piesārņojums</a:t>
            </a:r>
            <a:endParaRPr lang="en-GB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2" descr="Water Contamin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308" y="4055472"/>
            <a:ext cx="1543050" cy="14954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  <p:sp>
        <p:nvSpPr>
          <p:cNvPr id="17" name="Striped Right Arrow 16"/>
          <p:cNvSpPr/>
          <p:nvPr/>
        </p:nvSpPr>
        <p:spPr>
          <a:xfrm rot="5400000">
            <a:off x="1322320" y="2906597"/>
            <a:ext cx="1113183" cy="251791"/>
          </a:xfrm>
          <a:prstGeom prst="striped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913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5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Kvalitātes monitorings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08879"/>
            <a:ext cx="3960603" cy="5023914"/>
          </a:xfrm>
        </p:spPr>
        <p:txBody>
          <a:bodyPr/>
          <a:lstStyle/>
          <a:p>
            <a:pPr marL="0" indent="0">
              <a:buNone/>
            </a:pPr>
            <a:r>
              <a:rPr lang="lv-LV" sz="2000" b="1" u="sng" dirty="0" smtClean="0">
                <a:latin typeface="+mj-lt"/>
                <a:cs typeface="Arial" panose="020B0604020202020204" pitchFamily="34" charset="0"/>
              </a:rPr>
              <a:t>Pilota mēroga ūdensapgādes sistēma:</a:t>
            </a:r>
          </a:p>
          <a:p>
            <a:pPr marL="180975" indent="-180975">
              <a:spcBef>
                <a:spcPts val="0"/>
              </a:spcBef>
            </a:pPr>
            <a:r>
              <a:rPr lang="lv-LV" sz="2000" dirty="0">
                <a:latin typeface="+mj-lt"/>
                <a:cs typeface="Arial" panose="020B0604020202020204" pitchFamily="34" charset="0"/>
              </a:rPr>
              <a:t>Cauruļvadu garums – 200 metri</a:t>
            </a:r>
          </a:p>
          <a:p>
            <a:pPr marL="180975" indent="-180975">
              <a:spcBef>
                <a:spcPts val="0"/>
              </a:spcBef>
            </a:pPr>
            <a:r>
              <a:rPr lang="lv-LV" sz="2000" dirty="0">
                <a:latin typeface="+mj-lt"/>
                <a:cs typeface="Arial" panose="020B0604020202020204" pitchFamily="34" charset="0"/>
              </a:rPr>
              <a:t>Uzturēšanās laiks – 33 minūtes</a:t>
            </a:r>
          </a:p>
          <a:p>
            <a:pPr marL="0" indent="0">
              <a:buNone/>
            </a:pPr>
            <a:r>
              <a:rPr lang="lv-LV" sz="2000" b="1" u="sng" dirty="0" smtClean="0">
                <a:latin typeface="+mj-lt"/>
                <a:cs typeface="Arial" panose="020B0604020202020204" pitchFamily="34" charset="0"/>
              </a:rPr>
              <a:t>Uzstādītie </a:t>
            </a:r>
            <a:r>
              <a:rPr lang="lv-LV" sz="2000" b="1" u="sng" dirty="0">
                <a:latin typeface="+mj-lt"/>
                <a:cs typeface="Arial" panose="020B0604020202020204" pitchFamily="34" charset="0"/>
              </a:rPr>
              <a:t>sensori:</a:t>
            </a:r>
          </a:p>
          <a:p>
            <a:pPr marL="0" indent="-177800">
              <a:lnSpc>
                <a:spcPct val="100000"/>
              </a:lnSpc>
              <a:spcBef>
                <a:spcPts val="0"/>
              </a:spcBef>
            </a:pPr>
            <a:r>
              <a:rPr lang="lv-LV" sz="2000" dirty="0">
                <a:latin typeface="+mj-lt"/>
                <a:cs typeface="Arial" panose="020B0604020202020204" pitchFamily="34" charset="0"/>
              </a:rPr>
              <a:t>Elektrovadītspēja </a:t>
            </a:r>
          </a:p>
          <a:p>
            <a:pPr marL="0" indent="-177800">
              <a:lnSpc>
                <a:spcPct val="100000"/>
              </a:lnSpc>
              <a:spcBef>
                <a:spcPts val="0"/>
              </a:spcBef>
            </a:pPr>
            <a:r>
              <a:rPr lang="lv-LV" sz="2000" dirty="0">
                <a:latin typeface="+mj-lt"/>
                <a:cs typeface="Arial" panose="020B0604020202020204" pitchFamily="34" charset="0"/>
              </a:rPr>
              <a:t>Kopējais organiskais ogleklis</a:t>
            </a:r>
          </a:p>
          <a:p>
            <a:pPr marL="0" indent="-177800">
              <a:lnSpc>
                <a:spcPct val="100000"/>
              </a:lnSpc>
              <a:spcBef>
                <a:spcPts val="0"/>
              </a:spcBef>
            </a:pPr>
            <a:r>
              <a:rPr lang="lv-LV" sz="2000" dirty="0">
                <a:latin typeface="+mj-lt"/>
                <a:cs typeface="Arial" panose="020B0604020202020204" pitchFamily="34" charset="0"/>
              </a:rPr>
              <a:t>Oksidācijas – redukcijas potenciāls </a:t>
            </a:r>
          </a:p>
          <a:p>
            <a:pPr marL="0" indent="-177800">
              <a:lnSpc>
                <a:spcPct val="100000"/>
              </a:lnSpc>
              <a:spcBef>
                <a:spcPts val="0"/>
              </a:spcBef>
            </a:pPr>
            <a:r>
              <a:rPr lang="lv-LV" sz="2000" dirty="0">
                <a:latin typeface="+mj-lt"/>
                <a:cs typeface="Arial" panose="020B0604020202020204" pitchFamily="34" charset="0"/>
              </a:rPr>
              <a:t>Hlorīdu jonu koncentrācija</a:t>
            </a:r>
          </a:p>
          <a:p>
            <a:pPr marL="0" indent="-177800">
              <a:lnSpc>
                <a:spcPct val="100000"/>
              </a:lnSpc>
              <a:spcBef>
                <a:spcPts val="0"/>
              </a:spcBef>
            </a:pPr>
            <a:r>
              <a:rPr lang="lv-LV" sz="2000" dirty="0">
                <a:latin typeface="+mj-lt"/>
                <a:cs typeface="Arial" panose="020B0604020202020204" pitchFamily="34" charset="0"/>
              </a:rPr>
              <a:t>Temperatūra</a:t>
            </a:r>
          </a:p>
          <a:p>
            <a:pPr marL="0" indent="-177800">
              <a:lnSpc>
                <a:spcPct val="100000"/>
              </a:lnSpc>
              <a:spcBef>
                <a:spcPts val="0"/>
              </a:spcBef>
            </a:pPr>
            <a:r>
              <a:rPr lang="lv-LV" sz="2000" dirty="0">
                <a:latin typeface="+mj-lt"/>
                <a:cs typeface="Arial" panose="020B0604020202020204" pitchFamily="34" charset="0"/>
              </a:rPr>
              <a:t>pH</a:t>
            </a:r>
          </a:p>
          <a:p>
            <a:pPr marL="0" indent="0">
              <a:buNone/>
            </a:pPr>
            <a:r>
              <a:rPr lang="lv-LV" sz="2000" b="1" u="sng" dirty="0">
                <a:latin typeface="+mj-lt"/>
                <a:cs typeface="Arial" panose="020B0604020202020204" pitchFamily="34" charset="0"/>
              </a:rPr>
              <a:t>Hidrauliskais </a:t>
            </a:r>
            <a:r>
              <a:rPr lang="lv-LV" sz="2000" b="1" u="sng" dirty="0">
                <a:latin typeface="+mj-lt"/>
                <a:cs typeface="Arial" panose="020B0604020202020204" pitchFamily="34" charset="0"/>
              </a:rPr>
              <a:t>modelis</a:t>
            </a:r>
          </a:p>
          <a:p>
            <a:endParaRPr lang="lv-LV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253" y="1162602"/>
            <a:ext cx="4331758" cy="3449382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465201" y="4611984"/>
            <a:ext cx="4045839" cy="17607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2" b="27983"/>
          <a:stretch/>
        </p:blipFill>
        <p:spPr>
          <a:xfrm>
            <a:off x="4587575" y="4747496"/>
            <a:ext cx="4333436" cy="143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5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Kvalitātes monitorings</a:t>
            </a:r>
            <a:endParaRPr lang="lv-LV" dirty="0"/>
          </a:p>
        </p:txBody>
      </p:sp>
      <p:grpSp>
        <p:nvGrpSpPr>
          <p:cNvPr id="8" name="Group 7"/>
          <p:cNvGrpSpPr/>
          <p:nvPr/>
        </p:nvGrpSpPr>
        <p:grpSpPr>
          <a:xfrm>
            <a:off x="709805" y="2139352"/>
            <a:ext cx="8037380" cy="4649188"/>
            <a:chOff x="1451508" y="2711321"/>
            <a:chExt cx="5502275" cy="4196675"/>
          </a:xfrm>
        </p:grpSpPr>
        <p:pic>
          <p:nvPicPr>
            <p:cNvPr id="9" name="Picture 2" descr="http://rqmicro.ch/wordpress/wp-content/uploads/2015/02/two-fluorescence-detection-cartoon-01-1024x637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1508" y="3147884"/>
              <a:ext cx="2622550" cy="163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1481671" y="4876671"/>
              <a:ext cx="2663825" cy="203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lv-LV" altLang="lv-LV" b="1" dirty="0" smtClean="0">
                  <a:solidFill>
                    <a:srgbClr val="00B050"/>
                  </a:solidFill>
                </a:rPr>
                <a:t>Laiks</a:t>
              </a:r>
              <a:r>
                <a:rPr lang="en-GB" altLang="lv-LV" b="1" dirty="0" smtClean="0">
                  <a:solidFill>
                    <a:srgbClr val="00B050"/>
                  </a:solidFill>
                </a:rPr>
                <a:t> </a:t>
              </a:r>
              <a:r>
                <a:rPr lang="en-GB" altLang="lv-LV" b="1" dirty="0">
                  <a:solidFill>
                    <a:srgbClr val="00B050"/>
                  </a:solidFill>
                </a:rPr>
                <a:t>= 15 min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n-GB" altLang="lv-LV" b="1" dirty="0">
                  <a:solidFill>
                    <a:srgbClr val="00B050"/>
                  </a:solidFill>
                </a:rPr>
                <a:t>100% </a:t>
              </a:r>
              <a:r>
                <a:rPr lang="lv-LV" altLang="lv-LV" b="1" dirty="0" smtClean="0">
                  <a:solidFill>
                    <a:srgbClr val="00B050"/>
                  </a:solidFill>
                </a:rPr>
                <a:t>saskaitīts</a:t>
              </a:r>
              <a:endParaRPr lang="en-GB" altLang="lv-LV" b="1" dirty="0">
                <a:solidFill>
                  <a:srgbClr val="00B050"/>
                </a:solidFill>
              </a:endParaRP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lv-LV" altLang="lv-LV" b="1" dirty="0" smtClean="0">
                  <a:solidFill>
                    <a:srgbClr val="00B050"/>
                  </a:solidFill>
                </a:rPr>
                <a:t>Dzīvās/mirušās</a:t>
              </a:r>
              <a:endParaRPr lang="lv-LV" altLang="lv-LV" b="1" dirty="0">
                <a:solidFill>
                  <a:srgbClr val="00B050"/>
                </a:solidFill>
              </a:endParaRP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lv-LV" altLang="lv-LV" b="1" dirty="0" smtClean="0">
                  <a:solidFill>
                    <a:srgbClr val="FF0000"/>
                  </a:solidFill>
                </a:rPr>
                <a:t>Jāpievieno papildus reaģenti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lv-LV" altLang="lv-LV" b="1" dirty="0" smtClean="0">
                  <a:solidFill>
                    <a:srgbClr val="FF0000"/>
                  </a:solidFill>
                </a:rPr>
                <a:t>Augstas izmaksas</a:t>
              </a:r>
              <a:endParaRPr lang="en-GB" altLang="lv-LV" b="1" dirty="0">
                <a:solidFill>
                  <a:srgbClr val="FF0000"/>
                </a:solidFill>
              </a:endParaRPr>
            </a:p>
            <a:p>
              <a:pPr eaLnBrk="1" hangingPunct="1">
                <a:buFont typeface="Arial" panose="020B0604020202020204" pitchFamily="34" charset="0"/>
                <a:buChar char="•"/>
              </a:pPr>
              <a:endParaRPr lang="en-GB" altLang="lv-LV" b="1" dirty="0">
                <a:solidFill>
                  <a:srgbClr val="FF0000"/>
                </a:solidFill>
              </a:endParaRPr>
            </a:p>
          </p:txBody>
        </p:sp>
        <p:pic>
          <p:nvPicPr>
            <p:cNvPr id="11" name="Picture 7" descr="20/20n Touchscreen Interface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2571" y="2711321"/>
              <a:ext cx="1362075" cy="2019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4289958" y="4876671"/>
              <a:ext cx="2663825" cy="203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857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lv-LV" altLang="lv-LV" b="1" dirty="0">
                  <a:solidFill>
                    <a:srgbClr val="00B050"/>
                  </a:solidFill>
                </a:rPr>
                <a:t>Laiks</a:t>
              </a:r>
              <a:r>
                <a:rPr lang="en-GB" altLang="lv-LV" b="1" dirty="0">
                  <a:solidFill>
                    <a:srgbClr val="00B050"/>
                  </a:solidFill>
                </a:rPr>
                <a:t> </a:t>
              </a:r>
              <a:r>
                <a:rPr lang="lv-LV" altLang="lv-LV" b="1" dirty="0" smtClean="0">
                  <a:solidFill>
                    <a:srgbClr val="00B050"/>
                  </a:solidFill>
                </a:rPr>
                <a:t>&lt;</a:t>
              </a:r>
              <a:r>
                <a:rPr lang="en-GB" altLang="lv-LV" b="1" dirty="0" smtClean="0">
                  <a:solidFill>
                    <a:srgbClr val="00B050"/>
                  </a:solidFill>
                </a:rPr>
                <a:t> 5 </a:t>
              </a:r>
              <a:r>
                <a:rPr lang="en-GB" altLang="lv-LV" b="1" dirty="0">
                  <a:solidFill>
                    <a:srgbClr val="00B050"/>
                  </a:solidFill>
                </a:rPr>
                <a:t>min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en-GB" altLang="lv-LV" b="1" dirty="0">
                  <a:solidFill>
                    <a:srgbClr val="00B050"/>
                  </a:solidFill>
                </a:rPr>
                <a:t>100% </a:t>
              </a:r>
              <a:r>
                <a:rPr lang="lv-LV" altLang="lv-LV" b="1" dirty="0">
                  <a:solidFill>
                    <a:srgbClr val="00B050"/>
                  </a:solidFill>
                </a:rPr>
                <a:t>saskaitīts</a:t>
              </a:r>
              <a:endParaRPr lang="en-GB" altLang="lv-LV" b="1" dirty="0">
                <a:solidFill>
                  <a:srgbClr val="00B050"/>
                </a:solidFill>
              </a:endParaRP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lv-LV" altLang="lv-LV" b="1" dirty="0">
                  <a:solidFill>
                    <a:srgbClr val="00B050"/>
                  </a:solidFill>
                </a:rPr>
                <a:t>Dzīvās/mirušās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lv-LV" altLang="lv-LV" b="1" dirty="0">
                  <a:solidFill>
                    <a:srgbClr val="FF0000"/>
                  </a:solidFill>
                </a:rPr>
                <a:t>Jāpievieno papildus reaģenti</a:t>
              </a:r>
            </a:p>
            <a:p>
              <a:pPr eaLnBrk="1" hangingPunct="1">
                <a:buFont typeface="Arial" panose="020B0604020202020204" pitchFamily="34" charset="0"/>
                <a:buChar char="•"/>
              </a:pPr>
              <a:r>
                <a:rPr lang="lv-LV" altLang="lv-LV" b="1" dirty="0">
                  <a:solidFill>
                    <a:srgbClr val="FF0000"/>
                  </a:solidFill>
                </a:rPr>
                <a:t>Augstas izmaksas</a:t>
              </a:r>
              <a:endParaRPr lang="en-GB" altLang="lv-LV" b="1" dirty="0">
                <a:solidFill>
                  <a:srgbClr val="FF0000"/>
                </a:solidFill>
              </a:endParaRPr>
            </a:p>
            <a:p>
              <a:pPr eaLnBrk="1" hangingPunct="1">
                <a:buFont typeface="Arial" panose="020B0604020202020204" pitchFamily="34" charset="0"/>
                <a:buChar char="•"/>
              </a:pPr>
              <a:endParaRPr lang="en-GB" altLang="lv-LV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28650" y="1108879"/>
            <a:ext cx="6729682" cy="5023914"/>
          </a:xfrm>
        </p:spPr>
        <p:txBody>
          <a:bodyPr/>
          <a:lstStyle/>
          <a:p>
            <a:pPr marL="0" indent="0">
              <a:buNone/>
            </a:pPr>
            <a:r>
              <a:rPr lang="lv-LV" sz="2000" b="1" dirty="0">
                <a:latin typeface="+mj-lt"/>
                <a:cs typeface="Arial" panose="020B0604020202020204" pitchFamily="34" charset="0"/>
              </a:rPr>
              <a:t>Mirkobioloģiskā paraugu analīze:</a:t>
            </a:r>
          </a:p>
          <a:p>
            <a:pPr marL="0" indent="-342900">
              <a:spcBef>
                <a:spcPts val="0"/>
              </a:spcBef>
            </a:pPr>
            <a:r>
              <a:rPr lang="lv-LV" sz="2000" dirty="0">
                <a:latin typeface="+mj-lt"/>
                <a:cs typeface="Arial" panose="020B0604020202020204" pitchFamily="34" charset="0"/>
              </a:rPr>
              <a:t>ATP (molekula, kas ir tikai dzīvās šūnās)</a:t>
            </a:r>
          </a:p>
          <a:p>
            <a:pPr marL="0" lvl="0" indent="-342900">
              <a:spcBef>
                <a:spcPts val="0"/>
              </a:spcBef>
              <a:defRPr/>
            </a:pPr>
            <a:r>
              <a:rPr lang="lv-LV" sz="2000" dirty="0">
                <a:latin typeface="+mj-lt"/>
                <a:cs typeface="Arial" panose="020B0604020202020204" pitchFamily="34" charset="0"/>
              </a:rPr>
              <a:t>Plūsmas citometrijas (flow cytometry, FCM) mērījumi</a:t>
            </a:r>
          </a:p>
        </p:txBody>
      </p:sp>
    </p:spTree>
    <p:extLst>
      <p:ext uri="{BB962C8B-B14F-4D97-AF65-F5344CB8AC3E}">
        <p14:creationId xmlns:p14="http://schemas.microsoft.com/office/powerpoint/2010/main" val="333173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Ilgtermiņa monitorings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0" y="1207553"/>
            <a:ext cx="9070259" cy="2669125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34" y="3985408"/>
            <a:ext cx="8889981" cy="233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289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/>
              <a:t>Ilgtermiņa monitorings</a:t>
            </a:r>
            <a:endParaRPr lang="lv-LV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4" y="1190445"/>
            <a:ext cx="8972151" cy="25912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6850" y="3878695"/>
            <a:ext cx="4376199" cy="236551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0849" y="3982212"/>
            <a:ext cx="15604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4,8%</a:t>
            </a:r>
            <a:endParaRPr lang="lv-LV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06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2019</TotalTime>
  <Words>327</Words>
  <Application>Microsoft Office PowerPoint</Application>
  <PresentationFormat>Slaidrāde ekrānā (4:3)</PresentationFormat>
  <Paragraphs>72</Paragraphs>
  <Slides>14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Dzeramā ūdens kvalitātes stabilitāte pilota mēroga ūdens apgādes sistēmā  VPP Projekts Nr.4 – Tehnoloģijas drošai un uzticamai gudrajai pilsētai (GUDPILS)</vt:lpstr>
      <vt:lpstr>Ūdensapgādes tīkls</vt:lpstr>
      <vt:lpstr>Ūdensapgādes tīkls</vt:lpstr>
      <vt:lpstr>Ūdensapgādes tīkls</vt:lpstr>
      <vt:lpstr>Brīdinājuma sistēma</vt:lpstr>
      <vt:lpstr>Kvalitātes monitorings</vt:lpstr>
      <vt:lpstr>Kvalitātes monitorings</vt:lpstr>
      <vt:lpstr>Ilgtermiņa monitorings</vt:lpstr>
      <vt:lpstr>Ilgtermiņa monitorings</vt:lpstr>
      <vt:lpstr>Ilgtermiņa monitorings</vt:lpstr>
      <vt:lpstr>Brīdinājuma sistēma</vt:lpstr>
      <vt:lpstr>Publicitāte</vt:lpstr>
      <vt:lpstr>Turpmākie darbi</vt:lpstr>
      <vt:lpstr>Paldies!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Sandis Dejus</dc:creator>
  <cp:lastModifiedBy>Sandis</cp:lastModifiedBy>
  <cp:revision>36</cp:revision>
  <dcterms:created xsi:type="dcterms:W3CDTF">2015-11-03T08:42:48Z</dcterms:created>
  <dcterms:modified xsi:type="dcterms:W3CDTF">2016-03-30T13:04:37Z</dcterms:modified>
</cp:coreProperties>
</file>