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02" r:id="rId1"/>
  </p:sldMasterIdLst>
  <p:notesMasterIdLst>
    <p:notesMasterId r:id="rId18"/>
  </p:notesMasterIdLst>
  <p:handoutMasterIdLst>
    <p:handoutMasterId r:id="rId19"/>
  </p:handoutMasterIdLst>
  <p:sldIdLst>
    <p:sldId id="256" r:id="rId2"/>
    <p:sldId id="338" r:id="rId3"/>
    <p:sldId id="339" r:id="rId4"/>
    <p:sldId id="279" r:id="rId5"/>
    <p:sldId id="328" r:id="rId6"/>
    <p:sldId id="329" r:id="rId7"/>
    <p:sldId id="330" r:id="rId8"/>
    <p:sldId id="331" r:id="rId9"/>
    <p:sldId id="332" r:id="rId10"/>
    <p:sldId id="333" r:id="rId11"/>
    <p:sldId id="334" r:id="rId12"/>
    <p:sldId id="335" r:id="rId13"/>
    <p:sldId id="336" r:id="rId14"/>
    <p:sldId id="337" r:id="rId15"/>
    <p:sldId id="341" r:id="rId16"/>
    <p:sldId id="297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3131"/>
    <a:srgbClr val="F4F4F4"/>
    <a:srgbClr val="005551"/>
    <a:srgbClr val="B72E91"/>
    <a:srgbClr val="293B97"/>
    <a:srgbClr val="1E2785"/>
    <a:srgbClr val="1E297F"/>
    <a:srgbClr val="424242"/>
    <a:srgbClr val="F4F498"/>
    <a:srgbClr val="989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369" autoAdjust="0"/>
    <p:restoredTop sz="85593" autoAdjust="0"/>
  </p:normalViewPr>
  <p:slideViewPr>
    <p:cSldViewPr snapToGrid="0" snapToObjects="1">
      <p:cViewPr varScale="1">
        <p:scale>
          <a:sx n="74" d="100"/>
          <a:sy n="74" d="100"/>
        </p:scale>
        <p:origin x="-134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377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DBB95-2919-BA49-BF3E-F989F8D69C19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869F8-E71A-D14F-A8BC-587CDE7D4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047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E34D1-F639-E448-89D5-A8813FF58557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579E2-A0C5-8541-B354-36B522AD5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970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579E2-A0C5-8541-B354-36B522AD53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17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579E2-A0C5-8541-B354-36B522AD532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38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579E2-A0C5-8541-B354-36B522AD532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84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579E2-A0C5-8541-B354-36B522AD53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80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579E2-A0C5-8541-B354-36B522AD532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90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579E2-A0C5-8541-B354-36B522AD532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449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579E2-A0C5-8541-B354-36B522AD53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16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579E2-A0C5-8541-B354-36B522AD53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18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579E2-A0C5-8541-B354-36B522AD53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40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579E2-A0C5-8541-B354-36B522AD53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69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579E2-A0C5-8541-B354-36B522AD53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67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579E2-A0C5-8541-B354-36B522AD53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12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579E2-A0C5-8541-B354-36B522AD532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81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579E2-A0C5-8541-B354-36B522AD53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50333" y="4695825"/>
            <a:ext cx="8102600" cy="495300"/>
          </a:xfrm>
        </p:spPr>
        <p:txBody>
          <a:bodyPr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7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lv-LV" sz="2700" dirty="0" smtClean="0"/>
              <a:t>Mācību programmas nosaukums</a:t>
            </a:r>
            <a:endParaRPr lang="en-US" sz="2700" dirty="0" smtClean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50863" y="5372100"/>
            <a:ext cx="8102600" cy="276225"/>
          </a:xfrm>
        </p:spPr>
        <p:txBody>
          <a:bodyPr>
            <a:no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 smtClean="0"/>
              <a:t>Vārds, uzvārds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50863" y="5648325"/>
            <a:ext cx="8102600" cy="28575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lv-LV" sz="1400" dirty="0" smtClean="0"/>
              <a:t>Amats</a:t>
            </a:r>
            <a:endParaRPr lang="lv-LV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550863" y="2705100"/>
            <a:ext cx="8102600" cy="1809750"/>
          </a:xfrm>
        </p:spPr>
        <p:txBody>
          <a:bodyPr>
            <a:normAutofit/>
          </a:bodyPr>
          <a:lstStyle>
            <a:lvl1pPr marL="0" indent="0" algn="ctr">
              <a:buNone/>
              <a:defRPr sz="55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 smtClean="0"/>
              <a:t>Jaunas prezentācijas nosaukums</a:t>
            </a:r>
            <a:endParaRPr lang="lv-LV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549275" y="6105525"/>
            <a:ext cx="8102600" cy="28575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lv-LV" sz="1400" dirty="0" smtClean="0"/>
              <a:t>Datums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979143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30327"/>
            <a:ext cx="5111750" cy="4995835"/>
          </a:xfrm>
        </p:spPr>
        <p:txBody>
          <a:bodyPr/>
          <a:lstStyle>
            <a:lvl1pPr>
              <a:defRPr sz="1800">
                <a:solidFill>
                  <a:srgbClr val="005551"/>
                </a:solidFill>
              </a:defRPr>
            </a:lvl1pPr>
            <a:lvl2pPr>
              <a:defRPr sz="1800">
                <a:solidFill>
                  <a:srgbClr val="005551"/>
                </a:solidFill>
              </a:defRPr>
            </a:lvl2pPr>
            <a:lvl3pPr>
              <a:defRPr sz="1400">
                <a:solidFill>
                  <a:srgbClr val="005551"/>
                </a:solidFill>
              </a:defRPr>
            </a:lvl3pPr>
            <a:lvl4pPr>
              <a:defRPr sz="1400">
                <a:solidFill>
                  <a:srgbClr val="005551"/>
                </a:solidFill>
              </a:defRPr>
            </a:lvl4pPr>
            <a:lvl5pPr>
              <a:defRPr sz="1400">
                <a:solidFill>
                  <a:srgbClr val="00555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 dirty="0" smtClean="0"/>
              <a:t>Click to edit Master text styles</a:t>
            </a:r>
          </a:p>
          <a:p>
            <a:pPr lvl="1"/>
            <a:r>
              <a:rPr lang="lv-LV" dirty="0" smtClean="0"/>
              <a:t>Second level</a:t>
            </a:r>
          </a:p>
          <a:p>
            <a:pPr lvl="2"/>
            <a:r>
              <a:rPr lang="lv-LV" dirty="0" smtClean="0"/>
              <a:t>Third level</a:t>
            </a:r>
          </a:p>
          <a:p>
            <a:pPr lvl="3"/>
            <a:r>
              <a:rPr lang="lv-LV" dirty="0" smtClean="0"/>
              <a:t>Fourth level</a:t>
            </a:r>
          </a:p>
          <a:p>
            <a:pPr lvl="4"/>
            <a:r>
              <a:rPr lang="lv-LV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657230"/>
            <a:ext cx="3008313" cy="3468931"/>
          </a:xfrm>
        </p:spPr>
        <p:txBody>
          <a:bodyPr/>
          <a:lstStyle>
            <a:lvl1pPr marL="0" indent="0">
              <a:buNone/>
              <a:defRPr sz="1400">
                <a:solidFill>
                  <a:srgbClr val="00555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dirty="0" smtClean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457200" y="1130328"/>
            <a:ext cx="3008313" cy="1431924"/>
          </a:xfrm>
        </p:spPr>
        <p:txBody>
          <a:bodyPr>
            <a:noAutofit/>
          </a:bodyPr>
          <a:lstStyle>
            <a:lvl1pPr marL="0" indent="0">
              <a:buNone/>
              <a:defRPr sz="3600" baseline="0">
                <a:solidFill>
                  <a:srgbClr val="00555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dirty="0" smtClean="0"/>
              <a:t>Click to edit text 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56859"/>
            <a:ext cx="8229600" cy="868909"/>
          </a:xfrm>
        </p:spPr>
        <p:txBody>
          <a:bodyPr anchor="t">
            <a:noAutofit/>
          </a:bodyPr>
          <a:lstStyle>
            <a:lvl1pPr algn="l">
              <a:defRPr sz="2800">
                <a:solidFill>
                  <a:srgbClr val="005551"/>
                </a:solidFill>
              </a:defRPr>
            </a:lvl1pPr>
          </a:lstStyle>
          <a:p>
            <a:r>
              <a:rPr lang="lv-LV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57199" y="6272742"/>
            <a:ext cx="2472267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Rīgas </a:t>
            </a:r>
            <a:r>
              <a:rPr lang="en-US" dirty="0" err="1" smtClean="0"/>
              <a:t>Tehniskā</a:t>
            </a:r>
            <a:r>
              <a:rPr lang="en-US" dirty="0" smtClean="0"/>
              <a:t> </a:t>
            </a:r>
            <a:r>
              <a:rPr lang="en-US" dirty="0" err="1" smtClean="0"/>
              <a:t>universitāte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4"/>
          </p:nvPr>
        </p:nvSpPr>
        <p:spPr>
          <a:xfrm>
            <a:off x="5977467" y="62727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6A6A6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014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tēli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2601" y="1182076"/>
            <a:ext cx="8204200" cy="5015523"/>
          </a:xfrm>
        </p:spPr>
        <p:txBody>
          <a:bodyPr/>
          <a:lstStyle>
            <a:lvl1pPr>
              <a:defRPr>
                <a:solidFill>
                  <a:srgbClr val="005551"/>
                </a:solidFill>
              </a:defRPr>
            </a:lvl1pPr>
          </a:lstStyle>
          <a:p>
            <a:r>
              <a:rPr lang="lv-LV" dirty="0" smtClean="0"/>
              <a:t>Drag picture to placeholder or click icon to add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156859"/>
            <a:ext cx="8229600" cy="868909"/>
          </a:xfrm>
        </p:spPr>
        <p:txBody>
          <a:bodyPr anchor="t">
            <a:noAutofit/>
          </a:bodyPr>
          <a:lstStyle>
            <a:lvl1pPr algn="l">
              <a:defRPr sz="3600">
                <a:solidFill>
                  <a:srgbClr val="005551"/>
                </a:solidFill>
              </a:defRPr>
            </a:lvl1pPr>
          </a:lstStyle>
          <a:p>
            <a:r>
              <a:rPr lang="lv-LV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57199" y="6272742"/>
            <a:ext cx="2472267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Rīgas </a:t>
            </a:r>
            <a:r>
              <a:rPr lang="en-US" dirty="0" err="1" smtClean="0"/>
              <a:t>Tehniskā</a:t>
            </a:r>
            <a:r>
              <a:rPr lang="en-US" dirty="0" smtClean="0"/>
              <a:t> </a:t>
            </a:r>
            <a:r>
              <a:rPr lang="en-US" dirty="0" err="1" smtClean="0"/>
              <a:t>universitāte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977467" y="62727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6A6A6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980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tēli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5253" y="1182077"/>
            <a:ext cx="4103680" cy="237066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989898"/>
                </a:solidFill>
              </a:defRPr>
            </a:lvl1pPr>
          </a:lstStyle>
          <a:p>
            <a:r>
              <a:rPr lang="lv-LV" dirty="0" smtClean="0"/>
              <a:t>Drag picture to placeholder or click icon to add</a:t>
            </a:r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82066" y="1182077"/>
            <a:ext cx="4004733" cy="482132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989898"/>
                </a:solidFill>
              </a:defRPr>
            </a:lvl1pPr>
          </a:lstStyle>
          <a:p>
            <a:r>
              <a:rPr lang="lv-LV" dirty="0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85253" y="3632730"/>
            <a:ext cx="4103680" cy="237066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989898"/>
                </a:solidFill>
              </a:defRPr>
            </a:lvl1pPr>
          </a:lstStyle>
          <a:p>
            <a:r>
              <a:rPr lang="lv-LV" dirty="0" smtClean="0"/>
              <a:t>Drag picture to placeholder or click icon to add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156859"/>
            <a:ext cx="8229600" cy="868909"/>
          </a:xfrm>
        </p:spPr>
        <p:txBody>
          <a:bodyPr anchor="t">
            <a:noAutofit/>
          </a:bodyPr>
          <a:lstStyle>
            <a:lvl1pPr algn="l">
              <a:defRPr sz="3600">
                <a:solidFill>
                  <a:srgbClr val="005551"/>
                </a:solidFill>
              </a:defRPr>
            </a:lvl1pPr>
          </a:lstStyle>
          <a:p>
            <a:r>
              <a:rPr lang="lv-LV" dirty="0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57199" y="6272742"/>
            <a:ext cx="2472267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Rīgas </a:t>
            </a:r>
            <a:r>
              <a:rPr lang="en-US" dirty="0" err="1" smtClean="0"/>
              <a:t>Tehniskā</a:t>
            </a:r>
            <a:r>
              <a:rPr lang="en-US" dirty="0" smtClean="0"/>
              <a:t> </a:t>
            </a:r>
            <a:r>
              <a:rPr lang="en-US" dirty="0" err="1" smtClean="0"/>
              <a:t>universitāte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5977467" y="62727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6A6A6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799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tēli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107905" y="3669502"/>
            <a:ext cx="3109079" cy="2001761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lv-LV" dirty="0" smtClean="0"/>
              <a:t>Drag picture to placeholder or click icon to add</a:t>
            </a:r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27735" y="1523278"/>
            <a:ext cx="1483435" cy="199503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lv-LV" dirty="0" smtClean="0"/>
              <a:t>Drag picture to placeholder or click icon to add</a:t>
            </a:r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5108522" y="1523278"/>
            <a:ext cx="1483435" cy="199503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lv-LV" dirty="0" smtClean="0"/>
              <a:t>Drag picture to placeholder or click icon to add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1182078"/>
            <a:ext cx="3534229" cy="4807487"/>
          </a:xfrm>
        </p:spPr>
        <p:txBody>
          <a:bodyPr/>
          <a:lstStyle>
            <a:lvl1pPr marL="342900" indent="-342900">
              <a:buFont typeface="Wingdings" charset="2"/>
              <a:buChar char="§"/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 marL="1143000" indent="-228600">
              <a:buSzPct val="75000"/>
              <a:buFont typeface="Wingdings" charset="2"/>
              <a:buChar char="§"/>
              <a:defRPr sz="1400">
                <a:solidFill>
                  <a:schemeClr val="tx1"/>
                </a:solidFill>
              </a:defRPr>
            </a:lvl3pPr>
            <a:lvl4pPr>
              <a:buSzPct val="75000"/>
              <a:defRPr sz="1400">
                <a:solidFill>
                  <a:schemeClr val="tx1"/>
                </a:solidFill>
              </a:defRPr>
            </a:lvl4pPr>
            <a:lvl5pPr marL="2114550" indent="-285750">
              <a:buSzPct val="50000"/>
              <a:buFont typeface="Wingdings" charset="2"/>
              <a:buChar char="§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lv-LV" dirty="0" smtClean="0"/>
              <a:t>Click to edit Master text styles</a:t>
            </a:r>
          </a:p>
          <a:p>
            <a:pPr lvl="1"/>
            <a:r>
              <a:rPr lang="lv-LV" dirty="0" smtClean="0"/>
              <a:t>Second level</a:t>
            </a:r>
          </a:p>
          <a:p>
            <a:pPr lvl="2"/>
            <a:r>
              <a:rPr lang="lv-LV" dirty="0" smtClean="0"/>
              <a:t>Third level</a:t>
            </a:r>
          </a:p>
          <a:p>
            <a:pPr lvl="3"/>
            <a:r>
              <a:rPr lang="lv-LV" dirty="0" smtClean="0"/>
              <a:t>Fourth level</a:t>
            </a:r>
          </a:p>
          <a:p>
            <a:pPr lvl="4"/>
            <a:r>
              <a:rPr lang="lv-LV" dirty="0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156859"/>
            <a:ext cx="8229600" cy="868909"/>
          </a:xfrm>
        </p:spPr>
        <p:txBody>
          <a:bodyPr anchor="t">
            <a:noAutofit/>
          </a:bodyPr>
          <a:lstStyle>
            <a:lvl1pPr algn="l">
              <a:defRPr sz="3600">
                <a:solidFill>
                  <a:srgbClr val="005551"/>
                </a:solidFill>
              </a:defRPr>
            </a:lvl1pPr>
          </a:lstStyle>
          <a:p>
            <a:r>
              <a:rPr lang="lv-LV" dirty="0" smtClean="0"/>
              <a:t>Click to edit Master title style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57199" y="6272742"/>
            <a:ext cx="2472267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Rīgas </a:t>
            </a:r>
            <a:r>
              <a:rPr lang="en-US" dirty="0" err="1" smtClean="0"/>
              <a:t>Tehniskā</a:t>
            </a:r>
            <a:r>
              <a:rPr lang="en-US" dirty="0" smtClean="0"/>
              <a:t> </a:t>
            </a:r>
            <a:r>
              <a:rPr lang="en-US" dirty="0" err="1" smtClean="0"/>
              <a:t>universitāte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5977467" y="62727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117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ga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94745" y="1271076"/>
            <a:ext cx="7772400" cy="1470025"/>
          </a:xfrm>
        </p:spPr>
        <p:txBody>
          <a:bodyPr>
            <a:normAutofit/>
          </a:bodyPr>
          <a:lstStyle>
            <a:lvl1pPr algn="ctr">
              <a:defRPr sz="3600" b="1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lv-LV" dirty="0" smtClean="0"/>
              <a:t>Click to edit</a:t>
            </a:r>
            <a:br>
              <a:rPr lang="lv-LV" dirty="0" smtClean="0"/>
            </a:br>
            <a:r>
              <a:rPr lang="lv-LV" dirty="0" smtClean="0"/>
              <a:t>master text syle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380545" y="2883357"/>
            <a:ext cx="6400800" cy="13453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rgbClr val="00555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 dirty="0" smtClean="0"/>
              <a:t>Click to edit Master subtitle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2431144" y="2741101"/>
            <a:ext cx="4330095" cy="7092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57199" y="6272742"/>
            <a:ext cx="2472267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Rīgas </a:t>
            </a:r>
            <a:r>
              <a:rPr lang="en-US" dirty="0" err="1" smtClean="0"/>
              <a:t>Tehniskā</a:t>
            </a:r>
            <a:r>
              <a:rPr lang="en-US" dirty="0" smtClean="0"/>
              <a:t> </a:t>
            </a:r>
            <a:r>
              <a:rPr lang="en-US" dirty="0" err="1" smtClean="0"/>
              <a:t>universitāte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5977467" y="62727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636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dalu_slaid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1.jpe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617787"/>
            <a:ext cx="7772400" cy="1470025"/>
          </a:xfrm>
        </p:spPr>
        <p:txBody>
          <a:bodyPr>
            <a:noAutofit/>
          </a:bodyPr>
          <a:lstStyle>
            <a:lvl1pPr algn="ctr">
              <a:defRPr sz="55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lv-LV" dirty="0" smtClean="0"/>
              <a:t>Paldies.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824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auk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0545" y="2883357"/>
            <a:ext cx="6400800" cy="11975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 dirty="0" smtClean="0"/>
              <a:t>Click to edit Master subtitle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80545" y="4354823"/>
            <a:ext cx="6400800" cy="13414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 smtClean="0"/>
              <a:t>Click to edit Master text styles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2415898" y="2741101"/>
            <a:ext cx="4330095" cy="3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2810642" y="4238143"/>
            <a:ext cx="3540606" cy="0"/>
          </a:xfrm>
          <a:prstGeom prst="line">
            <a:avLst/>
          </a:prstGeom>
          <a:ln w="3175" cmpd="sng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57199" y="6272742"/>
            <a:ext cx="2472267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Rīgas Tehniskā universitāte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48736" y="1420280"/>
            <a:ext cx="82296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lv-LV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672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1948"/>
            <a:ext cx="8229600" cy="772587"/>
          </a:xfrm>
        </p:spPr>
        <p:txBody>
          <a:bodyPr/>
          <a:lstStyle/>
          <a:p>
            <a:r>
              <a:rPr lang="lv-LV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err="1" smtClean="0"/>
              <a:t>Rīgas</a:t>
            </a:r>
            <a:r>
              <a:rPr lang="en-US" dirty="0" smtClean="0"/>
              <a:t> </a:t>
            </a:r>
            <a:r>
              <a:rPr lang="en-US" dirty="0" err="1" smtClean="0"/>
              <a:t>Tehniskā</a:t>
            </a:r>
            <a:r>
              <a:rPr lang="en-US" dirty="0" smtClean="0"/>
              <a:t> </a:t>
            </a:r>
            <a:r>
              <a:rPr lang="en-US" dirty="0" err="1" smtClean="0"/>
              <a:t>universitāte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453931"/>
            <a:ext cx="8229600" cy="2789129"/>
          </a:xfrm>
        </p:spPr>
        <p:txBody>
          <a:bodyPr/>
          <a:lstStyle>
            <a:lvl1pPr marL="342900" indent="-342900">
              <a:buFont typeface="Wingdings" charset="2"/>
              <a:buChar char="§"/>
              <a:defRPr sz="2000">
                <a:solidFill>
                  <a:schemeClr val="accent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  <a:lvl3pPr marL="1143000" indent="-228600">
              <a:buSzPct val="75000"/>
              <a:buFont typeface="Wingdings" charset="2"/>
              <a:buChar char="§"/>
              <a:defRPr sz="1400">
                <a:solidFill>
                  <a:schemeClr val="accent1"/>
                </a:solidFill>
              </a:defRPr>
            </a:lvl3pPr>
            <a:lvl4pPr>
              <a:buSzPct val="75000"/>
              <a:defRPr sz="1400">
                <a:solidFill>
                  <a:schemeClr val="accent1"/>
                </a:solidFill>
              </a:defRPr>
            </a:lvl4pPr>
            <a:lvl5pPr marL="2114550" indent="-285750">
              <a:buSzPct val="50000"/>
              <a:buFont typeface="Wingdings" charset="2"/>
              <a:buChar char="§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lv-LV" dirty="0" smtClean="0"/>
              <a:t>Click to edit Master text styles</a:t>
            </a:r>
          </a:p>
          <a:p>
            <a:pPr lvl="1"/>
            <a:r>
              <a:rPr lang="lv-LV" dirty="0" smtClean="0"/>
              <a:t>Second level</a:t>
            </a:r>
          </a:p>
          <a:p>
            <a:pPr lvl="2"/>
            <a:r>
              <a:rPr lang="lv-LV" dirty="0" smtClean="0"/>
              <a:t>Third level</a:t>
            </a:r>
          </a:p>
          <a:p>
            <a:pPr lvl="3"/>
            <a:r>
              <a:rPr lang="lv-LV" dirty="0" smtClean="0"/>
              <a:t>Fourth level</a:t>
            </a:r>
          </a:p>
          <a:p>
            <a:pPr lvl="4"/>
            <a:r>
              <a:rPr lang="lv-LV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 txBox="1">
            <a:spLocks/>
          </p:cNvSpPr>
          <p:nvPr userDrawn="1"/>
        </p:nvSpPr>
        <p:spPr>
          <a:xfrm>
            <a:off x="8204200" y="6272742"/>
            <a:ext cx="482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rgbClr val="10205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F746A6-E283-484D-A747-262174EE73C9}" type="slidenum">
              <a:rPr lang="en-US" smtClean="0">
                <a:solidFill>
                  <a:srgbClr val="A6A6A6"/>
                </a:solidFill>
              </a:rPr>
              <a:pPr/>
              <a:t>‹#›</a:t>
            </a:fld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2887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dalu_slaid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71743"/>
            <a:ext cx="7772400" cy="1470025"/>
          </a:xfrm>
        </p:spPr>
        <p:txBody>
          <a:bodyPr>
            <a:noAutofit/>
          </a:bodyPr>
          <a:lstStyle>
            <a:lvl1pPr algn="ctr">
              <a:defRPr sz="5500" b="1" i="0">
                <a:solidFill>
                  <a:srgbClr val="005551"/>
                </a:solidFill>
                <a:latin typeface="Arial"/>
                <a:cs typeface="Arial"/>
              </a:defRPr>
            </a:lvl1pPr>
          </a:lstStyle>
          <a:p>
            <a:r>
              <a:rPr lang="lv-LV" dirty="0" smtClean="0"/>
              <a:t>Nodaļas nosaukums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241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TU_PPT_4x3_06-0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3931"/>
            <a:ext cx="8229600" cy="2789129"/>
          </a:xfrm>
        </p:spPr>
        <p:txBody>
          <a:bodyPr/>
          <a:lstStyle>
            <a:lvl1pPr marL="342900" indent="-342900">
              <a:buFont typeface="Wingdings" charset="2"/>
              <a:buChar char="§"/>
              <a:defRPr sz="2000">
                <a:solidFill>
                  <a:schemeClr val="accent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  <a:lvl3pPr marL="1143000" indent="-228600">
              <a:buSzPct val="75000"/>
              <a:buFont typeface="Wingdings" charset="2"/>
              <a:buChar char="§"/>
              <a:defRPr sz="1400">
                <a:solidFill>
                  <a:schemeClr val="accent1"/>
                </a:solidFill>
              </a:defRPr>
            </a:lvl3pPr>
            <a:lvl4pPr>
              <a:buSzPct val="75000"/>
              <a:defRPr sz="1400">
                <a:solidFill>
                  <a:schemeClr val="accent1"/>
                </a:solidFill>
              </a:defRPr>
            </a:lvl4pPr>
            <a:lvl5pPr marL="2114550" indent="-285750">
              <a:buSzPct val="50000"/>
              <a:buFont typeface="Wingdings" charset="2"/>
              <a:buChar char="§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lv-LV" dirty="0" smtClean="0"/>
              <a:t>Click to edit Master text styles</a:t>
            </a:r>
          </a:p>
          <a:p>
            <a:pPr lvl="1"/>
            <a:r>
              <a:rPr lang="lv-LV" dirty="0" smtClean="0"/>
              <a:t>Second level</a:t>
            </a:r>
          </a:p>
          <a:p>
            <a:pPr lvl="2"/>
            <a:r>
              <a:rPr lang="lv-LV" dirty="0" smtClean="0"/>
              <a:t>Third level</a:t>
            </a:r>
          </a:p>
          <a:p>
            <a:pPr lvl="3"/>
            <a:r>
              <a:rPr lang="lv-LV" dirty="0" smtClean="0"/>
              <a:t>Fourth level</a:t>
            </a:r>
          </a:p>
          <a:p>
            <a:pPr lvl="4"/>
            <a:r>
              <a:rPr lang="lv-LV" dirty="0" smtClean="0"/>
              <a:t>Fifth level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967310" y="161158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967310" y="161158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9967310" y="161158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964"/>
            <a:ext cx="8229600" cy="770685"/>
          </a:xfrm>
        </p:spPr>
        <p:txBody>
          <a:bodyPr anchor="t">
            <a:noAutofit/>
          </a:bodyPr>
          <a:lstStyle>
            <a:lvl1pPr algn="l">
              <a:defRPr sz="4400" b="1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lv-LV" dirty="0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57199" y="6272742"/>
            <a:ext cx="2472267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Rīgas Tehniskā universitāte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5977467" y="62727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6A6A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6"/>
          <p:cNvSpPr txBox="1">
            <a:spLocks/>
          </p:cNvSpPr>
          <p:nvPr userDrawn="1"/>
        </p:nvSpPr>
        <p:spPr>
          <a:xfrm>
            <a:off x="8204200" y="6272742"/>
            <a:ext cx="482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rgbClr val="10205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F746A6-E283-484D-A747-262174EE73C9}" type="slidenum">
              <a:rPr lang="en-US" smtClean="0">
                <a:solidFill>
                  <a:srgbClr val="A6A6A6"/>
                </a:solidFill>
              </a:rPr>
              <a:pPr/>
              <a:t>‹#›</a:t>
            </a:fld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014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1948"/>
            <a:ext cx="8229600" cy="772587"/>
          </a:xfrm>
        </p:spPr>
        <p:txBody>
          <a:bodyPr/>
          <a:lstStyle/>
          <a:p>
            <a:r>
              <a:rPr lang="lv-LV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Rīgas </a:t>
            </a:r>
            <a:r>
              <a:rPr lang="en-US" dirty="0" err="1" smtClean="0"/>
              <a:t>Tehniskā</a:t>
            </a:r>
            <a:r>
              <a:rPr lang="en-US" dirty="0" smtClean="0"/>
              <a:t> </a:t>
            </a:r>
            <a:r>
              <a:rPr lang="en-US" dirty="0" err="1" smtClean="0"/>
              <a:t>universitāte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453931"/>
            <a:ext cx="8229600" cy="2789129"/>
          </a:xfrm>
        </p:spPr>
        <p:txBody>
          <a:bodyPr/>
          <a:lstStyle>
            <a:lvl1pPr marL="342900" indent="-342900">
              <a:buFont typeface="Wingdings" charset="2"/>
              <a:buChar char="§"/>
              <a:defRPr sz="2000">
                <a:solidFill>
                  <a:schemeClr val="accent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  <a:lvl3pPr marL="1143000" indent="-228600">
              <a:buSzPct val="75000"/>
              <a:buFont typeface="Wingdings" charset="2"/>
              <a:buChar char="§"/>
              <a:defRPr sz="1400">
                <a:solidFill>
                  <a:schemeClr val="accent1"/>
                </a:solidFill>
              </a:defRPr>
            </a:lvl3pPr>
            <a:lvl4pPr>
              <a:buSzPct val="75000"/>
              <a:defRPr sz="1400">
                <a:solidFill>
                  <a:schemeClr val="accent1"/>
                </a:solidFill>
              </a:defRPr>
            </a:lvl4pPr>
            <a:lvl5pPr marL="2114550" indent="-285750">
              <a:buSzPct val="50000"/>
              <a:buFont typeface="Wingdings" charset="2"/>
              <a:buChar char="§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lv-LV" dirty="0" smtClean="0"/>
              <a:t>Click to edit Master text styles</a:t>
            </a:r>
          </a:p>
          <a:p>
            <a:pPr lvl="1"/>
            <a:r>
              <a:rPr lang="lv-LV" dirty="0" smtClean="0"/>
              <a:t>Second level</a:t>
            </a:r>
          </a:p>
          <a:p>
            <a:pPr lvl="2"/>
            <a:r>
              <a:rPr lang="lv-LV" dirty="0" smtClean="0"/>
              <a:t>Third level</a:t>
            </a:r>
          </a:p>
          <a:p>
            <a:pPr lvl="3"/>
            <a:r>
              <a:rPr lang="lv-LV" dirty="0" smtClean="0"/>
              <a:t>Fourth level</a:t>
            </a:r>
          </a:p>
          <a:p>
            <a:pPr lvl="4"/>
            <a:r>
              <a:rPr lang="lv-LV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19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342900" indent="-342900">
              <a:buFont typeface="Wingdings" charset="2"/>
              <a:buChar char="§"/>
              <a:defRPr sz="1800">
                <a:solidFill>
                  <a:srgbClr val="005551"/>
                </a:solidFill>
              </a:defRPr>
            </a:lvl1pPr>
            <a:lvl2pPr>
              <a:defRPr sz="1800">
                <a:solidFill>
                  <a:srgbClr val="005551"/>
                </a:solidFill>
              </a:defRPr>
            </a:lvl2pPr>
            <a:lvl3pPr marL="1143000" indent="-228600">
              <a:buSzPct val="75000"/>
              <a:buFont typeface="Wingdings" charset="2"/>
              <a:buChar char="§"/>
              <a:defRPr sz="1400">
                <a:solidFill>
                  <a:srgbClr val="005551"/>
                </a:solidFill>
              </a:defRPr>
            </a:lvl3pPr>
            <a:lvl4pPr>
              <a:buSzPct val="75000"/>
              <a:defRPr sz="1400">
                <a:solidFill>
                  <a:srgbClr val="005551"/>
                </a:solidFill>
              </a:defRPr>
            </a:lvl4pPr>
            <a:lvl5pPr marL="2057400" indent="-228600">
              <a:buSzPct val="50000"/>
              <a:buFont typeface="Wingdings" charset="2"/>
              <a:buChar char="§"/>
              <a:defRPr sz="1400">
                <a:solidFill>
                  <a:srgbClr val="00555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dirty="0" smtClean="0"/>
              <a:t>Click to edit Master text styles</a:t>
            </a:r>
          </a:p>
          <a:p>
            <a:pPr lvl="1"/>
            <a:r>
              <a:rPr lang="lv-LV" dirty="0" smtClean="0"/>
              <a:t>Second level</a:t>
            </a:r>
          </a:p>
          <a:p>
            <a:pPr lvl="2"/>
            <a:r>
              <a:rPr lang="lv-LV" dirty="0" smtClean="0"/>
              <a:t>Third level</a:t>
            </a:r>
          </a:p>
          <a:p>
            <a:pPr lvl="3"/>
            <a:r>
              <a:rPr lang="lv-LV" dirty="0" smtClean="0"/>
              <a:t>Fourth level</a:t>
            </a:r>
          </a:p>
          <a:p>
            <a:pPr lvl="4"/>
            <a:r>
              <a:rPr lang="lv-LV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342900" indent="-342900">
              <a:buFont typeface="Wingdings" charset="2"/>
              <a:buChar char="§"/>
              <a:defRPr sz="1800">
                <a:solidFill>
                  <a:srgbClr val="005551"/>
                </a:solidFill>
              </a:defRPr>
            </a:lvl1pPr>
            <a:lvl2pPr>
              <a:defRPr sz="1800">
                <a:solidFill>
                  <a:srgbClr val="005551"/>
                </a:solidFill>
              </a:defRPr>
            </a:lvl2pPr>
            <a:lvl3pPr marL="1143000" indent="-228600">
              <a:buSzPct val="75000"/>
              <a:buFont typeface="Wingdings" charset="2"/>
              <a:buChar char="§"/>
              <a:defRPr sz="1400">
                <a:solidFill>
                  <a:srgbClr val="005551"/>
                </a:solidFill>
              </a:defRPr>
            </a:lvl3pPr>
            <a:lvl4pPr>
              <a:buSzPct val="75000"/>
              <a:defRPr sz="1400">
                <a:solidFill>
                  <a:srgbClr val="005551"/>
                </a:solidFill>
              </a:defRPr>
            </a:lvl4pPr>
            <a:lvl5pPr marL="2057400" indent="-228600">
              <a:buSzPct val="50000"/>
              <a:buFont typeface="Wingdings" charset="2"/>
              <a:buChar char="§"/>
              <a:defRPr sz="1400">
                <a:solidFill>
                  <a:srgbClr val="00555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dirty="0" smtClean="0"/>
              <a:t>Click to edit Master text styles</a:t>
            </a:r>
          </a:p>
          <a:p>
            <a:pPr lvl="1"/>
            <a:r>
              <a:rPr lang="lv-LV" dirty="0" smtClean="0"/>
              <a:t>Second level</a:t>
            </a:r>
          </a:p>
          <a:p>
            <a:pPr lvl="2"/>
            <a:r>
              <a:rPr lang="lv-LV" dirty="0" smtClean="0"/>
              <a:t>Third level</a:t>
            </a:r>
          </a:p>
          <a:p>
            <a:pPr lvl="3"/>
            <a:r>
              <a:rPr lang="lv-LV" dirty="0" smtClean="0"/>
              <a:t>Fourth level</a:t>
            </a:r>
          </a:p>
          <a:p>
            <a:pPr lvl="4"/>
            <a:r>
              <a:rPr lang="lv-LV" dirty="0" smtClean="0"/>
              <a:t>Fifth level</a:t>
            </a: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57199" y="6272742"/>
            <a:ext cx="2472267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Rīgas </a:t>
            </a:r>
            <a:r>
              <a:rPr lang="en-US" dirty="0" err="1" smtClean="0"/>
              <a:t>Tehniskā</a:t>
            </a:r>
            <a:r>
              <a:rPr lang="en-US" dirty="0" smtClean="0"/>
              <a:t> </a:t>
            </a:r>
            <a:r>
              <a:rPr lang="en-US" dirty="0" err="1" smtClean="0"/>
              <a:t>universitāte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5977467" y="62727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6A6A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0" y="419100"/>
            <a:ext cx="8229600" cy="990600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005551"/>
                </a:solidFill>
              </a:defRPr>
            </a:lvl1pPr>
          </a:lstStyle>
          <a:p>
            <a:pPr lvl="0"/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413618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39999"/>
            <a:ext cx="4040188" cy="3586163"/>
          </a:xfrm>
        </p:spPr>
        <p:txBody>
          <a:bodyPr/>
          <a:lstStyle>
            <a:lvl1pPr marL="342900" indent="-342900">
              <a:buFont typeface="Wingdings" charset="2"/>
              <a:buChar char="§"/>
              <a:defRPr sz="1800">
                <a:solidFill>
                  <a:srgbClr val="005551"/>
                </a:solidFill>
              </a:defRPr>
            </a:lvl1pPr>
            <a:lvl2pPr>
              <a:defRPr sz="1800">
                <a:solidFill>
                  <a:srgbClr val="005551"/>
                </a:solidFill>
              </a:defRPr>
            </a:lvl2pPr>
            <a:lvl3pPr marL="1143000" indent="-228600">
              <a:buSzPct val="75000"/>
              <a:buFont typeface="Wingdings" charset="2"/>
              <a:buChar char="§"/>
              <a:defRPr sz="1400">
                <a:solidFill>
                  <a:srgbClr val="005551"/>
                </a:solidFill>
              </a:defRPr>
            </a:lvl3pPr>
            <a:lvl4pPr>
              <a:buSzPct val="75000"/>
              <a:defRPr sz="1400">
                <a:solidFill>
                  <a:srgbClr val="005551"/>
                </a:solidFill>
              </a:defRPr>
            </a:lvl4pPr>
            <a:lvl5pPr marL="2057400" indent="-228600">
              <a:buSzPct val="50000"/>
              <a:buFont typeface="Wingdings" charset="2"/>
              <a:buChar char="§"/>
              <a:defRPr sz="1400">
                <a:solidFill>
                  <a:srgbClr val="00555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dirty="0" err="1" smtClean="0"/>
              <a:t>Click</a:t>
            </a:r>
            <a:r>
              <a:rPr lang="lv-LV" dirty="0" smtClean="0"/>
              <a:t> to </a:t>
            </a:r>
            <a:r>
              <a:rPr lang="lv-LV" dirty="0" err="1" smtClean="0"/>
              <a:t>edit</a:t>
            </a:r>
            <a:r>
              <a:rPr lang="lv-LV" dirty="0" smtClean="0"/>
              <a:t> </a:t>
            </a:r>
            <a:r>
              <a:rPr lang="lv-LV" dirty="0" err="1" smtClean="0"/>
              <a:t>Master</a:t>
            </a:r>
            <a:r>
              <a:rPr lang="lv-LV" dirty="0" smtClean="0"/>
              <a:t> </a:t>
            </a:r>
            <a:r>
              <a:rPr lang="lv-LV" dirty="0" err="1" smtClean="0"/>
              <a:t>text</a:t>
            </a:r>
            <a:r>
              <a:rPr lang="lv-LV" dirty="0" smtClean="0"/>
              <a:t> </a:t>
            </a:r>
            <a:r>
              <a:rPr lang="lv-LV" dirty="0" err="1" smtClean="0"/>
              <a:t>styles</a:t>
            </a:r>
            <a:endParaRPr lang="lv-LV" dirty="0" smtClean="0"/>
          </a:p>
          <a:p>
            <a:pPr lvl="1"/>
            <a:r>
              <a:rPr lang="lv-LV" dirty="0" err="1" smtClean="0"/>
              <a:t>Second</a:t>
            </a:r>
            <a:r>
              <a:rPr lang="lv-LV" dirty="0" smtClean="0"/>
              <a:t> </a:t>
            </a:r>
            <a:r>
              <a:rPr lang="lv-LV" dirty="0" err="1" smtClean="0"/>
              <a:t>level</a:t>
            </a:r>
            <a:endParaRPr lang="lv-LV" dirty="0" smtClean="0"/>
          </a:p>
          <a:p>
            <a:pPr lvl="2"/>
            <a:r>
              <a:rPr lang="lv-LV" dirty="0" err="1" smtClean="0"/>
              <a:t>Third</a:t>
            </a:r>
            <a:r>
              <a:rPr lang="lv-LV" dirty="0" smtClean="0"/>
              <a:t> </a:t>
            </a:r>
            <a:r>
              <a:rPr lang="lv-LV" dirty="0" err="1" smtClean="0"/>
              <a:t>level</a:t>
            </a:r>
            <a:endParaRPr lang="lv-LV" dirty="0" smtClean="0"/>
          </a:p>
          <a:p>
            <a:pPr lvl="3"/>
            <a:r>
              <a:rPr lang="lv-LV" dirty="0" err="1" smtClean="0"/>
              <a:t>Fourth</a:t>
            </a:r>
            <a:r>
              <a:rPr lang="lv-LV" dirty="0" smtClean="0"/>
              <a:t> </a:t>
            </a:r>
            <a:r>
              <a:rPr lang="lv-LV" dirty="0" err="1" smtClean="0"/>
              <a:t>level</a:t>
            </a:r>
            <a:endParaRPr lang="lv-LV" dirty="0" smtClean="0"/>
          </a:p>
          <a:p>
            <a:pPr lvl="4"/>
            <a:r>
              <a:rPr lang="lv-LV" dirty="0" err="1" smtClean="0"/>
              <a:t>Fifth</a:t>
            </a:r>
            <a:r>
              <a:rPr lang="lv-LV" dirty="0" smtClean="0"/>
              <a:t> </a:t>
            </a:r>
            <a:r>
              <a:rPr lang="lv-LV" dirty="0" err="1" smtClean="0"/>
              <a:t>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39999"/>
            <a:ext cx="4041775" cy="3586164"/>
          </a:xfrm>
        </p:spPr>
        <p:txBody>
          <a:bodyPr/>
          <a:lstStyle>
            <a:lvl1pPr marL="342900" indent="-342900">
              <a:buFont typeface="Wingdings" charset="2"/>
              <a:buChar char="§"/>
              <a:defRPr sz="1800">
                <a:solidFill>
                  <a:srgbClr val="005551"/>
                </a:solidFill>
              </a:defRPr>
            </a:lvl1pPr>
            <a:lvl2pPr>
              <a:defRPr sz="1800">
                <a:solidFill>
                  <a:srgbClr val="005551"/>
                </a:solidFill>
              </a:defRPr>
            </a:lvl2pPr>
            <a:lvl3pPr marL="1143000" indent="-228600">
              <a:buSzPct val="75000"/>
              <a:buFont typeface="Wingdings" charset="2"/>
              <a:buChar char="§"/>
              <a:defRPr sz="1400">
                <a:solidFill>
                  <a:srgbClr val="005551"/>
                </a:solidFill>
              </a:defRPr>
            </a:lvl3pPr>
            <a:lvl4pPr>
              <a:buSzPct val="75000"/>
              <a:defRPr sz="1400">
                <a:solidFill>
                  <a:srgbClr val="005551"/>
                </a:solidFill>
              </a:defRPr>
            </a:lvl4pPr>
            <a:lvl5pPr marL="2057400" indent="-228600">
              <a:buSzPct val="50000"/>
              <a:buFont typeface="Wingdings" charset="2"/>
              <a:buChar char="§"/>
              <a:defRPr sz="1400">
                <a:solidFill>
                  <a:srgbClr val="00555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dirty="0" err="1" smtClean="0"/>
              <a:t>Click</a:t>
            </a:r>
            <a:r>
              <a:rPr lang="lv-LV" dirty="0" smtClean="0"/>
              <a:t> to </a:t>
            </a:r>
            <a:r>
              <a:rPr lang="lv-LV" dirty="0" err="1" smtClean="0"/>
              <a:t>edit</a:t>
            </a:r>
            <a:r>
              <a:rPr lang="lv-LV" dirty="0" smtClean="0"/>
              <a:t> </a:t>
            </a:r>
            <a:r>
              <a:rPr lang="lv-LV" dirty="0" err="1" smtClean="0"/>
              <a:t>Master</a:t>
            </a:r>
            <a:r>
              <a:rPr lang="lv-LV" dirty="0" smtClean="0"/>
              <a:t> </a:t>
            </a:r>
            <a:r>
              <a:rPr lang="lv-LV" dirty="0" err="1" smtClean="0"/>
              <a:t>text</a:t>
            </a:r>
            <a:r>
              <a:rPr lang="lv-LV" dirty="0" smtClean="0"/>
              <a:t> </a:t>
            </a:r>
            <a:r>
              <a:rPr lang="lv-LV" dirty="0" err="1" smtClean="0"/>
              <a:t>styles</a:t>
            </a:r>
            <a:endParaRPr lang="lv-LV" dirty="0" smtClean="0"/>
          </a:p>
          <a:p>
            <a:pPr lvl="1"/>
            <a:r>
              <a:rPr lang="lv-LV" dirty="0" err="1" smtClean="0"/>
              <a:t>Second</a:t>
            </a:r>
            <a:r>
              <a:rPr lang="lv-LV" dirty="0" smtClean="0"/>
              <a:t> </a:t>
            </a:r>
            <a:r>
              <a:rPr lang="lv-LV" dirty="0" err="1" smtClean="0"/>
              <a:t>level</a:t>
            </a:r>
            <a:endParaRPr lang="lv-LV" dirty="0" smtClean="0"/>
          </a:p>
          <a:p>
            <a:pPr lvl="2"/>
            <a:r>
              <a:rPr lang="lv-LV" dirty="0" err="1" smtClean="0"/>
              <a:t>Third</a:t>
            </a:r>
            <a:r>
              <a:rPr lang="lv-LV" dirty="0" smtClean="0"/>
              <a:t> </a:t>
            </a:r>
            <a:r>
              <a:rPr lang="lv-LV" dirty="0" err="1" smtClean="0"/>
              <a:t>level</a:t>
            </a:r>
            <a:endParaRPr lang="lv-LV" dirty="0" smtClean="0"/>
          </a:p>
          <a:p>
            <a:pPr lvl="3"/>
            <a:r>
              <a:rPr lang="lv-LV" dirty="0" err="1" smtClean="0"/>
              <a:t>Fourth</a:t>
            </a:r>
            <a:r>
              <a:rPr lang="lv-LV" dirty="0" smtClean="0"/>
              <a:t> </a:t>
            </a:r>
            <a:r>
              <a:rPr lang="lv-LV" dirty="0" err="1" smtClean="0"/>
              <a:t>level</a:t>
            </a:r>
            <a:endParaRPr lang="lv-LV" dirty="0" smtClean="0"/>
          </a:p>
          <a:p>
            <a:pPr lvl="4"/>
            <a:r>
              <a:rPr lang="lv-LV" dirty="0" err="1" smtClean="0"/>
              <a:t>Fifth</a:t>
            </a:r>
            <a:r>
              <a:rPr lang="lv-LV" dirty="0" smtClean="0"/>
              <a:t> </a:t>
            </a:r>
            <a:r>
              <a:rPr lang="lv-LV" dirty="0" err="1" smtClean="0"/>
              <a:t>level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465491" y="1146908"/>
            <a:ext cx="4031897" cy="1184275"/>
          </a:xfrm>
        </p:spPr>
        <p:txBody>
          <a:bodyPr>
            <a:noAutofit/>
          </a:bodyPr>
          <a:lstStyle>
            <a:lvl1pPr marL="0" indent="0">
              <a:buNone/>
              <a:defRPr sz="3600" b="1" i="0" baseline="0">
                <a:solidFill>
                  <a:schemeClr val="accent1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dirty="0" smtClean="0"/>
              <a:t>Click to edit text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4645025" y="1146908"/>
            <a:ext cx="4031897" cy="1184275"/>
          </a:xfrm>
        </p:spPr>
        <p:txBody>
          <a:bodyPr>
            <a:noAutofit/>
          </a:bodyPr>
          <a:lstStyle>
            <a:lvl1pPr marL="0" indent="0">
              <a:buNone/>
              <a:defRPr sz="3600" b="1" i="0" baseline="0">
                <a:solidFill>
                  <a:schemeClr val="accent1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dirty="0" smtClean="0"/>
              <a:t>Click to edit text title style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63964"/>
            <a:ext cx="8229600" cy="770685"/>
          </a:xfrm>
        </p:spPr>
        <p:txBody>
          <a:bodyPr anchor="t">
            <a:noAutofit/>
          </a:bodyPr>
          <a:lstStyle>
            <a:lvl1pPr algn="l">
              <a:defRPr sz="2600">
                <a:solidFill>
                  <a:schemeClr val="accent1"/>
                </a:solidFill>
              </a:defRPr>
            </a:lvl1pPr>
          </a:lstStyle>
          <a:p>
            <a:r>
              <a:rPr lang="lv-LV" smtClean="0"/>
              <a:t>Click to edit Master title style</a:t>
            </a:r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199571" y="65677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457199" y="6272742"/>
            <a:ext cx="2472267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Rīgas </a:t>
            </a:r>
            <a:r>
              <a:rPr lang="en-US" dirty="0" err="1" smtClean="0"/>
              <a:t>Tehniskā</a:t>
            </a:r>
            <a:r>
              <a:rPr lang="en-US" dirty="0" smtClean="0"/>
              <a:t> </a:t>
            </a:r>
            <a:r>
              <a:rPr lang="en-US" dirty="0" err="1" smtClean="0"/>
              <a:t>universitāte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7"/>
          </p:nvPr>
        </p:nvSpPr>
        <p:spPr>
          <a:xfrm>
            <a:off x="5977467" y="62727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6A6A6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892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ākum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176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961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4517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4"/>
            <a:r>
              <a:rPr lang="lv-LV" dirty="0" smtClean="0"/>
              <a:t>Click to edit Master text styles</a:t>
            </a:r>
          </a:p>
          <a:p>
            <a:pPr lvl="5"/>
            <a:r>
              <a:rPr lang="lv-LV" dirty="0" smtClean="0"/>
              <a:t>Second level</a:t>
            </a:r>
          </a:p>
          <a:p>
            <a:pPr lvl="6"/>
            <a:r>
              <a:rPr lang="lv-LV" dirty="0" smtClean="0"/>
              <a:t>Third level</a:t>
            </a:r>
          </a:p>
          <a:p>
            <a:pPr lvl="7"/>
            <a:r>
              <a:rPr lang="lv-LV" dirty="0" smtClean="0"/>
              <a:t>Fourth level</a:t>
            </a:r>
          </a:p>
          <a:p>
            <a:pPr lvl="8"/>
            <a:r>
              <a:rPr lang="lv-LV" dirty="0" smtClean="0"/>
              <a:t>Fifth level</a:t>
            </a: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57199" y="6272742"/>
            <a:ext cx="2472267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Rīgas Tehniskā universitāte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3414889" y="2794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373556" y="688622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Slide Number Placeholder 6"/>
          <p:cNvSpPr txBox="1">
            <a:spLocks/>
          </p:cNvSpPr>
          <p:nvPr userDrawn="1"/>
        </p:nvSpPr>
        <p:spPr>
          <a:xfrm>
            <a:off x="8204200" y="6272742"/>
            <a:ext cx="482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rgbClr val="10205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F746A6-E283-484D-A747-262174EE73C9}" type="slidenum">
              <a:rPr lang="en-US" smtClean="0">
                <a:solidFill>
                  <a:srgbClr val="A6A6A6"/>
                </a:solidFill>
              </a:rPr>
              <a:pPr/>
              <a:t>‹#›</a:t>
            </a:fld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7467" y="62727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6A6A6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965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803" r:id="rId2"/>
    <p:sldLayoutId id="2147483842" r:id="rId3"/>
    <p:sldLayoutId id="2147483841" r:id="rId4"/>
    <p:sldLayoutId id="2147483804" r:id="rId5"/>
    <p:sldLayoutId id="2147483840" r:id="rId6"/>
    <p:sldLayoutId id="2147483806" r:id="rId7"/>
    <p:sldLayoutId id="2147483807" r:id="rId8"/>
    <p:sldLayoutId id="2147483839" r:id="rId9"/>
    <p:sldLayoutId id="2147483810" r:id="rId10"/>
    <p:sldLayoutId id="2147483817" r:id="rId11"/>
    <p:sldLayoutId id="2147483818" r:id="rId12"/>
    <p:sldLayoutId id="2147483820" r:id="rId13"/>
    <p:sldLayoutId id="2147483821" r:id="rId14"/>
    <p:sldLayoutId id="2147483843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b="1" i="0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2323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32323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2323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2323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lv-LV" u="sng" dirty="0" smtClean="0"/>
              <a:t>Sandis Dejus</a:t>
            </a:r>
            <a:r>
              <a:rPr lang="lv-LV" dirty="0" smtClean="0"/>
              <a:t>, Alīna Neščerecka</a:t>
            </a:r>
            <a:endParaRPr lang="lv-LV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lv-LV" dirty="0" smtClean="0"/>
              <a:t>Ph.D. student</a:t>
            </a:r>
            <a:endParaRPr lang="lv-LV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62500" lnSpcReduction="20000"/>
          </a:bodyPr>
          <a:lstStyle/>
          <a:p>
            <a:r>
              <a:rPr lang="lv-LV" dirty="0" smtClean="0"/>
              <a:t>Dzeramā ūdens piesārņojuma </a:t>
            </a:r>
            <a:r>
              <a:rPr lang="lv-LV" dirty="0"/>
              <a:t>trauksmes </a:t>
            </a:r>
            <a:r>
              <a:rPr lang="lv-LV" dirty="0" smtClean="0"/>
              <a:t>izziņošanas sistēma </a:t>
            </a:r>
            <a:r>
              <a:rPr lang="lv-LV" dirty="0" smtClean="0"/>
              <a:t>III</a:t>
            </a:r>
            <a:endParaRPr lang="lv-LV" dirty="0" smtClean="0"/>
          </a:p>
          <a:p>
            <a:endParaRPr lang="lv-LV" sz="2600" dirty="0" smtClean="0"/>
          </a:p>
          <a:p>
            <a:r>
              <a:rPr lang="lv-LV" sz="3600" dirty="0" smtClean="0"/>
              <a:t>4.Posma progresa atskaite</a:t>
            </a:r>
            <a:endParaRPr lang="lv-LV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fld id="{D1E305CD-06AB-4546-9441-6B700748F12A}" type="datetime1">
              <a:rPr lang="lv-LV" smtClean="0"/>
              <a:t>29.11.2017.</a:t>
            </a:fld>
            <a:endParaRPr lang="lv-LV" dirty="0"/>
          </a:p>
        </p:txBody>
      </p:sp>
      <p:sp>
        <p:nvSpPr>
          <p:cNvPr id="2" name="Rectangle 1"/>
          <p:cNvSpPr/>
          <p:nvPr/>
        </p:nvSpPr>
        <p:spPr>
          <a:xfrm>
            <a:off x="756745" y="4514850"/>
            <a:ext cx="75989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dirty="0">
                <a:solidFill>
                  <a:schemeClr val="bg1"/>
                </a:solidFill>
              </a:rPr>
              <a:t>VPP Projekts Nr.4 – Tehnoloģijas drošai un uzticamai gudrajai pilsētai (GUDPILS)</a:t>
            </a:r>
            <a:endParaRPr lang="lt-L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0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Sasniedzamie rezultāti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err="1" smtClean="0"/>
              <a:t>Rīgas</a:t>
            </a:r>
            <a:r>
              <a:rPr lang="en-US" dirty="0" smtClean="0"/>
              <a:t> </a:t>
            </a:r>
            <a:r>
              <a:rPr lang="en-US" dirty="0" err="1" smtClean="0"/>
              <a:t>Tehniskā</a:t>
            </a:r>
            <a:r>
              <a:rPr lang="en-US" dirty="0" smtClean="0"/>
              <a:t> </a:t>
            </a:r>
            <a:r>
              <a:rPr lang="en-US" dirty="0" err="1" smtClean="0"/>
              <a:t>universitāte</a:t>
            </a:r>
            <a:endParaRPr lang="en-US" dirty="0"/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457199" y="1453931"/>
            <a:ext cx="8556171" cy="4818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75000"/>
              <a:buFont typeface="Wingdings" charset="2"/>
              <a:buChar char="§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75000"/>
              <a:buFont typeface="Arial"/>
              <a:buChar char="–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SzPct val="50000"/>
              <a:buFont typeface="Wingdings" charset="2"/>
              <a:buChar char="§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r>
              <a:rPr lang="lv-LV" altLang="en-US" sz="2400" b="1" dirty="0" smtClean="0"/>
              <a:t>Eksperimenti reālā sistēmā:</a:t>
            </a:r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r>
              <a:rPr lang="lv-LV" dirty="0"/>
              <a:t>Sistēmas aprobācija un pārbaude reālos apstākļos (uzņēmumā)</a:t>
            </a:r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endParaRPr lang="lv-LV" dirty="0"/>
          </a:p>
          <a:p>
            <a:pPr marL="457200" indent="-457200">
              <a:spcBef>
                <a:spcPct val="0"/>
              </a:spcBef>
              <a:buClr>
                <a:schemeClr val="accent2"/>
              </a:buClr>
              <a:buFont typeface="+mj-lt"/>
              <a:buAutoNum type="arabicPeriod"/>
              <a:defRPr/>
            </a:pPr>
            <a:r>
              <a:rPr lang="lv-LV" dirty="0" smtClean="0"/>
              <a:t>Esošo sensoru sistēmu uzstādīt reālā sistēmā (Liepāja</a:t>
            </a:r>
            <a:r>
              <a:rPr lang="lv-LV" dirty="0" smtClean="0"/>
              <a:t>)</a:t>
            </a:r>
            <a:endParaRPr lang="lv-LV" altLang="en-US" sz="2400" b="1" dirty="0" smtClean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endParaRPr lang="lv-LV" altLang="en-US" dirty="0" smtClean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endParaRPr lang="lv-LV" altLang="en-US" dirty="0" smtClean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endParaRPr lang="lv-LV" altLang="en-US" dirty="0"/>
          </a:p>
          <a:p>
            <a:pPr marL="0" indent="0">
              <a:buNone/>
            </a:pPr>
            <a:endParaRPr lang="lv-LV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6428226" y="3021818"/>
            <a:ext cx="2383062" cy="313709"/>
            <a:chOff x="790575" y="2286000"/>
            <a:chExt cx="7540625" cy="1788036"/>
          </a:xfrm>
        </p:grpSpPr>
        <p:sp>
          <p:nvSpPr>
            <p:cNvPr id="9" name="Rectangle 8"/>
            <p:cNvSpPr/>
            <p:nvPr/>
          </p:nvSpPr>
          <p:spPr>
            <a:xfrm>
              <a:off x="790575" y="2286000"/>
              <a:ext cx="7540625" cy="1524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316037" y="2363648"/>
              <a:ext cx="6489700" cy="1327289"/>
              <a:chOff x="1244600" y="2668448"/>
              <a:chExt cx="6489700" cy="1327289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1244600" y="2668448"/>
                <a:ext cx="1295400" cy="1327289"/>
              </a:xfrm>
              <a:prstGeom prst="rect">
                <a:avLst/>
              </a:prstGeom>
              <a:solidFill>
                <a:srgbClr val="E02D17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543175" y="2668448"/>
                <a:ext cx="1295400" cy="1327289"/>
              </a:xfrm>
              <a:prstGeom prst="rect">
                <a:avLst/>
              </a:prstGeom>
              <a:solidFill>
                <a:srgbClr val="ED82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841750" y="2668448"/>
                <a:ext cx="1295400" cy="1327289"/>
              </a:xfrm>
              <a:prstGeom prst="rect">
                <a:avLst/>
              </a:prstGeom>
              <a:solidFill>
                <a:srgbClr val="E5CB0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140325" y="2668448"/>
                <a:ext cx="1295400" cy="1327289"/>
              </a:xfrm>
              <a:prstGeom prst="rect">
                <a:avLst/>
              </a:prstGeom>
              <a:solidFill>
                <a:srgbClr val="8FAE2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438899" y="2668448"/>
                <a:ext cx="1295401" cy="1327289"/>
              </a:xfrm>
              <a:prstGeom prst="rect">
                <a:avLst/>
              </a:prstGeom>
              <a:solidFill>
                <a:srgbClr val="44A64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1" name="Pentagon 10"/>
            <p:cNvSpPr/>
            <p:nvPr/>
          </p:nvSpPr>
          <p:spPr>
            <a:xfrm rot="5400000">
              <a:off x="5100834" y="2952142"/>
              <a:ext cx="1710388" cy="533399"/>
            </a:xfrm>
            <a:prstGeom prst="homePlate">
              <a:avLst>
                <a:gd name="adj" fmla="val 45238"/>
              </a:avLst>
            </a:prstGeom>
            <a:gradFill flip="none" rotWithShape="1">
              <a:gsLst>
                <a:gs pos="0">
                  <a:srgbClr val="035C9E">
                    <a:shade val="30000"/>
                    <a:satMod val="115000"/>
                  </a:srgbClr>
                </a:gs>
                <a:gs pos="50000">
                  <a:srgbClr val="035C9E">
                    <a:shade val="67500"/>
                    <a:satMod val="115000"/>
                  </a:srgbClr>
                </a:gs>
                <a:gs pos="100000">
                  <a:srgbClr val="035C9E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428226" y="3665873"/>
            <a:ext cx="2383062" cy="300086"/>
            <a:chOff x="790575" y="2250828"/>
            <a:chExt cx="7540625" cy="1710388"/>
          </a:xfrm>
        </p:grpSpPr>
        <p:sp>
          <p:nvSpPr>
            <p:cNvPr id="18" name="Rectangle 17"/>
            <p:cNvSpPr/>
            <p:nvPr/>
          </p:nvSpPr>
          <p:spPr>
            <a:xfrm>
              <a:off x="790575" y="2286000"/>
              <a:ext cx="7540625" cy="1524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1316037" y="2363648"/>
              <a:ext cx="6489700" cy="1327289"/>
              <a:chOff x="1244600" y="2668448"/>
              <a:chExt cx="6489700" cy="1327289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1244600" y="2668448"/>
                <a:ext cx="1295400" cy="1327289"/>
              </a:xfrm>
              <a:prstGeom prst="rect">
                <a:avLst/>
              </a:prstGeom>
              <a:solidFill>
                <a:srgbClr val="E02D17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543175" y="2668448"/>
                <a:ext cx="1295400" cy="1327289"/>
              </a:xfrm>
              <a:prstGeom prst="rect">
                <a:avLst/>
              </a:prstGeom>
              <a:solidFill>
                <a:srgbClr val="ED82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3841750" y="2668448"/>
                <a:ext cx="1295400" cy="1327289"/>
              </a:xfrm>
              <a:prstGeom prst="rect">
                <a:avLst/>
              </a:prstGeom>
              <a:solidFill>
                <a:srgbClr val="E5CB0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140325" y="2668448"/>
                <a:ext cx="1295400" cy="1327289"/>
              </a:xfrm>
              <a:prstGeom prst="rect">
                <a:avLst/>
              </a:prstGeom>
              <a:solidFill>
                <a:srgbClr val="8FAE2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438899" y="2668448"/>
                <a:ext cx="1295401" cy="1327289"/>
              </a:xfrm>
              <a:prstGeom prst="rect">
                <a:avLst/>
              </a:prstGeom>
              <a:solidFill>
                <a:srgbClr val="44A64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20" name="Pentagon 19"/>
            <p:cNvSpPr/>
            <p:nvPr/>
          </p:nvSpPr>
          <p:spPr>
            <a:xfrm rot="5400000">
              <a:off x="6569541" y="2839322"/>
              <a:ext cx="1710388" cy="533399"/>
            </a:xfrm>
            <a:prstGeom prst="homePlate">
              <a:avLst>
                <a:gd name="adj" fmla="val 45238"/>
              </a:avLst>
            </a:prstGeom>
            <a:gradFill flip="none" rotWithShape="1">
              <a:gsLst>
                <a:gs pos="0">
                  <a:srgbClr val="035C9E">
                    <a:shade val="30000"/>
                    <a:satMod val="115000"/>
                  </a:srgbClr>
                </a:gs>
                <a:gs pos="50000">
                  <a:srgbClr val="035C9E">
                    <a:shade val="67500"/>
                    <a:satMod val="115000"/>
                  </a:srgbClr>
                </a:gs>
                <a:gs pos="100000">
                  <a:srgbClr val="035C9E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6" name="Down Arrow 25"/>
          <p:cNvSpPr/>
          <p:nvPr/>
        </p:nvSpPr>
        <p:spPr>
          <a:xfrm>
            <a:off x="7258016" y="3351774"/>
            <a:ext cx="723482" cy="25682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3"/>
          <a:stretch/>
        </p:blipFill>
        <p:spPr>
          <a:xfrm>
            <a:off x="514342" y="2898951"/>
            <a:ext cx="4805803" cy="33737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148" y="4200171"/>
            <a:ext cx="3356944" cy="207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9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Sasniedzamie rezultāti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err="1" smtClean="0"/>
              <a:t>Rīgas</a:t>
            </a:r>
            <a:r>
              <a:rPr lang="en-US" dirty="0" smtClean="0"/>
              <a:t> </a:t>
            </a:r>
            <a:r>
              <a:rPr lang="en-US" dirty="0" err="1" smtClean="0"/>
              <a:t>Tehniskā</a:t>
            </a:r>
            <a:r>
              <a:rPr lang="en-US" dirty="0" smtClean="0"/>
              <a:t> </a:t>
            </a:r>
            <a:r>
              <a:rPr lang="en-US" dirty="0" err="1" smtClean="0"/>
              <a:t>universitāte</a:t>
            </a:r>
            <a:endParaRPr lang="en-US" dirty="0"/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457199" y="1453931"/>
            <a:ext cx="8556171" cy="4818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75000"/>
              <a:buFont typeface="Wingdings" charset="2"/>
              <a:buChar char="§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75000"/>
              <a:buFont typeface="Arial"/>
              <a:buChar char="–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SzPct val="50000"/>
              <a:buFont typeface="Wingdings" charset="2"/>
              <a:buChar char="§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r>
              <a:rPr lang="lv-LV" altLang="en-US" sz="2400" b="1" dirty="0" smtClean="0"/>
              <a:t>Eksperimenti reālā sistēmā:</a:t>
            </a:r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r>
              <a:rPr lang="lv-LV" dirty="0"/>
              <a:t>Sistēmas aprobācija un pārbaude reālos apstākļos (uzņēmumā)</a:t>
            </a:r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r>
              <a:rPr lang="lv-LV" dirty="0"/>
              <a:t>Maģistra </a:t>
            </a:r>
            <a:r>
              <a:rPr lang="lv-LV" dirty="0" smtClean="0"/>
              <a:t>darbs</a:t>
            </a:r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endParaRPr lang="lv-LV" altLang="en-US" dirty="0" smtClean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endParaRPr lang="lv-LV" altLang="en-US" dirty="0"/>
          </a:p>
          <a:p>
            <a:pPr marL="0" indent="0" algn="ctr">
              <a:spcBef>
                <a:spcPct val="0"/>
              </a:spcBef>
              <a:buClr>
                <a:schemeClr val="accent2"/>
              </a:buClr>
              <a:buNone/>
              <a:defRPr/>
            </a:pPr>
            <a:r>
              <a:rPr lang="lv-LV" altLang="en-US" b="1" dirty="0" smtClean="0"/>
              <a:t>«</a:t>
            </a:r>
            <a:r>
              <a:rPr lang="lv-LV" b="1" dirty="0"/>
              <a:t>DZERAMĀ ŪDENS KVALITĀTES TIEŠSAISTES MONITORINGA SISTĒMU IEVIEŠANA ŪDENSAPGĀDES TĪKLĀ</a:t>
            </a:r>
            <a:endParaRPr lang="lv-LV" dirty="0"/>
          </a:p>
          <a:p>
            <a:pPr marL="0" indent="0" algn="ctr">
              <a:spcBef>
                <a:spcPct val="0"/>
              </a:spcBef>
              <a:buClr>
                <a:schemeClr val="accent2"/>
              </a:buClr>
              <a:buNone/>
              <a:defRPr/>
            </a:pPr>
            <a:r>
              <a:rPr lang="lv-LV" altLang="en-US" b="1" dirty="0" smtClean="0"/>
              <a:t>»</a:t>
            </a:r>
          </a:p>
          <a:p>
            <a:pPr marL="0" indent="0" algn="r">
              <a:spcBef>
                <a:spcPct val="0"/>
              </a:spcBef>
              <a:buClr>
                <a:schemeClr val="accent2"/>
              </a:buClr>
              <a:buNone/>
              <a:defRPr/>
            </a:pPr>
            <a:r>
              <a:rPr lang="lv-LV" altLang="en-US" sz="1600" b="1" dirty="0" smtClean="0"/>
              <a:t>Vjačeslavs Stankēvičs</a:t>
            </a:r>
            <a:endParaRPr lang="lv-LV" altLang="en-US" sz="1600" b="1" dirty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endParaRPr lang="lv-LV" altLang="en-US" dirty="0"/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endParaRPr lang="lv-LV" dirty="0"/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endParaRPr lang="lv-LV" altLang="en-US" sz="2400" b="1" dirty="0" smtClean="0"/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endParaRPr lang="en-GB" altLang="en-US" sz="2400" b="1" dirty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endParaRPr lang="lv-LV" altLang="en-US" dirty="0" smtClean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endParaRPr lang="lv-LV" altLang="en-US" dirty="0" smtClean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endParaRPr lang="lv-LV" altLang="en-US" dirty="0"/>
          </a:p>
          <a:p>
            <a:pPr marL="0" indent="0">
              <a:buNone/>
            </a:pPr>
            <a:endParaRPr lang="lv-LV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6501626" y="4238724"/>
            <a:ext cx="2383062" cy="313709"/>
            <a:chOff x="790575" y="2286000"/>
            <a:chExt cx="7540625" cy="1788035"/>
          </a:xfrm>
        </p:grpSpPr>
        <p:sp>
          <p:nvSpPr>
            <p:cNvPr id="7" name="Rectangle 6"/>
            <p:cNvSpPr/>
            <p:nvPr/>
          </p:nvSpPr>
          <p:spPr>
            <a:xfrm>
              <a:off x="790575" y="2286000"/>
              <a:ext cx="7540625" cy="1524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316037" y="2363648"/>
              <a:ext cx="6489700" cy="1327289"/>
              <a:chOff x="1244600" y="2668448"/>
              <a:chExt cx="6489700" cy="1327289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1244600" y="2668448"/>
                <a:ext cx="1295400" cy="1327289"/>
              </a:xfrm>
              <a:prstGeom prst="rect">
                <a:avLst/>
              </a:prstGeom>
              <a:solidFill>
                <a:srgbClr val="E02D17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543175" y="2668448"/>
                <a:ext cx="1295400" cy="1327289"/>
              </a:xfrm>
              <a:prstGeom prst="rect">
                <a:avLst/>
              </a:prstGeom>
              <a:solidFill>
                <a:srgbClr val="ED82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841750" y="2668448"/>
                <a:ext cx="1295400" cy="1327289"/>
              </a:xfrm>
              <a:prstGeom prst="rect">
                <a:avLst/>
              </a:prstGeom>
              <a:solidFill>
                <a:srgbClr val="E5CB0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140325" y="2668448"/>
                <a:ext cx="1295400" cy="1327289"/>
              </a:xfrm>
              <a:prstGeom prst="rect">
                <a:avLst/>
              </a:prstGeom>
              <a:solidFill>
                <a:srgbClr val="8FAE2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438899" y="2668448"/>
                <a:ext cx="1295401" cy="1327289"/>
              </a:xfrm>
              <a:prstGeom prst="rect">
                <a:avLst/>
              </a:prstGeom>
              <a:solidFill>
                <a:srgbClr val="44A64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0" name="Pentagon 9"/>
            <p:cNvSpPr/>
            <p:nvPr/>
          </p:nvSpPr>
          <p:spPr>
            <a:xfrm rot="5400000">
              <a:off x="6887435" y="2952141"/>
              <a:ext cx="1710388" cy="533399"/>
            </a:xfrm>
            <a:prstGeom prst="homePlate">
              <a:avLst>
                <a:gd name="adj" fmla="val 45238"/>
              </a:avLst>
            </a:prstGeom>
            <a:gradFill flip="none" rotWithShape="1">
              <a:gsLst>
                <a:gs pos="0">
                  <a:srgbClr val="035C9E">
                    <a:shade val="30000"/>
                    <a:satMod val="115000"/>
                  </a:srgbClr>
                </a:gs>
                <a:gs pos="50000">
                  <a:srgbClr val="035C9E">
                    <a:shade val="67500"/>
                    <a:satMod val="115000"/>
                  </a:srgbClr>
                </a:gs>
                <a:gs pos="100000">
                  <a:srgbClr val="035C9E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10242" name="Picture 2" descr="Attēlu rezultāti vaicājumam “water sensor installation manhole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46" y="3911401"/>
            <a:ext cx="3148454" cy="236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Attēlu rezultāti vaicājumam “sensor installation water manhole connection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868" y="3889126"/>
            <a:ext cx="1787711" cy="238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6501626" y="4892542"/>
            <a:ext cx="2383062" cy="300086"/>
            <a:chOff x="790575" y="2286000"/>
            <a:chExt cx="7540625" cy="1710389"/>
          </a:xfrm>
        </p:grpSpPr>
        <p:sp>
          <p:nvSpPr>
            <p:cNvPr id="17" name="Rectangle 16"/>
            <p:cNvSpPr/>
            <p:nvPr/>
          </p:nvSpPr>
          <p:spPr>
            <a:xfrm>
              <a:off x="790575" y="2286000"/>
              <a:ext cx="7540625" cy="1524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316037" y="2363648"/>
              <a:ext cx="6489700" cy="1327289"/>
              <a:chOff x="1244600" y="2668448"/>
              <a:chExt cx="6489700" cy="132728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1244600" y="2668448"/>
                <a:ext cx="1295400" cy="1327289"/>
              </a:xfrm>
              <a:prstGeom prst="rect">
                <a:avLst/>
              </a:prstGeom>
              <a:solidFill>
                <a:srgbClr val="E02D17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543175" y="2668448"/>
                <a:ext cx="1295400" cy="1327289"/>
              </a:xfrm>
              <a:prstGeom prst="rect">
                <a:avLst/>
              </a:prstGeom>
              <a:solidFill>
                <a:srgbClr val="ED82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841750" y="2668448"/>
                <a:ext cx="1295400" cy="1327289"/>
              </a:xfrm>
              <a:prstGeom prst="rect">
                <a:avLst/>
              </a:prstGeom>
              <a:solidFill>
                <a:srgbClr val="E5CB0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140325" y="2668448"/>
                <a:ext cx="1295400" cy="1327289"/>
              </a:xfrm>
              <a:prstGeom prst="rect">
                <a:avLst/>
              </a:prstGeom>
              <a:solidFill>
                <a:srgbClr val="8FAE2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438899" y="2668448"/>
                <a:ext cx="1295401" cy="1327289"/>
              </a:xfrm>
              <a:prstGeom prst="rect">
                <a:avLst/>
              </a:prstGeom>
              <a:solidFill>
                <a:srgbClr val="44A64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9" name="Pentagon 18"/>
            <p:cNvSpPr/>
            <p:nvPr/>
          </p:nvSpPr>
          <p:spPr>
            <a:xfrm rot="5400000">
              <a:off x="6849837" y="2874495"/>
              <a:ext cx="1710388" cy="533399"/>
            </a:xfrm>
            <a:prstGeom prst="homePlate">
              <a:avLst>
                <a:gd name="adj" fmla="val 45238"/>
              </a:avLst>
            </a:prstGeom>
            <a:gradFill flip="none" rotWithShape="1">
              <a:gsLst>
                <a:gs pos="0">
                  <a:srgbClr val="035C9E">
                    <a:shade val="30000"/>
                    <a:satMod val="115000"/>
                  </a:srgbClr>
                </a:gs>
                <a:gs pos="50000">
                  <a:srgbClr val="035C9E">
                    <a:shade val="67500"/>
                    <a:satMod val="115000"/>
                  </a:srgbClr>
                </a:gs>
                <a:gs pos="100000">
                  <a:srgbClr val="035C9E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4" name="Down Arrow 33"/>
          <p:cNvSpPr/>
          <p:nvPr/>
        </p:nvSpPr>
        <p:spPr>
          <a:xfrm>
            <a:off x="7331416" y="4578554"/>
            <a:ext cx="723482" cy="25682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5221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Sasniedzamie rezultāti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err="1" smtClean="0"/>
              <a:t>Rīgas</a:t>
            </a:r>
            <a:r>
              <a:rPr lang="en-US" dirty="0" smtClean="0"/>
              <a:t> </a:t>
            </a:r>
            <a:r>
              <a:rPr lang="en-US" dirty="0" err="1" smtClean="0"/>
              <a:t>Tehniskā</a:t>
            </a:r>
            <a:r>
              <a:rPr lang="en-US" dirty="0" smtClean="0"/>
              <a:t> </a:t>
            </a:r>
            <a:r>
              <a:rPr lang="en-US" dirty="0" err="1" smtClean="0"/>
              <a:t>universitāte</a:t>
            </a:r>
            <a:endParaRPr lang="en-US" dirty="0"/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457200" y="1453931"/>
            <a:ext cx="6433244" cy="4818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75000"/>
              <a:buFont typeface="Wingdings" charset="2"/>
              <a:buChar char="§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75000"/>
              <a:buFont typeface="Arial"/>
              <a:buChar char="–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SzPct val="50000"/>
              <a:buFont typeface="Wingdings" charset="2"/>
              <a:buChar char="§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r>
              <a:rPr lang="lv-LV" altLang="en-US" sz="2400" b="1" dirty="0" smtClean="0"/>
              <a:t>Trauksmes izziņošanas sistēmas izveide</a:t>
            </a:r>
            <a:r>
              <a:rPr lang="en-GB" altLang="en-US" sz="2400" b="1" dirty="0" smtClean="0"/>
              <a:t>:</a:t>
            </a:r>
            <a:endParaRPr lang="lv-LV" altLang="en-US" sz="2400" b="1" dirty="0" smtClean="0"/>
          </a:p>
          <a:p>
            <a:pPr>
              <a:spcBef>
                <a:spcPct val="0"/>
              </a:spcBef>
              <a:buClr>
                <a:schemeClr val="accent2"/>
              </a:buClr>
              <a:defRPr/>
            </a:pPr>
            <a:r>
              <a:rPr lang="lv-LV" dirty="0"/>
              <a:t>Trauksmes izziņošanas sistēma – pilsētas ūdensapgādes sistēmas bakterioloģiskās kvalitātes kontroles sistēma </a:t>
            </a:r>
            <a:r>
              <a:rPr lang="lv-LV" dirty="0" smtClean="0"/>
              <a:t>(makets/prototips/</a:t>
            </a:r>
            <a:r>
              <a:rPr lang="lv-LV" u="sng" dirty="0" smtClean="0"/>
              <a:t>tehnoloģija</a:t>
            </a:r>
            <a:r>
              <a:rPr lang="lv-LV" dirty="0" smtClean="0"/>
              <a:t>)</a:t>
            </a:r>
          </a:p>
          <a:p>
            <a:pPr>
              <a:spcBef>
                <a:spcPct val="0"/>
              </a:spcBef>
              <a:buClr>
                <a:schemeClr val="accent2"/>
              </a:buClr>
              <a:defRPr/>
            </a:pPr>
            <a:endParaRPr lang="lv-LV" dirty="0"/>
          </a:p>
          <a:p>
            <a:pPr marL="457200" indent="-457200">
              <a:spcBef>
                <a:spcPct val="0"/>
              </a:spcBef>
              <a:buClr>
                <a:schemeClr val="accent2"/>
              </a:buClr>
              <a:buFont typeface="+mj-lt"/>
              <a:buAutoNum type="arabicPeriod"/>
              <a:defRPr/>
            </a:pPr>
            <a:r>
              <a:rPr lang="lv-LV" dirty="0" smtClean="0"/>
              <a:t>Esošās sistēmas pilnveidošana, pārbaude reālā mērogā</a:t>
            </a:r>
          </a:p>
          <a:p>
            <a:pPr marL="457200" indent="-457200">
              <a:spcBef>
                <a:spcPct val="0"/>
              </a:spcBef>
              <a:buClr>
                <a:schemeClr val="accent2"/>
              </a:buClr>
              <a:buFont typeface="+mj-lt"/>
              <a:buAutoNum type="arabicPeriod"/>
              <a:defRPr/>
            </a:pPr>
            <a:r>
              <a:rPr lang="lv-LV" dirty="0"/>
              <a:t>Tehnoloģijas</a:t>
            </a:r>
            <a:r>
              <a:rPr lang="lv-LV" dirty="0" smtClean="0"/>
              <a:t> apraksta </a:t>
            </a:r>
            <a:r>
              <a:rPr lang="lv-LV" dirty="0" smtClean="0"/>
              <a:t>sagatavošana – </a:t>
            </a:r>
            <a:r>
              <a:rPr lang="lv-LV" u="sng" dirty="0" smtClean="0"/>
              <a:t>pielikums atskaitei???</a:t>
            </a:r>
            <a:endParaRPr lang="lv-LV" u="sng" dirty="0" smtClean="0"/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endParaRPr lang="lv-LV" dirty="0"/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endParaRPr lang="lv-LV" dirty="0"/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endParaRPr lang="lv-LV" altLang="en-US" sz="2400" b="1" dirty="0" smtClean="0"/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endParaRPr lang="en-GB" altLang="en-US" sz="2400" b="1" dirty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endParaRPr lang="lv-LV" altLang="en-US" dirty="0" smtClean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endParaRPr lang="lv-LV" altLang="en-US" dirty="0" smtClean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endParaRPr lang="lv-LV" altLang="en-US" dirty="0"/>
          </a:p>
          <a:p>
            <a:pPr marL="0" indent="0">
              <a:buNone/>
            </a:pPr>
            <a:endParaRPr lang="lv-LV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6615887" y="3584709"/>
            <a:ext cx="2383062" cy="302635"/>
            <a:chOff x="790575" y="2286000"/>
            <a:chExt cx="7540625" cy="1724917"/>
          </a:xfrm>
        </p:grpSpPr>
        <p:sp>
          <p:nvSpPr>
            <p:cNvPr id="7" name="Rectangle 6"/>
            <p:cNvSpPr/>
            <p:nvPr/>
          </p:nvSpPr>
          <p:spPr>
            <a:xfrm>
              <a:off x="790575" y="2286000"/>
              <a:ext cx="7540625" cy="1524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316037" y="2363648"/>
              <a:ext cx="6489700" cy="1327289"/>
              <a:chOff x="1244600" y="2668448"/>
              <a:chExt cx="6489700" cy="1327289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1244600" y="2668448"/>
                <a:ext cx="1295400" cy="1327289"/>
              </a:xfrm>
              <a:prstGeom prst="rect">
                <a:avLst/>
              </a:prstGeom>
              <a:solidFill>
                <a:srgbClr val="E02D17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543175" y="2668448"/>
                <a:ext cx="1295400" cy="1327289"/>
              </a:xfrm>
              <a:prstGeom prst="rect">
                <a:avLst/>
              </a:prstGeom>
              <a:solidFill>
                <a:srgbClr val="ED82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841750" y="2668448"/>
                <a:ext cx="1295400" cy="1327289"/>
              </a:xfrm>
              <a:prstGeom prst="rect">
                <a:avLst/>
              </a:prstGeom>
              <a:solidFill>
                <a:srgbClr val="E5CB0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140325" y="2668448"/>
                <a:ext cx="1295400" cy="1327289"/>
              </a:xfrm>
              <a:prstGeom prst="rect">
                <a:avLst/>
              </a:prstGeom>
              <a:solidFill>
                <a:srgbClr val="8FAE2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438899" y="2668448"/>
                <a:ext cx="1295401" cy="1327289"/>
              </a:xfrm>
              <a:prstGeom prst="rect">
                <a:avLst/>
              </a:prstGeom>
              <a:solidFill>
                <a:srgbClr val="44A64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0" name="Pentagon 9"/>
            <p:cNvSpPr/>
            <p:nvPr/>
          </p:nvSpPr>
          <p:spPr>
            <a:xfrm rot="5400000">
              <a:off x="3660061" y="2889023"/>
              <a:ext cx="1710389" cy="533399"/>
            </a:xfrm>
            <a:prstGeom prst="homePlate">
              <a:avLst>
                <a:gd name="adj" fmla="val 45238"/>
              </a:avLst>
            </a:prstGeom>
            <a:gradFill flip="none" rotWithShape="1">
              <a:gsLst>
                <a:gs pos="0">
                  <a:srgbClr val="035C9E">
                    <a:shade val="30000"/>
                    <a:satMod val="115000"/>
                  </a:srgbClr>
                </a:gs>
                <a:gs pos="50000">
                  <a:srgbClr val="035C9E">
                    <a:shade val="67500"/>
                    <a:satMod val="115000"/>
                  </a:srgbClr>
                </a:gs>
                <a:gs pos="100000">
                  <a:srgbClr val="035C9E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18" name="Picture 4" descr="Attēlu rezultāti vaicājumam “sensor installation water manhole connection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386" y="4498186"/>
            <a:ext cx="1368814" cy="182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6615887" y="4230802"/>
            <a:ext cx="2383062" cy="300086"/>
            <a:chOff x="790575" y="2172092"/>
            <a:chExt cx="7540625" cy="1710389"/>
          </a:xfrm>
        </p:grpSpPr>
        <p:sp>
          <p:nvSpPr>
            <p:cNvPr id="20" name="Rectangle 19"/>
            <p:cNvSpPr/>
            <p:nvPr/>
          </p:nvSpPr>
          <p:spPr>
            <a:xfrm>
              <a:off x="790575" y="2286000"/>
              <a:ext cx="7540625" cy="1524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316037" y="2363648"/>
              <a:ext cx="6489700" cy="1327289"/>
              <a:chOff x="1244600" y="2668448"/>
              <a:chExt cx="6489700" cy="1327289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244600" y="2668448"/>
                <a:ext cx="1295400" cy="1327289"/>
              </a:xfrm>
              <a:prstGeom prst="rect">
                <a:avLst/>
              </a:prstGeom>
              <a:solidFill>
                <a:srgbClr val="E02D17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543175" y="2668448"/>
                <a:ext cx="1295400" cy="1327289"/>
              </a:xfrm>
              <a:prstGeom prst="rect">
                <a:avLst/>
              </a:prstGeom>
              <a:solidFill>
                <a:srgbClr val="ED82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841750" y="2668448"/>
                <a:ext cx="1295400" cy="1327289"/>
              </a:xfrm>
              <a:prstGeom prst="rect">
                <a:avLst/>
              </a:prstGeom>
              <a:solidFill>
                <a:srgbClr val="E5CB0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140325" y="2668448"/>
                <a:ext cx="1295400" cy="1327289"/>
              </a:xfrm>
              <a:prstGeom prst="rect">
                <a:avLst/>
              </a:prstGeom>
              <a:solidFill>
                <a:srgbClr val="8FAE2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438899" y="2668448"/>
                <a:ext cx="1295401" cy="1327289"/>
              </a:xfrm>
              <a:prstGeom prst="rect">
                <a:avLst/>
              </a:prstGeom>
              <a:solidFill>
                <a:srgbClr val="44A64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22" name="Pentagon 21"/>
            <p:cNvSpPr/>
            <p:nvPr/>
          </p:nvSpPr>
          <p:spPr>
            <a:xfrm rot="5400000">
              <a:off x="5270966" y="2760587"/>
              <a:ext cx="1710389" cy="533399"/>
            </a:xfrm>
            <a:prstGeom prst="homePlate">
              <a:avLst>
                <a:gd name="adj" fmla="val 45238"/>
              </a:avLst>
            </a:prstGeom>
            <a:gradFill flip="none" rotWithShape="1">
              <a:gsLst>
                <a:gs pos="0">
                  <a:srgbClr val="035C9E">
                    <a:shade val="30000"/>
                    <a:satMod val="115000"/>
                  </a:srgbClr>
                </a:gs>
                <a:gs pos="50000">
                  <a:srgbClr val="035C9E">
                    <a:shade val="67500"/>
                    <a:satMod val="115000"/>
                  </a:srgbClr>
                </a:gs>
                <a:gs pos="100000">
                  <a:srgbClr val="035C9E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120" y="4810544"/>
            <a:ext cx="2609298" cy="1956973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>
            <a:off x="7493321" y="3914274"/>
            <a:ext cx="723482" cy="25682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3"/>
          <a:stretch/>
        </p:blipFill>
        <p:spPr>
          <a:xfrm>
            <a:off x="634891" y="4620293"/>
            <a:ext cx="2415124" cy="149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9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Sasniedzamie rezultāti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err="1" smtClean="0"/>
              <a:t>Rīgas</a:t>
            </a:r>
            <a:r>
              <a:rPr lang="en-US" dirty="0" smtClean="0"/>
              <a:t> </a:t>
            </a:r>
            <a:r>
              <a:rPr lang="en-US" dirty="0" err="1" smtClean="0"/>
              <a:t>Tehniskā</a:t>
            </a:r>
            <a:r>
              <a:rPr lang="en-US" dirty="0" smtClean="0"/>
              <a:t> </a:t>
            </a:r>
            <a:r>
              <a:rPr lang="en-US" dirty="0" err="1" smtClean="0"/>
              <a:t>universitāte</a:t>
            </a:r>
            <a:endParaRPr lang="en-US" dirty="0"/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457199" y="1453931"/>
            <a:ext cx="8556171" cy="4818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75000"/>
              <a:buFont typeface="Wingdings" charset="2"/>
              <a:buChar char="§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75000"/>
              <a:buFont typeface="Arial"/>
              <a:buChar char="–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SzPct val="50000"/>
              <a:buFont typeface="Wingdings" charset="2"/>
              <a:buChar char="§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r>
              <a:rPr lang="lv-LV" sz="2400" b="1" dirty="0" smtClean="0"/>
              <a:t>Tehnoloģiskā prognoze</a:t>
            </a:r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endParaRPr lang="lv-LV" sz="2400" b="1" dirty="0"/>
          </a:p>
          <a:p>
            <a:pPr marL="457200" indent="-457200">
              <a:spcBef>
                <a:spcPct val="0"/>
              </a:spcBef>
              <a:buClr>
                <a:schemeClr val="accent2"/>
              </a:buClr>
              <a:buFont typeface="+mj-lt"/>
              <a:buAutoNum type="arabicPeriod"/>
              <a:defRPr/>
            </a:pPr>
            <a:r>
              <a:rPr lang="lv-LV" dirty="0"/>
              <a:t>Nodaļas</a:t>
            </a:r>
            <a:r>
              <a:rPr lang="lv-LV" sz="2400" b="1" dirty="0" smtClean="0"/>
              <a:t> </a:t>
            </a:r>
            <a:r>
              <a:rPr lang="lv-LV" dirty="0"/>
              <a:t>sagatavošana </a:t>
            </a:r>
            <a:r>
              <a:rPr lang="lv-LV" dirty="0" smtClean="0"/>
              <a:t>– Drinknig water quality in Smart cities</a:t>
            </a:r>
            <a:endParaRPr lang="lv-LV" dirty="0"/>
          </a:p>
          <a:p>
            <a:pPr>
              <a:spcBef>
                <a:spcPct val="0"/>
              </a:spcBef>
              <a:buClr>
                <a:schemeClr val="accent2"/>
              </a:buClr>
              <a:defRPr/>
            </a:pPr>
            <a:endParaRPr lang="lv-LV" dirty="0"/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endParaRPr lang="lv-LV" altLang="en-US" sz="2400" b="1" dirty="0" smtClean="0"/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endParaRPr lang="en-GB" altLang="en-US" sz="2400" b="1" dirty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endParaRPr lang="lv-LV" altLang="en-US" dirty="0" smtClean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endParaRPr lang="lv-LV" altLang="en-US" dirty="0" smtClean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endParaRPr lang="lv-LV" altLang="en-US" dirty="0"/>
          </a:p>
          <a:p>
            <a:pPr marL="0" indent="0">
              <a:buNone/>
            </a:pPr>
            <a:endParaRPr lang="lv-LV" dirty="0" smtClean="0"/>
          </a:p>
        </p:txBody>
      </p:sp>
      <p:pic>
        <p:nvPicPr>
          <p:cNvPr id="15364" name="Picture 4" descr="Attēlu rezultāti vaicājumam “prediction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40" y="2771005"/>
            <a:ext cx="3810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797619" y="3724730"/>
            <a:ext cx="2383062" cy="313709"/>
            <a:chOff x="790575" y="2286000"/>
            <a:chExt cx="7540625" cy="1788035"/>
          </a:xfrm>
        </p:grpSpPr>
        <p:sp>
          <p:nvSpPr>
            <p:cNvPr id="9" name="Rectangle 8"/>
            <p:cNvSpPr/>
            <p:nvPr/>
          </p:nvSpPr>
          <p:spPr>
            <a:xfrm>
              <a:off x="790575" y="2286000"/>
              <a:ext cx="7540625" cy="1524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316037" y="2363648"/>
              <a:ext cx="6489700" cy="1327289"/>
              <a:chOff x="1244600" y="2668448"/>
              <a:chExt cx="6489700" cy="1327289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1244600" y="2668448"/>
                <a:ext cx="1295400" cy="1327289"/>
              </a:xfrm>
              <a:prstGeom prst="rect">
                <a:avLst/>
              </a:prstGeom>
              <a:solidFill>
                <a:srgbClr val="E02D17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543175" y="2668448"/>
                <a:ext cx="1295400" cy="1327289"/>
              </a:xfrm>
              <a:prstGeom prst="rect">
                <a:avLst/>
              </a:prstGeom>
              <a:solidFill>
                <a:srgbClr val="ED82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841750" y="2668448"/>
                <a:ext cx="1295400" cy="1327289"/>
              </a:xfrm>
              <a:prstGeom prst="rect">
                <a:avLst/>
              </a:prstGeom>
              <a:solidFill>
                <a:srgbClr val="E5CB0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140325" y="2668448"/>
                <a:ext cx="1295400" cy="1327289"/>
              </a:xfrm>
              <a:prstGeom prst="rect">
                <a:avLst/>
              </a:prstGeom>
              <a:solidFill>
                <a:srgbClr val="8FAE2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438899" y="2668448"/>
                <a:ext cx="1295401" cy="1327289"/>
              </a:xfrm>
              <a:prstGeom prst="rect">
                <a:avLst/>
              </a:prstGeom>
              <a:solidFill>
                <a:srgbClr val="44A64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1" name="Pentagon 10"/>
            <p:cNvSpPr/>
            <p:nvPr/>
          </p:nvSpPr>
          <p:spPr>
            <a:xfrm rot="5400000">
              <a:off x="1108542" y="2952141"/>
              <a:ext cx="1710389" cy="533399"/>
            </a:xfrm>
            <a:prstGeom prst="homePlate">
              <a:avLst>
                <a:gd name="adj" fmla="val 45238"/>
              </a:avLst>
            </a:prstGeom>
            <a:gradFill flip="none" rotWithShape="1">
              <a:gsLst>
                <a:gs pos="0">
                  <a:srgbClr val="035C9E">
                    <a:shade val="30000"/>
                    <a:satMod val="115000"/>
                  </a:srgbClr>
                </a:gs>
                <a:gs pos="50000">
                  <a:srgbClr val="035C9E">
                    <a:shade val="67500"/>
                    <a:satMod val="115000"/>
                  </a:srgbClr>
                </a:gs>
                <a:gs pos="100000">
                  <a:srgbClr val="035C9E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797619" y="4362134"/>
            <a:ext cx="2383062" cy="300086"/>
            <a:chOff x="790575" y="2172092"/>
            <a:chExt cx="7540625" cy="1710389"/>
          </a:xfrm>
        </p:grpSpPr>
        <p:sp>
          <p:nvSpPr>
            <p:cNvPr id="18" name="Rectangle 17"/>
            <p:cNvSpPr/>
            <p:nvPr/>
          </p:nvSpPr>
          <p:spPr>
            <a:xfrm>
              <a:off x="790575" y="2286000"/>
              <a:ext cx="7540625" cy="1524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1316037" y="2363648"/>
              <a:ext cx="6489700" cy="1327289"/>
              <a:chOff x="1244600" y="2668448"/>
              <a:chExt cx="6489700" cy="1327289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1244600" y="2668448"/>
                <a:ext cx="1295400" cy="1327289"/>
              </a:xfrm>
              <a:prstGeom prst="rect">
                <a:avLst/>
              </a:prstGeom>
              <a:solidFill>
                <a:srgbClr val="E02D17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543175" y="2668448"/>
                <a:ext cx="1295400" cy="1327289"/>
              </a:xfrm>
              <a:prstGeom prst="rect">
                <a:avLst/>
              </a:prstGeom>
              <a:solidFill>
                <a:srgbClr val="ED82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3841750" y="2668448"/>
                <a:ext cx="1295400" cy="1327289"/>
              </a:xfrm>
              <a:prstGeom prst="rect">
                <a:avLst/>
              </a:prstGeom>
              <a:solidFill>
                <a:srgbClr val="E5CB0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140325" y="2668448"/>
                <a:ext cx="1295400" cy="1327289"/>
              </a:xfrm>
              <a:prstGeom prst="rect">
                <a:avLst/>
              </a:prstGeom>
              <a:solidFill>
                <a:srgbClr val="8FAE2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438899" y="2668448"/>
                <a:ext cx="1295401" cy="1327289"/>
              </a:xfrm>
              <a:prstGeom prst="rect">
                <a:avLst/>
              </a:prstGeom>
              <a:solidFill>
                <a:srgbClr val="44A64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20" name="Pentagon 19"/>
            <p:cNvSpPr/>
            <p:nvPr/>
          </p:nvSpPr>
          <p:spPr>
            <a:xfrm rot="5400000">
              <a:off x="6316858" y="2760587"/>
              <a:ext cx="1710389" cy="533399"/>
            </a:xfrm>
            <a:prstGeom prst="homePlate">
              <a:avLst>
                <a:gd name="adj" fmla="val 45238"/>
              </a:avLst>
            </a:prstGeom>
            <a:gradFill flip="none" rotWithShape="1">
              <a:gsLst>
                <a:gs pos="0">
                  <a:srgbClr val="035C9E">
                    <a:shade val="30000"/>
                    <a:satMod val="115000"/>
                  </a:srgbClr>
                </a:gs>
                <a:gs pos="50000">
                  <a:srgbClr val="035C9E">
                    <a:shade val="67500"/>
                    <a:satMod val="115000"/>
                  </a:srgbClr>
                </a:gs>
                <a:gs pos="100000">
                  <a:srgbClr val="035C9E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6" name="Down Arrow 25"/>
          <p:cNvSpPr/>
          <p:nvPr/>
        </p:nvSpPr>
        <p:spPr>
          <a:xfrm>
            <a:off x="6627409" y="4054793"/>
            <a:ext cx="723482" cy="25682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9297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Sasniedzamie rezultāti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err="1" smtClean="0"/>
              <a:t>Rīgas</a:t>
            </a:r>
            <a:r>
              <a:rPr lang="en-US" dirty="0" smtClean="0"/>
              <a:t> </a:t>
            </a:r>
            <a:r>
              <a:rPr lang="en-US" dirty="0" err="1" smtClean="0"/>
              <a:t>Tehniskā</a:t>
            </a:r>
            <a:r>
              <a:rPr lang="en-US" dirty="0" smtClean="0"/>
              <a:t> </a:t>
            </a:r>
            <a:r>
              <a:rPr lang="en-US" dirty="0" err="1" smtClean="0"/>
              <a:t>universitāte</a:t>
            </a:r>
            <a:endParaRPr lang="en-US" dirty="0"/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457199" y="1453931"/>
            <a:ext cx="6300953" cy="4818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75000"/>
              <a:buFont typeface="Wingdings" charset="2"/>
              <a:buChar char="§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75000"/>
              <a:buFont typeface="Arial"/>
              <a:buChar char="–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SzPct val="50000"/>
              <a:buFont typeface="Wingdings" charset="2"/>
              <a:buChar char="§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>
                <a:schemeClr val="accent2"/>
              </a:buClr>
              <a:buNone/>
              <a:defRPr/>
            </a:pPr>
            <a:r>
              <a:rPr lang="lv-LV" altLang="en-US" sz="2400" b="1" dirty="0" smtClean="0"/>
              <a:t>Eksperimenti pilota mērogā</a:t>
            </a:r>
            <a:r>
              <a:rPr lang="en-GB" altLang="en-US" sz="2400" b="1" dirty="0" smtClean="0"/>
              <a:t>:</a:t>
            </a:r>
            <a:endParaRPr lang="en-GB" altLang="en-US" sz="2400" b="1" dirty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r>
              <a:rPr lang="lv-LV" altLang="en-US" dirty="0"/>
              <a:t>Verificēts trauksmes izziņošanas algoritms </a:t>
            </a:r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r>
              <a:rPr lang="lv-LV" altLang="en-US" dirty="0" smtClean="0"/>
              <a:t>Zinātniskā publikācija SNIP &gt;1</a:t>
            </a:r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r>
              <a:rPr lang="lv-LV" altLang="en-US" dirty="0" smtClean="0"/>
              <a:t>Uzlabots studiju kurss</a:t>
            </a:r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r>
              <a:rPr lang="lv-LV" altLang="en-US" dirty="0" smtClean="0">
                <a:solidFill>
                  <a:srgbClr val="FF0000"/>
                </a:solidFill>
              </a:rPr>
              <a:t>Maģistra darbs</a:t>
            </a:r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r>
              <a:rPr lang="lv-LV" altLang="en-US" dirty="0" smtClean="0"/>
              <a:t>Promocijas darbs</a:t>
            </a:r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r>
              <a:rPr lang="lv-LV" altLang="en-US" sz="2400" b="1" dirty="0" smtClean="0"/>
              <a:t>Eksperimenti reālā sistēmā:</a:t>
            </a:r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r>
              <a:rPr lang="lv-LV" dirty="0"/>
              <a:t>Sistēmas aprobācija un pārbaude reālos apstākļos </a:t>
            </a:r>
            <a:endParaRPr lang="lv-LV" dirty="0" smtClean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r>
              <a:rPr lang="lv-LV" dirty="0" smtClean="0"/>
              <a:t>Maģistra </a:t>
            </a:r>
            <a:r>
              <a:rPr lang="lv-LV" dirty="0"/>
              <a:t>darbs</a:t>
            </a:r>
            <a:endParaRPr lang="lv-LV" altLang="en-US" dirty="0"/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r>
              <a:rPr lang="lv-LV" altLang="en-US" sz="2400" b="1" dirty="0" smtClean="0"/>
              <a:t>Trauksmes izziņošanas sistēmas izveide</a:t>
            </a:r>
            <a:r>
              <a:rPr lang="en-GB" altLang="en-US" sz="2400" b="1" dirty="0" smtClean="0"/>
              <a:t>:</a:t>
            </a:r>
            <a:endParaRPr lang="lv-LV" altLang="en-US" sz="2400" b="1" dirty="0" smtClean="0"/>
          </a:p>
          <a:p>
            <a:pPr>
              <a:spcBef>
                <a:spcPct val="0"/>
              </a:spcBef>
              <a:buClr>
                <a:schemeClr val="accent2"/>
              </a:buClr>
              <a:defRPr/>
            </a:pPr>
            <a:r>
              <a:rPr lang="lv-LV" u="sng" dirty="0"/>
              <a:t>Trauksmes izziņošanas sistēma – pilsētas ūdensapgādes sistēmas bakterioloģiskās kvalitātes kontroles sistēma </a:t>
            </a:r>
            <a:r>
              <a:rPr lang="lv-LV" u="sng" dirty="0" smtClean="0"/>
              <a:t>(tehnoloģija)</a:t>
            </a:r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r>
              <a:rPr lang="lv-LV" sz="2400" b="1" dirty="0"/>
              <a:t>Tehnoloģiskā prognoze</a:t>
            </a:r>
          </a:p>
          <a:p>
            <a:pPr>
              <a:spcBef>
                <a:spcPct val="0"/>
              </a:spcBef>
              <a:buClr>
                <a:schemeClr val="accent2"/>
              </a:buClr>
              <a:defRPr/>
            </a:pPr>
            <a:endParaRPr lang="lv-LV" dirty="0"/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endParaRPr lang="lv-LV" altLang="en-US" sz="2400" b="1" dirty="0" smtClean="0"/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endParaRPr lang="en-GB" altLang="en-US" sz="2400" b="1" dirty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endParaRPr lang="lv-LV" altLang="en-US" dirty="0" smtClean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endParaRPr lang="lv-LV" altLang="en-US" dirty="0" smtClean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endParaRPr lang="lv-LV" altLang="en-US" dirty="0"/>
          </a:p>
          <a:p>
            <a:pPr marL="0" indent="0">
              <a:buNone/>
            </a:pPr>
            <a:endParaRPr lang="lv-LV" dirty="0" smtClean="0"/>
          </a:p>
        </p:txBody>
      </p:sp>
      <p:grpSp>
        <p:nvGrpSpPr>
          <p:cNvPr id="12" name="Group 11"/>
          <p:cNvGrpSpPr/>
          <p:nvPr/>
        </p:nvGrpSpPr>
        <p:grpSpPr>
          <a:xfrm>
            <a:off x="6501629" y="1866369"/>
            <a:ext cx="2383062" cy="300086"/>
            <a:chOff x="790575" y="2214703"/>
            <a:chExt cx="7540625" cy="1710389"/>
          </a:xfrm>
        </p:grpSpPr>
        <p:sp>
          <p:nvSpPr>
            <p:cNvPr id="13" name="Rectangle 12"/>
            <p:cNvSpPr/>
            <p:nvPr/>
          </p:nvSpPr>
          <p:spPr>
            <a:xfrm>
              <a:off x="790575" y="2286000"/>
              <a:ext cx="7540625" cy="1524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316037" y="2363648"/>
              <a:ext cx="6489700" cy="1327289"/>
              <a:chOff x="1244600" y="2668448"/>
              <a:chExt cx="6489700" cy="1327289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244600" y="2668448"/>
                <a:ext cx="1295400" cy="1327289"/>
              </a:xfrm>
              <a:prstGeom prst="rect">
                <a:avLst/>
              </a:prstGeom>
              <a:solidFill>
                <a:srgbClr val="E02D17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2543175" y="2668448"/>
                <a:ext cx="1295400" cy="1327289"/>
              </a:xfrm>
              <a:prstGeom prst="rect">
                <a:avLst/>
              </a:prstGeom>
              <a:solidFill>
                <a:srgbClr val="ED82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841750" y="2668448"/>
                <a:ext cx="1295400" cy="1327289"/>
              </a:xfrm>
              <a:prstGeom prst="rect">
                <a:avLst/>
              </a:prstGeom>
              <a:solidFill>
                <a:srgbClr val="E5CB0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140325" y="2668448"/>
                <a:ext cx="1295400" cy="1327289"/>
              </a:xfrm>
              <a:prstGeom prst="rect">
                <a:avLst/>
              </a:prstGeom>
              <a:solidFill>
                <a:srgbClr val="8FAE2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438899" y="2668448"/>
                <a:ext cx="1295401" cy="1327289"/>
              </a:xfrm>
              <a:prstGeom prst="rect">
                <a:avLst/>
              </a:prstGeom>
              <a:solidFill>
                <a:srgbClr val="44A64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5" name="Pentagon 14"/>
            <p:cNvSpPr/>
            <p:nvPr/>
          </p:nvSpPr>
          <p:spPr>
            <a:xfrm rot="5400000">
              <a:off x="6348514" y="2803198"/>
              <a:ext cx="1710389" cy="533399"/>
            </a:xfrm>
            <a:prstGeom prst="homePlate">
              <a:avLst>
                <a:gd name="adj" fmla="val 45238"/>
              </a:avLst>
            </a:prstGeom>
            <a:gradFill flip="none" rotWithShape="1">
              <a:gsLst>
                <a:gs pos="0">
                  <a:srgbClr val="035C9E">
                    <a:shade val="30000"/>
                    <a:satMod val="115000"/>
                  </a:srgbClr>
                </a:gs>
                <a:gs pos="50000">
                  <a:srgbClr val="035C9E">
                    <a:shade val="67500"/>
                    <a:satMod val="115000"/>
                  </a:srgbClr>
                </a:gs>
                <a:gs pos="100000">
                  <a:srgbClr val="035C9E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512513" y="2191434"/>
            <a:ext cx="2383062" cy="300086"/>
            <a:chOff x="790575" y="2206091"/>
            <a:chExt cx="7540625" cy="1710388"/>
          </a:xfrm>
        </p:grpSpPr>
        <p:sp>
          <p:nvSpPr>
            <p:cNvPr id="55" name="Rectangle 54"/>
            <p:cNvSpPr/>
            <p:nvPr/>
          </p:nvSpPr>
          <p:spPr>
            <a:xfrm>
              <a:off x="790575" y="2286000"/>
              <a:ext cx="7540625" cy="1524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1316037" y="2363648"/>
              <a:ext cx="6489700" cy="1327289"/>
              <a:chOff x="1244600" y="2668448"/>
              <a:chExt cx="6489700" cy="1327289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1244600" y="2668448"/>
                <a:ext cx="1295400" cy="1327289"/>
              </a:xfrm>
              <a:prstGeom prst="rect">
                <a:avLst/>
              </a:prstGeom>
              <a:solidFill>
                <a:srgbClr val="E02D17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2543175" y="2668448"/>
                <a:ext cx="1295400" cy="1327289"/>
              </a:xfrm>
              <a:prstGeom prst="rect">
                <a:avLst/>
              </a:prstGeom>
              <a:solidFill>
                <a:srgbClr val="ED82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3841750" y="2668448"/>
                <a:ext cx="1295400" cy="1327289"/>
              </a:xfrm>
              <a:prstGeom prst="rect">
                <a:avLst/>
              </a:prstGeom>
              <a:solidFill>
                <a:srgbClr val="E5CB0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5140325" y="2668448"/>
                <a:ext cx="1295400" cy="1327289"/>
              </a:xfrm>
              <a:prstGeom prst="rect">
                <a:avLst/>
              </a:prstGeom>
              <a:solidFill>
                <a:srgbClr val="8FAE2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6438899" y="2668448"/>
                <a:ext cx="1295401" cy="1327289"/>
              </a:xfrm>
              <a:prstGeom prst="rect">
                <a:avLst/>
              </a:prstGeom>
              <a:solidFill>
                <a:srgbClr val="44A64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57" name="Pentagon 56"/>
            <p:cNvSpPr/>
            <p:nvPr/>
          </p:nvSpPr>
          <p:spPr>
            <a:xfrm rot="5400000">
              <a:off x="6398180" y="2794585"/>
              <a:ext cx="1710388" cy="533399"/>
            </a:xfrm>
            <a:prstGeom prst="homePlate">
              <a:avLst>
                <a:gd name="adj" fmla="val 45238"/>
              </a:avLst>
            </a:prstGeom>
            <a:gradFill flip="none" rotWithShape="1">
              <a:gsLst>
                <a:gs pos="0">
                  <a:srgbClr val="035C9E">
                    <a:shade val="30000"/>
                    <a:satMod val="115000"/>
                  </a:srgbClr>
                </a:gs>
                <a:gs pos="50000">
                  <a:srgbClr val="035C9E">
                    <a:shade val="67500"/>
                    <a:satMod val="115000"/>
                  </a:srgbClr>
                </a:gs>
                <a:gs pos="100000">
                  <a:srgbClr val="035C9E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6512512" y="2492121"/>
            <a:ext cx="2383062" cy="300086"/>
            <a:chOff x="790575" y="2120631"/>
            <a:chExt cx="7540625" cy="1710388"/>
          </a:xfrm>
        </p:grpSpPr>
        <p:sp>
          <p:nvSpPr>
            <p:cNvPr id="64" name="Rectangle 63"/>
            <p:cNvSpPr/>
            <p:nvPr/>
          </p:nvSpPr>
          <p:spPr>
            <a:xfrm>
              <a:off x="790575" y="2286000"/>
              <a:ext cx="7540625" cy="1524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1316037" y="2363648"/>
              <a:ext cx="6489700" cy="1327289"/>
              <a:chOff x="1244600" y="2668448"/>
              <a:chExt cx="6489700" cy="1327289"/>
            </a:xfrm>
          </p:grpSpPr>
          <p:sp>
            <p:nvSpPr>
              <p:cNvPr id="67" name="Rectangle 66"/>
              <p:cNvSpPr/>
              <p:nvPr/>
            </p:nvSpPr>
            <p:spPr>
              <a:xfrm>
                <a:off x="1244600" y="2668448"/>
                <a:ext cx="1295400" cy="1327289"/>
              </a:xfrm>
              <a:prstGeom prst="rect">
                <a:avLst/>
              </a:prstGeom>
              <a:solidFill>
                <a:srgbClr val="E02D17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2543175" y="2668448"/>
                <a:ext cx="1295400" cy="1327289"/>
              </a:xfrm>
              <a:prstGeom prst="rect">
                <a:avLst/>
              </a:prstGeom>
              <a:solidFill>
                <a:srgbClr val="ED82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3841750" y="2668448"/>
                <a:ext cx="1295400" cy="1327289"/>
              </a:xfrm>
              <a:prstGeom prst="rect">
                <a:avLst/>
              </a:prstGeom>
              <a:solidFill>
                <a:srgbClr val="E5CB0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5140325" y="2668448"/>
                <a:ext cx="1295400" cy="1327289"/>
              </a:xfrm>
              <a:prstGeom prst="rect">
                <a:avLst/>
              </a:prstGeom>
              <a:solidFill>
                <a:srgbClr val="8FAE2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6438899" y="2668448"/>
                <a:ext cx="1295401" cy="1327289"/>
              </a:xfrm>
              <a:prstGeom prst="rect">
                <a:avLst/>
              </a:prstGeom>
              <a:solidFill>
                <a:srgbClr val="44A64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66" name="Pentagon 65"/>
            <p:cNvSpPr/>
            <p:nvPr/>
          </p:nvSpPr>
          <p:spPr>
            <a:xfrm rot="5400000">
              <a:off x="6754065" y="2709125"/>
              <a:ext cx="1710388" cy="533399"/>
            </a:xfrm>
            <a:prstGeom prst="homePlate">
              <a:avLst>
                <a:gd name="adj" fmla="val 45238"/>
              </a:avLst>
            </a:prstGeom>
            <a:gradFill flip="none" rotWithShape="1">
              <a:gsLst>
                <a:gs pos="0">
                  <a:srgbClr val="035C9E">
                    <a:shade val="30000"/>
                    <a:satMod val="115000"/>
                  </a:srgbClr>
                </a:gs>
                <a:gs pos="50000">
                  <a:srgbClr val="035C9E">
                    <a:shade val="67500"/>
                    <a:satMod val="115000"/>
                  </a:srgbClr>
                </a:gs>
                <a:gs pos="100000">
                  <a:srgbClr val="035C9E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512513" y="2798697"/>
            <a:ext cx="2383062" cy="300086"/>
            <a:chOff x="790575" y="2192805"/>
            <a:chExt cx="7540625" cy="1710389"/>
          </a:xfrm>
        </p:grpSpPr>
        <p:sp>
          <p:nvSpPr>
            <p:cNvPr id="73" name="Rectangle 72"/>
            <p:cNvSpPr/>
            <p:nvPr/>
          </p:nvSpPr>
          <p:spPr>
            <a:xfrm>
              <a:off x="790575" y="2286000"/>
              <a:ext cx="7540625" cy="1524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1316037" y="2363648"/>
              <a:ext cx="6489700" cy="1327289"/>
              <a:chOff x="1244600" y="2668448"/>
              <a:chExt cx="6489700" cy="1327289"/>
            </a:xfrm>
          </p:grpSpPr>
          <p:sp>
            <p:nvSpPr>
              <p:cNvPr id="76" name="Rectangle 75"/>
              <p:cNvSpPr/>
              <p:nvPr/>
            </p:nvSpPr>
            <p:spPr>
              <a:xfrm>
                <a:off x="1244600" y="2668448"/>
                <a:ext cx="1295400" cy="1327289"/>
              </a:xfrm>
              <a:prstGeom prst="rect">
                <a:avLst/>
              </a:prstGeom>
              <a:solidFill>
                <a:srgbClr val="E02D17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2543175" y="2668448"/>
                <a:ext cx="1295400" cy="1327289"/>
              </a:xfrm>
              <a:prstGeom prst="rect">
                <a:avLst/>
              </a:prstGeom>
              <a:solidFill>
                <a:srgbClr val="ED82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3841750" y="2668448"/>
                <a:ext cx="1295400" cy="1327289"/>
              </a:xfrm>
              <a:prstGeom prst="rect">
                <a:avLst/>
              </a:prstGeom>
              <a:solidFill>
                <a:srgbClr val="E5CB0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5140325" y="2668448"/>
                <a:ext cx="1295400" cy="1327289"/>
              </a:xfrm>
              <a:prstGeom prst="rect">
                <a:avLst/>
              </a:prstGeom>
              <a:solidFill>
                <a:srgbClr val="8FAE2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6438899" y="2668448"/>
                <a:ext cx="1295401" cy="1327289"/>
              </a:xfrm>
              <a:prstGeom prst="rect">
                <a:avLst/>
              </a:prstGeom>
              <a:solidFill>
                <a:srgbClr val="44A64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75" name="Pentagon 74"/>
            <p:cNvSpPr/>
            <p:nvPr/>
          </p:nvSpPr>
          <p:spPr>
            <a:xfrm rot="5400000">
              <a:off x="6295696" y="2781300"/>
              <a:ext cx="1710389" cy="533399"/>
            </a:xfrm>
            <a:prstGeom prst="homePlate">
              <a:avLst>
                <a:gd name="adj" fmla="val 45238"/>
              </a:avLst>
            </a:prstGeom>
            <a:gradFill flip="none" rotWithShape="1">
              <a:gsLst>
                <a:gs pos="0">
                  <a:srgbClr val="035C9E">
                    <a:shade val="30000"/>
                    <a:satMod val="115000"/>
                  </a:srgbClr>
                </a:gs>
                <a:gs pos="50000">
                  <a:srgbClr val="035C9E">
                    <a:shade val="67500"/>
                    <a:satMod val="115000"/>
                  </a:srgbClr>
                </a:gs>
                <a:gs pos="100000">
                  <a:srgbClr val="035C9E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6512511" y="3068859"/>
            <a:ext cx="2383062" cy="300086"/>
            <a:chOff x="790575" y="2119451"/>
            <a:chExt cx="7540625" cy="1710388"/>
          </a:xfrm>
        </p:grpSpPr>
        <p:sp>
          <p:nvSpPr>
            <p:cNvPr id="82" name="Rectangle 81"/>
            <p:cNvSpPr/>
            <p:nvPr/>
          </p:nvSpPr>
          <p:spPr>
            <a:xfrm>
              <a:off x="790575" y="2286000"/>
              <a:ext cx="7540625" cy="1524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83" name="Group 82"/>
            <p:cNvGrpSpPr/>
            <p:nvPr/>
          </p:nvGrpSpPr>
          <p:grpSpPr>
            <a:xfrm>
              <a:off x="1316037" y="2363648"/>
              <a:ext cx="6489700" cy="1327289"/>
              <a:chOff x="1244600" y="2668448"/>
              <a:chExt cx="6489700" cy="1327289"/>
            </a:xfrm>
          </p:grpSpPr>
          <p:sp>
            <p:nvSpPr>
              <p:cNvPr id="85" name="Rectangle 84"/>
              <p:cNvSpPr/>
              <p:nvPr/>
            </p:nvSpPr>
            <p:spPr>
              <a:xfrm>
                <a:off x="1244600" y="2668448"/>
                <a:ext cx="1295400" cy="1327289"/>
              </a:xfrm>
              <a:prstGeom prst="rect">
                <a:avLst/>
              </a:prstGeom>
              <a:solidFill>
                <a:srgbClr val="E02D17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2543175" y="2668448"/>
                <a:ext cx="1295400" cy="1327289"/>
              </a:xfrm>
              <a:prstGeom prst="rect">
                <a:avLst/>
              </a:prstGeom>
              <a:solidFill>
                <a:srgbClr val="ED82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3841750" y="2668448"/>
                <a:ext cx="1295400" cy="1327289"/>
              </a:xfrm>
              <a:prstGeom prst="rect">
                <a:avLst/>
              </a:prstGeom>
              <a:solidFill>
                <a:srgbClr val="E5CB0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5140325" y="2668448"/>
                <a:ext cx="1295400" cy="1327289"/>
              </a:xfrm>
              <a:prstGeom prst="rect">
                <a:avLst/>
              </a:prstGeom>
              <a:solidFill>
                <a:srgbClr val="8FAE2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6438899" y="2668448"/>
                <a:ext cx="1295401" cy="1327289"/>
              </a:xfrm>
              <a:prstGeom prst="rect">
                <a:avLst/>
              </a:prstGeom>
              <a:solidFill>
                <a:srgbClr val="44A64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84" name="Pentagon 83"/>
            <p:cNvSpPr/>
            <p:nvPr/>
          </p:nvSpPr>
          <p:spPr>
            <a:xfrm rot="5400000">
              <a:off x="6847480" y="2707945"/>
              <a:ext cx="1710388" cy="533399"/>
            </a:xfrm>
            <a:prstGeom prst="homePlate">
              <a:avLst>
                <a:gd name="adj" fmla="val 45238"/>
              </a:avLst>
            </a:prstGeom>
            <a:gradFill flip="none" rotWithShape="1">
              <a:gsLst>
                <a:gs pos="0">
                  <a:srgbClr val="035C9E">
                    <a:shade val="30000"/>
                    <a:satMod val="115000"/>
                  </a:srgbClr>
                </a:gs>
                <a:gs pos="50000">
                  <a:srgbClr val="035C9E">
                    <a:shade val="67500"/>
                    <a:satMod val="115000"/>
                  </a:srgbClr>
                </a:gs>
                <a:gs pos="100000">
                  <a:srgbClr val="035C9E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6501628" y="3703771"/>
            <a:ext cx="2383062" cy="303948"/>
            <a:chOff x="790575" y="2077599"/>
            <a:chExt cx="7540625" cy="1732401"/>
          </a:xfrm>
        </p:grpSpPr>
        <p:sp>
          <p:nvSpPr>
            <p:cNvPr id="91" name="Rectangle 90"/>
            <p:cNvSpPr/>
            <p:nvPr/>
          </p:nvSpPr>
          <p:spPr>
            <a:xfrm>
              <a:off x="790575" y="2286000"/>
              <a:ext cx="7540625" cy="1524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92" name="Group 91"/>
            <p:cNvGrpSpPr/>
            <p:nvPr/>
          </p:nvGrpSpPr>
          <p:grpSpPr>
            <a:xfrm>
              <a:off x="1316037" y="2363648"/>
              <a:ext cx="6489700" cy="1327289"/>
              <a:chOff x="1244600" y="2668448"/>
              <a:chExt cx="6489700" cy="1327289"/>
            </a:xfrm>
          </p:grpSpPr>
          <p:sp>
            <p:nvSpPr>
              <p:cNvPr id="94" name="Rectangle 93"/>
              <p:cNvSpPr/>
              <p:nvPr/>
            </p:nvSpPr>
            <p:spPr>
              <a:xfrm>
                <a:off x="1244600" y="2668448"/>
                <a:ext cx="1295400" cy="1327289"/>
              </a:xfrm>
              <a:prstGeom prst="rect">
                <a:avLst/>
              </a:prstGeom>
              <a:solidFill>
                <a:srgbClr val="E02D17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2543175" y="2668448"/>
                <a:ext cx="1295400" cy="1327289"/>
              </a:xfrm>
              <a:prstGeom prst="rect">
                <a:avLst/>
              </a:prstGeom>
              <a:solidFill>
                <a:srgbClr val="ED82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3841750" y="2668448"/>
                <a:ext cx="1295400" cy="1327289"/>
              </a:xfrm>
              <a:prstGeom prst="rect">
                <a:avLst/>
              </a:prstGeom>
              <a:solidFill>
                <a:srgbClr val="E5CB0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5140325" y="2668448"/>
                <a:ext cx="1295400" cy="1327289"/>
              </a:xfrm>
              <a:prstGeom prst="rect">
                <a:avLst/>
              </a:prstGeom>
              <a:solidFill>
                <a:srgbClr val="8FAE2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6438899" y="2668448"/>
                <a:ext cx="1295401" cy="1327289"/>
              </a:xfrm>
              <a:prstGeom prst="rect">
                <a:avLst/>
              </a:prstGeom>
              <a:solidFill>
                <a:srgbClr val="44A64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93" name="Pentagon 92"/>
            <p:cNvSpPr/>
            <p:nvPr/>
          </p:nvSpPr>
          <p:spPr>
            <a:xfrm rot="5400000">
              <a:off x="6517489" y="2666093"/>
              <a:ext cx="1710388" cy="533399"/>
            </a:xfrm>
            <a:prstGeom prst="homePlate">
              <a:avLst>
                <a:gd name="adj" fmla="val 45238"/>
              </a:avLst>
            </a:prstGeom>
            <a:gradFill flip="none" rotWithShape="1">
              <a:gsLst>
                <a:gs pos="0">
                  <a:srgbClr val="035C9E">
                    <a:shade val="30000"/>
                    <a:satMod val="115000"/>
                  </a:srgbClr>
                </a:gs>
                <a:gs pos="50000">
                  <a:srgbClr val="035C9E">
                    <a:shade val="67500"/>
                    <a:satMod val="115000"/>
                  </a:srgbClr>
                </a:gs>
                <a:gs pos="100000">
                  <a:srgbClr val="035C9E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6501626" y="4061617"/>
            <a:ext cx="2383062" cy="300086"/>
            <a:chOff x="790575" y="2131745"/>
            <a:chExt cx="7540625" cy="1710388"/>
          </a:xfrm>
        </p:grpSpPr>
        <p:sp>
          <p:nvSpPr>
            <p:cNvPr id="100" name="Rectangle 99"/>
            <p:cNvSpPr/>
            <p:nvPr/>
          </p:nvSpPr>
          <p:spPr>
            <a:xfrm>
              <a:off x="790575" y="2286000"/>
              <a:ext cx="7540625" cy="1524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1316037" y="2363648"/>
              <a:ext cx="6489700" cy="1327289"/>
              <a:chOff x="1244600" y="2668448"/>
              <a:chExt cx="6489700" cy="1327289"/>
            </a:xfrm>
          </p:grpSpPr>
          <p:sp>
            <p:nvSpPr>
              <p:cNvPr id="103" name="Rectangle 102"/>
              <p:cNvSpPr/>
              <p:nvPr/>
            </p:nvSpPr>
            <p:spPr>
              <a:xfrm>
                <a:off x="1244600" y="2668448"/>
                <a:ext cx="1295400" cy="1327289"/>
              </a:xfrm>
              <a:prstGeom prst="rect">
                <a:avLst/>
              </a:prstGeom>
              <a:solidFill>
                <a:srgbClr val="E02D17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2543175" y="2668448"/>
                <a:ext cx="1295400" cy="1327289"/>
              </a:xfrm>
              <a:prstGeom prst="rect">
                <a:avLst/>
              </a:prstGeom>
              <a:solidFill>
                <a:srgbClr val="ED82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3841750" y="2668448"/>
                <a:ext cx="1295400" cy="1327289"/>
              </a:xfrm>
              <a:prstGeom prst="rect">
                <a:avLst/>
              </a:prstGeom>
              <a:solidFill>
                <a:srgbClr val="E5CB0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5140325" y="2668448"/>
                <a:ext cx="1295400" cy="1327289"/>
              </a:xfrm>
              <a:prstGeom prst="rect">
                <a:avLst/>
              </a:prstGeom>
              <a:solidFill>
                <a:srgbClr val="8FAE2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6438899" y="2668448"/>
                <a:ext cx="1295401" cy="1327289"/>
              </a:xfrm>
              <a:prstGeom prst="rect">
                <a:avLst/>
              </a:prstGeom>
              <a:solidFill>
                <a:srgbClr val="44A64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02" name="Pentagon 101"/>
            <p:cNvSpPr/>
            <p:nvPr/>
          </p:nvSpPr>
          <p:spPr>
            <a:xfrm rot="5400000">
              <a:off x="6819172" y="2720239"/>
              <a:ext cx="1710388" cy="533399"/>
            </a:xfrm>
            <a:prstGeom prst="homePlate">
              <a:avLst>
                <a:gd name="adj" fmla="val 45238"/>
              </a:avLst>
            </a:prstGeom>
            <a:gradFill flip="none" rotWithShape="1">
              <a:gsLst>
                <a:gs pos="0">
                  <a:srgbClr val="035C9E">
                    <a:shade val="30000"/>
                    <a:satMod val="115000"/>
                  </a:srgbClr>
                </a:gs>
                <a:gs pos="50000">
                  <a:srgbClr val="035C9E">
                    <a:shade val="67500"/>
                    <a:satMod val="115000"/>
                  </a:srgbClr>
                </a:gs>
                <a:gs pos="100000">
                  <a:srgbClr val="035C9E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6501631" y="4950436"/>
            <a:ext cx="2383062" cy="300086"/>
            <a:chOff x="790575" y="2172099"/>
            <a:chExt cx="7540625" cy="1710388"/>
          </a:xfrm>
        </p:grpSpPr>
        <p:sp>
          <p:nvSpPr>
            <p:cNvPr id="109" name="Rectangle 108"/>
            <p:cNvSpPr/>
            <p:nvPr/>
          </p:nvSpPr>
          <p:spPr>
            <a:xfrm>
              <a:off x="790575" y="2286000"/>
              <a:ext cx="7540625" cy="1524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10" name="Group 109"/>
            <p:cNvGrpSpPr/>
            <p:nvPr/>
          </p:nvGrpSpPr>
          <p:grpSpPr>
            <a:xfrm>
              <a:off x="1316037" y="2363648"/>
              <a:ext cx="6489700" cy="1327289"/>
              <a:chOff x="1244600" y="2668448"/>
              <a:chExt cx="6489700" cy="1327289"/>
            </a:xfrm>
          </p:grpSpPr>
          <p:sp>
            <p:nvSpPr>
              <p:cNvPr id="112" name="Rectangle 111"/>
              <p:cNvSpPr/>
              <p:nvPr/>
            </p:nvSpPr>
            <p:spPr>
              <a:xfrm>
                <a:off x="1244600" y="2668448"/>
                <a:ext cx="1295400" cy="1327289"/>
              </a:xfrm>
              <a:prstGeom prst="rect">
                <a:avLst/>
              </a:prstGeom>
              <a:solidFill>
                <a:srgbClr val="E02D17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2543175" y="2668448"/>
                <a:ext cx="1295400" cy="1327289"/>
              </a:xfrm>
              <a:prstGeom prst="rect">
                <a:avLst/>
              </a:prstGeom>
              <a:solidFill>
                <a:srgbClr val="ED82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3841750" y="2668448"/>
                <a:ext cx="1295400" cy="1327289"/>
              </a:xfrm>
              <a:prstGeom prst="rect">
                <a:avLst/>
              </a:prstGeom>
              <a:solidFill>
                <a:srgbClr val="E5CB0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5140325" y="2668448"/>
                <a:ext cx="1295400" cy="1327289"/>
              </a:xfrm>
              <a:prstGeom prst="rect">
                <a:avLst/>
              </a:prstGeom>
              <a:solidFill>
                <a:srgbClr val="8FAE2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6438899" y="2668448"/>
                <a:ext cx="1295401" cy="1327289"/>
              </a:xfrm>
              <a:prstGeom prst="rect">
                <a:avLst/>
              </a:prstGeom>
              <a:solidFill>
                <a:srgbClr val="44A64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11" name="Pentagon 110"/>
            <p:cNvSpPr/>
            <p:nvPr/>
          </p:nvSpPr>
          <p:spPr>
            <a:xfrm rot="5400000">
              <a:off x="5305394" y="2760593"/>
              <a:ext cx="1710388" cy="533399"/>
            </a:xfrm>
            <a:prstGeom prst="homePlate">
              <a:avLst>
                <a:gd name="adj" fmla="val 45238"/>
              </a:avLst>
            </a:prstGeom>
            <a:gradFill flip="none" rotWithShape="1">
              <a:gsLst>
                <a:gs pos="0">
                  <a:srgbClr val="035C9E">
                    <a:shade val="30000"/>
                    <a:satMod val="115000"/>
                  </a:srgbClr>
                </a:gs>
                <a:gs pos="50000">
                  <a:srgbClr val="035C9E">
                    <a:shade val="67500"/>
                    <a:satMod val="115000"/>
                  </a:srgbClr>
                </a:gs>
                <a:gs pos="100000">
                  <a:srgbClr val="035C9E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6490741" y="5713513"/>
            <a:ext cx="2383062" cy="300086"/>
            <a:chOff x="790575" y="2178244"/>
            <a:chExt cx="7540625" cy="1710388"/>
          </a:xfrm>
        </p:grpSpPr>
        <p:sp>
          <p:nvSpPr>
            <p:cNvPr id="118" name="Rectangle 117"/>
            <p:cNvSpPr/>
            <p:nvPr/>
          </p:nvSpPr>
          <p:spPr>
            <a:xfrm>
              <a:off x="790575" y="2286000"/>
              <a:ext cx="7540625" cy="1524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19" name="Group 118"/>
            <p:cNvGrpSpPr/>
            <p:nvPr/>
          </p:nvGrpSpPr>
          <p:grpSpPr>
            <a:xfrm>
              <a:off x="1316037" y="2363648"/>
              <a:ext cx="6489700" cy="1327289"/>
              <a:chOff x="1244600" y="2668448"/>
              <a:chExt cx="6489700" cy="1327289"/>
            </a:xfrm>
          </p:grpSpPr>
          <p:sp>
            <p:nvSpPr>
              <p:cNvPr id="121" name="Rectangle 120"/>
              <p:cNvSpPr/>
              <p:nvPr/>
            </p:nvSpPr>
            <p:spPr>
              <a:xfrm>
                <a:off x="1244600" y="2668448"/>
                <a:ext cx="1295400" cy="1327289"/>
              </a:xfrm>
              <a:prstGeom prst="rect">
                <a:avLst/>
              </a:prstGeom>
              <a:solidFill>
                <a:srgbClr val="E02D17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2543175" y="2668448"/>
                <a:ext cx="1295400" cy="1327289"/>
              </a:xfrm>
              <a:prstGeom prst="rect">
                <a:avLst/>
              </a:prstGeom>
              <a:solidFill>
                <a:srgbClr val="ED82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3841750" y="2668448"/>
                <a:ext cx="1295400" cy="1327289"/>
              </a:xfrm>
              <a:prstGeom prst="rect">
                <a:avLst/>
              </a:prstGeom>
              <a:solidFill>
                <a:srgbClr val="E5CB0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5140325" y="2668448"/>
                <a:ext cx="1295400" cy="1327289"/>
              </a:xfrm>
              <a:prstGeom prst="rect">
                <a:avLst/>
              </a:prstGeom>
              <a:solidFill>
                <a:srgbClr val="8FAE2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6438899" y="2668448"/>
                <a:ext cx="1295401" cy="1327289"/>
              </a:xfrm>
              <a:prstGeom prst="rect">
                <a:avLst/>
              </a:prstGeom>
              <a:solidFill>
                <a:srgbClr val="44A64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20" name="Pentagon 119"/>
            <p:cNvSpPr/>
            <p:nvPr/>
          </p:nvSpPr>
          <p:spPr>
            <a:xfrm rot="5400000">
              <a:off x="6479363" y="2766738"/>
              <a:ext cx="1710388" cy="533399"/>
            </a:xfrm>
            <a:prstGeom prst="homePlate">
              <a:avLst>
                <a:gd name="adj" fmla="val 45238"/>
              </a:avLst>
            </a:prstGeom>
            <a:gradFill flip="none" rotWithShape="1">
              <a:gsLst>
                <a:gs pos="0">
                  <a:srgbClr val="035C9E">
                    <a:shade val="30000"/>
                    <a:satMod val="115000"/>
                  </a:srgbClr>
                </a:gs>
                <a:gs pos="50000">
                  <a:srgbClr val="035C9E">
                    <a:shade val="67500"/>
                    <a:satMod val="115000"/>
                  </a:srgbClr>
                </a:gs>
                <a:gs pos="100000">
                  <a:srgbClr val="035C9E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9745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Papildus paveiktais posmā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err="1" smtClean="0"/>
              <a:t>Rīgas</a:t>
            </a:r>
            <a:r>
              <a:rPr lang="en-US" dirty="0" smtClean="0"/>
              <a:t> </a:t>
            </a:r>
            <a:r>
              <a:rPr lang="en-US" dirty="0" err="1" smtClean="0"/>
              <a:t>Tehniskā</a:t>
            </a:r>
            <a:r>
              <a:rPr lang="en-US" dirty="0" smtClean="0"/>
              <a:t> </a:t>
            </a:r>
            <a:r>
              <a:rPr lang="en-US" dirty="0" err="1" smtClean="0"/>
              <a:t>universitāte</a:t>
            </a:r>
            <a:endParaRPr lang="en-US" dirty="0"/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457199" y="1453931"/>
            <a:ext cx="8524755" cy="497001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75000"/>
              <a:buFont typeface="Wingdings" charset="2"/>
              <a:buChar char="§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75000"/>
              <a:buFont typeface="Arial"/>
              <a:buChar char="–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SzPct val="50000"/>
              <a:buFont typeface="Wingdings" charset="2"/>
              <a:buChar char="§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>
                <a:schemeClr val="accent2"/>
              </a:buClr>
              <a:buNone/>
              <a:defRPr/>
            </a:pPr>
            <a:r>
              <a:rPr lang="lv-LV" altLang="en-US" sz="2900" b="1" u="sng" dirty="0" smtClean="0"/>
              <a:t>Konferences:</a:t>
            </a:r>
            <a:endParaRPr lang="en-GB" altLang="en-US" sz="2900" b="1" u="sng" dirty="0"/>
          </a:p>
          <a:p>
            <a:pPr lvl="0"/>
            <a:r>
              <a:rPr lang="lv-LV" sz="2300" dirty="0"/>
              <a:t>9th IWA Eastern European Young Water Profesionals Conference, Dejus, S., Nescerecka, A., Kurcalts, G., Juhna, T., Drinking Water Contamination Detection by On-line Monitoring: Pilot Scale Studies, Budapest, Hungary, 24-27 May, 2017</a:t>
            </a:r>
          </a:p>
          <a:p>
            <a:r>
              <a:rPr lang="lv-LV" sz="2300" dirty="0"/>
              <a:t>ENVIRONMENT. TECHNOLOGY. RESOURCES , Dejus, S., Nescerecka, A., Juhna, T., </a:t>
            </a:r>
            <a:r>
              <a:rPr lang="lv-LV" sz="2300" i="1" dirty="0"/>
              <a:t>On-line Drinking Water Contamination Event Detection Methods</a:t>
            </a:r>
            <a:r>
              <a:rPr lang="lv-LV" sz="2300" dirty="0"/>
              <a:t>, Rezekne, Latvia, 15-17 June, </a:t>
            </a:r>
            <a:r>
              <a:rPr lang="lv-LV" sz="2300" dirty="0" smtClean="0"/>
              <a:t>2017</a:t>
            </a:r>
          </a:p>
          <a:p>
            <a:pPr marL="0" indent="0">
              <a:buNone/>
            </a:pPr>
            <a:endParaRPr lang="lv-LV" altLang="en-US" sz="2400" b="1" dirty="0" smtClean="0"/>
          </a:p>
          <a:p>
            <a:pPr marL="0" indent="0">
              <a:buNone/>
            </a:pPr>
            <a:r>
              <a:rPr lang="lv-LV" altLang="en-US" sz="2900" b="1" u="sng" dirty="0" smtClean="0"/>
              <a:t>Publikācijas:</a:t>
            </a:r>
          </a:p>
          <a:p>
            <a:pPr lvl="0"/>
            <a:r>
              <a:rPr lang="lv-LV" sz="2300" dirty="0"/>
              <a:t>Dejus, S., Nescerecka A., Kurcalts, G., Junha, T. </a:t>
            </a:r>
            <a:r>
              <a:rPr lang="lv-LV" sz="2300" i="1" dirty="0"/>
              <a:t>Detection of Drinking Water Contamination Event with Mahalanobis Distance Method, Using On-line Monitoring Sensors and Manual Measurements Data, </a:t>
            </a:r>
            <a:r>
              <a:rPr lang="lv-LV" sz="2300" dirty="0"/>
              <a:t>Proceedings of the 9th IWA Eastern European Water Professionals Conference, Budapest, Hungary, 2017, p.226-233 </a:t>
            </a:r>
            <a:r>
              <a:rPr lang="lv-LV" sz="2300" b="1" dirty="0"/>
              <a:t>(SCOPUS)</a:t>
            </a:r>
          </a:p>
          <a:p>
            <a:pPr lvl="0"/>
            <a:r>
              <a:rPr lang="lv-LV" sz="2300" dirty="0" smtClean="0"/>
              <a:t>Dejus</a:t>
            </a:r>
            <a:r>
              <a:rPr lang="lv-LV" sz="2300" dirty="0"/>
              <a:t>, S., Nescerecka, A., Juhna, T., </a:t>
            </a:r>
            <a:r>
              <a:rPr lang="lv-LV" sz="2300" i="1" dirty="0"/>
              <a:t>On-line Drinking Water Contamination Event Detection Methods</a:t>
            </a:r>
            <a:r>
              <a:rPr lang="lv-LV" sz="2300" dirty="0"/>
              <a:t>, Proceedings of the 11th International Scientific and Practical Conference ENVIRONMENT. TECHNOLOGY. RESOURCES, Volume I, Rezekne, Latvia, 2017, p.77-81, ISSN 1691-5402 </a:t>
            </a:r>
            <a:r>
              <a:rPr lang="lv-LV" sz="2300" b="1" dirty="0"/>
              <a:t>(SCOPUS</a:t>
            </a:r>
            <a:r>
              <a:rPr lang="lv-LV" sz="2300" b="1" dirty="0" smtClean="0"/>
              <a:t>)</a:t>
            </a:r>
          </a:p>
          <a:p>
            <a:r>
              <a:rPr lang="lv-LV" sz="2300" dirty="0"/>
              <a:t>Dejus, S., Nescerecka, A., Kurcalts, G., Juhna, T., </a:t>
            </a:r>
            <a:r>
              <a:rPr lang="lv-LV" sz="2300" i="1" dirty="0"/>
              <a:t>Drinking Water Contamination Detection by On-line Monitoring: Pilot Scale Studies,</a:t>
            </a:r>
            <a:r>
              <a:rPr lang="lv-LV" sz="2300" dirty="0"/>
              <a:t> Book of Abstracts, 9th IWA Eastern European Young Water Profesionals Conference, Budapest, Hungary, 2017, p.161-162, ISBN 978-963-313-256-2</a:t>
            </a:r>
          </a:p>
          <a:p>
            <a:pPr lvl="0"/>
            <a:endParaRPr lang="lv-LV" sz="2300" b="1" dirty="0"/>
          </a:p>
        </p:txBody>
      </p:sp>
    </p:spTree>
    <p:extLst>
      <p:ext uri="{BB962C8B-B14F-4D97-AF65-F5344CB8AC3E}">
        <p14:creationId xmlns:p14="http://schemas.microsoft.com/office/powerpoint/2010/main" val="302336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dirty="0" smtClean="0"/>
              <a:t>Paldies!</a:t>
            </a:r>
            <a:endParaRPr lang="lv-LV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272213"/>
            <a:ext cx="2471738" cy="365125"/>
          </a:xfrm>
        </p:spPr>
        <p:txBody>
          <a:bodyPr/>
          <a:lstStyle/>
          <a:p>
            <a:r>
              <a:rPr lang="en-US" smtClean="0"/>
              <a:t>Rīgas Tehniskā universitāte</a:t>
            </a:r>
            <a:endParaRPr lang="en-US" dirty="0"/>
          </a:p>
        </p:txBody>
      </p:sp>
      <p:pic>
        <p:nvPicPr>
          <p:cNvPr id="4" name="Picture 11" descr="http://www.edi.lv/media/uploads/UserFiles/projekti/vpp/sophis/Sophis_logo_fin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39" y="3635829"/>
            <a:ext cx="3550880" cy="162803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6" name="Picture 2" descr="http://gmlab.srv2.molberts.lv/wp-content/uploads/wr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41768"/>
            <a:ext cx="3656804" cy="142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401417" y="5440018"/>
            <a:ext cx="6255026" cy="50358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lv-LV" sz="18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www.wrl.bf.rtu.lv</a:t>
            </a:r>
            <a:endParaRPr lang="en-GB" sz="18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178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DzŪ kvalitātes monitorings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err="1" smtClean="0"/>
              <a:t>Rīgas</a:t>
            </a:r>
            <a:r>
              <a:rPr lang="en-US" dirty="0" smtClean="0"/>
              <a:t> </a:t>
            </a:r>
            <a:r>
              <a:rPr lang="en-US" dirty="0" err="1" smtClean="0"/>
              <a:t>Tehniskā</a:t>
            </a:r>
            <a:r>
              <a:rPr lang="en-US" dirty="0" smtClean="0"/>
              <a:t> </a:t>
            </a:r>
            <a:r>
              <a:rPr lang="en-US" dirty="0" err="1" smtClean="0"/>
              <a:t>universitāte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191" y="1411654"/>
            <a:ext cx="7537141" cy="50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5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822" y="1158436"/>
            <a:ext cx="7403978" cy="529686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err="1" smtClean="0"/>
              <a:t>DzŪ</a:t>
            </a:r>
            <a:r>
              <a:rPr lang="lv-LV" dirty="0" smtClean="0"/>
              <a:t> kvalitātes pasliktināšanās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err="1" smtClean="0"/>
              <a:t>Rīgas</a:t>
            </a:r>
            <a:r>
              <a:rPr lang="en-US" dirty="0" smtClean="0"/>
              <a:t> </a:t>
            </a:r>
            <a:r>
              <a:rPr lang="en-US" dirty="0" err="1" smtClean="0"/>
              <a:t>Tehniskā</a:t>
            </a:r>
            <a:r>
              <a:rPr lang="en-US" dirty="0" smtClean="0"/>
              <a:t> </a:t>
            </a:r>
            <a:r>
              <a:rPr lang="en-US" dirty="0" err="1" smtClean="0"/>
              <a:t>universitāte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747638" y="1053908"/>
            <a:ext cx="3187084" cy="1838796"/>
          </a:xfrm>
          <a:prstGeom prst="ellipse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0" name="TextBox 9"/>
          <p:cNvSpPr txBox="1"/>
          <p:nvPr/>
        </p:nvSpPr>
        <p:spPr>
          <a:xfrm>
            <a:off x="5768502" y="1250336"/>
            <a:ext cx="1285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b="1" dirty="0" smtClean="0"/>
              <a:t>Avots</a:t>
            </a:r>
            <a:endParaRPr lang="lv-LV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22" y="3174719"/>
            <a:ext cx="2816334" cy="81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8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Sasniedzamie rezultāti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err="1" smtClean="0"/>
              <a:t>Rīgas</a:t>
            </a:r>
            <a:r>
              <a:rPr lang="en-US" dirty="0" smtClean="0"/>
              <a:t> </a:t>
            </a:r>
            <a:r>
              <a:rPr lang="en-US" dirty="0" err="1" smtClean="0"/>
              <a:t>Tehniskā</a:t>
            </a:r>
            <a:r>
              <a:rPr lang="en-US" dirty="0" smtClean="0"/>
              <a:t> </a:t>
            </a:r>
            <a:r>
              <a:rPr lang="en-US" dirty="0" err="1" smtClean="0"/>
              <a:t>universitāte</a:t>
            </a:r>
            <a:endParaRPr lang="en-US" dirty="0"/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457199" y="1453931"/>
            <a:ext cx="8556171" cy="4818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75000"/>
              <a:buFont typeface="Wingdings" charset="2"/>
              <a:buChar char="§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75000"/>
              <a:buFont typeface="Arial"/>
              <a:buChar char="–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SzPct val="50000"/>
              <a:buFont typeface="Wingdings" charset="2"/>
              <a:buChar char="§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>
                <a:schemeClr val="accent2"/>
              </a:buClr>
              <a:buNone/>
              <a:defRPr/>
            </a:pPr>
            <a:r>
              <a:rPr lang="lv-LV" altLang="en-US" sz="2400" b="1" dirty="0" smtClean="0"/>
              <a:t>Eksperimenti pilota mērogā</a:t>
            </a:r>
            <a:r>
              <a:rPr lang="en-GB" altLang="en-US" sz="2400" b="1" dirty="0" smtClean="0"/>
              <a:t>:</a:t>
            </a:r>
            <a:endParaRPr lang="en-GB" altLang="en-US" sz="2400" b="1" dirty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r>
              <a:rPr lang="lv-LV" altLang="en-US" dirty="0" smtClean="0"/>
              <a:t>Verificēts trauksmes izziņošanas algoritms (metodikas apraksts)</a:t>
            </a:r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r>
              <a:rPr lang="lv-LV" altLang="en-US" dirty="0" smtClean="0"/>
              <a:t>Zinātniskā publikācija SNIP &gt;1</a:t>
            </a:r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r>
              <a:rPr lang="lv-LV" altLang="en-US" dirty="0" smtClean="0"/>
              <a:t>Uzlabots studiju kurss</a:t>
            </a:r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r>
              <a:rPr lang="lv-LV" altLang="en-US" dirty="0" smtClean="0"/>
              <a:t>Maģistra darbs</a:t>
            </a:r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r>
              <a:rPr lang="lv-LV" altLang="en-US" dirty="0" smtClean="0"/>
              <a:t>Promocijas darbs</a:t>
            </a:r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r>
              <a:rPr lang="lv-LV" altLang="en-US" sz="2400" b="1" dirty="0" smtClean="0"/>
              <a:t>Eksperimenti reālā sistēmā:</a:t>
            </a:r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r>
              <a:rPr lang="lv-LV" dirty="0"/>
              <a:t>Sistēmas aprobācija un pārbaude reālos apstākļos (uzņēmumā)</a:t>
            </a:r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r>
              <a:rPr lang="lv-LV" dirty="0"/>
              <a:t>Maģistra darbs</a:t>
            </a:r>
            <a:endParaRPr lang="lv-LV" altLang="en-US" dirty="0"/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r>
              <a:rPr lang="lv-LV" altLang="en-US" sz="2400" b="1" dirty="0" smtClean="0"/>
              <a:t>Trauksmes izziņošanas sistēmas izveide</a:t>
            </a:r>
            <a:r>
              <a:rPr lang="en-GB" altLang="en-US" sz="2400" b="1" dirty="0" smtClean="0"/>
              <a:t>:</a:t>
            </a:r>
            <a:endParaRPr lang="lv-LV" altLang="en-US" sz="2400" b="1" dirty="0" smtClean="0"/>
          </a:p>
          <a:p>
            <a:pPr>
              <a:spcBef>
                <a:spcPct val="0"/>
              </a:spcBef>
              <a:buClr>
                <a:schemeClr val="accent2"/>
              </a:buClr>
              <a:defRPr/>
            </a:pPr>
            <a:r>
              <a:rPr lang="lv-LV" dirty="0"/>
              <a:t>Trauksmes izziņošanas sistēma – pilsētas ūdensapgādes sistēmas bakterioloģiskās kvalitātes kontroles sistēma </a:t>
            </a:r>
            <a:r>
              <a:rPr lang="lv-LV" dirty="0" smtClean="0"/>
              <a:t>(makets/prototips/</a:t>
            </a:r>
            <a:r>
              <a:rPr lang="lv-LV" u="sng" dirty="0" smtClean="0"/>
              <a:t>tehnoloģija</a:t>
            </a:r>
            <a:r>
              <a:rPr lang="lv-LV" dirty="0" smtClean="0"/>
              <a:t>)</a:t>
            </a:r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r>
              <a:rPr lang="lv-LV" sz="2400" b="1" dirty="0"/>
              <a:t>Tehnoloģiskā prognoze</a:t>
            </a:r>
          </a:p>
          <a:p>
            <a:pPr>
              <a:spcBef>
                <a:spcPct val="0"/>
              </a:spcBef>
              <a:buClr>
                <a:schemeClr val="accent2"/>
              </a:buClr>
              <a:defRPr/>
            </a:pPr>
            <a:endParaRPr lang="lv-LV" dirty="0"/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endParaRPr lang="lv-LV" altLang="en-US" sz="2400" b="1" dirty="0" smtClean="0"/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endParaRPr lang="en-GB" altLang="en-US" sz="2400" b="1" dirty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endParaRPr lang="lv-LV" altLang="en-US" dirty="0" smtClean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endParaRPr lang="lv-LV" altLang="en-US" dirty="0" smtClean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endParaRPr lang="lv-LV" altLang="en-US" dirty="0"/>
          </a:p>
          <a:p>
            <a:pPr marL="0" indent="0">
              <a:buNone/>
            </a:pPr>
            <a:endParaRPr lang="lv-LV" dirty="0" smtClean="0"/>
          </a:p>
        </p:txBody>
      </p:sp>
    </p:spTree>
    <p:extLst>
      <p:ext uri="{BB962C8B-B14F-4D97-AF65-F5344CB8AC3E}">
        <p14:creationId xmlns:p14="http://schemas.microsoft.com/office/powerpoint/2010/main" val="360968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Sasniedzamie rezultāti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err="1" smtClean="0"/>
              <a:t>Rīgas</a:t>
            </a:r>
            <a:r>
              <a:rPr lang="en-US" dirty="0" smtClean="0"/>
              <a:t> </a:t>
            </a:r>
            <a:r>
              <a:rPr lang="en-US" dirty="0" err="1" smtClean="0"/>
              <a:t>Tehniskā</a:t>
            </a:r>
            <a:r>
              <a:rPr lang="en-US" dirty="0" smtClean="0"/>
              <a:t> </a:t>
            </a:r>
            <a:r>
              <a:rPr lang="en-US" dirty="0" err="1" smtClean="0"/>
              <a:t>universitāte</a:t>
            </a:r>
            <a:endParaRPr lang="en-US" dirty="0"/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457199" y="1453931"/>
            <a:ext cx="8556171" cy="4818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75000"/>
              <a:buFont typeface="Wingdings" charset="2"/>
              <a:buChar char="§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75000"/>
              <a:buFont typeface="Arial"/>
              <a:buChar char="–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SzPct val="50000"/>
              <a:buFont typeface="Wingdings" charset="2"/>
              <a:buChar char="§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>
                <a:schemeClr val="accent2"/>
              </a:buClr>
              <a:buNone/>
              <a:defRPr/>
            </a:pPr>
            <a:r>
              <a:rPr lang="lv-LV" altLang="en-US" sz="2400" b="1" dirty="0" smtClean="0"/>
              <a:t>Eksperimenti pilota mērogā</a:t>
            </a:r>
            <a:r>
              <a:rPr lang="en-GB" altLang="en-US" sz="2400" b="1" dirty="0" smtClean="0"/>
              <a:t>:</a:t>
            </a:r>
            <a:endParaRPr lang="en-GB" altLang="en-US" sz="2400" b="1" dirty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r>
              <a:rPr lang="lv-LV" altLang="en-US" dirty="0" smtClean="0"/>
              <a:t>Verificēts trauksmes izziņošanas algoritms (metodikas apraksts)</a:t>
            </a:r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endParaRPr lang="lv-LV" dirty="0" smtClean="0"/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endParaRPr lang="lv-LV" dirty="0"/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endParaRPr lang="lv-LV" altLang="en-US" sz="2400" b="1" dirty="0" smtClean="0"/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endParaRPr lang="en-GB" altLang="en-US" sz="2400" b="1" dirty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endParaRPr lang="lv-LV" altLang="en-US" dirty="0" smtClean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endParaRPr lang="lv-LV" altLang="en-US" dirty="0" smtClean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endParaRPr lang="lv-LV" altLang="en-US" dirty="0"/>
          </a:p>
          <a:p>
            <a:pPr marL="0" indent="0">
              <a:buNone/>
            </a:pPr>
            <a:endParaRPr lang="lv-LV" dirty="0" smtClean="0"/>
          </a:p>
        </p:txBody>
      </p:sp>
      <p:pic>
        <p:nvPicPr>
          <p:cNvPr id="15" name="Picture 18" descr="Attēlu rezultāti vaicājumam “matlab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18" y="1064076"/>
            <a:ext cx="2210152" cy="683674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8" name="Group 17"/>
          <p:cNvGrpSpPr/>
          <p:nvPr/>
        </p:nvGrpSpPr>
        <p:grpSpPr>
          <a:xfrm>
            <a:off x="4029667" y="5536563"/>
            <a:ext cx="2383062" cy="305371"/>
            <a:chOff x="790575" y="2286000"/>
            <a:chExt cx="7540625" cy="1740513"/>
          </a:xfrm>
        </p:grpSpPr>
        <p:sp>
          <p:nvSpPr>
            <p:cNvPr id="19" name="Rectangle 18"/>
            <p:cNvSpPr/>
            <p:nvPr/>
          </p:nvSpPr>
          <p:spPr>
            <a:xfrm>
              <a:off x="790575" y="2286000"/>
              <a:ext cx="7540625" cy="1524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1316037" y="2363648"/>
              <a:ext cx="6489700" cy="1327289"/>
              <a:chOff x="1244600" y="2668448"/>
              <a:chExt cx="6489700" cy="1327289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244600" y="2668448"/>
                <a:ext cx="1295400" cy="1327289"/>
              </a:xfrm>
              <a:prstGeom prst="rect">
                <a:avLst/>
              </a:prstGeom>
              <a:solidFill>
                <a:srgbClr val="E02D17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2543175" y="2668448"/>
                <a:ext cx="1295400" cy="1327289"/>
              </a:xfrm>
              <a:prstGeom prst="rect">
                <a:avLst/>
              </a:prstGeom>
              <a:solidFill>
                <a:srgbClr val="ED82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841750" y="2668448"/>
                <a:ext cx="1295400" cy="1327289"/>
              </a:xfrm>
              <a:prstGeom prst="rect">
                <a:avLst/>
              </a:prstGeom>
              <a:solidFill>
                <a:srgbClr val="E5CB0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140325" y="2668448"/>
                <a:ext cx="1295400" cy="1327289"/>
              </a:xfrm>
              <a:prstGeom prst="rect">
                <a:avLst/>
              </a:prstGeom>
              <a:solidFill>
                <a:srgbClr val="8FAE2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438899" y="2668448"/>
                <a:ext cx="1295401" cy="1327289"/>
              </a:xfrm>
              <a:prstGeom prst="rect">
                <a:avLst/>
              </a:prstGeom>
              <a:solidFill>
                <a:srgbClr val="44A64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21" name="Pentagon 20"/>
            <p:cNvSpPr/>
            <p:nvPr/>
          </p:nvSpPr>
          <p:spPr>
            <a:xfrm rot="5400000">
              <a:off x="5241796" y="2904619"/>
              <a:ext cx="1710388" cy="533399"/>
            </a:xfrm>
            <a:prstGeom prst="homePlate">
              <a:avLst>
                <a:gd name="adj" fmla="val 45238"/>
              </a:avLst>
            </a:prstGeom>
            <a:gradFill flip="none" rotWithShape="1">
              <a:gsLst>
                <a:gs pos="0">
                  <a:srgbClr val="035C9E">
                    <a:shade val="30000"/>
                    <a:satMod val="115000"/>
                  </a:srgbClr>
                </a:gs>
                <a:gs pos="50000">
                  <a:srgbClr val="035C9E">
                    <a:shade val="67500"/>
                    <a:satMod val="115000"/>
                  </a:srgbClr>
                </a:gs>
                <a:gs pos="100000">
                  <a:srgbClr val="035C9E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87974" y="2400431"/>
            <a:ext cx="3684312" cy="3810410"/>
            <a:chOff x="187974" y="2400431"/>
            <a:chExt cx="3684312" cy="3810410"/>
          </a:xfrm>
        </p:grpSpPr>
        <p:sp>
          <p:nvSpPr>
            <p:cNvPr id="14" name="TextBox 15"/>
            <p:cNvSpPr txBox="1">
              <a:spLocks noChangeArrowheads="1"/>
            </p:cNvSpPr>
            <p:nvPr/>
          </p:nvSpPr>
          <p:spPr bwMode="auto">
            <a:xfrm>
              <a:off x="258229" y="2400431"/>
              <a:ext cx="3614057" cy="76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lv-LV" altLang="lv-LV" sz="2200" b="1" dirty="0" smtClean="0">
                  <a:solidFill>
                    <a:schemeClr val="accent1"/>
                  </a:solidFill>
                  <a:latin typeface="Arial"/>
                  <a:ea typeface="+mj-ea"/>
                  <a:cs typeface="Arial"/>
                </a:rPr>
                <a:t>Mahalanobisa attālums  (8 dimensijas - mērījumi)</a:t>
              </a:r>
              <a:endParaRPr lang="en-GB" altLang="lv-LV" sz="2200" b="1" dirty="0">
                <a:solidFill>
                  <a:schemeClr val="accent1"/>
                </a:solidFill>
                <a:latin typeface="Arial"/>
                <a:ea typeface="+mj-ea"/>
                <a:cs typeface="Arial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974" y="3252470"/>
              <a:ext cx="3515794" cy="2958371"/>
            </a:xfrm>
            <a:prstGeom prst="rect">
              <a:avLst/>
            </a:prstGeom>
          </p:spPr>
        </p:pic>
      </p:grp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6389049"/>
              </p:ext>
            </p:extLst>
          </p:nvPr>
        </p:nvGraphicFramePr>
        <p:xfrm>
          <a:off x="5052826" y="7161143"/>
          <a:ext cx="5238861" cy="3043178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746287"/>
                <a:gridCol w="1534454"/>
                <a:gridCol w="1958120"/>
              </a:tblGrid>
              <a:tr h="820556"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</a:tr>
              <a:tr h="1111311">
                <a:tc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</a:tr>
              <a:tr h="1111311">
                <a:tc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1" name="Picture 2" descr="Attēlu rezultāti vaicājumam “drinking water sampling”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125" y="8088246"/>
            <a:ext cx="1082079" cy="90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5380795" y="9195503"/>
            <a:ext cx="1156765" cy="824912"/>
            <a:chOff x="3328473" y="4309698"/>
            <a:chExt cx="1838018" cy="1735604"/>
          </a:xfrm>
        </p:grpSpPr>
        <p:pic>
          <p:nvPicPr>
            <p:cNvPr id="33" name="Picture 4" descr="Attēlu rezultāti vaicājumam “computer”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8473" y="4402304"/>
              <a:ext cx="1603567" cy="1642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8" descr="Saistīts attēls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41" t="25881" r="11990" b="50486"/>
            <a:stretch/>
          </p:blipFill>
          <p:spPr bwMode="auto">
            <a:xfrm rot="6173113" flipV="1">
              <a:off x="4700612" y="4423926"/>
              <a:ext cx="499720" cy="271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 descr="Attēlu rezultāti vaicājumam “water glass”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4709">
              <a:off x="4418885" y="4684659"/>
              <a:ext cx="747606" cy="870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Picture 2" descr="Attēlu rezultāti vaicājumam “false alarm”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9" r="19722"/>
          <a:stretch/>
        </p:blipFill>
        <p:spPr bwMode="auto">
          <a:xfrm>
            <a:off x="8389454" y="7248117"/>
            <a:ext cx="816416" cy="64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9175251" y="7156597"/>
            <a:ext cx="11572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lv-LV" altLang="en-US" sz="1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False positive rate</a:t>
            </a:r>
            <a:endParaRPr lang="en-GB" altLang="en-US" sz="1600" b="1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7344341" y="7123156"/>
            <a:ext cx="10549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lv-LV" altLang="en-US" sz="1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True positive rate</a:t>
            </a:r>
            <a:endParaRPr lang="en-GB" altLang="en-US" sz="1600" b="1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9" name="Picture 4" descr="Attēlu rezultāti vaicājumam “correct”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522" y="7265307"/>
            <a:ext cx="630768" cy="63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6803586" y="8186071"/>
            <a:ext cx="14998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lv-LV" altLang="en-US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89%</a:t>
            </a:r>
            <a:endParaRPr lang="en-GB" altLang="en-US" sz="3600" b="1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6855522" y="9271163"/>
            <a:ext cx="1447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lv-LV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56%</a:t>
            </a:r>
            <a:endParaRPr lang="en-GB" altLang="en-US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8389454" y="9244109"/>
            <a:ext cx="18733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lv-LV" altLang="en-US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6%</a:t>
            </a:r>
            <a:endParaRPr lang="en-GB" altLang="en-US" sz="3600" b="1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3" name="Text Box 7"/>
          <p:cNvSpPr txBox="1">
            <a:spLocks noChangeArrowheads="1"/>
          </p:cNvSpPr>
          <p:nvPr/>
        </p:nvSpPr>
        <p:spPr bwMode="auto">
          <a:xfrm>
            <a:off x="8303422" y="8155272"/>
            <a:ext cx="19594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 sz="36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itchFamily="34" charset="0"/>
              </a:defRPr>
            </a:lvl9pPr>
          </a:lstStyle>
          <a:p>
            <a:r>
              <a:rPr lang="lv-LV" altLang="en-US" dirty="0"/>
              <a:t>5%</a:t>
            </a:r>
            <a:endParaRPr lang="en-GB" alt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4029667" y="6321095"/>
            <a:ext cx="2383062" cy="305175"/>
            <a:chOff x="790575" y="2286000"/>
            <a:chExt cx="7540625" cy="1739395"/>
          </a:xfrm>
        </p:grpSpPr>
        <p:sp>
          <p:nvSpPr>
            <p:cNvPr id="45" name="Rectangle 44"/>
            <p:cNvSpPr/>
            <p:nvPr/>
          </p:nvSpPr>
          <p:spPr>
            <a:xfrm>
              <a:off x="790575" y="2286000"/>
              <a:ext cx="7540625" cy="1524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1316037" y="2363648"/>
              <a:ext cx="6489700" cy="1327289"/>
              <a:chOff x="1244600" y="2668448"/>
              <a:chExt cx="6489700" cy="1327289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1244600" y="2668448"/>
                <a:ext cx="1295400" cy="1327289"/>
              </a:xfrm>
              <a:prstGeom prst="rect">
                <a:avLst/>
              </a:prstGeom>
              <a:solidFill>
                <a:srgbClr val="E02D17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2543175" y="2668448"/>
                <a:ext cx="1295400" cy="1327289"/>
              </a:xfrm>
              <a:prstGeom prst="rect">
                <a:avLst/>
              </a:prstGeom>
              <a:solidFill>
                <a:srgbClr val="ED82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3841750" y="2668448"/>
                <a:ext cx="1295400" cy="1327289"/>
              </a:xfrm>
              <a:prstGeom prst="rect">
                <a:avLst/>
              </a:prstGeom>
              <a:solidFill>
                <a:srgbClr val="E5CB0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5140325" y="2668448"/>
                <a:ext cx="1295400" cy="1327289"/>
              </a:xfrm>
              <a:prstGeom prst="rect">
                <a:avLst/>
              </a:prstGeom>
              <a:solidFill>
                <a:srgbClr val="8FAE2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6438899" y="2668448"/>
                <a:ext cx="1295401" cy="1327289"/>
              </a:xfrm>
              <a:prstGeom prst="rect">
                <a:avLst/>
              </a:prstGeom>
              <a:solidFill>
                <a:srgbClr val="44A64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47" name="Pentagon 46"/>
            <p:cNvSpPr/>
            <p:nvPr/>
          </p:nvSpPr>
          <p:spPr>
            <a:xfrm rot="5400000">
              <a:off x="6289778" y="2903501"/>
              <a:ext cx="1710389" cy="533399"/>
            </a:xfrm>
            <a:prstGeom prst="homePlate">
              <a:avLst>
                <a:gd name="adj" fmla="val 45238"/>
              </a:avLst>
            </a:prstGeom>
            <a:gradFill flip="none" rotWithShape="1">
              <a:gsLst>
                <a:gs pos="0">
                  <a:srgbClr val="035C9E">
                    <a:shade val="30000"/>
                    <a:satMod val="115000"/>
                  </a:srgbClr>
                </a:gs>
                <a:gs pos="50000">
                  <a:srgbClr val="035C9E">
                    <a:shade val="67500"/>
                    <a:satMod val="115000"/>
                  </a:srgbClr>
                </a:gs>
                <a:gs pos="100000">
                  <a:srgbClr val="035C9E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5" name="Down Arrow 4"/>
          <p:cNvSpPr/>
          <p:nvPr/>
        </p:nvSpPr>
        <p:spPr>
          <a:xfrm>
            <a:off x="4859457" y="5936979"/>
            <a:ext cx="723482" cy="25682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62246" y="2397020"/>
            <a:ext cx="4809037" cy="278804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3" name="Down Arrow 52"/>
          <p:cNvSpPr/>
          <p:nvPr/>
        </p:nvSpPr>
        <p:spPr>
          <a:xfrm rot="16200000">
            <a:off x="3539514" y="3881376"/>
            <a:ext cx="723482" cy="25682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0098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Sasniedzamie rezultāti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err="1" smtClean="0"/>
              <a:t>Rīgas</a:t>
            </a:r>
            <a:r>
              <a:rPr lang="en-US" dirty="0" smtClean="0"/>
              <a:t> </a:t>
            </a:r>
            <a:r>
              <a:rPr lang="en-US" dirty="0" err="1" smtClean="0"/>
              <a:t>Tehniskā</a:t>
            </a:r>
            <a:r>
              <a:rPr lang="en-US" dirty="0" smtClean="0"/>
              <a:t> </a:t>
            </a:r>
            <a:r>
              <a:rPr lang="en-US" dirty="0" err="1" smtClean="0"/>
              <a:t>universitāte</a:t>
            </a:r>
            <a:endParaRPr lang="en-US" dirty="0"/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457199" y="1453931"/>
            <a:ext cx="8556171" cy="4818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75000"/>
              <a:buFont typeface="Wingdings" charset="2"/>
              <a:buChar char="§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75000"/>
              <a:buFont typeface="Arial"/>
              <a:buChar char="–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SzPct val="50000"/>
              <a:buFont typeface="Wingdings" charset="2"/>
              <a:buChar char="§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>
                <a:schemeClr val="accent2"/>
              </a:buClr>
              <a:buNone/>
              <a:defRPr/>
            </a:pPr>
            <a:r>
              <a:rPr lang="lv-LV" altLang="en-US" sz="2400" b="1" dirty="0" smtClean="0"/>
              <a:t>Eksperimenti pilota mērogā</a:t>
            </a:r>
            <a:r>
              <a:rPr lang="en-GB" altLang="en-US" sz="2400" b="1" dirty="0" smtClean="0"/>
              <a:t>:</a:t>
            </a:r>
            <a:endParaRPr lang="en-GB" altLang="en-US" sz="2400" b="1" dirty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r>
              <a:rPr lang="lv-LV" altLang="en-US" dirty="0" smtClean="0"/>
              <a:t>Verificēts trauksmes izziņošanas algoritms (metodikas apraksts)</a:t>
            </a:r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r>
              <a:rPr lang="lv-LV" altLang="en-US" dirty="0" smtClean="0"/>
              <a:t>Zinātniskā publikācija SNIP &gt;1</a:t>
            </a:r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endParaRPr lang="lv-LV" dirty="0"/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endParaRPr lang="lv-LV" altLang="en-US" sz="2400" b="1" dirty="0" smtClean="0"/>
          </a:p>
          <a:p>
            <a:pPr marL="0" indent="0" algn="ctr">
              <a:spcBef>
                <a:spcPct val="0"/>
              </a:spcBef>
              <a:buClr>
                <a:schemeClr val="accent2"/>
              </a:buClr>
              <a:buNone/>
              <a:defRPr/>
            </a:pPr>
            <a:r>
              <a:rPr lang="lv-LV" altLang="en-US" sz="2800" b="1" dirty="0" smtClean="0"/>
              <a:t>«</a:t>
            </a:r>
            <a:r>
              <a:rPr lang="en-GB" sz="2800" b="1" dirty="0"/>
              <a:t>Identifying the underlying causes of biological instability in a full-scale drinking water supply system</a:t>
            </a:r>
            <a:r>
              <a:rPr lang="lv-LV" altLang="en-US" sz="2800" b="1" dirty="0" smtClean="0"/>
              <a:t>»</a:t>
            </a:r>
            <a:endParaRPr lang="lv-LV" altLang="en-US" sz="2800" b="1" dirty="0"/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endParaRPr lang="en-GB" altLang="en-US" sz="2400" b="1" dirty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endParaRPr lang="lv-LV" altLang="en-US" dirty="0" smtClean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endParaRPr lang="lv-LV" altLang="en-US" dirty="0" smtClean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endParaRPr lang="lv-LV" altLang="en-US" dirty="0"/>
          </a:p>
          <a:p>
            <a:pPr marL="0" indent="0">
              <a:buNone/>
            </a:pPr>
            <a:endParaRPr lang="lv-LV" dirty="0" smtClean="0"/>
          </a:p>
        </p:txBody>
      </p:sp>
      <p:pic>
        <p:nvPicPr>
          <p:cNvPr id="5" name="Picture 2" descr="http://rqmicro.ch/wordpress/wp-content/uploads/2015/02/two-fluorescence-detection-cartoon-01-1024x63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20" y="4138613"/>
            <a:ext cx="26225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24807" y="5770563"/>
            <a:ext cx="23129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lv-LV" altLang="lv-LV" sz="800">
                <a:cs typeface="Arial" panose="020B0604020202020204" pitchFamily="34" charset="0"/>
              </a:rPr>
              <a:t>http://rqmicro.ch/?page_id=82/</a:t>
            </a:r>
            <a:endParaRPr lang="en-US" altLang="lv-LV" sz="800">
              <a:cs typeface="Arial" panose="020B0604020202020204" pitchFamily="34" charset="0"/>
            </a:endParaRPr>
          </a:p>
        </p:txBody>
      </p:sp>
      <p:pic>
        <p:nvPicPr>
          <p:cNvPr id="9218" name="Picture 2" descr="Attēlu rezultāti vaicājumam “tap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918" y="4138613"/>
            <a:ext cx="2848882" cy="189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434893" y="4788154"/>
            <a:ext cx="2383062" cy="300086"/>
            <a:chOff x="790575" y="2254840"/>
            <a:chExt cx="7540625" cy="1710388"/>
          </a:xfrm>
        </p:grpSpPr>
        <p:sp>
          <p:nvSpPr>
            <p:cNvPr id="10" name="Rectangle 9"/>
            <p:cNvSpPr/>
            <p:nvPr/>
          </p:nvSpPr>
          <p:spPr>
            <a:xfrm>
              <a:off x="790575" y="2286000"/>
              <a:ext cx="7540625" cy="1524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316037" y="2363648"/>
              <a:ext cx="6489700" cy="1327289"/>
              <a:chOff x="1244600" y="2668448"/>
              <a:chExt cx="6489700" cy="1327289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244600" y="2668448"/>
                <a:ext cx="1295400" cy="1327289"/>
              </a:xfrm>
              <a:prstGeom prst="rect">
                <a:avLst/>
              </a:prstGeom>
              <a:solidFill>
                <a:srgbClr val="E02D17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543175" y="2668448"/>
                <a:ext cx="1295400" cy="1327289"/>
              </a:xfrm>
              <a:prstGeom prst="rect">
                <a:avLst/>
              </a:prstGeom>
              <a:solidFill>
                <a:srgbClr val="ED82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3841750" y="2668448"/>
                <a:ext cx="1295400" cy="1327289"/>
              </a:xfrm>
              <a:prstGeom prst="rect">
                <a:avLst/>
              </a:prstGeom>
              <a:solidFill>
                <a:srgbClr val="E5CB0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140325" y="2668448"/>
                <a:ext cx="1295400" cy="1327289"/>
              </a:xfrm>
              <a:prstGeom prst="rect">
                <a:avLst/>
              </a:prstGeom>
              <a:solidFill>
                <a:srgbClr val="8FAE2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438899" y="2668448"/>
                <a:ext cx="1295401" cy="1327289"/>
              </a:xfrm>
              <a:prstGeom prst="rect">
                <a:avLst/>
              </a:prstGeom>
              <a:solidFill>
                <a:srgbClr val="44A64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2" name="Pentagon 11"/>
            <p:cNvSpPr/>
            <p:nvPr/>
          </p:nvSpPr>
          <p:spPr>
            <a:xfrm rot="5400000">
              <a:off x="5205160" y="2843334"/>
              <a:ext cx="1710388" cy="533399"/>
            </a:xfrm>
            <a:prstGeom prst="homePlate">
              <a:avLst>
                <a:gd name="adj" fmla="val 45238"/>
              </a:avLst>
            </a:prstGeom>
            <a:gradFill flip="none" rotWithShape="1">
              <a:gsLst>
                <a:gs pos="0">
                  <a:srgbClr val="035C9E">
                    <a:shade val="30000"/>
                    <a:satMod val="115000"/>
                  </a:srgbClr>
                </a:gs>
                <a:gs pos="50000">
                  <a:srgbClr val="035C9E">
                    <a:shade val="67500"/>
                    <a:satMod val="115000"/>
                  </a:srgbClr>
                </a:gs>
                <a:gs pos="100000">
                  <a:srgbClr val="035C9E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434760" y="5518590"/>
            <a:ext cx="2383062" cy="300086"/>
            <a:chOff x="790575" y="2264872"/>
            <a:chExt cx="7540625" cy="1710388"/>
          </a:xfrm>
        </p:grpSpPr>
        <p:sp>
          <p:nvSpPr>
            <p:cNvPr id="19" name="Rectangle 18"/>
            <p:cNvSpPr/>
            <p:nvPr/>
          </p:nvSpPr>
          <p:spPr>
            <a:xfrm>
              <a:off x="790575" y="2286000"/>
              <a:ext cx="7540625" cy="1524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1316037" y="2363648"/>
              <a:ext cx="6489700" cy="1327289"/>
              <a:chOff x="1244600" y="2668448"/>
              <a:chExt cx="6489700" cy="1327289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244600" y="2668448"/>
                <a:ext cx="1295400" cy="1327289"/>
              </a:xfrm>
              <a:prstGeom prst="rect">
                <a:avLst/>
              </a:prstGeom>
              <a:solidFill>
                <a:srgbClr val="E02D17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2543175" y="2668448"/>
                <a:ext cx="1295400" cy="1327289"/>
              </a:xfrm>
              <a:prstGeom prst="rect">
                <a:avLst/>
              </a:prstGeom>
              <a:solidFill>
                <a:srgbClr val="ED82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841750" y="2668448"/>
                <a:ext cx="1295400" cy="1327289"/>
              </a:xfrm>
              <a:prstGeom prst="rect">
                <a:avLst/>
              </a:prstGeom>
              <a:solidFill>
                <a:srgbClr val="E5CB0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140325" y="2668448"/>
                <a:ext cx="1295400" cy="1327289"/>
              </a:xfrm>
              <a:prstGeom prst="rect">
                <a:avLst/>
              </a:prstGeom>
              <a:solidFill>
                <a:srgbClr val="8FAE2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438899" y="2668448"/>
                <a:ext cx="1295401" cy="1327289"/>
              </a:xfrm>
              <a:prstGeom prst="rect">
                <a:avLst/>
              </a:prstGeom>
              <a:solidFill>
                <a:srgbClr val="44A64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21" name="Pentagon 20"/>
            <p:cNvSpPr/>
            <p:nvPr/>
          </p:nvSpPr>
          <p:spPr>
            <a:xfrm rot="5400000">
              <a:off x="6420710" y="2853366"/>
              <a:ext cx="1710388" cy="533399"/>
            </a:xfrm>
            <a:prstGeom prst="homePlate">
              <a:avLst>
                <a:gd name="adj" fmla="val 45238"/>
              </a:avLst>
            </a:prstGeom>
            <a:gradFill flip="none" rotWithShape="1">
              <a:gsLst>
                <a:gs pos="0">
                  <a:srgbClr val="035C9E">
                    <a:shade val="30000"/>
                    <a:satMod val="115000"/>
                  </a:srgbClr>
                </a:gs>
                <a:gs pos="50000">
                  <a:srgbClr val="035C9E">
                    <a:shade val="67500"/>
                    <a:satMod val="115000"/>
                  </a:srgbClr>
                </a:gs>
                <a:gs pos="100000">
                  <a:srgbClr val="035C9E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7" name="Down Arrow 26"/>
          <p:cNvSpPr/>
          <p:nvPr/>
        </p:nvSpPr>
        <p:spPr>
          <a:xfrm>
            <a:off x="4264550" y="5185007"/>
            <a:ext cx="723482" cy="25682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Rectangle 1"/>
          <p:cNvSpPr/>
          <p:nvPr/>
        </p:nvSpPr>
        <p:spPr>
          <a:xfrm>
            <a:off x="2627500" y="6184100"/>
            <a:ext cx="56391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Submitted to Water Research (SNIP=2,558) on 07.11.2017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79608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Sasniedzamie rezultāti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err="1" smtClean="0"/>
              <a:t>Rīgas</a:t>
            </a:r>
            <a:r>
              <a:rPr lang="en-US" dirty="0" smtClean="0"/>
              <a:t> </a:t>
            </a:r>
            <a:r>
              <a:rPr lang="en-US" dirty="0" err="1" smtClean="0"/>
              <a:t>Tehniskā</a:t>
            </a:r>
            <a:r>
              <a:rPr lang="en-US" dirty="0" smtClean="0"/>
              <a:t> </a:t>
            </a:r>
            <a:r>
              <a:rPr lang="en-US" dirty="0" err="1" smtClean="0"/>
              <a:t>universitāte</a:t>
            </a:r>
            <a:endParaRPr lang="en-US" dirty="0"/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457199" y="1453931"/>
            <a:ext cx="8556171" cy="4818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75000"/>
              <a:buFont typeface="Wingdings" charset="2"/>
              <a:buChar char="§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75000"/>
              <a:buFont typeface="Arial"/>
              <a:buChar char="–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SzPct val="50000"/>
              <a:buFont typeface="Wingdings" charset="2"/>
              <a:buChar char="§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>
                <a:schemeClr val="accent2"/>
              </a:buClr>
              <a:buNone/>
              <a:defRPr/>
            </a:pPr>
            <a:r>
              <a:rPr lang="lv-LV" altLang="en-US" sz="2400" b="1" dirty="0" smtClean="0"/>
              <a:t>Eksperimenti pilota mērogā</a:t>
            </a:r>
            <a:r>
              <a:rPr lang="en-GB" altLang="en-US" sz="2400" b="1" dirty="0" smtClean="0"/>
              <a:t>:</a:t>
            </a:r>
            <a:endParaRPr lang="en-GB" altLang="en-US" sz="2400" b="1" dirty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r>
              <a:rPr lang="lv-LV" altLang="en-US" dirty="0" smtClean="0"/>
              <a:t>Verificēts trauksmes izziņošanas algoritms (metodikas apraksts)</a:t>
            </a:r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r>
              <a:rPr lang="lv-LV" altLang="en-US" dirty="0" smtClean="0"/>
              <a:t>Zinātniskā publikācija SNIP &gt;1</a:t>
            </a:r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r>
              <a:rPr lang="lv-LV" altLang="en-US" dirty="0" smtClean="0"/>
              <a:t>Uzlabots studiju kurss</a:t>
            </a:r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endParaRPr lang="lv-LV" altLang="en-US" dirty="0" smtClean="0"/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r>
              <a:rPr lang="lv-LV" b="1" u="sng" dirty="0" smtClean="0"/>
              <a:t>Ūdensapgāde (BŪK329) </a:t>
            </a:r>
            <a:r>
              <a:rPr lang="lv-LV" dirty="0" smtClean="0"/>
              <a:t>– lekcija par ūdens drošību un monitoringu</a:t>
            </a:r>
            <a:endParaRPr lang="lv-LV" altLang="en-US" b="1" dirty="0">
              <a:solidFill>
                <a:srgbClr val="FF0000"/>
              </a:solidFill>
            </a:endParaRPr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r>
              <a:rPr lang="lv-LV" b="1" u="sng" dirty="0" smtClean="0"/>
              <a:t>Dabas ūdens apstrāde (BŪK327) </a:t>
            </a:r>
            <a:r>
              <a:rPr lang="lv-LV" dirty="0"/>
              <a:t>– lekcija par ūdens drošību un </a:t>
            </a:r>
            <a:r>
              <a:rPr lang="lv-LV" dirty="0" smtClean="0"/>
              <a:t>monitoringu</a:t>
            </a:r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endParaRPr lang="lv-LV" altLang="en-US" sz="1800" b="1" dirty="0">
              <a:solidFill>
                <a:srgbClr val="FF0000"/>
              </a:solidFill>
            </a:endParaRPr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endParaRPr lang="lv-LV" altLang="en-US" sz="1800" b="1" dirty="0">
              <a:solidFill>
                <a:srgbClr val="FF0000"/>
              </a:solidFill>
            </a:endParaRPr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endParaRPr lang="lv-LV" altLang="en-US" sz="1800" dirty="0">
              <a:solidFill>
                <a:srgbClr val="FF0000"/>
              </a:solidFill>
            </a:endParaRPr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endParaRPr lang="lv-LV" altLang="en-US" dirty="0" smtClean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endParaRPr lang="lv-LV" altLang="en-US" dirty="0" smtClean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endParaRPr lang="lv-LV" altLang="en-US" dirty="0"/>
          </a:p>
          <a:p>
            <a:pPr marL="0" indent="0">
              <a:buNone/>
            </a:pPr>
            <a:endParaRPr lang="lv-LV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546404" y="4198122"/>
            <a:ext cx="2383062" cy="300086"/>
            <a:chOff x="790575" y="2153803"/>
            <a:chExt cx="7540625" cy="1710388"/>
          </a:xfrm>
        </p:grpSpPr>
        <p:sp>
          <p:nvSpPr>
            <p:cNvPr id="7" name="Rectangle 6"/>
            <p:cNvSpPr/>
            <p:nvPr/>
          </p:nvSpPr>
          <p:spPr>
            <a:xfrm>
              <a:off x="790575" y="2286000"/>
              <a:ext cx="7540625" cy="1524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316037" y="2363648"/>
              <a:ext cx="6489700" cy="1327289"/>
              <a:chOff x="1244600" y="2668448"/>
              <a:chExt cx="6489700" cy="1327289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1244600" y="2668448"/>
                <a:ext cx="1295400" cy="1327289"/>
              </a:xfrm>
              <a:prstGeom prst="rect">
                <a:avLst/>
              </a:prstGeom>
              <a:solidFill>
                <a:srgbClr val="E02D17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543175" y="2668448"/>
                <a:ext cx="1295400" cy="1327289"/>
              </a:xfrm>
              <a:prstGeom prst="rect">
                <a:avLst/>
              </a:prstGeom>
              <a:solidFill>
                <a:srgbClr val="ED82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841750" y="2668448"/>
                <a:ext cx="1295400" cy="1327289"/>
              </a:xfrm>
              <a:prstGeom prst="rect">
                <a:avLst/>
              </a:prstGeom>
              <a:solidFill>
                <a:srgbClr val="E5CB0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140325" y="2668448"/>
                <a:ext cx="1295400" cy="1327289"/>
              </a:xfrm>
              <a:prstGeom prst="rect">
                <a:avLst/>
              </a:prstGeom>
              <a:solidFill>
                <a:srgbClr val="8FAE2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438899" y="2668448"/>
                <a:ext cx="1295401" cy="1327289"/>
              </a:xfrm>
              <a:prstGeom prst="rect">
                <a:avLst/>
              </a:prstGeom>
              <a:solidFill>
                <a:srgbClr val="44A64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0" name="Pentagon 9"/>
            <p:cNvSpPr/>
            <p:nvPr/>
          </p:nvSpPr>
          <p:spPr>
            <a:xfrm rot="5400000">
              <a:off x="6869152" y="2742297"/>
              <a:ext cx="1710388" cy="533399"/>
            </a:xfrm>
            <a:prstGeom prst="homePlate">
              <a:avLst>
                <a:gd name="adj" fmla="val 45238"/>
              </a:avLst>
            </a:prstGeom>
            <a:gradFill flip="none" rotWithShape="1">
              <a:gsLst>
                <a:gs pos="0">
                  <a:srgbClr val="035C9E">
                    <a:shade val="30000"/>
                    <a:satMod val="115000"/>
                  </a:srgbClr>
                </a:gs>
                <a:gs pos="50000">
                  <a:srgbClr val="035C9E">
                    <a:shade val="67500"/>
                    <a:satMod val="115000"/>
                  </a:srgbClr>
                </a:gs>
                <a:gs pos="100000">
                  <a:srgbClr val="035C9E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46404" y="4938233"/>
            <a:ext cx="2383062" cy="300086"/>
            <a:chOff x="790575" y="2186712"/>
            <a:chExt cx="7540625" cy="1710388"/>
          </a:xfrm>
        </p:grpSpPr>
        <p:sp>
          <p:nvSpPr>
            <p:cNvPr id="17" name="Rectangle 16"/>
            <p:cNvSpPr/>
            <p:nvPr/>
          </p:nvSpPr>
          <p:spPr>
            <a:xfrm>
              <a:off x="790575" y="2286000"/>
              <a:ext cx="7540625" cy="1524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316037" y="2363648"/>
              <a:ext cx="6489700" cy="1327289"/>
              <a:chOff x="1244600" y="2668448"/>
              <a:chExt cx="6489700" cy="132728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1244600" y="2668448"/>
                <a:ext cx="1295400" cy="1327289"/>
              </a:xfrm>
              <a:prstGeom prst="rect">
                <a:avLst/>
              </a:prstGeom>
              <a:solidFill>
                <a:srgbClr val="E02D17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543175" y="2668448"/>
                <a:ext cx="1295400" cy="1327289"/>
              </a:xfrm>
              <a:prstGeom prst="rect">
                <a:avLst/>
              </a:prstGeom>
              <a:solidFill>
                <a:srgbClr val="ED82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841750" y="2668448"/>
                <a:ext cx="1295400" cy="1327289"/>
              </a:xfrm>
              <a:prstGeom prst="rect">
                <a:avLst/>
              </a:prstGeom>
              <a:solidFill>
                <a:srgbClr val="E5CB0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140325" y="2668448"/>
                <a:ext cx="1295400" cy="1327289"/>
              </a:xfrm>
              <a:prstGeom prst="rect">
                <a:avLst/>
              </a:prstGeom>
              <a:solidFill>
                <a:srgbClr val="8FAE2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438899" y="2668448"/>
                <a:ext cx="1295401" cy="1327289"/>
              </a:xfrm>
              <a:prstGeom prst="rect">
                <a:avLst/>
              </a:prstGeom>
              <a:solidFill>
                <a:srgbClr val="44A64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9" name="Pentagon 18"/>
            <p:cNvSpPr/>
            <p:nvPr/>
          </p:nvSpPr>
          <p:spPr>
            <a:xfrm rot="5400000">
              <a:off x="6862412" y="2775206"/>
              <a:ext cx="1710388" cy="533399"/>
            </a:xfrm>
            <a:prstGeom prst="homePlate">
              <a:avLst>
                <a:gd name="adj" fmla="val 45238"/>
              </a:avLst>
            </a:prstGeom>
            <a:gradFill flip="none" rotWithShape="1">
              <a:gsLst>
                <a:gs pos="0">
                  <a:srgbClr val="035C9E">
                    <a:shade val="30000"/>
                    <a:satMod val="115000"/>
                  </a:srgbClr>
                </a:gs>
                <a:gs pos="50000">
                  <a:srgbClr val="035C9E">
                    <a:shade val="67500"/>
                    <a:satMod val="115000"/>
                  </a:srgbClr>
                </a:gs>
                <a:gs pos="100000">
                  <a:srgbClr val="035C9E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938865" y="3848519"/>
            <a:ext cx="4222018" cy="2836279"/>
            <a:chOff x="3973665" y="2771802"/>
            <a:chExt cx="4612734" cy="3630778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22822" y="4391130"/>
              <a:ext cx="2663577" cy="201145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7513" y="4230356"/>
              <a:ext cx="2679995" cy="201145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28622" y="4069582"/>
              <a:ext cx="2656851" cy="201145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9731" y="3908808"/>
              <a:ext cx="2686785" cy="201145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50840" y="3748034"/>
              <a:ext cx="2679030" cy="201145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38805" y="3587260"/>
              <a:ext cx="2664518" cy="201145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94948" y="3426486"/>
              <a:ext cx="2675141" cy="201145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98302" y="3265712"/>
              <a:ext cx="2672862" cy="2017692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39345" y="3104938"/>
              <a:ext cx="2663232" cy="2011898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72590" y="2938370"/>
              <a:ext cx="2671871" cy="201189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973665" y="2771802"/>
              <a:ext cx="2680584" cy="2011898"/>
            </a:xfrm>
            <a:prstGeom prst="rect">
              <a:avLst/>
            </a:prstGeom>
          </p:spPr>
        </p:pic>
      </p:grpSp>
      <p:sp>
        <p:nvSpPr>
          <p:cNvPr id="37" name="Down Arrow 36"/>
          <p:cNvSpPr/>
          <p:nvPr/>
        </p:nvSpPr>
        <p:spPr>
          <a:xfrm>
            <a:off x="1383513" y="4600336"/>
            <a:ext cx="723482" cy="25682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1137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Sasniedzamie rezultāti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err="1" smtClean="0"/>
              <a:t>Rīgas</a:t>
            </a:r>
            <a:r>
              <a:rPr lang="en-US" dirty="0" smtClean="0"/>
              <a:t> </a:t>
            </a:r>
            <a:r>
              <a:rPr lang="en-US" dirty="0" err="1" smtClean="0"/>
              <a:t>Tehniskā</a:t>
            </a:r>
            <a:r>
              <a:rPr lang="en-US" dirty="0" smtClean="0"/>
              <a:t> </a:t>
            </a:r>
            <a:r>
              <a:rPr lang="en-US" dirty="0" err="1" smtClean="0"/>
              <a:t>universitāte</a:t>
            </a:r>
            <a:endParaRPr lang="en-US" dirty="0"/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457199" y="1453931"/>
            <a:ext cx="8556171" cy="4818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75000"/>
              <a:buFont typeface="Wingdings" charset="2"/>
              <a:buChar char="§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75000"/>
              <a:buFont typeface="Arial"/>
              <a:buChar char="–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SzPct val="50000"/>
              <a:buFont typeface="Wingdings" charset="2"/>
              <a:buChar char="§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>
                <a:schemeClr val="accent2"/>
              </a:buClr>
              <a:buNone/>
              <a:defRPr/>
            </a:pPr>
            <a:r>
              <a:rPr lang="lv-LV" altLang="en-US" sz="2400" b="1" dirty="0" smtClean="0"/>
              <a:t>Eksperimenti pilota mērogā</a:t>
            </a:r>
            <a:r>
              <a:rPr lang="en-GB" altLang="en-US" sz="2400" b="1" dirty="0" smtClean="0"/>
              <a:t>:</a:t>
            </a:r>
            <a:endParaRPr lang="en-GB" altLang="en-US" sz="2400" b="1" dirty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r>
              <a:rPr lang="lv-LV" altLang="en-US" dirty="0" smtClean="0"/>
              <a:t>Verificēts trauksmes izziņošanas algoritms (metodikas apraksts)</a:t>
            </a:r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r>
              <a:rPr lang="lv-LV" altLang="en-US" dirty="0" smtClean="0"/>
              <a:t>Zinātniskā publikācija SNIP &gt;1</a:t>
            </a:r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r>
              <a:rPr lang="lv-LV" altLang="en-US" dirty="0" smtClean="0"/>
              <a:t>Uzlabots studiju kurss</a:t>
            </a:r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r>
              <a:rPr lang="lv-LV" altLang="en-US" dirty="0" smtClean="0"/>
              <a:t>Maģistra darbs</a:t>
            </a:r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endParaRPr lang="lv-LV" dirty="0" smtClean="0"/>
          </a:p>
          <a:p>
            <a:pPr marL="0" indent="0" algn="ctr">
              <a:spcBef>
                <a:spcPct val="0"/>
              </a:spcBef>
              <a:buClr>
                <a:schemeClr val="accent2"/>
              </a:buClr>
              <a:buNone/>
              <a:defRPr/>
            </a:pPr>
            <a:r>
              <a:rPr lang="lv-LV" altLang="en-US" sz="2400" b="1" dirty="0"/>
              <a:t>«Dzeramā ūdens piesārņojuma konstatēšana tiešsaistes </a:t>
            </a:r>
            <a:r>
              <a:rPr lang="lv-LV" altLang="en-US" sz="2400" b="1" dirty="0" smtClean="0"/>
              <a:t>režīmā»</a:t>
            </a:r>
          </a:p>
          <a:p>
            <a:pPr marL="0" indent="0" algn="r">
              <a:spcBef>
                <a:spcPct val="0"/>
              </a:spcBef>
              <a:buClr>
                <a:schemeClr val="accent2"/>
              </a:buClr>
              <a:buNone/>
              <a:defRPr/>
            </a:pPr>
            <a:r>
              <a:rPr lang="lv-LV" altLang="en-US" sz="1800" b="1" dirty="0" smtClean="0"/>
              <a:t>Ģirts Kurcalts</a:t>
            </a:r>
            <a:endParaRPr lang="lv-LV" altLang="en-US" sz="1800" b="1" dirty="0"/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endParaRPr lang="lv-LV" dirty="0"/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endParaRPr lang="lv-LV" altLang="en-US" sz="2400" b="1" dirty="0" smtClean="0"/>
          </a:p>
          <a:p>
            <a:pPr marL="0" indent="0">
              <a:spcBef>
                <a:spcPct val="0"/>
              </a:spcBef>
              <a:buClr>
                <a:schemeClr val="accent2"/>
              </a:buClr>
              <a:buNone/>
              <a:defRPr/>
            </a:pPr>
            <a:endParaRPr lang="en-GB" altLang="en-US" sz="2400" b="1" dirty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endParaRPr lang="lv-LV" altLang="en-US" dirty="0" smtClean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endParaRPr lang="lv-LV" altLang="en-US" dirty="0" smtClean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endParaRPr lang="lv-LV" altLang="en-US" dirty="0"/>
          </a:p>
          <a:p>
            <a:pPr marL="0" indent="0">
              <a:buNone/>
            </a:pPr>
            <a:endParaRPr lang="lv-LV" dirty="0" smtClean="0"/>
          </a:p>
        </p:txBody>
      </p:sp>
      <p:pic>
        <p:nvPicPr>
          <p:cNvPr id="5" name="Picture 2" descr="C:\Users\Sandis\Dropbox\RTU\VPP pieteikums_RTU UITK\Eksperimentala iekarta un eksperimenti\IMG_5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19" y="3995001"/>
            <a:ext cx="2917371" cy="218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ttēlu rezultāti vaicājumam “pipe leakage water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43" y="4204318"/>
            <a:ext cx="2972712" cy="197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6850015" y="4593048"/>
            <a:ext cx="2383062" cy="304776"/>
            <a:chOff x="790575" y="2286000"/>
            <a:chExt cx="7540625" cy="1737120"/>
          </a:xfrm>
        </p:grpSpPr>
        <p:sp>
          <p:nvSpPr>
            <p:cNvPr id="10" name="Rectangle 9"/>
            <p:cNvSpPr/>
            <p:nvPr/>
          </p:nvSpPr>
          <p:spPr>
            <a:xfrm>
              <a:off x="790575" y="2286000"/>
              <a:ext cx="7540625" cy="1524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316037" y="2363648"/>
              <a:ext cx="6489700" cy="1327289"/>
              <a:chOff x="1244600" y="2668448"/>
              <a:chExt cx="6489700" cy="1327289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244600" y="2668448"/>
                <a:ext cx="1295400" cy="1327289"/>
              </a:xfrm>
              <a:prstGeom prst="rect">
                <a:avLst/>
              </a:prstGeom>
              <a:solidFill>
                <a:srgbClr val="E02D17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543175" y="2668448"/>
                <a:ext cx="1295400" cy="1327289"/>
              </a:xfrm>
              <a:prstGeom prst="rect">
                <a:avLst/>
              </a:prstGeom>
              <a:solidFill>
                <a:srgbClr val="ED82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3841750" y="2668448"/>
                <a:ext cx="1295400" cy="1327289"/>
              </a:xfrm>
              <a:prstGeom prst="rect">
                <a:avLst/>
              </a:prstGeom>
              <a:solidFill>
                <a:srgbClr val="E5CB0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140325" y="2668448"/>
                <a:ext cx="1295400" cy="1327289"/>
              </a:xfrm>
              <a:prstGeom prst="rect">
                <a:avLst/>
              </a:prstGeom>
              <a:solidFill>
                <a:srgbClr val="8FAE2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438899" y="2668448"/>
                <a:ext cx="1295401" cy="1327289"/>
              </a:xfrm>
              <a:prstGeom prst="rect">
                <a:avLst/>
              </a:prstGeom>
              <a:solidFill>
                <a:srgbClr val="44A64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2" name="Pentagon 11"/>
            <p:cNvSpPr/>
            <p:nvPr/>
          </p:nvSpPr>
          <p:spPr>
            <a:xfrm rot="5400000">
              <a:off x="6014143" y="2901226"/>
              <a:ext cx="1710389" cy="533399"/>
            </a:xfrm>
            <a:prstGeom prst="homePlate">
              <a:avLst>
                <a:gd name="adj" fmla="val 45238"/>
              </a:avLst>
            </a:prstGeom>
            <a:gradFill flip="none" rotWithShape="1">
              <a:gsLst>
                <a:gs pos="0">
                  <a:srgbClr val="035C9E">
                    <a:shade val="30000"/>
                    <a:satMod val="115000"/>
                  </a:srgbClr>
                </a:gs>
                <a:gs pos="50000">
                  <a:srgbClr val="035C9E">
                    <a:shade val="67500"/>
                    <a:satMod val="115000"/>
                  </a:srgbClr>
                </a:gs>
                <a:gs pos="100000">
                  <a:srgbClr val="035C9E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836353" y="5223131"/>
            <a:ext cx="2383062" cy="300086"/>
            <a:chOff x="790575" y="2172098"/>
            <a:chExt cx="7540625" cy="1710389"/>
          </a:xfrm>
        </p:grpSpPr>
        <p:sp>
          <p:nvSpPr>
            <p:cNvPr id="19" name="Rectangle 18"/>
            <p:cNvSpPr/>
            <p:nvPr/>
          </p:nvSpPr>
          <p:spPr>
            <a:xfrm>
              <a:off x="790575" y="2286000"/>
              <a:ext cx="7540625" cy="1524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1316037" y="2363648"/>
              <a:ext cx="6489700" cy="1327289"/>
              <a:chOff x="1244600" y="2668448"/>
              <a:chExt cx="6489700" cy="1327289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244600" y="2668448"/>
                <a:ext cx="1295400" cy="1327289"/>
              </a:xfrm>
              <a:prstGeom prst="rect">
                <a:avLst/>
              </a:prstGeom>
              <a:solidFill>
                <a:srgbClr val="E02D17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2543175" y="2668448"/>
                <a:ext cx="1295400" cy="1327289"/>
              </a:xfrm>
              <a:prstGeom prst="rect">
                <a:avLst/>
              </a:prstGeom>
              <a:solidFill>
                <a:srgbClr val="ED82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841750" y="2668448"/>
                <a:ext cx="1295400" cy="1327289"/>
              </a:xfrm>
              <a:prstGeom prst="rect">
                <a:avLst/>
              </a:prstGeom>
              <a:solidFill>
                <a:srgbClr val="E5CB0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140325" y="2668448"/>
                <a:ext cx="1295400" cy="1327289"/>
              </a:xfrm>
              <a:prstGeom prst="rect">
                <a:avLst/>
              </a:prstGeom>
              <a:solidFill>
                <a:srgbClr val="8FAE2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438899" y="2668448"/>
                <a:ext cx="1295401" cy="1327289"/>
              </a:xfrm>
              <a:prstGeom prst="rect">
                <a:avLst/>
              </a:prstGeom>
              <a:solidFill>
                <a:srgbClr val="44A64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21" name="Pentagon 20"/>
            <p:cNvSpPr/>
            <p:nvPr/>
          </p:nvSpPr>
          <p:spPr>
            <a:xfrm rot="5400000">
              <a:off x="6090424" y="2760593"/>
              <a:ext cx="1710389" cy="533399"/>
            </a:xfrm>
            <a:prstGeom prst="homePlate">
              <a:avLst>
                <a:gd name="adj" fmla="val 45238"/>
              </a:avLst>
            </a:prstGeom>
            <a:gradFill flip="none" rotWithShape="1">
              <a:gsLst>
                <a:gs pos="0">
                  <a:srgbClr val="035C9E">
                    <a:shade val="30000"/>
                    <a:satMod val="115000"/>
                  </a:srgbClr>
                </a:gs>
                <a:gs pos="50000">
                  <a:srgbClr val="035C9E">
                    <a:shade val="67500"/>
                    <a:satMod val="115000"/>
                  </a:srgbClr>
                </a:gs>
                <a:gs pos="100000">
                  <a:srgbClr val="035C9E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7" name="Down Arrow 26"/>
          <p:cNvSpPr/>
          <p:nvPr/>
        </p:nvSpPr>
        <p:spPr>
          <a:xfrm>
            <a:off x="7728452" y="4911447"/>
            <a:ext cx="723482" cy="25682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8" name="Rectangle 27"/>
          <p:cNvSpPr/>
          <p:nvPr/>
        </p:nvSpPr>
        <p:spPr>
          <a:xfrm>
            <a:off x="6890655" y="5657947"/>
            <a:ext cx="19580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2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Pavasaris 2018</a:t>
            </a:r>
            <a:endParaRPr lang="lv-LV" sz="2200" b="1" dirty="0"/>
          </a:p>
        </p:txBody>
      </p:sp>
    </p:spTree>
    <p:extLst>
      <p:ext uri="{BB962C8B-B14F-4D97-AF65-F5344CB8AC3E}">
        <p14:creationId xmlns:p14="http://schemas.microsoft.com/office/powerpoint/2010/main" val="412633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Sasniedzamie rezultāti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err="1" smtClean="0"/>
              <a:t>Rīgas</a:t>
            </a:r>
            <a:r>
              <a:rPr lang="en-US" dirty="0" smtClean="0"/>
              <a:t> </a:t>
            </a:r>
            <a:r>
              <a:rPr lang="en-US" dirty="0" err="1" smtClean="0"/>
              <a:t>Tehniskā</a:t>
            </a:r>
            <a:r>
              <a:rPr lang="en-US" dirty="0" smtClean="0"/>
              <a:t> </a:t>
            </a:r>
            <a:r>
              <a:rPr lang="en-US" dirty="0" err="1" smtClean="0"/>
              <a:t>universitāte</a:t>
            </a:r>
            <a:endParaRPr lang="en-US" dirty="0"/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457199" y="1453931"/>
            <a:ext cx="8556171" cy="4818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75000"/>
              <a:buFont typeface="Wingdings" charset="2"/>
              <a:buChar char="§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75000"/>
              <a:buFont typeface="Arial"/>
              <a:buChar char="–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SzPct val="50000"/>
              <a:buFont typeface="Wingdings" charset="2"/>
              <a:buChar char="§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>
                <a:schemeClr val="accent2"/>
              </a:buClr>
              <a:buNone/>
              <a:defRPr/>
            </a:pPr>
            <a:r>
              <a:rPr lang="lv-LV" altLang="en-US" sz="2400" b="1" dirty="0" smtClean="0"/>
              <a:t>Eksperimenti pilota mērogā</a:t>
            </a:r>
            <a:r>
              <a:rPr lang="en-GB" altLang="en-US" sz="2400" b="1" dirty="0" smtClean="0"/>
              <a:t>:</a:t>
            </a:r>
            <a:endParaRPr lang="en-GB" altLang="en-US" sz="2400" b="1" dirty="0"/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r>
              <a:rPr lang="lv-LV" altLang="en-US" dirty="0" smtClean="0"/>
              <a:t>Verificēts trauksmes izziņošanas algoritms (metodikas apraksts)</a:t>
            </a:r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r>
              <a:rPr lang="lv-LV" altLang="en-US" dirty="0" smtClean="0"/>
              <a:t>Zinātniskā publikācija SNIP &gt;1</a:t>
            </a:r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r>
              <a:rPr lang="lv-LV" altLang="en-US" dirty="0" smtClean="0"/>
              <a:t>Uzlabots studiju kurss</a:t>
            </a:r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r>
              <a:rPr lang="lv-LV" altLang="en-US" dirty="0" smtClean="0"/>
              <a:t>Maģistra darbs</a:t>
            </a:r>
          </a:p>
          <a:p>
            <a:pPr marL="285750" indent="-285750">
              <a:spcBef>
                <a:spcPct val="0"/>
              </a:spcBef>
              <a:buClr>
                <a:schemeClr val="accent2"/>
              </a:buClr>
              <a:defRPr/>
            </a:pPr>
            <a:r>
              <a:rPr lang="lv-LV" altLang="en-US" dirty="0" smtClean="0"/>
              <a:t>Promocijas darbs</a:t>
            </a:r>
          </a:p>
          <a:p>
            <a:pPr>
              <a:spcBef>
                <a:spcPct val="0"/>
              </a:spcBef>
              <a:buClr>
                <a:schemeClr val="accent2"/>
              </a:buClr>
              <a:defRPr/>
            </a:pPr>
            <a:endParaRPr lang="lv-LV" dirty="0"/>
          </a:p>
          <a:p>
            <a:pPr marL="0" indent="0" algn="ctr">
              <a:spcBef>
                <a:spcPct val="0"/>
              </a:spcBef>
              <a:buClr>
                <a:schemeClr val="accent2"/>
              </a:buClr>
              <a:buNone/>
              <a:defRPr/>
            </a:pPr>
            <a:r>
              <a:rPr lang="lv-LV" altLang="en-US" sz="2400" b="1" dirty="0" smtClean="0"/>
              <a:t>«</a:t>
            </a:r>
            <a:r>
              <a:rPr lang="en-US" sz="2400" b="1" dirty="0"/>
              <a:t>Biological stability in chlorinated drinking water distribution </a:t>
            </a:r>
            <a:r>
              <a:rPr lang="en-US" sz="2400" b="1" dirty="0" smtClean="0"/>
              <a:t>networks</a:t>
            </a:r>
            <a:r>
              <a:rPr lang="lv-LV" altLang="en-US" sz="2400" b="1" dirty="0" smtClean="0"/>
              <a:t>»</a:t>
            </a:r>
          </a:p>
          <a:p>
            <a:pPr marL="0" indent="0" algn="r">
              <a:spcBef>
                <a:spcPct val="0"/>
              </a:spcBef>
              <a:buClr>
                <a:schemeClr val="accent2"/>
              </a:buClr>
              <a:buNone/>
              <a:defRPr/>
            </a:pPr>
            <a:r>
              <a:rPr lang="lv-LV" altLang="en-US" b="1" dirty="0" smtClean="0"/>
              <a:t>Alīna Nešcerecka</a:t>
            </a:r>
            <a:endParaRPr lang="lv-LV" altLang="en-US" b="1" dirty="0"/>
          </a:p>
          <a:p>
            <a:pPr marL="0" indent="0" algn="ctr">
              <a:spcBef>
                <a:spcPct val="0"/>
              </a:spcBef>
              <a:buClr>
                <a:schemeClr val="accent2"/>
              </a:buClr>
              <a:buNone/>
              <a:defRPr/>
            </a:pPr>
            <a:endParaRPr lang="lv-LV" altLang="en-US" dirty="0"/>
          </a:p>
          <a:p>
            <a:pPr marL="0" indent="0">
              <a:buNone/>
            </a:pPr>
            <a:endParaRPr lang="lv-LV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6493461" y="4960260"/>
            <a:ext cx="2383062" cy="300086"/>
            <a:chOff x="790575" y="2186712"/>
            <a:chExt cx="7540625" cy="1710388"/>
          </a:xfrm>
        </p:grpSpPr>
        <p:sp>
          <p:nvSpPr>
            <p:cNvPr id="7" name="Rectangle 6"/>
            <p:cNvSpPr/>
            <p:nvPr/>
          </p:nvSpPr>
          <p:spPr>
            <a:xfrm>
              <a:off x="790575" y="2286000"/>
              <a:ext cx="7540625" cy="1524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316037" y="2363648"/>
              <a:ext cx="6489700" cy="1327289"/>
              <a:chOff x="1244600" y="2668448"/>
              <a:chExt cx="6489700" cy="1327289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1244600" y="2668448"/>
                <a:ext cx="1295400" cy="1327289"/>
              </a:xfrm>
              <a:prstGeom prst="rect">
                <a:avLst/>
              </a:prstGeom>
              <a:solidFill>
                <a:srgbClr val="E02D17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543175" y="2668448"/>
                <a:ext cx="1295400" cy="1327289"/>
              </a:xfrm>
              <a:prstGeom prst="rect">
                <a:avLst/>
              </a:prstGeom>
              <a:solidFill>
                <a:srgbClr val="ED82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841750" y="2668448"/>
                <a:ext cx="1295400" cy="1327289"/>
              </a:xfrm>
              <a:prstGeom prst="rect">
                <a:avLst/>
              </a:prstGeom>
              <a:solidFill>
                <a:srgbClr val="E5CB0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140325" y="2668448"/>
                <a:ext cx="1295400" cy="1327289"/>
              </a:xfrm>
              <a:prstGeom prst="rect">
                <a:avLst/>
              </a:prstGeom>
              <a:solidFill>
                <a:srgbClr val="8FAE2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438899" y="2668448"/>
                <a:ext cx="1295401" cy="1327289"/>
              </a:xfrm>
              <a:prstGeom prst="rect">
                <a:avLst/>
              </a:prstGeom>
              <a:solidFill>
                <a:srgbClr val="44A64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0" name="Pentagon 9"/>
            <p:cNvSpPr/>
            <p:nvPr/>
          </p:nvSpPr>
          <p:spPr>
            <a:xfrm rot="5400000">
              <a:off x="5921849" y="2775206"/>
              <a:ext cx="1710388" cy="533399"/>
            </a:xfrm>
            <a:prstGeom prst="homePlate">
              <a:avLst>
                <a:gd name="adj" fmla="val 45238"/>
              </a:avLst>
            </a:prstGeom>
            <a:gradFill flip="none" rotWithShape="1">
              <a:gsLst>
                <a:gs pos="0">
                  <a:srgbClr val="035C9E">
                    <a:shade val="30000"/>
                    <a:satMod val="115000"/>
                  </a:srgbClr>
                </a:gs>
                <a:gs pos="50000">
                  <a:srgbClr val="035C9E">
                    <a:shade val="67500"/>
                    <a:satMod val="115000"/>
                  </a:srgbClr>
                </a:gs>
                <a:gs pos="100000">
                  <a:srgbClr val="035C9E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16" name="Picture 2" descr="http://rqmicro.ch/wordpress/wp-content/uploads/2015/02/two-fluorescence-detection-cartoon-01-1024x63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29" y="4830696"/>
            <a:ext cx="1804103" cy="11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20/20n Touchscreen Interf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987" y="4638435"/>
            <a:ext cx="1016630" cy="1507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2" y="4680821"/>
            <a:ext cx="1896533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6493461" y="5620099"/>
            <a:ext cx="2383062" cy="300086"/>
            <a:chOff x="790575" y="2207220"/>
            <a:chExt cx="7540625" cy="1710388"/>
          </a:xfrm>
        </p:grpSpPr>
        <p:sp>
          <p:nvSpPr>
            <p:cNvPr id="20" name="Rectangle 19"/>
            <p:cNvSpPr/>
            <p:nvPr/>
          </p:nvSpPr>
          <p:spPr>
            <a:xfrm>
              <a:off x="790575" y="2286000"/>
              <a:ext cx="7540625" cy="1524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316037" y="2363648"/>
              <a:ext cx="6489700" cy="1327289"/>
              <a:chOff x="1244600" y="2668448"/>
              <a:chExt cx="6489700" cy="1327289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244600" y="2668448"/>
                <a:ext cx="1295400" cy="1327289"/>
              </a:xfrm>
              <a:prstGeom prst="rect">
                <a:avLst/>
              </a:prstGeom>
              <a:solidFill>
                <a:srgbClr val="E02D17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543175" y="2668448"/>
                <a:ext cx="1295400" cy="1327289"/>
              </a:xfrm>
              <a:prstGeom prst="rect">
                <a:avLst/>
              </a:prstGeom>
              <a:solidFill>
                <a:srgbClr val="ED82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841750" y="2668448"/>
                <a:ext cx="1295400" cy="1327289"/>
              </a:xfrm>
              <a:prstGeom prst="rect">
                <a:avLst/>
              </a:prstGeom>
              <a:solidFill>
                <a:srgbClr val="E5CB0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140325" y="2668448"/>
                <a:ext cx="1295400" cy="1327289"/>
              </a:xfrm>
              <a:prstGeom prst="rect">
                <a:avLst/>
              </a:prstGeom>
              <a:solidFill>
                <a:srgbClr val="8FAE2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438899" y="2668448"/>
                <a:ext cx="1295401" cy="1327289"/>
              </a:xfrm>
              <a:prstGeom prst="rect">
                <a:avLst/>
              </a:prstGeom>
              <a:solidFill>
                <a:srgbClr val="44A64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22" name="Pentagon 21"/>
            <p:cNvSpPr/>
            <p:nvPr/>
          </p:nvSpPr>
          <p:spPr>
            <a:xfrm rot="5400000">
              <a:off x="6875673" y="2795714"/>
              <a:ext cx="1710388" cy="533399"/>
            </a:xfrm>
            <a:prstGeom prst="homePlate">
              <a:avLst>
                <a:gd name="adj" fmla="val 45238"/>
              </a:avLst>
            </a:prstGeom>
            <a:gradFill flip="none" rotWithShape="1">
              <a:gsLst>
                <a:gs pos="0">
                  <a:srgbClr val="035C9E">
                    <a:shade val="30000"/>
                    <a:satMod val="115000"/>
                  </a:srgbClr>
                </a:gs>
                <a:gs pos="50000">
                  <a:srgbClr val="035C9E">
                    <a:shade val="67500"/>
                    <a:satMod val="115000"/>
                  </a:srgbClr>
                </a:gs>
                <a:gs pos="100000">
                  <a:srgbClr val="035C9E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8" name="Down Arrow 27"/>
          <p:cNvSpPr/>
          <p:nvPr/>
        </p:nvSpPr>
        <p:spPr>
          <a:xfrm>
            <a:off x="7323251" y="5335048"/>
            <a:ext cx="723482" cy="25682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0560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theme/theme1.xml><?xml version="1.0" encoding="utf-8"?>
<a:theme xmlns:a="http://schemas.openxmlformats.org/drawingml/2006/main" name="L_Ekspresis_PPT_pamatne">
  <a:themeElements>
    <a:clrScheme name="Custom 6">
      <a:dk1>
        <a:srgbClr val="005551"/>
      </a:dk1>
      <a:lt1>
        <a:srgbClr val="FFFFFF"/>
      </a:lt1>
      <a:dk2>
        <a:srgbClr val="005551"/>
      </a:dk2>
      <a:lt2>
        <a:srgbClr val="FFFFFF"/>
      </a:lt2>
      <a:accent1>
        <a:srgbClr val="005551"/>
      </a:accent1>
      <a:accent2>
        <a:srgbClr val="BDCF3C"/>
      </a:accent2>
      <a:accent3>
        <a:srgbClr val="B72E91"/>
      </a:accent3>
      <a:accent4>
        <a:srgbClr val="27C4A6"/>
      </a:accent4>
      <a:accent5>
        <a:srgbClr val="FFC832"/>
      </a:accent5>
      <a:accent6>
        <a:srgbClr val="00B9F1"/>
      </a:accent6>
      <a:hlink>
        <a:srgbClr val="8B5BA4"/>
      </a:hlink>
      <a:folHlink>
        <a:srgbClr val="BFBFB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14928</TotalTime>
  <Words>770</Words>
  <Application>Microsoft Office PowerPoint</Application>
  <PresentationFormat>On-screen Show (4:3)</PresentationFormat>
  <Paragraphs>195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Wingdings</vt:lpstr>
      <vt:lpstr>L_Ekspresis_PPT_pamatne</vt:lpstr>
      <vt:lpstr>PowerPoint Presentation</vt:lpstr>
      <vt:lpstr>DzŪ kvalitātes monitorings</vt:lpstr>
      <vt:lpstr>DzŪ kvalitātes pasliktināšanās</vt:lpstr>
      <vt:lpstr>Sasniedzamie rezultāti</vt:lpstr>
      <vt:lpstr>Sasniedzamie rezultāti</vt:lpstr>
      <vt:lpstr>Sasniedzamie rezultāti</vt:lpstr>
      <vt:lpstr>Sasniedzamie rezultāti</vt:lpstr>
      <vt:lpstr>Sasniedzamie rezultāti</vt:lpstr>
      <vt:lpstr>Sasniedzamie rezultāti</vt:lpstr>
      <vt:lpstr>Sasniedzamie rezultāti</vt:lpstr>
      <vt:lpstr>Sasniedzamie rezultāti</vt:lpstr>
      <vt:lpstr>Sasniedzamie rezultāti</vt:lpstr>
      <vt:lpstr>Sasniedzamie rezultāti</vt:lpstr>
      <vt:lpstr>Sasniedzamie rezultāti</vt:lpstr>
      <vt:lpstr>Papildus paveiktais posmā</vt:lpstr>
      <vt:lpstr>Paldies!</vt:lpstr>
    </vt:vector>
  </TitlesOfParts>
  <Company>ESM 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JZ</dc:creator>
  <cp:lastModifiedBy>Sandis Dejus</cp:lastModifiedBy>
  <cp:revision>373</cp:revision>
  <dcterms:created xsi:type="dcterms:W3CDTF">2015-01-14T08:45:22Z</dcterms:created>
  <dcterms:modified xsi:type="dcterms:W3CDTF">2017-11-29T15:20:12Z</dcterms:modified>
</cp:coreProperties>
</file>