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  <p:sldMasterId id="2147483650" r:id="rId2"/>
    <p:sldMasterId id="2147483667" r:id="rId3"/>
    <p:sldMasterId id="2147483669" r:id="rId4"/>
  </p:sldMasterIdLst>
  <p:notesMasterIdLst>
    <p:notesMasterId r:id="rId16"/>
  </p:notesMasterIdLst>
  <p:handoutMasterIdLst>
    <p:handoutMasterId r:id="rId17"/>
  </p:handoutMasterIdLst>
  <p:sldIdLst>
    <p:sldId id="263" r:id="rId5"/>
    <p:sldId id="383" r:id="rId6"/>
    <p:sldId id="392" r:id="rId7"/>
    <p:sldId id="393" r:id="rId8"/>
    <p:sldId id="389" r:id="rId9"/>
    <p:sldId id="390" r:id="rId10"/>
    <p:sldId id="394" r:id="rId11"/>
    <p:sldId id="377" r:id="rId12"/>
    <p:sldId id="384" r:id="rId13"/>
    <p:sldId id="396" r:id="rId14"/>
    <p:sldId id="354" r:id="rId15"/>
  </p:sldIdLst>
  <p:sldSz cx="9144000" cy="6858000" type="screen4x3"/>
  <p:notesSz cx="10234613" cy="7099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ndis" initials="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ECF1F8"/>
    <a:srgbClr val="019D7F"/>
    <a:srgbClr val="048A54"/>
    <a:srgbClr val="049259"/>
    <a:srgbClr val="785D99"/>
    <a:srgbClr val="4AE4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77" autoAdjust="0"/>
    <p:restoredTop sz="78706" autoAdjust="0"/>
  </p:normalViewPr>
  <p:slideViewPr>
    <p:cSldViewPr>
      <p:cViewPr varScale="1">
        <p:scale>
          <a:sx n="74" d="100"/>
          <a:sy n="74" d="100"/>
        </p:scale>
        <p:origin x="119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435304" cy="3545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797022" y="0"/>
            <a:ext cx="4435304" cy="3545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54B5DC-100A-4CA3-A524-B5E06EBC0CD6}" type="datetimeFigureOut">
              <a:rPr lang="lv-LV" smtClean="0"/>
              <a:t>30.11.2017.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743619"/>
            <a:ext cx="4435304" cy="3545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797022" y="6743619"/>
            <a:ext cx="4435304" cy="3545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36484-6C7C-4A53-A483-8D59E96D700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78611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434998" cy="35496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797247" y="0"/>
            <a:ext cx="4434998" cy="35496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331CC83-DE31-4006-A5AE-1CFDF1AA09E6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43275" y="533400"/>
            <a:ext cx="3548063" cy="2660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23462" y="3372167"/>
            <a:ext cx="8187690" cy="3194685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743103"/>
            <a:ext cx="4434998" cy="35496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797247" y="6743103"/>
            <a:ext cx="4434998" cy="35496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AB647AA-BAE9-455C-A15E-8E0FFF301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59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sz="1200" dirty="0" smtClean="0"/>
              <a:t>Pārraidāmās</a:t>
            </a:r>
            <a:r>
              <a:rPr lang="lv-LV" sz="1200" baseline="0" dirty="0" smtClean="0"/>
              <a:t> informācijas apjoma pieaugums ir novērojams tieši piekļuves līmenī!</a:t>
            </a:r>
          </a:p>
          <a:p>
            <a:pPr marL="0" indent="0">
              <a:buNone/>
            </a:pPr>
            <a:endParaRPr lang="lv-LV" sz="120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Pasaulē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pieņemts, ka:     </a:t>
            </a:r>
            <a:r>
              <a:rPr lang="lv-LV" b="1" dirty="0" smtClean="0"/>
              <a:t>Access &lt; 200,      Metro &lt; 500 km,       Long-</a:t>
            </a:r>
            <a:r>
              <a:rPr lang="lv-LV" b="1" dirty="0" err="1" smtClean="0"/>
              <a:t>haul</a:t>
            </a:r>
            <a:r>
              <a:rPr lang="lv-LV" b="1" dirty="0" smtClean="0"/>
              <a:t> &gt; 500km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647AA-BAE9-455C-A15E-8E0FFF301FBA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316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sz="1200" dirty="0" smtClean="0"/>
              <a:t>Pārraidāmās</a:t>
            </a:r>
            <a:r>
              <a:rPr lang="lv-LV" sz="1200" baseline="0" dirty="0" smtClean="0"/>
              <a:t> informācijas apjoma pieaugums ir novērojams tieši piekļuves līmenī!</a:t>
            </a:r>
          </a:p>
          <a:p>
            <a:pPr marL="0" indent="0">
              <a:buNone/>
            </a:pPr>
            <a:endParaRPr lang="lv-LV" sz="120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Pasaulē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pieņemts, ka:     </a:t>
            </a:r>
            <a:r>
              <a:rPr lang="lv-LV" b="1" dirty="0" smtClean="0"/>
              <a:t>Access &lt; 200,      Metro &lt; 500 km,       Long-</a:t>
            </a:r>
            <a:r>
              <a:rPr lang="lv-LV" b="1" dirty="0" err="1" smtClean="0"/>
              <a:t>haul</a:t>
            </a:r>
            <a:r>
              <a:rPr lang="lv-LV" b="1" dirty="0" smtClean="0"/>
              <a:t> &gt; 500km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647AA-BAE9-455C-A15E-8E0FFF301FBA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316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sz="1200" dirty="0" smtClean="0"/>
              <a:t>Pārraidāmās</a:t>
            </a:r>
            <a:r>
              <a:rPr lang="lv-LV" sz="1200" baseline="0" dirty="0" smtClean="0"/>
              <a:t> informācijas apjoma pieaugums ir novērojams tieši piekļuves līmenī!</a:t>
            </a:r>
          </a:p>
          <a:p>
            <a:pPr marL="0" indent="0">
              <a:buNone/>
            </a:pPr>
            <a:endParaRPr lang="lv-LV" sz="120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Pasaulē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pieņemts, ka:     </a:t>
            </a:r>
            <a:r>
              <a:rPr lang="lv-LV" b="1" dirty="0" smtClean="0"/>
              <a:t>Access &lt; 200,      Metro &lt; 500 km,       Long-</a:t>
            </a:r>
            <a:r>
              <a:rPr lang="lv-LV" b="1" dirty="0" err="1" smtClean="0"/>
              <a:t>haul</a:t>
            </a:r>
            <a:r>
              <a:rPr lang="lv-LV" b="1" dirty="0" smtClean="0"/>
              <a:t> &gt; 500km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647AA-BAE9-455C-A15E-8E0FFF301FBA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316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sz="1200" dirty="0" smtClean="0"/>
              <a:t>Pārraidāmās</a:t>
            </a:r>
            <a:r>
              <a:rPr lang="lv-LV" sz="1200" baseline="0" dirty="0" smtClean="0"/>
              <a:t> informācijas apjoma pieaugums ir novērojams tieši piekļuves līmenī!</a:t>
            </a:r>
          </a:p>
          <a:p>
            <a:pPr marL="0" indent="0">
              <a:buNone/>
            </a:pPr>
            <a:endParaRPr lang="lv-LV" sz="120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Pasaulē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pieņemts, ka:     </a:t>
            </a:r>
            <a:r>
              <a:rPr lang="lv-LV" b="1" dirty="0" smtClean="0"/>
              <a:t>Access &lt; 200,      Metro &lt; 500 km,       Long-</a:t>
            </a:r>
            <a:r>
              <a:rPr lang="lv-LV" b="1" dirty="0" err="1" smtClean="0"/>
              <a:t>haul</a:t>
            </a:r>
            <a:r>
              <a:rPr lang="lv-LV" b="1" dirty="0" smtClean="0"/>
              <a:t> &gt; 500km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647AA-BAE9-455C-A15E-8E0FFF301FBA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316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sz="1200" dirty="0" smtClean="0"/>
              <a:t>Pārraidāmās</a:t>
            </a:r>
            <a:r>
              <a:rPr lang="lv-LV" sz="1200" baseline="0" dirty="0" smtClean="0"/>
              <a:t> informācijas apjoma pieaugums ir novērojams tieši piekļuves līmenī!</a:t>
            </a:r>
          </a:p>
          <a:p>
            <a:pPr marL="0" indent="0">
              <a:buNone/>
            </a:pPr>
            <a:endParaRPr lang="lv-LV" sz="120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Pasaulē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pieņemts, ka:     </a:t>
            </a:r>
            <a:r>
              <a:rPr lang="lv-LV" b="1" dirty="0" smtClean="0"/>
              <a:t>Access &lt; 200,      Metro &lt; 500 km,       Long-</a:t>
            </a:r>
            <a:r>
              <a:rPr lang="lv-LV" b="1" dirty="0" err="1" smtClean="0"/>
              <a:t>haul</a:t>
            </a:r>
            <a:r>
              <a:rPr lang="lv-LV" b="1" dirty="0" smtClean="0"/>
              <a:t> &gt; 500km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647AA-BAE9-455C-A15E-8E0FFF301FBA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956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Šeit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ir izveidota 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spektrāli sagriezta raiduztvērēja tehnoloģija, kura, pielietojot ciparu signālu apstrādi (</a:t>
            </a:r>
            <a:r>
              <a:rPr lang="lv-LV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DSP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spēj nodrošināt lielāku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caurlaides joslu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izmantojot jau esošos raiduztvērējus ar ierobežotu frekvenču caurlaides joslu </a:t>
            </a:r>
          </a:p>
          <a:p>
            <a:endParaRPr lang="lv-LV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/>
              <a:t>Fiber in C band 5THz</a:t>
            </a:r>
            <a:r>
              <a:rPr lang="en-US" baseline="0" noProof="0" dirty="0" smtClean="0"/>
              <a:t> bandwidth</a:t>
            </a:r>
            <a:r>
              <a:rPr lang="lv-LV" baseline="0" noProof="0" dirty="0" smtClean="0"/>
              <a:t>,  </a:t>
            </a:r>
            <a:r>
              <a:rPr lang="en-US" baseline="0" noProof="0" dirty="0" smtClean="0"/>
              <a:t>Commercial DML or MZM for intensity modulation 10 to 25 GHz </a:t>
            </a:r>
            <a:r>
              <a:rPr lang="lv-LV" baseline="0" noProof="0" dirty="0" smtClean="0"/>
              <a:t>,     </a:t>
            </a:r>
            <a:r>
              <a:rPr lang="en-US" baseline="0" noProof="0" dirty="0" smtClean="0"/>
              <a:t>Huge gap </a:t>
            </a:r>
            <a:r>
              <a:rPr lang="en-US" baseline="0" noProof="0" dirty="0" smtClean="0">
                <a:sym typeface="Wingdings" panose="05000000000000000000" pitchFamily="2" charset="2"/>
              </a:rPr>
              <a:t> referred as electronic bottleneck</a:t>
            </a:r>
          </a:p>
          <a:p>
            <a:endParaRPr lang="lv-LV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lv-LV" b="1" dirty="0" smtClean="0"/>
              <a:t>Novitāte:</a:t>
            </a:r>
          </a:p>
          <a:p>
            <a:pPr marL="228600" indent="-228600">
              <a:buAutoNum type="arabicParenR"/>
            </a:pPr>
            <a:r>
              <a:rPr lang="lv-LV" baseline="0" dirty="0" smtClean="0"/>
              <a:t>Šobrīd elektriskā daļa ir vājais ŠOPS posms!</a:t>
            </a:r>
          </a:p>
          <a:p>
            <a:pPr marL="228600" indent="-228600">
              <a:buAutoNum type="arabicParenR"/>
            </a:pP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Līdzīgu konceptu iepriekš ir demonstrējuši Bella laboratorijas (ASV) zinātnieki – kur ir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parādīts rezultāts, bet nav pateikts kā to izdarīt!- pētījums bija maģistrālajos tīklos </a:t>
            </a:r>
            <a:r>
              <a:rPr lang="lv-LV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David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J. </a:t>
            </a:r>
            <a:r>
              <a:rPr lang="lv-LV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Geisler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lv-LV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Nicolas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K. </a:t>
            </a:r>
            <a:r>
              <a:rPr lang="lv-LV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Fontaine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lv-LV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arenR"/>
            </a:pPr>
            <a:r>
              <a:rPr lang="lv-LV" baseline="0" dirty="0" smtClean="0"/>
              <a:t>Šādi pētījumi </a:t>
            </a:r>
            <a:r>
              <a:rPr lang="lv-LV" u="sng" baseline="0" dirty="0" smtClean="0"/>
              <a:t>piekļuves tīklos </a:t>
            </a:r>
            <a:r>
              <a:rPr lang="lv-LV" baseline="0" dirty="0" smtClean="0"/>
              <a:t>Pasaulē nav veikti! Spektrālās sagriešanas ideja ir pielāgota tieši Tiešās detektēšanas piekļuves metro tīkliem (IM-DD)</a:t>
            </a:r>
          </a:p>
          <a:p>
            <a:pPr marL="228600" indent="-228600">
              <a:buAutoNum type="arabicParenR"/>
            </a:pPr>
            <a:endParaRPr lang="lv-LV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b="1" dirty="0" smtClean="0">
                <a:solidFill>
                  <a:schemeClr val="accent3">
                    <a:lumMod val="50000"/>
                  </a:schemeClr>
                </a:solidFill>
              </a:rPr>
              <a:t>+ tiek paildzināts</a:t>
            </a:r>
            <a:r>
              <a:rPr lang="lv-LV" b="1" baseline="0" dirty="0" smtClean="0">
                <a:solidFill>
                  <a:schemeClr val="accent3">
                    <a:lumMod val="50000"/>
                  </a:schemeClr>
                </a:solidFill>
              </a:rPr>
              <a:t> eksistējošo raiduztvērēju mūžs – </a:t>
            </a:r>
            <a:r>
              <a:rPr lang="lv-LV" b="1" baseline="0" dirty="0" err="1" smtClean="0">
                <a:solidFill>
                  <a:schemeClr val="accent3">
                    <a:lumMod val="50000"/>
                  </a:schemeClr>
                </a:solidFill>
              </a:rPr>
              <a:t>green</a:t>
            </a:r>
            <a:r>
              <a:rPr lang="lv-LV" b="1" baseline="0" dirty="0" smtClean="0">
                <a:solidFill>
                  <a:schemeClr val="accent3">
                    <a:lumMod val="50000"/>
                  </a:schemeClr>
                </a:solidFill>
              </a:rPr>
              <a:t> IT!</a:t>
            </a:r>
            <a:endParaRPr lang="lv-LV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228600" indent="-228600">
              <a:buAutoNum type="arabicParenR"/>
            </a:pPr>
            <a:endParaRPr lang="lv-LV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647AA-BAE9-455C-A15E-8E0FFF301FB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24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lv-LV" altLang="de-DE" dirty="0" smtClean="0"/>
              <a:t>Gauss tika izmantots lai atrastu maksimumu</a:t>
            </a:r>
            <a:r>
              <a:rPr lang="lv-LV" altLang="de-DE" baseline="0" dirty="0" smtClean="0"/>
              <a:t> jaudai!! Jo maksimums var trāpīt un netrāpīt. </a:t>
            </a:r>
            <a:endParaRPr lang="en-US" altLang="de-DE" dirty="0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75045" indent="-298094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92378" indent="-238476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69329" indent="-238476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146280" indent="-238476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623231" indent="-238476" defTabSz="4769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3100182" indent="-238476" defTabSz="4769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577133" indent="-238476" defTabSz="4769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4054084" indent="-238476" defTabSz="4769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E65696AC-D49F-4BE9-9BE1-D717EE52CC74}" type="slidenum">
              <a:rPr lang="en-US" altLang="de-DE" smtClean="0"/>
              <a:pPr/>
              <a:t>9</a:t>
            </a:fld>
            <a:endParaRPr lang="en-US" altLang="de-DE" smtClean="0"/>
          </a:p>
        </p:txBody>
      </p:sp>
    </p:spTree>
    <p:extLst>
      <p:ext uri="{BB962C8B-B14F-4D97-AF65-F5344CB8AC3E}">
        <p14:creationId xmlns:p14="http://schemas.microsoft.com/office/powerpoint/2010/main" val="2291879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lv-LV" altLang="de-DE" dirty="0" smtClean="0"/>
              <a:t>Gauss tika izmantots lai atrastu maksimumu</a:t>
            </a:r>
            <a:r>
              <a:rPr lang="lv-LV" altLang="de-DE" baseline="0" dirty="0" smtClean="0"/>
              <a:t> jaudai!! Jo maksimums var trāpīt un netrāpīt. </a:t>
            </a:r>
            <a:endParaRPr lang="en-US" altLang="de-DE" dirty="0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75045" indent="-298094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92378" indent="-238476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69329" indent="-238476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146280" indent="-238476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623231" indent="-238476" defTabSz="4769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3100182" indent="-238476" defTabSz="4769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577133" indent="-238476" defTabSz="4769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4054084" indent="-238476" defTabSz="4769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E65696AC-D49F-4BE9-9BE1-D717EE52CC74}" type="slidenum">
              <a:rPr lang="en-US" altLang="de-DE" smtClean="0"/>
              <a:pPr/>
              <a:t>10</a:t>
            </a:fld>
            <a:endParaRPr lang="en-US" altLang="de-DE" smtClean="0"/>
          </a:p>
        </p:txBody>
      </p:sp>
    </p:spTree>
    <p:extLst>
      <p:ext uri="{BB962C8B-B14F-4D97-AF65-F5344CB8AC3E}">
        <p14:creationId xmlns:p14="http://schemas.microsoft.com/office/powerpoint/2010/main" val="744195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18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9591D-A125-4415-999B-004744BA881B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1991442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066800"/>
            <a:ext cx="6096000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lv-LV" dirty="0" smtClean="0"/>
              <a:t>Uzklikšķiniet šeit, lai ievadītu tekstu...</a:t>
            </a:r>
            <a:endParaRPr lang="en-US" dirty="0" smtClean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6200" y="228600"/>
            <a:ext cx="7772400" cy="492443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600">
                <a:solidFill>
                  <a:schemeClr val="tx2"/>
                </a:solidFill>
              </a:defRPr>
            </a:lvl1pPr>
          </a:lstStyle>
          <a:p>
            <a:r>
              <a:rPr lang="lv-LV" noProof="0" dirty="0" smtClean="0"/>
              <a:t>Ievadiet šeit tēmas nosaukumu...</a:t>
            </a:r>
            <a:endParaRPr lang="lv-LV" noProof="0" dirty="0"/>
          </a:p>
        </p:txBody>
      </p:sp>
    </p:spTree>
    <p:extLst>
      <p:ext uri="{BB962C8B-B14F-4D97-AF65-F5344CB8AC3E}">
        <p14:creationId xmlns:p14="http://schemas.microsoft.com/office/powerpoint/2010/main" val="2653228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100445" y="4641850"/>
            <a:ext cx="3078480" cy="252829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700" b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lv-LV" dirty="0" smtClean="0"/>
              <a:t>Vārds Uzvārds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4889500"/>
            <a:ext cx="3078480" cy="268069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700" b="0">
                <a:solidFill>
                  <a:schemeClr val="tx2">
                    <a:lumMod val="75000"/>
                  </a:schemeClr>
                </a:solidFill>
                <a:effectLst/>
              </a:defRPr>
            </a:lvl1pPr>
          </a:lstStyle>
          <a:p>
            <a:pPr lvl="0"/>
            <a:r>
              <a:rPr lang="lv-LV" dirty="0" smtClean="0"/>
              <a:t>Amats, </a:t>
            </a:r>
            <a:r>
              <a:rPr lang="lv-LV" dirty="0" err="1" smtClean="0"/>
              <a:t>zin</a:t>
            </a:r>
            <a:r>
              <a:rPr lang="lv-LV" dirty="0" smtClean="0"/>
              <a:t>. grāds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934200" y="5638800"/>
            <a:ext cx="2057400" cy="2286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700" b="0" i="0">
                <a:solidFill>
                  <a:schemeClr val="tx2">
                    <a:lumMod val="75000"/>
                  </a:schemeClr>
                </a:solidFill>
                <a:effectLst/>
              </a:defRPr>
            </a:lvl1pPr>
          </a:lstStyle>
          <a:p>
            <a:pPr lvl="0"/>
            <a:r>
              <a:rPr lang="lv-LV" dirty="0" err="1" smtClean="0"/>
              <a:t>Tel.numurs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827520" y="5908675"/>
            <a:ext cx="2057400" cy="252829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700" b="0" i="0" baseline="0">
                <a:solidFill>
                  <a:schemeClr val="tx2">
                    <a:lumMod val="75000"/>
                  </a:schemeClr>
                </a:solidFill>
                <a:effectLst/>
              </a:defRPr>
            </a:lvl1pPr>
          </a:lstStyle>
          <a:p>
            <a:pPr lvl="0"/>
            <a:r>
              <a:rPr lang="lv-LV" dirty="0" smtClean="0"/>
              <a:t>E-pasta adrese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369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066800"/>
            <a:ext cx="6096000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lv-LV" dirty="0" smtClean="0"/>
              <a:t>Uzklikšķiniet šeit, lai ievadītu tekstu...</a:t>
            </a:r>
            <a:endParaRPr lang="en-US" dirty="0" smtClean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6200" y="228600"/>
            <a:ext cx="7772400" cy="492443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600">
                <a:solidFill>
                  <a:schemeClr val="tx2"/>
                </a:solidFill>
              </a:defRPr>
            </a:lvl1pPr>
          </a:lstStyle>
          <a:p>
            <a:r>
              <a:rPr lang="lv-LV" noProof="0" dirty="0" smtClean="0"/>
              <a:t>Ievadiet šeit tēmas nosaukumu...</a:t>
            </a:r>
            <a:endParaRPr lang="lv-LV" noProof="0" dirty="0"/>
          </a:p>
        </p:txBody>
      </p:sp>
    </p:spTree>
    <p:extLst>
      <p:ext uri="{BB962C8B-B14F-4D97-AF65-F5344CB8AC3E}">
        <p14:creationId xmlns:p14="http://schemas.microsoft.com/office/powerpoint/2010/main" val="211748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"/>
    </mc:Choice>
    <mc:Fallback xmlns="">
      <p:transition spd="slow" advTm="372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088" y="304800"/>
            <a:ext cx="7551737" cy="1139825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Valeria Arlunno-Tu.3.K.6</a:t>
            </a:r>
          </a:p>
        </p:txBody>
      </p:sp>
    </p:spTree>
    <p:extLst>
      <p:ext uri="{BB962C8B-B14F-4D97-AF65-F5344CB8AC3E}">
        <p14:creationId xmlns:p14="http://schemas.microsoft.com/office/powerpoint/2010/main" val="268167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1.vm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flipH="1">
            <a:off x="106680" y="762000"/>
            <a:ext cx="8925896" cy="0"/>
          </a:xfrm>
          <a:prstGeom prst="line">
            <a:avLst/>
          </a:prstGeom>
          <a:ln w="47625"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1080000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99060" y="6553200"/>
            <a:ext cx="8925896" cy="0"/>
          </a:xfrm>
          <a:prstGeom prst="line">
            <a:avLst/>
          </a:prstGeom>
          <a:ln w="47625"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1080000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106680" y="6553200"/>
            <a:ext cx="9037320" cy="3194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dirty="0" smtClean="0"/>
              <a:t>RTU ETF TI			</a:t>
            </a:r>
            <a:r>
              <a:rPr lang="lv-LV" baseline="0" dirty="0" smtClean="0"/>
              <a:t>        	</a:t>
            </a:r>
            <a:r>
              <a:rPr lang="lv-LV" dirty="0" smtClean="0"/>
              <a:t>				</a:t>
            </a:r>
            <a:r>
              <a:rPr lang="lv-LV" baseline="0" dirty="0" smtClean="0"/>
              <a:t>          </a:t>
            </a:r>
            <a:r>
              <a:rPr lang="lv-LV" dirty="0" smtClean="0"/>
              <a:t>Slaids Nr. </a:t>
            </a:r>
            <a:fld id="{B6F15528-21DE-4FAA-801E-634DDDAF4B2B}" type="slidenum">
              <a:rPr lang="en-US" smtClean="0"/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dirty="0" smtClean="0"/>
          </a:p>
        </p:txBody>
      </p:sp>
      <p:sp>
        <p:nvSpPr>
          <p:cNvPr id="18" name="Text Placeholder 17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047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71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 flipH="1">
            <a:off x="106680" y="762000"/>
            <a:ext cx="8925896" cy="0"/>
          </a:xfrm>
          <a:prstGeom prst="line">
            <a:avLst/>
          </a:prstGeom>
          <a:ln w="47625"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1080000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H="1">
            <a:off x="99060" y="6553200"/>
            <a:ext cx="8925896" cy="0"/>
          </a:xfrm>
          <a:prstGeom prst="line">
            <a:avLst/>
          </a:prstGeom>
          <a:ln w="47625"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1080000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3"/>
          <p:cNvSpPr txBox="1">
            <a:spLocks/>
          </p:cNvSpPr>
          <p:nvPr userDrawn="1"/>
        </p:nvSpPr>
        <p:spPr>
          <a:xfrm>
            <a:off x="106680" y="6553200"/>
            <a:ext cx="9037320" cy="3194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dirty="0" smtClean="0"/>
              <a:t>RTU ETF TI								</a:t>
            </a:r>
            <a:r>
              <a:rPr lang="lv-LV" baseline="0" dirty="0" smtClean="0"/>
              <a:t>          </a:t>
            </a:r>
            <a:r>
              <a:rPr lang="lv-LV" dirty="0" smtClean="0"/>
              <a:t>Slaids Nr. </a:t>
            </a:r>
            <a:fld id="{B6F15528-21DE-4FAA-801E-634DDDAF4B2B}" type="slidenum">
              <a:rPr lang="en-US" smtClean="0"/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54574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2700" y="1374775"/>
            <a:ext cx="9180513" cy="5256213"/>
          </a:xfrm>
          <a:prstGeom prst="rect">
            <a:avLst/>
          </a:prstGeom>
          <a:gradFill flip="none" rotWithShape="1">
            <a:gsLst>
              <a:gs pos="80000">
                <a:schemeClr val="accent1">
                  <a:tint val="100000"/>
                  <a:shade val="100000"/>
                  <a:satMod val="130000"/>
                  <a:alpha val="1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39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8268" y="26302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8640" indent="-411480"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lv-LV" sz="3600" b="1" dirty="0" smtClean="0">
                <a:latin typeface="Arial" charset="0"/>
                <a:ea typeface="ＭＳ Ｐゴシック" charset="-128"/>
              </a:rPr>
              <a:t>Paldies par uzmanību!</a:t>
            </a:r>
            <a:r>
              <a:rPr lang="en-US" sz="3600" b="1" dirty="0" smtClean="0">
                <a:latin typeface="Arial" charset="0"/>
                <a:ea typeface="ＭＳ Ｐゴシック" charset="-128"/>
              </a:rPr>
              <a:t> </a:t>
            </a:r>
            <a:endParaRPr lang="en-US" sz="3600" b="1" dirty="0">
              <a:latin typeface="Arial" charset="0"/>
              <a:ea typeface="ＭＳ Ｐゴシック" charset="-128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5943600" y="4572000"/>
            <a:ext cx="3086101" cy="1909763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6096000" y="4558985"/>
            <a:ext cx="2895600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 smtClean="0">
                <a:solidFill>
                  <a:schemeClr val="bg1"/>
                </a:solidFill>
                <a:effectLst/>
              </a:rPr>
              <a:t>Sandis Spolitis </a:t>
            </a:r>
          </a:p>
          <a:p>
            <a:r>
              <a:rPr lang="en-US" sz="1700" dirty="0" smtClean="0">
                <a:solidFill>
                  <a:schemeClr val="bg1"/>
                </a:solidFill>
              </a:rPr>
              <a:t>Researcher of</a:t>
            </a:r>
          </a:p>
          <a:p>
            <a:r>
              <a:rPr lang="lv-LV" sz="1700" b="1" dirty="0" smtClean="0">
                <a:solidFill>
                  <a:srgbClr val="17375E"/>
                </a:solidFill>
              </a:rPr>
              <a:t>Rīgas</a:t>
            </a:r>
            <a:r>
              <a:rPr lang="lv-LV" sz="1700" b="1" baseline="0" dirty="0" smtClean="0">
                <a:solidFill>
                  <a:srgbClr val="17375E"/>
                </a:solidFill>
              </a:rPr>
              <a:t> Tehniskā universitāte </a:t>
            </a:r>
          </a:p>
          <a:p>
            <a:r>
              <a:rPr lang="lv-LV" sz="1700" b="1" dirty="0" smtClean="0">
                <a:solidFill>
                  <a:srgbClr val="17375E"/>
                </a:solidFill>
              </a:rPr>
              <a:t>Telekomunikāciju Institūts </a:t>
            </a:r>
            <a:r>
              <a:rPr lang="en-US" sz="1700" dirty="0" smtClean="0">
                <a:solidFill>
                  <a:srgbClr val="17375E"/>
                </a:solidFill>
              </a:rPr>
              <a:t/>
            </a:r>
            <a:br>
              <a:rPr lang="en-US" sz="1700" dirty="0" smtClean="0">
                <a:solidFill>
                  <a:srgbClr val="17375E"/>
                </a:solidFill>
              </a:rPr>
            </a:br>
            <a:r>
              <a:rPr lang="lv-LV" sz="1700" dirty="0" smtClean="0">
                <a:solidFill>
                  <a:srgbClr val="17375E"/>
                </a:solidFill>
              </a:rPr>
              <a:t>Telefons</a:t>
            </a:r>
            <a:r>
              <a:rPr lang="en-US" sz="1700" dirty="0" smtClean="0">
                <a:solidFill>
                  <a:srgbClr val="17375E"/>
                </a:solidFill>
              </a:rPr>
              <a:t>: </a:t>
            </a:r>
            <a:r>
              <a:rPr lang="en-US" sz="1700" dirty="0" smtClean="0">
                <a:solidFill>
                  <a:schemeClr val="bg1"/>
                </a:solidFill>
              </a:rPr>
              <a:t>+371 26151611 </a:t>
            </a:r>
            <a:r>
              <a:rPr lang="en-US" sz="1700" dirty="0" smtClean="0">
                <a:solidFill>
                  <a:srgbClr val="17375E"/>
                </a:solidFill>
              </a:rPr>
              <a:t/>
            </a:r>
            <a:br>
              <a:rPr lang="en-US" sz="1700" dirty="0" smtClean="0">
                <a:solidFill>
                  <a:srgbClr val="17375E"/>
                </a:solidFill>
              </a:rPr>
            </a:br>
            <a:r>
              <a:rPr lang="en-US" sz="1700" dirty="0" smtClean="0">
                <a:solidFill>
                  <a:srgbClr val="17375E"/>
                </a:solidFill>
              </a:rPr>
              <a:t>E-</a:t>
            </a:r>
            <a:r>
              <a:rPr lang="lv-LV" sz="1700" dirty="0" smtClean="0">
                <a:solidFill>
                  <a:srgbClr val="17375E"/>
                </a:solidFill>
              </a:rPr>
              <a:t>pasts</a:t>
            </a:r>
            <a:r>
              <a:rPr lang="en-US" sz="1700" dirty="0" smtClean="0">
                <a:solidFill>
                  <a:srgbClr val="17375E"/>
                </a:solidFill>
              </a:rPr>
              <a:t>: </a:t>
            </a:r>
            <a:r>
              <a:rPr lang="en-US" sz="1700" dirty="0" smtClean="0">
                <a:solidFill>
                  <a:schemeClr val="bg1"/>
                </a:solidFill>
              </a:rPr>
              <a:t>sandis.spolitis@rtu.lv</a:t>
            </a:r>
          </a:p>
          <a:p>
            <a:r>
              <a:rPr lang="en-US" sz="300" dirty="0" smtClean="0">
                <a:solidFill>
                  <a:srgbClr val="17375E"/>
                </a:solidFill>
              </a:rPr>
              <a:t/>
            </a:r>
            <a:br>
              <a:rPr lang="en-US" sz="300" dirty="0" smtClean="0">
                <a:solidFill>
                  <a:srgbClr val="17375E"/>
                </a:solidFill>
              </a:rPr>
            </a:br>
            <a:r>
              <a:rPr lang="en-US" sz="1700" b="1" dirty="0" smtClean="0">
                <a:solidFill>
                  <a:srgbClr val="17375E"/>
                </a:solidFill>
              </a:rPr>
              <a:t>WEB: www.ti.rtu.lv</a:t>
            </a:r>
            <a:endParaRPr lang="en-US" sz="1700" b="1" dirty="0">
              <a:solidFill>
                <a:srgbClr val="17375E"/>
              </a:solidFill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106680" y="908682"/>
            <a:ext cx="8925896" cy="0"/>
          </a:xfrm>
          <a:prstGeom prst="line">
            <a:avLst/>
          </a:prstGeom>
          <a:ln w="47625"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1080000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5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520" y="141333"/>
            <a:ext cx="1046497" cy="69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Date Placeholder 3"/>
          <p:cNvSpPr txBox="1">
            <a:spLocks/>
          </p:cNvSpPr>
          <p:nvPr userDrawn="1"/>
        </p:nvSpPr>
        <p:spPr>
          <a:xfrm>
            <a:off x="76200" y="6591300"/>
            <a:ext cx="9037320" cy="3194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dirty="0" smtClean="0"/>
              <a:t>RTU ETF TI								</a:t>
            </a:r>
            <a:r>
              <a:rPr lang="lv-LV" baseline="0" dirty="0" smtClean="0"/>
              <a:t>          </a:t>
            </a:r>
            <a:r>
              <a:rPr lang="lv-LV" dirty="0" smtClean="0"/>
              <a:t>Slaids Nr. </a:t>
            </a:r>
            <a:fld id="{B6F15528-21DE-4FAA-801E-634DDDAF4B2B}" type="slidenum">
              <a:rPr lang="en-US" smtClean="0"/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dirty="0" smtClean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934151643"/>
              </p:ext>
            </p:extLst>
          </p:nvPr>
        </p:nvGraphicFramePr>
        <p:xfrm>
          <a:off x="152400" y="274638"/>
          <a:ext cx="752475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00" name="Visio" r:id="rId5" imgW="1987098" imgH="1420779" progId="Visio.Drawing.11">
                  <p:embed/>
                </p:oleObj>
              </mc:Choice>
              <mc:Fallback>
                <p:oleObj name="Visio" r:id="rId5" imgW="1987098" imgH="1420779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74638"/>
                        <a:ext cx="752475" cy="52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9969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H="1">
            <a:off x="106680" y="762000"/>
            <a:ext cx="8925896" cy="0"/>
          </a:xfrm>
          <a:prstGeom prst="line">
            <a:avLst/>
          </a:prstGeom>
          <a:ln w="47625"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1080000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99060" y="6553200"/>
            <a:ext cx="8925896" cy="0"/>
          </a:xfrm>
          <a:prstGeom prst="line">
            <a:avLst/>
          </a:prstGeom>
          <a:ln w="47625"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1080000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3"/>
          <p:cNvSpPr txBox="1">
            <a:spLocks/>
          </p:cNvSpPr>
          <p:nvPr/>
        </p:nvSpPr>
        <p:spPr>
          <a:xfrm>
            <a:off x="106680" y="6553200"/>
            <a:ext cx="9037320" cy="3194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lv-LV" dirty="0" smtClean="0">
                <a:solidFill>
                  <a:prstClr val="black">
                    <a:tint val="75000"/>
                  </a:prstClr>
                </a:solidFill>
              </a:rPr>
              <a:t>RTU ETF TI								          Slaids Nr. </a:t>
            </a: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505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2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Tm="372"/>
    </mc:Choice>
    <mc:Fallback xmlns="">
      <p:transition spd="slow" advTm="372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7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5.emf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jpe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emf"/><Relationship Id="rId4" Type="http://schemas.openxmlformats.org/officeDocument/2006/relationships/image" Target="../media/image6.png"/><Relationship Id="rId9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200" y="2286000"/>
            <a:ext cx="8356600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fontAlgn="base">
              <a:spcBef>
                <a:spcPct val="0"/>
              </a:spcBef>
              <a:spcAft>
                <a:spcPts val="1800"/>
              </a:spcAft>
            </a:pPr>
            <a:r>
              <a:rPr lang="lv-LV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34" charset="-128"/>
                <a:cs typeface="Arial" pitchFamily="34" charset="0"/>
              </a:rPr>
              <a:t>«Tehnoloģijas drošai un </a:t>
            </a:r>
            <a:r>
              <a:rPr lang="lv-LV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34" charset="-128"/>
                <a:cs typeface="Arial" pitchFamily="34" charset="0"/>
              </a:rPr>
              <a:t>uzticamai gudrajai </a:t>
            </a:r>
            <a:r>
              <a:rPr lang="lv-LV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34" charset="-128"/>
                <a:cs typeface="Arial" pitchFamily="34" charset="0"/>
              </a:rPr>
              <a:t>pilsētai</a:t>
            </a:r>
            <a:r>
              <a:rPr lang="lv-LV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34" charset="-128"/>
                <a:cs typeface="Arial" pitchFamily="34" charset="0"/>
              </a:rPr>
              <a:t>»</a:t>
            </a:r>
          </a:p>
          <a:p>
            <a:pPr lvl="0" algn="ctr" defTabSz="457200" fontAlgn="base">
              <a:spcBef>
                <a:spcPct val="0"/>
              </a:spcBef>
              <a:spcAft>
                <a:spcPts val="600"/>
              </a:spcAft>
            </a:pPr>
            <a:r>
              <a:rPr lang="lv-LV" altLang="en-US" sz="2400" b="1" dirty="0" smtClean="0">
                <a:latin typeface="Times New Roman" pitchFamily="18" charset="0"/>
              </a:rPr>
              <a:t>Šķiedru </a:t>
            </a:r>
            <a:r>
              <a:rPr lang="lv-LV" altLang="en-US" sz="2400" b="1" dirty="0">
                <a:latin typeface="Times New Roman" pitchFamily="18" charset="0"/>
              </a:rPr>
              <a:t>optikas pārraides sistēmas eksperimentālie modeļi viedo pilsētu </a:t>
            </a:r>
            <a:r>
              <a:rPr lang="lv-LV" altLang="en-US" sz="2400" b="1" dirty="0" smtClean="0">
                <a:latin typeface="Times New Roman" pitchFamily="18" charset="0"/>
              </a:rPr>
              <a:t>vajadzībām</a:t>
            </a:r>
          </a:p>
          <a:p>
            <a:pPr lvl="0" algn="ctr" defTabSz="457200" fontAlgn="base">
              <a:spcBef>
                <a:spcPct val="0"/>
              </a:spcBef>
              <a:spcAft>
                <a:spcPts val="600"/>
              </a:spcAft>
            </a:pPr>
            <a:endParaRPr lang="lv-LV" altLang="en-US" sz="2400" b="1" dirty="0" smtClean="0">
              <a:latin typeface="Times New Roman" pitchFamily="18" charset="0"/>
            </a:endParaRPr>
          </a:p>
          <a:p>
            <a:pPr lvl="0" algn="ctr" defTabSz="457200" fontAlgn="base">
              <a:spcBef>
                <a:spcPct val="0"/>
              </a:spcBef>
              <a:spcAft>
                <a:spcPts val="600"/>
              </a:spcAft>
            </a:pPr>
            <a:r>
              <a:rPr lang="lv-LV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34" charset="-128"/>
                <a:cs typeface="Arial" pitchFamily="34" charset="0"/>
              </a:rPr>
              <a:t>Seminārs par 4. posma rezultātiem</a:t>
            </a:r>
            <a:endParaRPr lang="lv-LV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1" name="Date Placeholder 3"/>
          <p:cNvSpPr txBox="1">
            <a:spLocks/>
          </p:cNvSpPr>
          <p:nvPr/>
        </p:nvSpPr>
        <p:spPr>
          <a:xfrm>
            <a:off x="4314358" y="6538595"/>
            <a:ext cx="510540" cy="3194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mtClean="0">
                <a:latin typeface="Arial" pitchFamily="34" charset="0"/>
                <a:cs typeface="Arial" pitchFamily="34" charset="0"/>
              </a:rPr>
              <a:t>Rīga 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" y="827782"/>
            <a:ext cx="8991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lv-LV" sz="2400" b="1" dirty="0" smtClean="0">
                <a:solidFill>
                  <a:prstClr val="black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Rīgas Tehniskā universitāte</a:t>
            </a:r>
          </a:p>
          <a:p>
            <a:pPr lvl="0"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lv-LV" sz="2000" b="1" dirty="0" smtClean="0">
                <a:solidFill>
                  <a:prstClr val="black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Elektronikas un Telekomunikāciju fakultāte</a:t>
            </a:r>
          </a:p>
          <a:p>
            <a:pPr lvl="0"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lv-LV" sz="2000" b="1" dirty="0" smtClean="0">
                <a:solidFill>
                  <a:prstClr val="black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Telekomunikāciju Institūts </a:t>
            </a:r>
            <a:endParaRPr lang="lv-LV" sz="2000" b="1" dirty="0">
              <a:solidFill>
                <a:prstClr val="black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848600" y="6614795"/>
            <a:ext cx="914400" cy="205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715000"/>
            <a:ext cx="1524000" cy="70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488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de-DE" dirty="0"/>
          </a:p>
        </p:txBody>
      </p:sp>
      <p:sp>
        <p:nvSpPr>
          <p:cNvPr id="22" name="Title 2"/>
          <p:cNvSpPr>
            <a:spLocks noGrp="1"/>
          </p:cNvSpPr>
          <p:nvPr>
            <p:ph type="title"/>
          </p:nvPr>
        </p:nvSpPr>
        <p:spPr>
          <a:xfrm>
            <a:off x="390679" y="228600"/>
            <a:ext cx="7772400" cy="523220"/>
          </a:xfrm>
        </p:spPr>
        <p:txBody>
          <a:bodyPr/>
          <a:lstStyle/>
          <a:p>
            <a:pPr algn="l"/>
            <a:r>
              <a:rPr lang="lv-LV" sz="2400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Publikācija Žurnālā</a:t>
            </a:r>
            <a:endParaRPr lang="lv-LV" sz="2400" dirty="0"/>
          </a:p>
        </p:txBody>
      </p:sp>
      <p:pic>
        <p:nvPicPr>
          <p:cNvPr id="10" name="Picture 9" descr="histogramma-1H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20" y="3833653"/>
            <a:ext cx="3278437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exp-DGDunPMD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1" r="8005"/>
          <a:stretch>
            <a:fillRect/>
          </a:stretch>
        </p:blipFill>
        <p:spPr bwMode="auto">
          <a:xfrm>
            <a:off x="4184502" y="3833653"/>
            <a:ext cx="4462691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79" y="1102071"/>
            <a:ext cx="3341439" cy="256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448" y="1132122"/>
            <a:ext cx="4114800" cy="213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765290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56" y="785994"/>
            <a:ext cx="9175318" cy="57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9525" y="2706469"/>
            <a:ext cx="9180513" cy="646331"/>
          </a:xfrm>
          <a:prstGeom prst="rect">
            <a:avLst/>
          </a:prstGeom>
          <a:effectLst>
            <a:outerShdw blurRad="50800" dist="38100" dir="2700000" algn="tl" rotWithShape="0">
              <a:sysClr val="window" lastClr="FFFFFF">
                <a:alpha val="40000"/>
              </a:sysClr>
            </a:outerShdw>
          </a:effectLst>
        </p:spPr>
        <p:txBody>
          <a:bodyPr>
            <a:spAutoFit/>
          </a:bodyPr>
          <a:lstStyle/>
          <a:p>
            <a:pPr marL="548640" marR="0" lvl="0" indent="-41148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shade val="95000"/>
                </a:prstClr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lv-LV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</a:rPr>
              <a:t>Paldies par uzmanīb</a:t>
            </a:r>
            <a:r>
              <a:rPr kumimoji="0" lang="lv-LV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</a:rPr>
              <a:t>u</a:t>
            </a:r>
            <a:r>
              <a:rPr kumimoji="0" lang="lv-LV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</a:rPr>
              <a:t>! </a:t>
            </a:r>
            <a:endParaRPr kumimoji="0" lang="lv-LV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ＭＳ Ｐゴシック" charset="-12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96000" y="4953000"/>
            <a:ext cx="2824162" cy="1371600"/>
          </a:xfrm>
          <a:prstGeom prst="rect">
            <a:avLst/>
          </a:prstGeom>
          <a:solidFill>
            <a:srgbClr val="ECF1F8">
              <a:alpha val="97000"/>
            </a:srgbClr>
          </a:solidFill>
          <a:ln w="190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>
            <a:glow rad="63500">
              <a:srgbClr val="0070C0">
                <a:alpha val="29000"/>
              </a:srgbClr>
            </a:glow>
            <a:outerShdw blurRad="50800" dist="38100" dir="2700000" algn="tl" rotWithShape="0">
              <a:schemeClr val="tx2">
                <a:lumMod val="60000"/>
                <a:lumOff val="40000"/>
                <a:alpha val="40000"/>
              </a:scheme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48399" y="5105399"/>
            <a:ext cx="267176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lv-LV" sz="1600" b="1" dirty="0" smtClean="0">
                <a:solidFill>
                  <a:srgbClr val="1F497D">
                    <a:lumMod val="75000"/>
                  </a:srgbClr>
                </a:solidFill>
                <a:ea typeface="ＭＳ Ｐゴシック" charset="-128"/>
              </a:rPr>
              <a:t>Rīgas Tehniskā Universitāte</a:t>
            </a:r>
          </a:p>
          <a:p>
            <a:pPr>
              <a:spcBef>
                <a:spcPts val="600"/>
              </a:spcBef>
              <a:defRPr/>
            </a:pPr>
            <a:r>
              <a:rPr lang="lv-LV" sz="1600" b="1" dirty="0" smtClean="0">
                <a:solidFill>
                  <a:srgbClr val="1F497D">
                    <a:lumMod val="75000"/>
                  </a:srgbClr>
                </a:solidFill>
                <a:ea typeface="ＭＳ Ｐゴシック" charset="-128"/>
              </a:rPr>
              <a:t>Telekomunikāciju institūts</a:t>
            </a:r>
            <a:endParaRPr lang="lv-LV" sz="1600" dirty="0" smtClean="0">
              <a:solidFill>
                <a:srgbClr val="1F497D">
                  <a:lumMod val="75000"/>
                </a:srgbClr>
              </a:solidFill>
              <a:ea typeface="ＭＳ Ｐゴシック" charset="-128"/>
            </a:endParaRPr>
          </a:p>
          <a:p>
            <a:pPr>
              <a:spcBef>
                <a:spcPts val="600"/>
              </a:spcBef>
              <a:defRPr/>
            </a:pPr>
            <a:r>
              <a:rPr lang="lv-LV" sz="1600" b="1" dirty="0" smtClean="0">
                <a:solidFill>
                  <a:srgbClr val="1F497D">
                    <a:lumMod val="75000"/>
                  </a:srgbClr>
                </a:solidFill>
                <a:ea typeface="ＭＳ Ｐゴシック" charset="-128"/>
              </a:rPr>
              <a:t>WEB: </a:t>
            </a:r>
            <a:r>
              <a:rPr lang="lv-LV" sz="1600" b="1" u="sng" dirty="0" err="1" smtClean="0">
                <a:solidFill>
                  <a:srgbClr val="26529A"/>
                </a:solidFill>
                <a:ea typeface="ＭＳ Ｐゴシック" charset="-128"/>
              </a:rPr>
              <a:t>www.ti.rtu.lv</a:t>
            </a:r>
            <a:endParaRPr lang="lv-LV" sz="1600" b="1" dirty="0">
              <a:solidFill>
                <a:srgbClr val="1F497D">
                  <a:lumMod val="75000"/>
                </a:srgbClr>
              </a:solidFill>
              <a:ea typeface="ＭＳ Ｐゴシック" charset="-128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6242951"/>
              </p:ext>
            </p:extLst>
          </p:nvPr>
        </p:nvGraphicFramePr>
        <p:xfrm>
          <a:off x="8181975" y="53758"/>
          <a:ext cx="904875" cy="632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7" name="Visio" r:id="rId4" imgW="1987098" imgH="1420779" progId="Visio.Drawing.11">
                  <p:embed/>
                </p:oleObj>
              </mc:Choice>
              <mc:Fallback>
                <p:oleObj name="Visio" r:id="rId4" imgW="1987098" imgH="142077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1975" y="53758"/>
                        <a:ext cx="904875" cy="6320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562600"/>
            <a:ext cx="1676400" cy="778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228600" y="4590871"/>
            <a:ext cx="487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dirty="0"/>
              <a:t>Valsts pētījumu </a:t>
            </a:r>
            <a:r>
              <a:rPr lang="lv-LV" dirty="0" smtClean="0"/>
              <a:t>programma</a:t>
            </a:r>
            <a:br>
              <a:rPr lang="lv-LV" dirty="0" smtClean="0"/>
            </a:br>
            <a:r>
              <a:rPr lang="lv-LV" dirty="0" smtClean="0"/>
              <a:t>“</a:t>
            </a:r>
            <a:r>
              <a:rPr lang="lv-LV" b="1" dirty="0" err="1" smtClean="0"/>
              <a:t>Kiberfizikālās</a:t>
            </a:r>
            <a:r>
              <a:rPr lang="lv-LV" b="1" dirty="0" smtClean="0"/>
              <a:t> </a:t>
            </a:r>
            <a:r>
              <a:rPr lang="lv-LV" b="1" dirty="0"/>
              <a:t>sistēmas, ontoloģijas un </a:t>
            </a:r>
            <a:r>
              <a:rPr lang="lv-LV" b="1" dirty="0" smtClean="0"/>
              <a:t/>
            </a:r>
            <a:br>
              <a:rPr lang="lv-LV" b="1" dirty="0" smtClean="0"/>
            </a:br>
            <a:r>
              <a:rPr lang="lv-LV" b="1" dirty="0" err="1" smtClean="0"/>
              <a:t>biofotonika</a:t>
            </a:r>
            <a:r>
              <a:rPr lang="lv-LV" b="1" dirty="0" smtClean="0"/>
              <a:t> </a:t>
            </a:r>
            <a:r>
              <a:rPr lang="lv-LV" b="1" dirty="0" err="1"/>
              <a:t>drošai&amp;viedai</a:t>
            </a:r>
            <a:r>
              <a:rPr lang="lv-LV" b="1" dirty="0"/>
              <a:t> pilsētai un sabiedrībai</a:t>
            </a:r>
            <a:r>
              <a:rPr lang="lv-LV" dirty="0"/>
              <a:t>” (VPP SOPHIS)</a:t>
            </a:r>
          </a:p>
        </p:txBody>
      </p:sp>
    </p:spTree>
    <p:extLst>
      <p:ext uri="{BB962C8B-B14F-4D97-AF65-F5344CB8AC3E}">
        <p14:creationId xmlns:p14="http://schemas.microsoft.com/office/powerpoint/2010/main" val="195675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85800"/>
            <a:ext cx="9067800" cy="247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6" name="Satura vietturis 2"/>
          <p:cNvSpPr>
            <a:spLocks/>
          </p:cNvSpPr>
          <p:nvPr/>
        </p:nvSpPr>
        <p:spPr bwMode="auto">
          <a:xfrm>
            <a:off x="601663" y="66675"/>
            <a:ext cx="7764462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lv-LV" altLang="en-US" sz="2000" b="1" dirty="0">
                <a:solidFill>
                  <a:srgbClr val="C00000"/>
                </a:solidFill>
              </a:rPr>
              <a:t>4.projekts «Tehnoloģijas drošai un uzticamai gudrajai pilsētai»</a:t>
            </a:r>
            <a:endParaRPr lang="lv-LV" altLang="en-US" sz="2000" dirty="0">
              <a:solidFill>
                <a:srgbClr val="C00000"/>
              </a:solidFill>
            </a:endParaRPr>
          </a:p>
        </p:txBody>
      </p:sp>
      <p:sp>
        <p:nvSpPr>
          <p:cNvPr id="11" name="Footer Placeholder 4"/>
          <p:cNvSpPr txBox="1">
            <a:spLocks noGrp="1"/>
          </p:cNvSpPr>
          <p:nvPr/>
        </p:nvSpPr>
        <p:spPr bwMode="auto">
          <a:xfrm>
            <a:off x="987425" y="6324600"/>
            <a:ext cx="7751763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lv-LV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SOPHIS </a:t>
            </a:r>
            <a:r>
              <a:rPr lang="lv-LV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3.posma </a:t>
            </a:r>
            <a:r>
              <a:rPr lang="lv-LV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norises gaitas un rezultātu apspriešanas seminārs 2016.gada </a:t>
            </a:r>
            <a:r>
              <a:rPr lang="lv-LV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7. decembrī, </a:t>
            </a:r>
            <a:r>
              <a:rPr lang="lv-LV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Rīga</a:t>
            </a:r>
            <a:endParaRPr lang="en-US" sz="1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1258888"/>
            <a:ext cx="4821238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0" name="Satura vietturis 2"/>
          <p:cNvSpPr>
            <a:spLocks/>
          </p:cNvSpPr>
          <p:nvPr/>
        </p:nvSpPr>
        <p:spPr bwMode="auto">
          <a:xfrm>
            <a:off x="1919288" y="536575"/>
            <a:ext cx="501491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lv-LV" altLang="en-US" sz="1800" b="1">
                <a:solidFill>
                  <a:srgbClr val="C00000"/>
                </a:solidFill>
                <a:latin typeface="Times New Roman" pitchFamily="18" charset="0"/>
              </a:rPr>
              <a:t>RTU TI </a:t>
            </a:r>
            <a:r>
              <a:rPr lang="lv-LV" altLang="en-US" sz="1800">
                <a:latin typeface="Times New Roman" pitchFamily="18" charset="0"/>
              </a:rPr>
              <a:t>– šķiedru optikas pārraides sistēmas eksperimentālie modeļi viedo pilsētu vajadzībām</a:t>
            </a:r>
          </a:p>
        </p:txBody>
      </p:sp>
      <p:sp>
        <p:nvSpPr>
          <p:cNvPr id="6151" name="AutoShape 2" descr="Rīgas Tehniskā universitā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152" name="AutoShape 5" descr="Rīgas Tehniskā universitāte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615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500063"/>
            <a:ext cx="10477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Satura vietturis 2"/>
          <p:cNvSpPr>
            <a:spLocks/>
          </p:cNvSpPr>
          <p:nvPr/>
        </p:nvSpPr>
        <p:spPr bwMode="auto">
          <a:xfrm>
            <a:off x="1936750" y="3352800"/>
            <a:ext cx="1611313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lv-LV" altLang="en-US" sz="1600" dirty="0" smtClean="0">
                <a:latin typeface="Times New Roman" pitchFamily="18" charset="0"/>
              </a:rPr>
              <a:t>Daudzkanālu gaismas avota izveide</a:t>
            </a:r>
            <a:endParaRPr lang="lv-LV" altLang="en-US" sz="1600" dirty="0">
              <a:latin typeface="Times New Roman" pitchFamily="18" charset="0"/>
            </a:endParaRPr>
          </a:p>
        </p:txBody>
      </p:sp>
      <p:sp>
        <p:nvSpPr>
          <p:cNvPr id="6155" name="Satura vietturis 2"/>
          <p:cNvSpPr>
            <a:spLocks/>
          </p:cNvSpPr>
          <p:nvPr/>
        </p:nvSpPr>
        <p:spPr bwMode="auto">
          <a:xfrm>
            <a:off x="5634038" y="3365500"/>
            <a:ext cx="1611312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lv-LV" altLang="en-US" sz="1600">
                <a:latin typeface="Times New Roman" pitchFamily="18" charset="0"/>
              </a:rPr>
              <a:t>Uztverošā</a:t>
            </a:r>
            <a:r>
              <a:rPr lang="lv-LV" altLang="en-US" sz="1600" b="1">
                <a:latin typeface="Times New Roman" pitchFamily="18" charset="0"/>
              </a:rPr>
              <a:t> </a:t>
            </a:r>
            <a:r>
              <a:rPr lang="lv-LV" altLang="en-US" sz="1600">
                <a:latin typeface="Times New Roman" pitchFamily="18" charset="0"/>
              </a:rPr>
              <a:t>puse</a:t>
            </a:r>
          </a:p>
        </p:txBody>
      </p:sp>
      <p:sp>
        <p:nvSpPr>
          <p:cNvPr id="6156" name="Satura vietturis 2"/>
          <p:cNvSpPr>
            <a:spLocks/>
          </p:cNvSpPr>
          <p:nvPr/>
        </p:nvSpPr>
        <p:spPr bwMode="auto">
          <a:xfrm>
            <a:off x="3608388" y="3048000"/>
            <a:ext cx="1960562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lv-LV" altLang="en-US" sz="1600" dirty="0">
                <a:latin typeface="Times New Roman" pitchFamily="18" charset="0"/>
              </a:rPr>
              <a:t>Šķiedru optiskās pārraides līnijas parametru </a:t>
            </a:r>
            <a:r>
              <a:rPr lang="lv-LV" altLang="en-US" sz="1600" dirty="0" smtClean="0">
                <a:latin typeface="Times New Roman" pitchFamily="18" charset="0"/>
              </a:rPr>
              <a:t>mērījumi</a:t>
            </a:r>
            <a:endParaRPr lang="lv-LV" altLang="en-US" sz="1600" dirty="0">
              <a:latin typeface="Times New Roman" pitchFamily="18" charset="0"/>
            </a:endParaRPr>
          </a:p>
        </p:txBody>
      </p:sp>
      <p:cxnSp>
        <p:nvCxnSpPr>
          <p:cNvPr id="6157" name="Straight Connector 21"/>
          <p:cNvCxnSpPr>
            <a:cxnSpLocks noChangeShapeType="1"/>
          </p:cNvCxnSpPr>
          <p:nvPr/>
        </p:nvCxnSpPr>
        <p:spPr bwMode="auto">
          <a:xfrm>
            <a:off x="5638800" y="3048000"/>
            <a:ext cx="0" cy="8413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58" name="Straight Connector 23"/>
          <p:cNvCxnSpPr>
            <a:cxnSpLocks noChangeShapeType="1"/>
          </p:cNvCxnSpPr>
          <p:nvPr/>
        </p:nvCxnSpPr>
        <p:spPr bwMode="auto">
          <a:xfrm>
            <a:off x="3505200" y="3048000"/>
            <a:ext cx="0" cy="8413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159" name="Picture 2" descr="C:\Users\Sandis\Desktop\Logo_transparen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5" y="495300"/>
            <a:ext cx="17272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0" descr="20160127_12295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9" t="20815" r="27565" b="21303"/>
          <a:stretch>
            <a:fillRect/>
          </a:stretch>
        </p:blipFill>
        <p:spPr bwMode="auto">
          <a:xfrm>
            <a:off x="388938" y="1452563"/>
            <a:ext cx="134937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Satura vietturis 2"/>
          <p:cNvSpPr>
            <a:spLocks/>
          </p:cNvSpPr>
          <p:nvPr/>
        </p:nvSpPr>
        <p:spPr bwMode="auto">
          <a:xfrm>
            <a:off x="150813" y="2770188"/>
            <a:ext cx="1944687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defRPr/>
            </a:pPr>
            <a:r>
              <a:rPr lang="lv-LV" altLang="en-US" sz="1600" dirty="0" smtClean="0">
                <a:latin typeface="Times New Roman" pitchFamily="18" charset="0"/>
              </a:rPr>
              <a:t>Optiskās šķiedras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defRPr/>
            </a:pPr>
            <a:r>
              <a:rPr lang="lv-LV" altLang="en-US" sz="1600" dirty="0" smtClean="0">
                <a:latin typeface="Times New Roman" pitchFamily="18" charset="0"/>
              </a:rPr>
              <a:t>parametru mērījumi: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defRPr/>
            </a:pPr>
            <a:r>
              <a:rPr lang="lv-LV" altLang="en-US" sz="1600" dirty="0" smtClean="0">
                <a:latin typeface="Times New Roman" pitchFamily="18" charset="0"/>
              </a:rPr>
              <a:t>- efektīvais laukums,</a:t>
            </a:r>
          </a:p>
          <a:p>
            <a:pPr marL="88900" indent="-889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lv-LV" altLang="en-US" sz="1600" dirty="0" smtClean="0">
                <a:latin typeface="Times New Roman" pitchFamily="18" charset="0"/>
              </a:rPr>
              <a:t>- nelinearitātes koeficients.</a:t>
            </a:r>
          </a:p>
        </p:txBody>
      </p:sp>
      <p:pic>
        <p:nvPicPr>
          <p:cNvPr id="6162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13" y="1666875"/>
            <a:ext cx="192405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3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6164" name="Object 14"/>
          <p:cNvGraphicFramePr>
            <a:graphicFrameLocks noChangeAspect="1"/>
          </p:cNvGraphicFramePr>
          <p:nvPr/>
        </p:nvGraphicFramePr>
        <p:xfrm>
          <a:off x="82550" y="4035425"/>
          <a:ext cx="3049588" cy="189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6" name="Visio" r:id="rId8" imgW="6226834" imgH="3877553" progId="Visio.Drawing.11">
                  <p:embed/>
                </p:oleObj>
              </mc:Choice>
              <mc:Fallback>
                <p:oleObj name="Visio" r:id="rId8" imgW="6226834" imgH="3877553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50" y="4035425"/>
                        <a:ext cx="3049588" cy="189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165" name="Group 19"/>
          <p:cNvGrpSpPr>
            <a:grpSpLocks/>
          </p:cNvGrpSpPr>
          <p:nvPr/>
        </p:nvGrpSpPr>
        <p:grpSpPr bwMode="auto">
          <a:xfrm>
            <a:off x="6029325" y="3889375"/>
            <a:ext cx="3038475" cy="2139950"/>
            <a:chOff x="6086476" y="3889839"/>
            <a:chExt cx="3038124" cy="2139770"/>
          </a:xfrm>
        </p:grpSpPr>
        <p:pic>
          <p:nvPicPr>
            <p:cNvPr id="6167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49" b="7243"/>
            <a:stretch>
              <a:fillRect/>
            </a:stretch>
          </p:blipFill>
          <p:spPr bwMode="auto">
            <a:xfrm>
              <a:off x="6224587" y="4036112"/>
              <a:ext cx="2900013" cy="19934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Satura vietturis 2"/>
            <p:cNvSpPr>
              <a:spLocks/>
            </p:cNvSpPr>
            <p:nvPr/>
          </p:nvSpPr>
          <p:spPr bwMode="auto">
            <a:xfrm>
              <a:off x="6169016" y="3889839"/>
              <a:ext cx="465084" cy="161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  <a:defRPr/>
              </a:pPr>
              <a:r>
                <a:rPr lang="lv-LV" altLang="en-US" sz="1000" b="1" dirty="0" smtClean="0">
                  <a:latin typeface="+mj-lt"/>
                </a:rPr>
                <a:t>BER</a:t>
              </a:r>
            </a:p>
          </p:txBody>
        </p:sp>
        <p:sp>
          <p:nvSpPr>
            <p:cNvPr id="45" name="Satura vietturis 2"/>
            <p:cNvSpPr>
              <a:spLocks/>
            </p:cNvSpPr>
            <p:nvPr/>
          </p:nvSpPr>
          <p:spPr bwMode="auto">
            <a:xfrm>
              <a:off x="6086476" y="4046989"/>
              <a:ext cx="395242" cy="1730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  <a:defRPr/>
              </a:pPr>
              <a:r>
                <a:rPr lang="lv-LV" altLang="en-US" sz="1000" dirty="0" smtClean="0">
                  <a:latin typeface="+mj-lt"/>
                </a:rPr>
                <a:t>10</a:t>
              </a:r>
              <a:r>
                <a:rPr lang="lv-LV" altLang="en-US" sz="1000" baseline="30000" dirty="0" smtClean="0">
                  <a:latin typeface="+mj-lt"/>
                </a:rPr>
                <a:t>0</a:t>
              </a:r>
            </a:p>
          </p:txBody>
        </p:sp>
        <p:sp>
          <p:nvSpPr>
            <p:cNvPr id="46" name="Satura vietturis 2"/>
            <p:cNvSpPr>
              <a:spLocks/>
            </p:cNvSpPr>
            <p:nvPr/>
          </p:nvSpPr>
          <p:spPr bwMode="auto">
            <a:xfrm>
              <a:off x="6086476" y="4404146"/>
              <a:ext cx="414290" cy="1730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  <a:defRPr/>
              </a:pPr>
              <a:r>
                <a:rPr lang="lv-LV" altLang="en-US" sz="1000" dirty="0" smtClean="0">
                  <a:latin typeface="+mj-lt"/>
                </a:rPr>
                <a:t>10</a:t>
              </a:r>
              <a:r>
                <a:rPr lang="lv-LV" altLang="en-US" sz="1000" baseline="30000" dirty="0" smtClean="0">
                  <a:latin typeface="+mj-lt"/>
                </a:rPr>
                <a:t>-1</a:t>
              </a:r>
            </a:p>
          </p:txBody>
        </p:sp>
        <p:sp>
          <p:nvSpPr>
            <p:cNvPr id="47" name="Satura vietturis 2"/>
            <p:cNvSpPr>
              <a:spLocks/>
            </p:cNvSpPr>
            <p:nvPr/>
          </p:nvSpPr>
          <p:spPr bwMode="auto">
            <a:xfrm>
              <a:off x="6086476" y="4785114"/>
              <a:ext cx="414290" cy="1730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  <a:defRPr/>
              </a:pPr>
              <a:r>
                <a:rPr lang="lv-LV" altLang="en-US" sz="1000" dirty="0" smtClean="0">
                  <a:latin typeface="+mj-lt"/>
                </a:rPr>
                <a:t>10</a:t>
              </a:r>
              <a:r>
                <a:rPr lang="lv-LV" altLang="en-US" sz="1000" baseline="30000" dirty="0" smtClean="0">
                  <a:latin typeface="+mj-lt"/>
                </a:rPr>
                <a:t>-2</a:t>
              </a:r>
            </a:p>
          </p:txBody>
        </p:sp>
        <p:sp>
          <p:nvSpPr>
            <p:cNvPr id="48" name="Satura vietturis 2"/>
            <p:cNvSpPr>
              <a:spLocks/>
            </p:cNvSpPr>
            <p:nvPr/>
          </p:nvSpPr>
          <p:spPr bwMode="auto">
            <a:xfrm>
              <a:off x="6086476" y="5156557"/>
              <a:ext cx="414290" cy="1730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  <a:defRPr/>
              </a:pPr>
              <a:r>
                <a:rPr lang="lv-LV" altLang="en-US" sz="1000" dirty="0" smtClean="0">
                  <a:latin typeface="+mj-lt"/>
                </a:rPr>
                <a:t>10</a:t>
              </a:r>
              <a:r>
                <a:rPr lang="lv-LV" altLang="en-US" sz="1000" baseline="30000" dirty="0" smtClean="0">
                  <a:latin typeface="+mj-lt"/>
                </a:rPr>
                <a:t>-3</a:t>
              </a:r>
            </a:p>
          </p:txBody>
        </p:sp>
        <p:sp>
          <p:nvSpPr>
            <p:cNvPr id="49" name="Satura vietturis 2"/>
            <p:cNvSpPr>
              <a:spLocks/>
            </p:cNvSpPr>
            <p:nvPr/>
          </p:nvSpPr>
          <p:spPr bwMode="auto">
            <a:xfrm>
              <a:off x="6086476" y="5523240"/>
              <a:ext cx="414290" cy="1730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  <a:defRPr/>
              </a:pPr>
              <a:r>
                <a:rPr lang="lv-LV" altLang="en-US" sz="1000" dirty="0" smtClean="0">
                  <a:latin typeface="+mj-lt"/>
                </a:rPr>
                <a:t>10</a:t>
              </a:r>
              <a:r>
                <a:rPr lang="lv-LV" altLang="en-US" sz="1000" baseline="30000" dirty="0" smtClean="0">
                  <a:latin typeface="+mj-lt"/>
                </a:rPr>
                <a:t>-4</a:t>
              </a:r>
            </a:p>
          </p:txBody>
        </p:sp>
      </p:grpSp>
      <p:pic>
        <p:nvPicPr>
          <p:cNvPr id="6166" name="Content Placeholder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3"/>
          <a:stretch>
            <a:fillRect/>
          </a:stretch>
        </p:blipFill>
        <p:spPr bwMode="auto">
          <a:xfrm>
            <a:off x="3127375" y="3970338"/>
            <a:ext cx="2998788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963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838200"/>
            <a:ext cx="8077200" cy="381000"/>
          </a:xfrm>
        </p:spPr>
        <p:txBody>
          <a:bodyPr/>
          <a:lstStyle/>
          <a:p>
            <a:r>
              <a:rPr lang="lv-LV" sz="2000" dirty="0"/>
              <a:t>Projektā Nr.4 plānotās aktivitātes un sasniedzamie rezultāti</a:t>
            </a:r>
            <a:endParaRPr lang="en-US" sz="2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01782"/>
              </p:ext>
            </p:extLst>
          </p:nvPr>
        </p:nvGraphicFramePr>
        <p:xfrm>
          <a:off x="1371600" y="1447800"/>
          <a:ext cx="6160441" cy="4525963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369241"/>
                <a:gridCol w="762000"/>
                <a:gridCol w="2105175"/>
                <a:gridCol w="1407671"/>
                <a:gridCol w="754354"/>
                <a:gridCol w="762000"/>
              </a:tblGrid>
              <a:tr h="4863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0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Nr.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lv-LV" sz="1000" dirty="0">
                          <a:effectLst/>
                          <a:latin typeface="Times New Roman"/>
                          <a:ea typeface="Times New Roman"/>
                        </a:rPr>
                        <a:t>p.k.</a:t>
                      </a:r>
                      <a:endParaRPr lang="en-US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233" marR="602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lv-LV" sz="1000">
                          <a:effectLst/>
                          <a:latin typeface="Times New Roman"/>
                          <a:ea typeface="Times New Roman"/>
                        </a:rPr>
                        <a:t>Projekta aktivitāte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233" marR="602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lv-LV" sz="1000">
                          <a:effectLst/>
                          <a:latin typeface="Times New Roman"/>
                          <a:ea typeface="Times New Roman"/>
                        </a:rPr>
                        <a:t>Apraksts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233" marR="602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lv-LV" sz="1000">
                          <a:effectLst/>
                          <a:latin typeface="Times New Roman"/>
                          <a:ea typeface="Times New Roman"/>
                        </a:rPr>
                        <a:t>Rezultāts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233" marR="602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lv-LV" sz="1000">
                          <a:effectLst/>
                          <a:latin typeface="Times New Roman"/>
                          <a:ea typeface="Times New Roman"/>
                        </a:rPr>
                        <a:t>Skaits/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lv-LV" sz="1000">
                          <a:effectLst/>
                          <a:latin typeface="Times New Roman"/>
                          <a:ea typeface="Times New Roman"/>
                        </a:rPr>
                        <a:t>mērvienība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233" marR="602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lv-LV" sz="1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Jāsasniedz 4</a:t>
                      </a:r>
                      <a:r>
                        <a:rPr lang="lv-LV" sz="10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. posmā</a:t>
                      </a:r>
                      <a:endParaRPr lang="en-US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233" marR="602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96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A1.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0233" marR="602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Pētniecība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0233" marR="602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A1.1. </a:t>
                      </a:r>
                      <a:r>
                        <a:rPr lang="lv-LV" sz="1100" dirty="0" err="1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Multi-sensoru</a:t>
                      </a: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 datu iegūšanas punktu </a:t>
                      </a:r>
                      <a:r>
                        <a:rPr lang="lv-LV" sz="1100" dirty="0" smtClean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konfigurēšana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lv-LV" sz="1000" dirty="0" smtClean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1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A1.2</a:t>
                      </a:r>
                      <a:r>
                        <a:rPr lang="lv-LV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. </a:t>
                      </a: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Jaunas optiskās datu pārraides tehnoloģijas </a:t>
                      </a:r>
                      <a:r>
                        <a:rPr lang="lv-LV" sz="1100" dirty="0" smtClean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izstrādāšana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A1.3. </a:t>
                      </a: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Video un cita veida datu analīzes metožu un algoritmu izstrāde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A1.4. </a:t>
                      </a:r>
                      <a:r>
                        <a:rPr lang="lv-LV" sz="11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Tālizpētes</a:t>
                      </a:r>
                      <a:r>
                        <a:rPr lang="lv-LV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 datu apstrādes pieeju izstrāde pilsētas drošības monitoringam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A1.5. </a:t>
                      </a:r>
                      <a:r>
                        <a:rPr lang="lv-LV" sz="1100" dirty="0" err="1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Ultraplatjoslas</a:t>
                      </a: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 tehnoloģiju un tās balstītu sistēmu izstrāde pilsētas drošības monitoringam.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A1.6. Pilsētas ūdensapgādes sistēmas bakterioloģiskās kvalitātes kontroles sistēmas izstrāde.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0233" marR="602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 err="1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Multi-sensoru</a:t>
                      </a: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 punktu specifikācija (zinātniska atskaite</a:t>
                      </a:r>
                      <a:r>
                        <a:rPr lang="lv-LV" sz="1100" dirty="0" smtClean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)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Jauna optisko sakaru tehnoloģija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lv-LV" sz="1100" dirty="0" smtClean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Jaunas datu apstrādes metodes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Programmu paketes metožu realizācijai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Jaunas datu apstrādes metodes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Programmu paketes metožu realizācijai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Jauna </a:t>
                      </a:r>
                      <a:r>
                        <a:rPr lang="lv-LV" sz="1100" dirty="0" err="1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ultraplatjoslas</a:t>
                      </a: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 radaru tehnoloģija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Jaunas </a:t>
                      </a:r>
                      <a:r>
                        <a:rPr lang="lv-LV" sz="1100" dirty="0" err="1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maketierīces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Jauna ūdensapgādes sistēmas kontroles sistēma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0233" marR="602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lv-LV" sz="1100" dirty="0" smtClean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endParaRPr lang="en-US" sz="1000" dirty="0" smtClean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 smtClean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en-US" sz="1000" dirty="0" smtClean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2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2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0233" marR="602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endParaRPr lang="lv-LV" sz="1100" dirty="0" smtClean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2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2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5850890" algn="l"/>
                        </a:tabLst>
                      </a:pPr>
                      <a:r>
                        <a:rPr lang="lv-LV" sz="1100" dirty="0"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0233" marR="602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514600" y="2514600"/>
            <a:ext cx="50292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94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35" descr="http://www.fiber-optical-networking.com/wp-content/uploads/2015/05/WDM-PON-applicatio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2" r="2291" b="4485"/>
          <a:stretch/>
        </p:blipFill>
        <p:spPr bwMode="auto">
          <a:xfrm>
            <a:off x="609601" y="1295931"/>
            <a:ext cx="7917712" cy="469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533400" y="879614"/>
            <a:ext cx="8077200" cy="70788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2000" b="1" dirty="0" smtClean="0">
                <a:solidFill>
                  <a:schemeClr val="tx2"/>
                </a:solidFill>
              </a:rPr>
              <a:t>PASĪVAIS OPTISKAIS TĪKLS AR KANĀLU IZDALĪŠANU</a:t>
            </a:r>
            <a:endParaRPr lang="en-US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Left-Up Arrow 12"/>
          <p:cNvSpPr/>
          <p:nvPr/>
        </p:nvSpPr>
        <p:spPr>
          <a:xfrm rot="5039400">
            <a:off x="2062853" y="4368750"/>
            <a:ext cx="1646128" cy="1646128"/>
          </a:xfrm>
          <a:prstGeom prst="leftUpArrow">
            <a:avLst>
              <a:gd name="adj1" fmla="val 20199"/>
              <a:gd name="adj2" fmla="val 25000"/>
              <a:gd name="adj3" fmla="val 3517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2" name="Picture 2" descr="Icon, Icons, Matt, Sensor, Symbo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516" y="5334531"/>
            <a:ext cx="1030727" cy="106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95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838200"/>
            <a:ext cx="8077200" cy="707886"/>
          </a:xfrm>
        </p:spPr>
        <p:txBody>
          <a:bodyPr/>
          <a:lstStyle/>
          <a:p>
            <a:pPr algn="ctr"/>
            <a:r>
              <a:rPr lang="lv-LV" sz="2000" dirty="0"/>
              <a:t>WDM-PON PĀRRAIDES SISTĒMA AR PILNĪGI OPTISKU KANĀLU IZDALĪŠANAS UN PIEVIENOŠANAS FUNKCIJU</a:t>
            </a:r>
            <a:endParaRPr lang="en-US" sz="2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2286000" y="6150659"/>
            <a:ext cx="4419600" cy="40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lv-LV" altLang="lv-LV" sz="1600" dirty="0" smtClean="0">
                <a:latin typeface="+mn-lt"/>
              </a:rPr>
              <a:t>Izgudrojuma shēma (pārraides sistēma)</a:t>
            </a:r>
            <a:endParaRPr lang="en-US" altLang="lv-LV" sz="1600" dirty="0">
              <a:latin typeface="+mn-lt"/>
              <a:cs typeface="+mn-cs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9530"/>
            <a:ext cx="8502332" cy="4562670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367897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838200"/>
            <a:ext cx="8077200" cy="400110"/>
          </a:xfrm>
        </p:spPr>
        <p:txBody>
          <a:bodyPr/>
          <a:lstStyle/>
          <a:p>
            <a:pPr algn="ctr"/>
            <a:r>
              <a:rPr lang="lv-LV" sz="2000" dirty="0" smtClean="0"/>
              <a:t>Optiskais kanālu izdalīšanas pievienošanas modulis</a:t>
            </a:r>
            <a:endParaRPr lang="en-US" sz="2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609600" y="3962400"/>
            <a:ext cx="7696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lv-LV" sz="1400" dirty="0" smtClean="0"/>
              <a:t>Ienākošais </a:t>
            </a:r>
            <a:r>
              <a:rPr lang="lv-LV" sz="1400" dirty="0"/>
              <a:t>optiskais signāls </a:t>
            </a:r>
            <a:r>
              <a:rPr lang="lv-LV" sz="1400" dirty="0" smtClean="0"/>
              <a:t>no </a:t>
            </a:r>
            <a:r>
              <a:rPr lang="lv-LV" sz="1400" dirty="0"/>
              <a:t>optiskā </a:t>
            </a:r>
            <a:r>
              <a:rPr lang="lv-LV" sz="1400" dirty="0" smtClean="0"/>
              <a:t>cirkulatora </a:t>
            </a:r>
            <a:r>
              <a:rPr lang="lv-LV" sz="1400" dirty="0"/>
              <a:t>(11.1) </a:t>
            </a:r>
            <a:r>
              <a:rPr lang="lv-LV" sz="1400" dirty="0" smtClean="0"/>
              <a:t>ieejas tiek </a:t>
            </a:r>
            <a:r>
              <a:rPr lang="lv-LV" sz="1400" dirty="0"/>
              <a:t>novirzīts uz </a:t>
            </a:r>
            <a:r>
              <a:rPr lang="lv-LV" sz="1400" dirty="0" smtClean="0"/>
              <a:t>tā kopējo </a:t>
            </a:r>
            <a:r>
              <a:rPr lang="lv-LV" sz="1400" dirty="0"/>
              <a:t>pieslēgvietu un </a:t>
            </a:r>
            <a:r>
              <a:rPr lang="lv-LV" sz="1400" dirty="0" smtClean="0"/>
              <a:t>tālāk nonāk </a:t>
            </a:r>
            <a:r>
              <a:rPr lang="lv-LV" sz="1400" dirty="0"/>
              <a:t>šķiedras </a:t>
            </a:r>
            <a:r>
              <a:rPr lang="lv-LV" sz="1400" dirty="0" err="1"/>
              <a:t>Brega</a:t>
            </a:r>
            <a:r>
              <a:rPr lang="lv-LV" sz="1400" dirty="0"/>
              <a:t> režģī (11.2), </a:t>
            </a:r>
            <a:r>
              <a:rPr lang="lv-LV" sz="1400" dirty="0" smtClean="0"/>
              <a:t>kas </a:t>
            </a:r>
            <a:r>
              <a:rPr lang="lv-LV" sz="1400" dirty="0"/>
              <a:t>atstaro noteiktu gaismas viļņa garumu (</a:t>
            </a:r>
            <a:r>
              <a:rPr lang="lv-LV" sz="1400" dirty="0" err="1"/>
              <a:t>λ</a:t>
            </a:r>
            <a:r>
              <a:rPr lang="lv-LV" sz="1400" baseline="-25000" dirty="0" err="1"/>
              <a:t>x</a:t>
            </a:r>
            <a:r>
              <a:rPr lang="lv-LV" sz="1400" dirty="0"/>
              <a:t>),</a:t>
            </a:r>
            <a:r>
              <a:rPr lang="lv-LV" sz="1400" baseline="-25000" dirty="0"/>
              <a:t> </a:t>
            </a:r>
            <a:r>
              <a:rPr lang="lv-LV" sz="1400" dirty="0"/>
              <a:t>bet pārējo signālu (λ</a:t>
            </a:r>
            <a:r>
              <a:rPr lang="lv-LV" sz="1400" baseline="-25000" dirty="0"/>
              <a:t>1</a:t>
            </a:r>
            <a:r>
              <a:rPr lang="lv-LV" sz="1400" dirty="0"/>
              <a:t>, λ</a:t>
            </a:r>
            <a:r>
              <a:rPr lang="lv-LV" sz="1400" baseline="-25000" dirty="0"/>
              <a:t>2</a:t>
            </a:r>
            <a:r>
              <a:rPr lang="lv-LV" sz="1400" dirty="0"/>
              <a:t>, </a:t>
            </a:r>
            <a:r>
              <a:rPr lang="lv-LV" sz="1400" dirty="0" err="1"/>
              <a:t>λ</a:t>
            </a:r>
            <a:r>
              <a:rPr lang="lv-LV" sz="1400" baseline="-25000" dirty="0" err="1"/>
              <a:t>n</a:t>
            </a:r>
            <a:r>
              <a:rPr lang="lv-LV" sz="1400" dirty="0"/>
              <a:t>) laiž cauri uz </a:t>
            </a:r>
            <a:r>
              <a:rPr lang="lv-LV" sz="1400" dirty="0" smtClean="0"/>
              <a:t>otra optiskā cirkulatora </a:t>
            </a:r>
            <a:r>
              <a:rPr lang="lv-LV" sz="1400" dirty="0"/>
              <a:t>(11.3) kopējo </a:t>
            </a:r>
            <a:r>
              <a:rPr lang="lv-LV" sz="1400" dirty="0" smtClean="0"/>
              <a:t>pieslēgvietu.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lv-LV" sz="1400" dirty="0" smtClean="0"/>
              <a:t>Viļņa garums, </a:t>
            </a:r>
            <a:r>
              <a:rPr lang="lv-LV" sz="1400" dirty="0"/>
              <a:t>kuru izfiltrēs vai atstaros šķiedras </a:t>
            </a:r>
            <a:r>
              <a:rPr lang="lv-LV" sz="1400" dirty="0" err="1"/>
              <a:t>Brega</a:t>
            </a:r>
            <a:r>
              <a:rPr lang="lv-LV" sz="1400" dirty="0"/>
              <a:t> režģis, nosaka tā uzbūve, kas primāri ir attālums starp režģa periodiem un režģa efektīvais gaismas laušanas </a:t>
            </a:r>
            <a:r>
              <a:rPr lang="lv-LV" sz="1400" dirty="0" smtClean="0"/>
              <a:t>koeficients. </a:t>
            </a:r>
            <a:r>
              <a:rPr lang="lv-LV" sz="1400" dirty="0"/>
              <a:t>Gaismas viļņa garumu, kurš tiks atstarots </a:t>
            </a:r>
            <a:r>
              <a:rPr lang="lv-LV" sz="1400" dirty="0" err="1"/>
              <a:t>Brega</a:t>
            </a:r>
            <a:r>
              <a:rPr lang="lv-LV" sz="1400" dirty="0"/>
              <a:t> režģī izsaka sekojoša </a:t>
            </a:r>
            <a:r>
              <a:rPr lang="lv-LV" sz="1400" dirty="0" smtClean="0"/>
              <a:t>formula:</a:t>
            </a:r>
          </a:p>
          <a:p>
            <a:pPr lvl="0" algn="ctr">
              <a:spcAft>
                <a:spcPts val="600"/>
              </a:spcAft>
              <a:buNone/>
            </a:pPr>
            <a:r>
              <a:rPr lang="lv-LV" sz="1400" i="1" dirty="0" err="1"/>
              <a:t>λ</a:t>
            </a:r>
            <a:r>
              <a:rPr lang="lv-LV" sz="1400" i="1" baseline="-25000" dirty="0" err="1"/>
              <a:t>B</a:t>
            </a:r>
            <a:r>
              <a:rPr lang="lv-LV" sz="1400" dirty="0"/>
              <a:t>= 2·Λ</a:t>
            </a:r>
            <a:r>
              <a:rPr lang="lv-LV" sz="1400" i="1" dirty="0"/>
              <a:t>·n</a:t>
            </a:r>
            <a:r>
              <a:rPr lang="lv-LV" sz="1400" i="1" baseline="-25000" dirty="0"/>
              <a:t>g</a:t>
            </a:r>
            <a:r>
              <a:rPr lang="lv-LV" sz="1400" dirty="0" smtClean="0"/>
              <a:t>,</a:t>
            </a:r>
            <a:endParaRPr lang="en-US" sz="1400" dirty="0"/>
          </a:p>
          <a:p>
            <a:pPr>
              <a:buNone/>
            </a:pPr>
            <a:r>
              <a:rPr lang="lv-LV" sz="1400" dirty="0"/>
              <a:t>kur </a:t>
            </a:r>
            <a:r>
              <a:rPr lang="lv-LV" sz="1400" i="1" dirty="0" err="1"/>
              <a:t>λ</a:t>
            </a:r>
            <a:r>
              <a:rPr lang="lv-LV" sz="1400" i="1" baseline="-25000" dirty="0" err="1"/>
              <a:t>B</a:t>
            </a:r>
            <a:r>
              <a:rPr lang="lv-LV" sz="1400" dirty="0"/>
              <a:t> – atstarotais gaismas viļņa garums, </a:t>
            </a:r>
            <a:r>
              <a:rPr lang="lv-LV" sz="1400" dirty="0" err="1"/>
              <a:t>nm</a:t>
            </a:r>
            <a:r>
              <a:rPr lang="lv-LV" sz="1400" dirty="0"/>
              <a:t>; Λ – režģa periods, </a:t>
            </a:r>
            <a:r>
              <a:rPr lang="lv-LV" sz="1400" dirty="0" err="1"/>
              <a:t>nm</a:t>
            </a:r>
            <a:r>
              <a:rPr lang="lv-LV" sz="1400" dirty="0"/>
              <a:t>; </a:t>
            </a:r>
            <a:r>
              <a:rPr lang="lv-LV" sz="1400" i="1" dirty="0" err="1"/>
              <a:t>n</a:t>
            </a:r>
            <a:r>
              <a:rPr lang="lv-LV" sz="1400" i="1" baseline="-25000" dirty="0" err="1"/>
              <a:t>g</a:t>
            </a:r>
            <a:r>
              <a:rPr lang="lv-LV" sz="1400" dirty="0"/>
              <a:t> – optiskās šķiedras efektīvais grupas laušanas koeficients.</a:t>
            </a:r>
            <a:endParaRPr lang="en-US" altLang="lv-LV" sz="1400" dirty="0">
              <a:latin typeface="+mn-l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113970" y="1524000"/>
            <a:ext cx="6734630" cy="2209800"/>
            <a:chOff x="1113970" y="1524000"/>
            <a:chExt cx="6734630" cy="2209800"/>
          </a:xfrm>
        </p:grpSpPr>
        <p:grpSp>
          <p:nvGrpSpPr>
            <p:cNvPr id="2" name="Group 1"/>
            <p:cNvGrpSpPr/>
            <p:nvPr/>
          </p:nvGrpSpPr>
          <p:grpSpPr>
            <a:xfrm>
              <a:off x="1113971" y="1524000"/>
              <a:ext cx="6734629" cy="2209800"/>
              <a:chOff x="1113971" y="1676400"/>
              <a:chExt cx="6734629" cy="2209800"/>
            </a:xfrm>
          </p:grpSpPr>
          <p:pic>
            <p:nvPicPr>
              <p:cNvPr id="6" name="Picture 5"/>
              <p:cNvPicPr/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3971" y="1676400"/>
                <a:ext cx="6734629" cy="2209800"/>
              </a:xfrm>
              <a:prstGeom prst="rect">
                <a:avLst/>
              </a:prstGeom>
              <a:noFill/>
              <a:extLst/>
            </p:spPr>
          </p:pic>
          <p:sp>
            <p:nvSpPr>
              <p:cNvPr id="7" name="Rectangle 2"/>
              <p:cNvSpPr txBox="1">
                <a:spLocks noChangeArrowheads="1"/>
              </p:cNvSpPr>
              <p:nvPr/>
            </p:nvSpPr>
            <p:spPr bwMode="auto">
              <a:xfrm>
                <a:off x="3639953" y="2774156"/>
                <a:ext cx="1465447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None/>
                </a:pPr>
                <a:r>
                  <a:rPr lang="lv-LV" sz="1200" dirty="0" smtClean="0"/>
                  <a:t>Šķiedras </a:t>
                </a:r>
                <a:r>
                  <a:rPr lang="lv-LV" sz="1200" dirty="0" err="1" smtClean="0"/>
                  <a:t>Brega</a:t>
                </a:r>
                <a:r>
                  <a:rPr lang="lv-LV" sz="1200" dirty="0" smtClean="0"/>
                  <a:t> režģis</a:t>
                </a:r>
                <a:endParaRPr lang="en-US" altLang="lv-LV" sz="1200" dirty="0">
                  <a:latin typeface="+mn-lt"/>
                </a:endParaRPr>
              </a:p>
            </p:txBody>
          </p:sp>
        </p:grpSp>
        <p:sp>
          <p:nvSpPr>
            <p:cNvPr id="16" name="Bent Arrow 15"/>
            <p:cNvSpPr/>
            <p:nvPr/>
          </p:nvSpPr>
          <p:spPr>
            <a:xfrm rot="5400000">
              <a:off x="1129449" y="2595335"/>
              <a:ext cx="894386" cy="925343"/>
            </a:xfrm>
            <a:prstGeom prst="bent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noAutofit/>
            </a:bodyPr>
            <a:lstStyle/>
            <a:p>
              <a:pPr marL="285750" indent="-285750" algn="just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en-US" sz="1600" dirty="0"/>
            </a:p>
          </p:txBody>
        </p:sp>
        <p:sp>
          <p:nvSpPr>
            <p:cNvPr id="17" name="Bent Arrow 16"/>
            <p:cNvSpPr/>
            <p:nvPr/>
          </p:nvSpPr>
          <p:spPr>
            <a:xfrm>
              <a:off x="6725614" y="2571750"/>
              <a:ext cx="894386" cy="933450"/>
            </a:xfrm>
            <a:prstGeom prst="bentArrow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noAutofit/>
            </a:bodyPr>
            <a:lstStyle/>
            <a:p>
              <a:pPr marL="285750" indent="-285750" algn="r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8792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838200"/>
            <a:ext cx="8382000" cy="400110"/>
          </a:xfrm>
        </p:spPr>
        <p:txBody>
          <a:bodyPr/>
          <a:lstStyle/>
          <a:p>
            <a:pPr algn="ctr"/>
            <a:r>
              <a:rPr lang="lv-LV" sz="2000" dirty="0" smtClean="0"/>
              <a:t>Optiskais kanālu izdalīšanas pievienošanas moduļa testēšana</a:t>
            </a:r>
            <a:endParaRPr lang="en-US" sz="2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539578" y="5275305"/>
            <a:ext cx="8149281" cy="97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lv-LV" sz="1400" dirty="0" smtClean="0"/>
              <a:t>Optisko </a:t>
            </a:r>
            <a:r>
              <a:rPr lang="lv-LV" sz="1400" dirty="0"/>
              <a:t>kanālu izdalīšanas-pievienošanas </a:t>
            </a:r>
            <a:r>
              <a:rPr lang="lv-LV" sz="1400" dirty="0" smtClean="0"/>
              <a:t>modulis </a:t>
            </a:r>
            <a:r>
              <a:rPr lang="lv-LV" sz="1400" dirty="0"/>
              <a:t>optiskās līnijas </a:t>
            </a:r>
            <a:r>
              <a:rPr lang="lv-LV" sz="1400" dirty="0" smtClean="0"/>
              <a:t>posmā </a:t>
            </a:r>
            <a:r>
              <a:rPr lang="lv-LV" sz="1400" dirty="0"/>
              <a:t>nodrošina risinājumu pārraides sistēmas paplašināšanai un/vai sazarošanai un jaunu abonentu vai pakalpojumu pievienošanai ar pasīviem optiskajiem elementiem bez pārejas no optiskā uz elektrisko signālu. </a:t>
            </a:r>
            <a:endParaRPr lang="en-US" altLang="lv-LV" sz="1400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325837"/>
            <a:ext cx="5562600" cy="384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5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762000" y="1295400"/>
            <a:ext cx="75438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lv-LV" altLang="de-DE" sz="2200" dirty="0"/>
              <a:t>Izpētīt un novērtēt </a:t>
            </a:r>
            <a:r>
              <a:rPr lang="lv-LV" altLang="de-DE" sz="2200" dirty="0" smtClean="0"/>
              <a:t>optiskais </a:t>
            </a:r>
            <a:r>
              <a:rPr lang="lv-LV" altLang="de-DE" sz="2200" dirty="0"/>
              <a:t>kanālu izdalīšanas pievienošanas </a:t>
            </a:r>
            <a:r>
              <a:rPr lang="lv-LV" altLang="de-DE" sz="2200" dirty="0" smtClean="0"/>
              <a:t>moduļa dažādās optisko šķiedru infrastruktūras vidēs, </a:t>
            </a:r>
            <a:r>
              <a:rPr lang="lv-LV" altLang="de-DE" sz="2200" dirty="0"/>
              <a:t>veicot mērījumus divās </a:t>
            </a:r>
            <a:r>
              <a:rPr lang="lv-LV" altLang="de-DE" sz="2200" dirty="0" smtClean="0"/>
              <a:t>OPGW </a:t>
            </a:r>
            <a:r>
              <a:rPr lang="lv-LV" altLang="de-DE" sz="2200" dirty="0"/>
              <a:t>pārraides līnijās un </a:t>
            </a:r>
            <a:r>
              <a:rPr lang="lv-LV" altLang="de-DE" sz="2200" dirty="0" smtClean="0"/>
              <a:t>salīdzinot to ar RTU </a:t>
            </a:r>
            <a:r>
              <a:rPr lang="lv-LV" altLang="de-DE" sz="2200" dirty="0"/>
              <a:t>ETF </a:t>
            </a:r>
            <a:r>
              <a:rPr lang="lv-LV" altLang="de-DE" sz="2200" dirty="0" smtClean="0"/>
              <a:t>Telekomunikāciju institūta </a:t>
            </a:r>
            <a:r>
              <a:rPr lang="lv-LV" altLang="de-DE" sz="2200" dirty="0"/>
              <a:t>šķiedru optikas laboratorijā.</a:t>
            </a:r>
            <a:r>
              <a:rPr lang="lv-LV" altLang="de-DE" sz="2200" dirty="0" smtClean="0"/>
              <a:t> veiktajiem mērījumiem.</a:t>
            </a:r>
            <a:endParaRPr lang="lv-LV" altLang="de-DE" sz="2200" dirty="0"/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204658" y="76992"/>
            <a:ext cx="8924926" cy="49244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lv-LV" sz="20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Optiskais kanālu izdalīšanas pievienošanas moduļa </a:t>
            </a:r>
            <a:r>
              <a:rPr lang="lv-LV" sz="20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testēšana OPTISKO ŠĶIEDRU INFRASTRUKTŪRĀ</a:t>
            </a:r>
            <a:endParaRPr lang="lv-LV" sz="20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2" name="Group 40"/>
          <p:cNvGrpSpPr>
            <a:grpSpLocks/>
          </p:cNvGrpSpPr>
          <p:nvPr/>
        </p:nvGrpSpPr>
        <p:grpSpPr bwMode="auto">
          <a:xfrm>
            <a:off x="533400" y="1371600"/>
            <a:ext cx="85725" cy="1676400"/>
            <a:chOff x="1599764" y="1440816"/>
            <a:chExt cx="63460" cy="1015664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1663224" y="1440816"/>
              <a:ext cx="0" cy="101566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599764" y="1440816"/>
              <a:ext cx="0" cy="101566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2"/>
          <p:cNvSpPr txBox="1">
            <a:spLocks/>
          </p:cNvSpPr>
          <p:nvPr/>
        </p:nvSpPr>
        <p:spPr>
          <a:xfrm>
            <a:off x="237521" y="872403"/>
            <a:ext cx="4249358" cy="36440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lv-LV" sz="20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MĒRĶIS:</a:t>
            </a:r>
            <a:endParaRPr lang="lv-LV" sz="20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0" y="3614217"/>
            <a:ext cx="3879669" cy="2405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5036" y="3253866"/>
            <a:ext cx="4495062" cy="288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1237720" y="6249332"/>
            <a:ext cx="6854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200" dirty="0" smtClean="0"/>
              <a:t>http://www.corning.com/media/worldwide/coc/documents/Fiber/WP5051-12_12.pdf (skatīts 15.01.2016)</a:t>
            </a:r>
            <a:endParaRPr lang="lv-LV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71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de-DE" dirty="0"/>
          </a:p>
        </p:txBody>
      </p:sp>
      <p:sp>
        <p:nvSpPr>
          <p:cNvPr id="22" name="Title 2"/>
          <p:cNvSpPr>
            <a:spLocks noGrp="1"/>
          </p:cNvSpPr>
          <p:nvPr>
            <p:ph type="title"/>
          </p:nvPr>
        </p:nvSpPr>
        <p:spPr>
          <a:xfrm>
            <a:off x="390679" y="228600"/>
            <a:ext cx="7772400" cy="523220"/>
          </a:xfrm>
        </p:spPr>
        <p:txBody>
          <a:bodyPr/>
          <a:lstStyle/>
          <a:p>
            <a:pPr algn="l"/>
            <a:r>
              <a:rPr lang="lv-LV" sz="2400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Publikācija Žurnālā</a:t>
            </a:r>
            <a:endParaRPr lang="lv-LV" sz="2400" dirty="0"/>
          </a:p>
        </p:txBody>
      </p:sp>
      <p:pic>
        <p:nvPicPr>
          <p:cNvPr id="18" name="Picture 1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914400"/>
            <a:ext cx="6019800" cy="2641046"/>
          </a:xfrm>
          <a:prstGeom prst="rect">
            <a:avLst/>
          </a:prstGeom>
        </p:spPr>
      </p:pic>
      <p:pic>
        <p:nvPicPr>
          <p:cNvPr id="10" name="Picture 9" descr="20160210_103117.jpg"/>
          <p:cNvPicPr/>
          <p:nvPr/>
        </p:nvPicPr>
        <p:blipFill>
          <a:blip r:embed="rId4" cstate="print"/>
          <a:srcRect r="23432"/>
          <a:stretch>
            <a:fillRect/>
          </a:stretch>
        </p:blipFill>
        <p:spPr>
          <a:xfrm>
            <a:off x="609600" y="3276600"/>
            <a:ext cx="3933825" cy="26365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8351" y="3884330"/>
            <a:ext cx="2382578" cy="168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6057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ullapas slaid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ukšs slaid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Noslēguma slaid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Tukšs slaid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noAutofit/>
      </a:bodyPr>
      <a:lstStyle>
        <a:defPPr marL="285750" indent="-285750" algn="just">
          <a:spcBef>
            <a:spcPts val="600"/>
          </a:spcBef>
          <a:spcAft>
            <a:spcPts val="600"/>
          </a:spcAft>
          <a:buFont typeface="Arial" panose="020B0604020202020204" pitchFamily="34" charset="0"/>
          <a:buChar char="•"/>
          <a:defRPr sz="1600" dirty="0"/>
        </a:defPPr>
      </a:lstStyle>
    </a:sp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8599</TotalTime>
  <Words>744</Words>
  <Application>Microsoft Office PowerPoint</Application>
  <PresentationFormat>On-screen Show (4:3)</PresentationFormat>
  <Paragraphs>157</Paragraphs>
  <Slides>11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MS PGothic</vt:lpstr>
      <vt:lpstr>Arial</vt:lpstr>
      <vt:lpstr>Calibri</vt:lpstr>
      <vt:lpstr>Times New Roman</vt:lpstr>
      <vt:lpstr>Wingdings</vt:lpstr>
      <vt:lpstr>Titullapas slaids</vt:lpstr>
      <vt:lpstr>Tukšs slaids</vt:lpstr>
      <vt:lpstr>Noslēguma slaids</vt:lpstr>
      <vt:lpstr>1_Tukšs slaids</vt:lpstr>
      <vt:lpstr>Visio</vt:lpstr>
      <vt:lpstr>PowerPoint Presentation</vt:lpstr>
      <vt:lpstr>PowerPoint Presentation</vt:lpstr>
      <vt:lpstr>Projektā Nr.4 plānotās aktivitātes un sasniedzamie rezultāti</vt:lpstr>
      <vt:lpstr>PowerPoint Presentation</vt:lpstr>
      <vt:lpstr>WDM-PON PĀRRAIDES SISTĒMA AR PILNĪGI OPTISKU KANĀLU IZDALĪŠANAS UN PIEVIENOŠANAS FUNKCIJU</vt:lpstr>
      <vt:lpstr>Optiskais kanālu izdalīšanas pievienošanas modulis</vt:lpstr>
      <vt:lpstr>Optiskais kanālu izdalīšanas pievienošanas moduļa testēšana</vt:lpstr>
      <vt:lpstr>PowerPoint Presentation</vt:lpstr>
      <vt:lpstr>Publikācija Žurnālā</vt:lpstr>
      <vt:lpstr>Publikācija Žurnālā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Sandis</dc:creator>
  <cp:lastModifiedBy>Jurgis</cp:lastModifiedBy>
  <cp:revision>377</cp:revision>
  <cp:lastPrinted>2014-06-17T10:50:36Z</cp:lastPrinted>
  <dcterms:created xsi:type="dcterms:W3CDTF">2006-08-16T00:00:00Z</dcterms:created>
  <dcterms:modified xsi:type="dcterms:W3CDTF">2017-11-30T06:49:23Z</dcterms:modified>
</cp:coreProperties>
</file>