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0" r:id="rId3"/>
    <p:sldId id="259" r:id="rId4"/>
    <p:sldId id="264" r:id="rId5"/>
    <p:sldId id="261" r:id="rId6"/>
    <p:sldId id="268" r:id="rId7"/>
    <p:sldId id="266" r:id="rId8"/>
    <p:sldId id="265" r:id="rId9"/>
    <p:sldId id="267" r:id="rId10"/>
    <p:sldId id="269" r:id="rId11"/>
    <p:sldId id="275" r:id="rId12"/>
    <p:sldId id="270" r:id="rId13"/>
    <p:sldId id="274" r:id="rId14"/>
    <p:sldId id="271" r:id="rId15"/>
    <p:sldId id="294" r:id="rId16"/>
    <p:sldId id="302" r:id="rId17"/>
    <p:sldId id="300" r:id="rId18"/>
    <p:sldId id="276" r:id="rId19"/>
    <p:sldId id="277" r:id="rId20"/>
    <p:sldId id="278" r:id="rId21"/>
    <p:sldId id="279" r:id="rId22"/>
    <p:sldId id="280" r:id="rId23"/>
    <p:sldId id="304" r:id="rId24"/>
    <p:sldId id="305" r:id="rId25"/>
    <p:sldId id="306" r:id="rId26"/>
    <p:sldId id="307" r:id="rId27"/>
    <p:sldId id="308" r:id="rId28"/>
    <p:sldId id="281" r:id="rId29"/>
    <p:sldId id="287" r:id="rId30"/>
    <p:sldId id="288" r:id="rId31"/>
    <p:sldId id="289" r:id="rId32"/>
    <p:sldId id="295" r:id="rId33"/>
    <p:sldId id="296" r:id="rId34"/>
    <p:sldId id="297" r:id="rId35"/>
    <p:sldId id="298" r:id="rId36"/>
    <p:sldId id="299" r:id="rId37"/>
    <p:sldId id="282" r:id="rId38"/>
    <p:sldId id="303" r:id="rId39"/>
    <p:sldId id="283" r:id="rId40"/>
    <p:sldId id="284" r:id="rId41"/>
    <p:sldId id="285"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5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D8C1E-963E-484C-AFDE-751FAC36770F}" type="datetimeFigureOut">
              <a:rPr lang="lv-LV" smtClean="0"/>
              <a:t>2015.07.10.</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E73DD-A8C5-445A-A2AA-43EE427BFE35}" type="slidenum">
              <a:rPr lang="lv-LV" smtClean="0"/>
              <a:t>‹#›</a:t>
            </a:fld>
            <a:endParaRPr lang="lv-LV"/>
          </a:p>
        </p:txBody>
      </p:sp>
    </p:spTree>
    <p:extLst>
      <p:ext uri="{BB962C8B-B14F-4D97-AF65-F5344CB8AC3E}">
        <p14:creationId xmlns:p14="http://schemas.microsoft.com/office/powerpoint/2010/main" val="33067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8/7/2015</a:t>
            </a:r>
            <a:endParaRPr lang="en-US"/>
          </a:p>
        </p:txBody>
      </p:sp>
      <p:sp>
        <p:nvSpPr>
          <p:cNvPr id="8" name="Footer Placeholder 7"/>
          <p:cNvSpPr>
            <a:spLocks noGrp="1"/>
          </p:cNvSpPr>
          <p:nvPr>
            <p:ph type="ftr" sz="quarter" idx="11"/>
          </p:nvPr>
        </p:nvSpPr>
        <p:spPr/>
        <p:txBody>
          <a:bodyPr/>
          <a:lstStyle/>
          <a:p>
            <a:r>
              <a:rPr lang="en-US" smtClean="0"/>
              <a:t>VPP SOPHIS prjekts Nr.2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8/7/2015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VPP SOPHIS prjekts Nr.2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ebooks.iospress.nl/volumearticle/38187"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234" y="2895600"/>
            <a:ext cx="7924800" cy="3416320"/>
          </a:xfrm>
          <a:prstGeom prst="rect">
            <a:avLst/>
          </a:prstGeom>
        </p:spPr>
        <p:txBody>
          <a:bodyPr wrap="square">
            <a:spAutoFit/>
          </a:bodyPr>
          <a:lstStyle/>
          <a:p>
            <a:r>
              <a:rPr lang="lv-LV" dirty="0" smtClean="0"/>
              <a:t>Dienas </a:t>
            </a:r>
            <a:r>
              <a:rPr lang="lv-LV" dirty="0"/>
              <a:t>kārtība:</a:t>
            </a:r>
          </a:p>
          <a:p>
            <a:pPr marL="285750" lvl="0" indent="-285750">
              <a:buFont typeface="Arial" panose="020B0604020202020204" pitchFamily="34" charset="0"/>
              <a:buChar char="•"/>
            </a:pPr>
            <a:r>
              <a:rPr lang="lv-LV" dirty="0"/>
              <a:t>Uz ontoloģijām balstītas tīmekļa videi pielāgotas modelēšanas tehnoloģijas un rīki zināšanu analīzei  (LU MII uzdevumi 1, 2, 3, 4)  - J.Bārzdiņš, A.šostaks, E.Rencis, M.Grasmanis, A.Sproģis</a:t>
            </a:r>
          </a:p>
          <a:p>
            <a:pPr marL="285750" lvl="0" indent="-285750">
              <a:buFont typeface="Arial" panose="020B0604020202020204" pitchFamily="34" charset="0"/>
              <a:buChar char="•"/>
            </a:pPr>
            <a:r>
              <a:rPr lang="lv-LV" dirty="0"/>
              <a:t>Uz ontoloģijām balstītas dabīgās valodas semantikas izgūšanas metodes (LU MII uzdevums 5) -  G.Bārzdiņš, D.Goško, P.Paikens</a:t>
            </a:r>
          </a:p>
          <a:p>
            <a:pPr marL="285750" lvl="0" indent="-285750">
              <a:buFont typeface="Arial" panose="020B0604020202020204" pitchFamily="34" charset="0"/>
              <a:buChar char="•"/>
            </a:pPr>
            <a:r>
              <a:rPr lang="lv-LV" dirty="0"/>
              <a:t>Semantiskā tīmekļa tehnoloģijas zināšanu formalizācijai, vairākkārtīgai izmantošanai un koplietošanai (RTU DITF uzdevumi 1, 2, 3) – J.Grundspeņķis, V.Graudiņa, M.Kirikova, A.Novickis</a:t>
            </a:r>
          </a:p>
          <a:p>
            <a:pPr marL="285750" lvl="0" indent="-285750">
              <a:buFont typeface="Arial" panose="020B0604020202020204" pitchFamily="34" charset="0"/>
              <a:buChar char="•"/>
            </a:pPr>
            <a:r>
              <a:rPr lang="lv-LV" dirty="0"/>
              <a:t>Jaunas tīmekļa videi piemērotas datu atlasīšanas un vizualizācijas metodes un ar tām saistītas problēmas (LU DF uzdevumi 1, 2) – J.Bičevskis, G.Arnicāns, Ģ.Karnītis</a:t>
            </a:r>
          </a:p>
        </p:txBody>
      </p:sp>
      <p:sp>
        <p:nvSpPr>
          <p:cNvPr id="5" name="Title 4"/>
          <p:cNvSpPr>
            <a:spLocks noGrp="1"/>
          </p:cNvSpPr>
          <p:nvPr>
            <p:ph type="title"/>
          </p:nvPr>
        </p:nvSpPr>
        <p:spPr>
          <a:xfrm>
            <a:off x="457200" y="274638"/>
            <a:ext cx="8229600" cy="2392362"/>
          </a:xfrm>
        </p:spPr>
        <p:txBody>
          <a:bodyPr>
            <a:noAutofit/>
          </a:bodyPr>
          <a:lstStyle/>
          <a:p>
            <a:r>
              <a:rPr lang="lv-LV" sz="2400" dirty="0"/>
              <a:t>Seminārs</a:t>
            </a:r>
            <a:br>
              <a:rPr lang="lv-LV" sz="2400" dirty="0"/>
            </a:br>
            <a:r>
              <a:rPr lang="lv-LV" sz="2400" dirty="0" smtClean="0"/>
              <a:t>par VPP </a:t>
            </a:r>
            <a:r>
              <a:rPr lang="lv-LV" sz="2400" dirty="0"/>
              <a:t>„SOPHIS” </a:t>
            </a:r>
            <a:br>
              <a:rPr lang="lv-LV" sz="2400" dirty="0"/>
            </a:br>
            <a:r>
              <a:rPr lang="lv-LV" sz="2400" dirty="0"/>
              <a:t>2.projekta „Uz ontoloģijām balstītas tīmekļa videi pielāgotas zināšanu inženierijas tehnoloģijas” </a:t>
            </a:r>
            <a:r>
              <a:rPr lang="lv-LV" sz="2400" dirty="0" smtClean="0"/>
              <a:t> </a:t>
            </a:r>
            <a:r>
              <a:rPr lang="lv-LV" sz="2400" dirty="0"/>
              <a:t>1.posmā veiktajiem darbiem un iegūtajiem rezultātiem </a:t>
            </a:r>
          </a:p>
        </p:txBody>
      </p:sp>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23897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29" y="76200"/>
            <a:ext cx="8229600" cy="1752600"/>
          </a:xfrm>
        </p:spPr>
        <p:txBody>
          <a:bodyPr>
            <a:normAutofit/>
          </a:bodyPr>
          <a:lstStyle/>
          <a:p>
            <a:r>
              <a:rPr lang="lv-LV" sz="2000" i="1" dirty="0">
                <a:solidFill>
                  <a:schemeClr val="tx2"/>
                </a:solidFill>
              </a:rPr>
              <a:t>2. Uz ontoloģijām, tīmekļa tehnoloģijām un kontrolētas dabīgās valodas balstītas ātro vaicājumu </a:t>
            </a:r>
            <a:r>
              <a:rPr lang="lv-LV" sz="2000" i="1" dirty="0" smtClean="0">
                <a:solidFill>
                  <a:schemeClr val="tx2"/>
                </a:solidFill>
              </a:rPr>
              <a:t>valodas, </a:t>
            </a:r>
            <a:r>
              <a:rPr lang="lv-LV" sz="2000" i="1" dirty="0">
                <a:solidFill>
                  <a:schemeClr val="tx2"/>
                </a:solidFill>
              </a:rPr>
              <a:t>kas „pa tiešo” (bez programmētāja starpniecības) būs lietojama nozaru speciālistiem,  izstrāde</a:t>
            </a:r>
            <a:r>
              <a:rPr lang="lv-LV" sz="2000" i="1" dirty="0" smtClean="0">
                <a:solidFill>
                  <a:schemeClr val="tx2"/>
                </a:solidFill>
              </a:rPr>
              <a:t>.</a:t>
            </a:r>
            <a:endParaRPr lang="lv-LV" sz="2000" i="1" dirty="0">
              <a:solidFill>
                <a:schemeClr val="tx2"/>
              </a:solidFill>
            </a:endParaRPr>
          </a:p>
        </p:txBody>
      </p:sp>
      <p:sp>
        <p:nvSpPr>
          <p:cNvPr id="4" name="TextBox 3"/>
          <p:cNvSpPr txBox="1"/>
          <p:nvPr/>
        </p:nvSpPr>
        <p:spPr>
          <a:xfrm>
            <a:off x="597529" y="1828800"/>
            <a:ext cx="8077200" cy="4462760"/>
          </a:xfrm>
          <a:prstGeom prst="rect">
            <a:avLst/>
          </a:prstGeom>
          <a:noFill/>
        </p:spPr>
        <p:txBody>
          <a:bodyPr wrap="square" rtlCol="0">
            <a:spAutoFit/>
          </a:bodyPr>
          <a:lstStyle/>
          <a:p>
            <a:r>
              <a:rPr lang="lv-LV" dirty="0" smtClean="0"/>
              <a:t>Problēma: </a:t>
            </a:r>
            <a:r>
              <a:rPr lang="lv-LV" sz="1400" dirty="0" smtClean="0"/>
              <a:t>Šai valodai, bez  vienkāršības (lai tā būtu lietojama nozaru speciālistiem bez speciālas datorizglītības, zina tikai Excel)),  ir jābūt arī  ar pietiekoši  plašām iespējām, jo  nozares speciālistu neapmierinās situācija, kad  «90%»  gadījumu viņam pietiks ar mūsu sistēmu, bet «10%» gadījumu viņam tik un tā būs jāgriežas pie programmētāja. </a:t>
            </a:r>
          </a:p>
          <a:p>
            <a:endParaRPr lang="lv-LV" sz="1400" dirty="0"/>
          </a:p>
          <a:p>
            <a:r>
              <a:rPr lang="lv-LV" sz="1400" b="1" dirty="0" smtClean="0"/>
              <a:t>Pirmais svarīgākais rezultāts</a:t>
            </a:r>
            <a:r>
              <a:rPr lang="lv-LV" sz="1400" dirty="0" smtClean="0"/>
              <a:t>:  Esam atraduši  6 kontrolētās dabīgās valodas vaicājumu šablonus (papildinātus ar skalārās izteiksmes formālo jēdzienu), kas pārklāj praktiski visus iedomājamos ad-hoc vaicājumus slimnīcas vadības vajadzībām (pie nosacījuma, ka vadītāji prot lietot Excel)).  Šo hipotēzi esam pārbaudījuši uz  BKUS reāliem datiem  (par 2014.gadu) un reāliem vaicājumiem, kas bija nepieciešami vienas BKUS klīnikas (Intensīvās terapijas klīnikas ) 2014.gada darbības pārskata un analīzes sastādīšanai.  Minētais eksperiments ir apstiprinājis šo hipotēzi – tika saniegts 100%  atskaitei nepieciešamo vaicājumu-atbilžu pārklājums. Tiesa, eksperimenta laikā valoda vēl tika pilnveidota, acīmredzot,  šādi reāli esksperimenti vēl ir jāturpina projekta 2.etapa laikā, kad tiks veikta  vaicājumu valodas  praktiska realizācija tīmekļa vidē.</a:t>
            </a:r>
          </a:p>
          <a:p>
            <a:r>
              <a:rPr lang="lv-LV" sz="1400" b="1" dirty="0" smtClean="0"/>
              <a:t>Otrais svarīgākais rezultāts</a:t>
            </a:r>
            <a:r>
              <a:rPr lang="lv-LV" sz="1400" dirty="0" smtClean="0"/>
              <a:t>:  Eksperimentālajā realizācijā uz BKUS reālajiem datiem  (par 2014.gadu) praktiski uz visiem vaicājumiem tika sasniegta kritiskā ātrdarbība – iegūta atbilde  aptuveni  vienas sekundes  laikā, kas gala lietotājām neradīja  ‘kaitinošu’ gaidīšanas sajūtu.</a:t>
            </a:r>
          </a:p>
          <a:p>
            <a:endParaRPr lang="lv-LV" sz="1400" dirty="0" smtClean="0"/>
          </a:p>
          <a:p>
            <a:r>
              <a:rPr lang="lv-LV" sz="1400" b="1" dirty="0" smtClean="0"/>
              <a:t>Secinājums:</a:t>
            </a:r>
            <a:r>
              <a:rPr lang="lv-LV" sz="1400" dirty="0" smtClean="0"/>
              <a:t>  Ir visas sagatves, lai projekta 2.etapā novestu šo vaicājumu valodu un ‘vebisko’ realizāciju līdz «</a:t>
            </a:r>
            <a:r>
              <a:rPr lang="lv-LV" sz="1400" dirty="0">
                <a:latin typeface="Times New Roman"/>
                <a:ea typeface="Times New Roman"/>
                <a:cs typeface="Calibri"/>
              </a:rPr>
              <a:t>Programmas ietvaros izstrādāto jauno tehnoloģiju, metožu, prototipu vai pakalpojumu skaits, kas aprobētas </a:t>
            </a:r>
            <a:r>
              <a:rPr lang="lv-LV" sz="1400" dirty="0" smtClean="0">
                <a:latin typeface="Times New Roman"/>
                <a:ea typeface="Times New Roman"/>
                <a:cs typeface="Calibri"/>
              </a:rPr>
              <a:t>uzņēmumos» stāvoklim (aprobācija paredzēta BKUS).</a:t>
            </a:r>
            <a:endParaRPr lang="lv-LV" sz="1400" dirty="0">
              <a:ea typeface="Times New Roman"/>
              <a:cs typeface="Calibri"/>
            </a:endParaRPr>
          </a:p>
        </p:txBody>
      </p:sp>
      <p:sp>
        <p:nvSpPr>
          <p:cNvPr id="3" name="Date Placeholder 2"/>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84179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ionshi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690668"/>
            <a:ext cx="4572000" cy="616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990600" y="2209800"/>
            <a:ext cx="2362200" cy="1143000"/>
          </a:xfrm>
        </p:spPr>
        <p:txBody>
          <a:bodyPr>
            <a:normAutofit fontScale="90000"/>
          </a:bodyPr>
          <a:lstStyle/>
          <a:p>
            <a:r>
              <a:rPr lang="lv-LV" sz="2400" dirty="0" smtClean="0"/>
              <a:t>ER modelis – BKUS ārstam nesaprotams</a:t>
            </a:r>
            <a:endParaRPr lang="lv-LV" sz="2400" dirty="0"/>
          </a:p>
        </p:txBody>
      </p:sp>
      <p:cxnSp>
        <p:nvCxnSpPr>
          <p:cNvPr id="7" name="Straight Connector 6"/>
          <p:cNvCxnSpPr/>
          <p:nvPr/>
        </p:nvCxnSpPr>
        <p:spPr>
          <a:xfrm>
            <a:off x="4572000" y="614468"/>
            <a:ext cx="3785839" cy="616733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48200" y="381000"/>
            <a:ext cx="3785839" cy="60892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83335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arzdins\Desktop\Diagr30jan.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600200"/>
            <a:ext cx="8604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noAutofit/>
          </a:bodyPr>
          <a:lstStyle/>
          <a:p>
            <a:r>
              <a:rPr lang="lv-LV" sz="2800" dirty="0" smtClean="0"/>
              <a:t>BKUS klīnisko datu ontoloģija - vārdnīca</a:t>
            </a:r>
            <a:r>
              <a:rPr lang="lv-LV" sz="2800" dirty="0"/>
              <a:t>, ko ārsts </a:t>
            </a:r>
            <a:r>
              <a:rPr lang="lv-LV" sz="2800" dirty="0" smtClean="0"/>
              <a:t>saprot</a:t>
            </a:r>
            <a:br>
              <a:rPr lang="lv-LV" sz="2800" dirty="0" smtClean="0"/>
            </a:br>
            <a:r>
              <a:rPr lang="lv-LV" sz="2800" dirty="0" smtClean="0"/>
              <a:t>(zvaigznes formā)</a:t>
            </a:r>
            <a:endParaRPr lang="lv-LV" sz="2800" dirty="0"/>
          </a:p>
        </p:txBody>
      </p:sp>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002014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lv-LV" sz="3200" dirty="0" smtClean="0"/>
              <a:t>Vaicājuma piemērs</a:t>
            </a:r>
            <a:endParaRPr lang="lv-LV" sz="3200"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lv-LV" dirty="0" smtClean="0"/>
              <a:t>Mirušo pacientu skaits nodaļā 12-69</a:t>
            </a:r>
          </a:p>
          <a:p>
            <a:pPr marL="0" indent="0">
              <a:buNone/>
            </a:pPr>
            <a:r>
              <a:rPr lang="lv-LV" dirty="0"/>
              <a:t> </a:t>
            </a:r>
            <a:r>
              <a:rPr lang="lv-LV" dirty="0" smtClean="0"/>
              <a:t>                                                    </a:t>
            </a:r>
            <a:r>
              <a:rPr lang="lv-LV" i="1" dirty="0" smtClean="0">
                <a:solidFill>
                  <a:srgbClr val="7030A0"/>
                </a:solidFill>
              </a:rPr>
              <a:t>- dabīgā valodā</a:t>
            </a:r>
          </a:p>
          <a:p>
            <a:pPr marL="0" indent="0">
              <a:buNone/>
            </a:pPr>
            <a:endParaRPr lang="lv-LV" dirty="0" smtClean="0"/>
          </a:p>
          <a:p>
            <a:r>
              <a:rPr lang="lv-LV" dirty="0" smtClean="0"/>
              <a:t>SELECT COUNT(DISTINCT </a:t>
            </a:r>
            <a:r>
              <a:rPr lang="lv-LV" dirty="0" err="1" smtClean="0"/>
              <a:t>pid</a:t>
            </a:r>
            <a:r>
              <a:rPr lang="lv-LV" dirty="0" smtClean="0"/>
              <a:t>) FROM </a:t>
            </a:r>
            <a:r>
              <a:rPr lang="lv-LV" dirty="0" err="1" smtClean="0"/>
              <a:t>uznemsanas_informacija</a:t>
            </a:r>
            <a:r>
              <a:rPr lang="lv-LV" dirty="0" smtClean="0"/>
              <a:t>,</a:t>
            </a:r>
            <a:r>
              <a:rPr lang="en-GB" dirty="0" smtClean="0"/>
              <a:t> </a:t>
            </a:r>
            <a:r>
              <a:rPr lang="lv-LV" dirty="0" err="1" smtClean="0"/>
              <a:t>uznemsanas_kustiba</a:t>
            </a:r>
            <a:r>
              <a:rPr lang="lv-LV" dirty="0" smtClean="0"/>
              <a:t> WHERE izriem=3 AND nodala = '12-69' AND </a:t>
            </a:r>
            <a:r>
              <a:rPr lang="lv-LV" dirty="0" err="1" smtClean="0"/>
              <a:t>uznemsanas_informacija.bsid</a:t>
            </a:r>
            <a:r>
              <a:rPr lang="lv-LV" dirty="0" smtClean="0"/>
              <a:t> = </a:t>
            </a:r>
            <a:r>
              <a:rPr lang="lv-LV" dirty="0" err="1" smtClean="0"/>
              <a:t>uznemsanas_kustiba.bsid</a:t>
            </a:r>
            <a:r>
              <a:rPr lang="lv-LV" dirty="0" smtClean="0"/>
              <a:t> AND </a:t>
            </a:r>
            <a:r>
              <a:rPr lang="lv-LV" dirty="0" err="1" smtClean="0"/>
              <a:t>parvdat</a:t>
            </a:r>
            <a:r>
              <a:rPr lang="lv-LV" dirty="0" smtClean="0"/>
              <a:t> = ( SELECT MAX</a:t>
            </a:r>
            <a:r>
              <a:rPr lang="en-GB" dirty="0" smtClean="0"/>
              <a:t> </a:t>
            </a:r>
            <a:r>
              <a:rPr lang="lv-LV" dirty="0" smtClean="0"/>
              <a:t>(uk2.parvdat) FROM uznemsanas_kustiba AS uk2 WHERE uk2.bsid = uznemsanas_informacija.bsid ))</a:t>
            </a:r>
          </a:p>
          <a:p>
            <a:pPr marL="0" indent="0">
              <a:buNone/>
            </a:pPr>
            <a:r>
              <a:rPr lang="lv-LV" i="1" dirty="0">
                <a:solidFill>
                  <a:srgbClr val="7030A0"/>
                </a:solidFill>
              </a:rPr>
              <a:t> </a:t>
            </a:r>
            <a:r>
              <a:rPr lang="lv-LV" i="1" dirty="0" smtClean="0">
                <a:solidFill>
                  <a:srgbClr val="7030A0"/>
                </a:solidFill>
              </a:rPr>
              <a:t>                                                     - SQL</a:t>
            </a:r>
          </a:p>
          <a:p>
            <a:pPr marL="0" indent="0">
              <a:buNone/>
            </a:pPr>
            <a:endParaRPr lang="lv-LV" dirty="0" smtClean="0"/>
          </a:p>
          <a:p>
            <a:r>
              <a:rPr lang="lv-LV" dirty="0" smtClean="0">
                <a:solidFill>
                  <a:srgbClr val="0070C0"/>
                </a:solidFill>
              </a:rPr>
              <a:t>skaits</a:t>
            </a:r>
            <a:r>
              <a:rPr lang="lv-LV" dirty="0" smtClean="0"/>
              <a:t> </a:t>
            </a:r>
            <a:r>
              <a:rPr lang="en-GB" i="1" dirty="0" smtClean="0">
                <a:solidFill>
                  <a:schemeClr val="accent4">
                    <a:lumMod val="75000"/>
                  </a:schemeClr>
                </a:solidFill>
              </a:rPr>
              <a:t>p</a:t>
            </a:r>
            <a:r>
              <a:rPr lang="lv-LV" i="1" dirty="0" err="1" smtClean="0">
                <a:solidFill>
                  <a:schemeClr val="accent4">
                    <a:lumMod val="75000"/>
                  </a:schemeClr>
                </a:solidFill>
              </a:rPr>
              <a:t>acient</a:t>
            </a:r>
            <a:r>
              <a:rPr lang="en-GB" i="1" dirty="0" err="1" smtClean="0">
                <a:solidFill>
                  <a:schemeClr val="accent4">
                    <a:lumMod val="75000"/>
                  </a:schemeClr>
                </a:solidFill>
              </a:rPr>
              <a:t>iem</a:t>
            </a:r>
            <a:r>
              <a:rPr lang="lv-LV" dirty="0" smtClean="0">
                <a:solidFill>
                  <a:srgbClr val="0070C0"/>
                </a:solidFill>
              </a:rPr>
              <a:t>, kur</a:t>
            </a:r>
            <a:r>
              <a:rPr lang="en-GB" dirty="0" err="1" smtClean="0">
                <a:solidFill>
                  <a:srgbClr val="0070C0"/>
                </a:solidFill>
              </a:rPr>
              <a:t>iem</a:t>
            </a:r>
            <a:r>
              <a:rPr lang="lv-LV" dirty="0" smtClean="0">
                <a:solidFill>
                  <a:srgbClr val="0070C0"/>
                </a:solidFill>
              </a:rPr>
              <a:t> eksistē</a:t>
            </a:r>
            <a:r>
              <a:rPr lang="lv-LV" dirty="0" smtClean="0"/>
              <a:t> </a:t>
            </a:r>
            <a:r>
              <a:rPr lang="en-GB" i="1" dirty="0" smtClean="0">
                <a:solidFill>
                  <a:schemeClr val="accent4">
                    <a:lumMod val="75000"/>
                  </a:schemeClr>
                </a:solidFill>
              </a:rPr>
              <a:t>k</a:t>
            </a:r>
            <a:r>
              <a:rPr lang="lv-LV" i="1" dirty="0" err="1" smtClean="0">
                <a:solidFill>
                  <a:schemeClr val="accent4">
                    <a:lumMod val="75000"/>
                  </a:schemeClr>
                </a:solidFill>
              </a:rPr>
              <a:t>ustība</a:t>
            </a:r>
            <a:r>
              <a:rPr lang="lv-LV" i="1" dirty="0" smtClean="0">
                <a:solidFill>
                  <a:schemeClr val="accent4">
                    <a:lumMod val="75000"/>
                  </a:schemeClr>
                </a:solidFill>
              </a:rPr>
              <a:t>,</a:t>
            </a:r>
            <a:r>
              <a:rPr lang="lv-LV" dirty="0" smtClean="0">
                <a:solidFill>
                  <a:srgbClr val="0070C0"/>
                </a:solidFill>
              </a:rPr>
              <a:t> kur</a:t>
            </a:r>
            <a:r>
              <a:rPr lang="en-GB" dirty="0" err="1" smtClean="0">
                <a:solidFill>
                  <a:srgbClr val="0070C0"/>
                </a:solidFill>
              </a:rPr>
              <a:t>ai</a:t>
            </a:r>
            <a:r>
              <a:rPr lang="en-GB" dirty="0" smtClean="0">
                <a:solidFill>
                  <a:srgbClr val="0070C0"/>
                </a:solidFill>
              </a:rPr>
              <a:t> </a:t>
            </a:r>
            <a:r>
              <a:rPr lang="lv-LV" dirty="0" smtClean="0">
                <a:solidFill>
                  <a:srgbClr val="FF0000"/>
                </a:solidFill>
              </a:rPr>
              <a:t>nodaļa</a:t>
            </a:r>
            <a:r>
              <a:rPr lang="lv-LV" dirty="0" smtClean="0">
                <a:solidFill>
                  <a:srgbClr val="00B050"/>
                </a:solidFill>
              </a:rPr>
              <a:t>=12-69</a:t>
            </a:r>
            <a:r>
              <a:rPr lang="lv-LV" dirty="0" smtClean="0"/>
              <a:t> </a:t>
            </a:r>
            <a:r>
              <a:rPr lang="lv-LV" dirty="0" smtClean="0">
                <a:solidFill>
                  <a:srgbClr val="0070C0"/>
                </a:solidFill>
              </a:rPr>
              <a:t>un</a:t>
            </a:r>
            <a:r>
              <a:rPr lang="lv-LV" dirty="0" smtClean="0"/>
              <a:t> </a:t>
            </a:r>
            <a:r>
              <a:rPr lang="lv-LV" dirty="0" smtClean="0">
                <a:solidFill>
                  <a:srgbClr val="FF0000"/>
                </a:solidFill>
              </a:rPr>
              <a:t>npk</a:t>
            </a:r>
            <a:r>
              <a:rPr lang="lv-LV" dirty="0" smtClean="0">
                <a:solidFill>
                  <a:srgbClr val="00B050"/>
                </a:solidFill>
              </a:rPr>
              <a:t>=*</a:t>
            </a:r>
            <a:r>
              <a:rPr lang="lv-LV" dirty="0" smtClean="0"/>
              <a:t> </a:t>
            </a:r>
            <a:r>
              <a:rPr lang="lv-LV" dirty="0" smtClean="0">
                <a:solidFill>
                  <a:srgbClr val="0070C0"/>
                </a:solidFill>
              </a:rPr>
              <a:t>un</a:t>
            </a:r>
            <a:r>
              <a:rPr lang="lv-LV" dirty="0" smtClean="0"/>
              <a:t> </a:t>
            </a:r>
            <a:r>
              <a:rPr lang="lv-LV" dirty="0" smtClean="0">
                <a:solidFill>
                  <a:srgbClr val="FF0000"/>
                </a:solidFill>
              </a:rPr>
              <a:t>epizode</a:t>
            </a:r>
            <a:r>
              <a:rPr lang="lv-LV" dirty="0" smtClean="0">
                <a:solidFill>
                  <a:srgbClr val="00B050"/>
                </a:solidFill>
              </a:rPr>
              <a:t>.</a:t>
            </a:r>
            <a:r>
              <a:rPr lang="lv-LV" dirty="0" smtClean="0">
                <a:solidFill>
                  <a:srgbClr val="FF0000"/>
                </a:solidFill>
              </a:rPr>
              <a:t>izrIem</a:t>
            </a:r>
            <a:r>
              <a:rPr lang="lv-LV" dirty="0" smtClean="0">
                <a:solidFill>
                  <a:srgbClr val="00B050"/>
                </a:solidFill>
              </a:rPr>
              <a:t>.</a:t>
            </a:r>
            <a:r>
              <a:rPr lang="lv-LV" dirty="0" smtClean="0">
                <a:solidFill>
                  <a:srgbClr val="FF0000"/>
                </a:solidFill>
              </a:rPr>
              <a:t>iemeslaKods</a:t>
            </a:r>
            <a:r>
              <a:rPr lang="lv-LV" dirty="0" smtClean="0">
                <a:solidFill>
                  <a:srgbClr val="00B050"/>
                </a:solidFill>
              </a:rPr>
              <a:t>=3</a:t>
            </a:r>
          </a:p>
          <a:p>
            <a:pPr marL="0" indent="0">
              <a:buNone/>
            </a:pPr>
            <a:r>
              <a:rPr lang="lv-LV" i="1" dirty="0">
                <a:solidFill>
                  <a:srgbClr val="7030A0"/>
                </a:solidFill>
              </a:rPr>
              <a:t> </a:t>
            </a:r>
            <a:r>
              <a:rPr lang="lv-LV" i="1" dirty="0" smtClean="0">
                <a:solidFill>
                  <a:srgbClr val="7030A0"/>
                </a:solidFill>
              </a:rPr>
              <a:t>                                                      - mūsu vaicājumu valodā</a:t>
            </a:r>
            <a:endParaRPr lang="en-GB" i="1" dirty="0" smtClean="0">
              <a:solidFill>
                <a:srgbClr val="7030A0"/>
              </a:solidFill>
            </a:endParaRPr>
          </a:p>
          <a:p>
            <a:endParaRPr lang="lv-LV" dirty="0" smtClean="0">
              <a:solidFill>
                <a:srgbClr val="0070C0"/>
              </a:solidFill>
            </a:endParaRP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230319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dirty="0">
              <a:solidFill>
                <a:prstClr val="black">
                  <a:tint val="75000"/>
                </a:prstClr>
              </a:solidFill>
            </a:endParaRPr>
          </a:p>
        </p:txBody>
      </p:sp>
      <p:sp>
        <p:nvSpPr>
          <p:cNvPr id="5" name="TextBox 4"/>
          <p:cNvSpPr txBox="1"/>
          <p:nvPr/>
        </p:nvSpPr>
        <p:spPr>
          <a:xfrm>
            <a:off x="178878" y="1143000"/>
            <a:ext cx="8812722" cy="5262979"/>
          </a:xfrm>
          <a:prstGeom prst="rect">
            <a:avLst/>
          </a:prstGeom>
          <a:noFill/>
        </p:spPr>
        <p:txBody>
          <a:bodyPr wrap="square" rtlCol="0">
            <a:spAutoFit/>
          </a:bodyPr>
          <a:lstStyle/>
          <a:p>
            <a:r>
              <a:rPr lang="lv-LV" sz="1400" b="1" dirty="0">
                <a:solidFill>
                  <a:srgbClr val="00B050"/>
                </a:solidFill>
              </a:rPr>
              <a:t>[</a:t>
            </a:r>
            <a:r>
              <a:rPr lang="lv-LV" sz="1400" b="1" u="sng" dirty="0">
                <a:solidFill>
                  <a:prstClr val="black"/>
                </a:solidFill>
              </a:rPr>
              <a:t>parād</a:t>
            </a:r>
            <a:r>
              <a:rPr lang="lv-LV" sz="1400" dirty="0">
                <a:solidFill>
                  <a:prstClr val="black"/>
                </a:solidFill>
              </a:rPr>
              <a:t>īt </a:t>
            </a:r>
            <a:r>
              <a:rPr lang="lv-LV" sz="1400" b="1" u="sng" dirty="0">
                <a:solidFill>
                  <a:srgbClr val="00B050"/>
                </a:solidFill>
              </a:rPr>
              <a:t>/</a:t>
            </a:r>
            <a:r>
              <a:rPr lang="lv-LV" sz="1400" b="1" u="sng" dirty="0">
                <a:solidFill>
                  <a:prstClr val="black"/>
                </a:solidFill>
              </a:rPr>
              <a:t> pilnparād</a:t>
            </a:r>
            <a:r>
              <a:rPr lang="lv-LV" sz="1400" dirty="0">
                <a:solidFill>
                  <a:prstClr val="black"/>
                </a:solidFill>
              </a:rPr>
              <a:t>īt</a:t>
            </a:r>
            <a:r>
              <a:rPr lang="lv-LV" sz="1400" b="1" dirty="0">
                <a:solidFill>
                  <a:srgbClr val="00B050"/>
                </a:solidFill>
              </a:rPr>
              <a:t> ] </a:t>
            </a:r>
            <a:r>
              <a:rPr lang="lv-LV" sz="1400" dirty="0">
                <a:solidFill>
                  <a:prstClr val="black"/>
                </a:solidFill>
              </a:rPr>
              <a:t> </a:t>
            </a:r>
            <a:r>
              <a:rPr lang="lv-LV" sz="1400" b="1" dirty="0">
                <a:solidFill>
                  <a:srgbClr val="00B050"/>
                </a:solidFill>
              </a:rPr>
              <a:t>[</a:t>
            </a:r>
            <a:r>
              <a:rPr lang="lv-LV" sz="1400" dirty="0">
                <a:solidFill>
                  <a:srgbClr val="4F81BD"/>
                </a:solidFill>
              </a:rPr>
              <a:t>10</a:t>
            </a:r>
            <a:r>
              <a:rPr lang="lv-LV" sz="1400" b="1" dirty="0">
                <a:solidFill>
                  <a:prstClr val="black"/>
                </a:solidFill>
              </a:rPr>
              <a:t> </a:t>
            </a:r>
            <a:r>
              <a:rPr lang="lv-LV" sz="1400" b="1" dirty="0">
                <a:solidFill>
                  <a:srgbClr val="00B050"/>
                </a:solidFill>
              </a:rPr>
              <a:t>/</a:t>
            </a:r>
            <a:r>
              <a:rPr lang="lv-LV" sz="1400" b="1" dirty="0">
                <a:solidFill>
                  <a:prstClr val="black"/>
                </a:solidFill>
              </a:rPr>
              <a:t> </a:t>
            </a:r>
            <a:r>
              <a:rPr lang="lv-LV" sz="1400" b="1" u="sng" dirty="0">
                <a:solidFill>
                  <a:prstClr val="black"/>
                </a:solidFill>
              </a:rPr>
              <a:t>visas</a:t>
            </a:r>
            <a:r>
              <a:rPr lang="lv-LV" sz="1400" b="1" dirty="0">
                <a:solidFill>
                  <a:srgbClr val="00B050"/>
                </a:solidFill>
              </a:rPr>
              <a:t>]</a:t>
            </a:r>
            <a:r>
              <a:rPr lang="lv-LV" sz="1400" dirty="0">
                <a:solidFill>
                  <a:prstClr val="black"/>
                </a:solidFill>
              </a:rPr>
              <a:t> </a:t>
            </a:r>
            <a:r>
              <a:rPr lang="lv-LV" sz="1400" dirty="0">
                <a:solidFill>
                  <a:srgbClr val="4F81BD"/>
                </a:solidFill>
              </a:rPr>
              <a:t>Epizodes [e] </a:t>
            </a:r>
            <a:r>
              <a:rPr lang="lv-LV" sz="1400" dirty="0">
                <a:solidFill>
                  <a:prstClr val="black"/>
                </a:solidFill>
              </a:rPr>
              <a:t> </a:t>
            </a:r>
            <a:r>
              <a:rPr lang="lv-LV" sz="1400" b="1" u="sng" dirty="0">
                <a:solidFill>
                  <a:prstClr val="black"/>
                </a:solidFill>
              </a:rPr>
              <a:t>kur</a:t>
            </a:r>
            <a:r>
              <a:rPr lang="lv-LV" sz="1400" b="1" dirty="0">
                <a:solidFill>
                  <a:prstClr val="black"/>
                </a:solidFill>
              </a:rPr>
              <a:t>ām</a:t>
            </a:r>
            <a:r>
              <a:rPr lang="lv-LV" sz="1400" dirty="0">
                <a:solidFill>
                  <a:prstClr val="black"/>
                </a:solidFill>
              </a:rPr>
              <a:t> </a:t>
            </a:r>
            <a:r>
              <a:rPr lang="lv-LV" sz="1400" dirty="0">
                <a:solidFill>
                  <a:srgbClr val="C00000"/>
                </a:solidFill>
              </a:rPr>
              <a:t>&lt;no e -atkar log izt&gt; </a:t>
            </a:r>
            <a:endParaRPr lang="lv-LV" sz="1400" dirty="0" smtClean="0">
              <a:solidFill>
                <a:srgbClr val="C00000"/>
              </a:solidFill>
            </a:endParaRPr>
          </a:p>
          <a:p>
            <a:endParaRPr lang="lv-LV" sz="1400" b="1" u="sng" dirty="0" smtClean="0">
              <a:solidFill>
                <a:prstClr val="black"/>
              </a:solidFill>
            </a:endParaRPr>
          </a:p>
          <a:p>
            <a:endParaRPr lang="lv-LV" sz="1400" b="1" u="sng" dirty="0">
              <a:solidFill>
                <a:prstClr val="black"/>
              </a:solidFill>
            </a:endParaRPr>
          </a:p>
          <a:p>
            <a:r>
              <a:rPr lang="lv-LV" sz="1400" b="1" u="sng" dirty="0" smtClean="0">
                <a:solidFill>
                  <a:prstClr val="black"/>
                </a:solidFill>
              </a:rPr>
              <a:t>skaits</a:t>
            </a:r>
            <a:r>
              <a:rPr lang="lv-LV" sz="1400" dirty="0" smtClean="0">
                <a:solidFill>
                  <a:prstClr val="black"/>
                </a:solidFill>
              </a:rPr>
              <a:t> </a:t>
            </a:r>
            <a:r>
              <a:rPr lang="lv-LV" sz="1400" dirty="0">
                <a:solidFill>
                  <a:srgbClr val="4F81BD"/>
                </a:solidFill>
              </a:rPr>
              <a:t>Epizodēm [e] </a:t>
            </a:r>
            <a:r>
              <a:rPr lang="lv-LV" sz="1400" dirty="0">
                <a:solidFill>
                  <a:prstClr val="black"/>
                </a:solidFill>
              </a:rPr>
              <a:t> </a:t>
            </a:r>
            <a:r>
              <a:rPr lang="lv-LV" sz="1400" b="1" u="sng" dirty="0">
                <a:solidFill>
                  <a:prstClr val="black"/>
                </a:solidFill>
              </a:rPr>
              <a:t>kur</a:t>
            </a:r>
            <a:r>
              <a:rPr lang="lv-LV" sz="1400" b="1" dirty="0">
                <a:solidFill>
                  <a:prstClr val="black"/>
                </a:solidFill>
              </a:rPr>
              <a:t>ām</a:t>
            </a:r>
            <a:r>
              <a:rPr lang="lv-LV" sz="1400" dirty="0">
                <a:solidFill>
                  <a:prstClr val="black"/>
                </a:solidFill>
              </a:rPr>
              <a:t> </a:t>
            </a:r>
            <a:r>
              <a:rPr lang="lv-LV" sz="1400" dirty="0">
                <a:solidFill>
                  <a:srgbClr val="FF0000"/>
                </a:solidFill>
              </a:rPr>
              <a:t>&lt;no e atkar log izt</a:t>
            </a:r>
            <a:r>
              <a:rPr lang="lv-LV" sz="1400" dirty="0" smtClean="0">
                <a:solidFill>
                  <a:srgbClr val="FF0000"/>
                </a:solidFill>
              </a:rPr>
              <a:t>&gt;  </a:t>
            </a:r>
          </a:p>
          <a:p>
            <a:endParaRPr lang="lv-LV" sz="1400" dirty="0">
              <a:solidFill>
                <a:srgbClr val="FF0000"/>
              </a:solidFill>
            </a:endParaRPr>
          </a:p>
          <a:p>
            <a:r>
              <a:rPr lang="lv-LV" sz="1400" dirty="0" smtClean="0">
                <a:solidFill>
                  <a:srgbClr val="FF0000"/>
                </a:solidFill>
              </a:rPr>
              <a:t>                                                                                                                                  </a:t>
            </a:r>
            <a:r>
              <a:rPr lang="lv-LV" sz="1400" dirty="0" smtClean="0">
                <a:solidFill>
                  <a:schemeClr val="accent5">
                    <a:lumMod val="20000"/>
                    <a:lumOff val="80000"/>
                  </a:schemeClr>
                </a:solidFill>
              </a:rPr>
              <a:t>_</a:t>
            </a:r>
          </a:p>
          <a:p>
            <a:pPr lvl="0"/>
            <a:r>
              <a:rPr lang="lv-LV" sz="1400" b="1" dirty="0" smtClean="0">
                <a:solidFill>
                  <a:srgbClr val="00B050"/>
                </a:solidFill>
              </a:rPr>
              <a:t>[</a:t>
            </a:r>
            <a:r>
              <a:rPr lang="lv-LV" sz="1400" b="1" u="sng" dirty="0" smtClean="0">
                <a:solidFill>
                  <a:prstClr val="black"/>
                </a:solidFill>
              </a:rPr>
              <a:t>max</a:t>
            </a:r>
            <a:r>
              <a:rPr lang="lv-LV" sz="1400" b="1" u="sng" dirty="0" smtClean="0">
                <a:solidFill>
                  <a:srgbClr val="00B050"/>
                </a:solidFill>
              </a:rPr>
              <a:t>/</a:t>
            </a:r>
            <a:r>
              <a:rPr lang="lv-LV" sz="1400" b="1" u="sng" dirty="0" smtClean="0">
                <a:solidFill>
                  <a:prstClr val="black"/>
                </a:solidFill>
              </a:rPr>
              <a:t>min</a:t>
            </a:r>
            <a:r>
              <a:rPr lang="lv-LV" sz="1400" b="1" u="sng" dirty="0" smtClean="0">
                <a:solidFill>
                  <a:srgbClr val="00B050"/>
                </a:solidFill>
              </a:rPr>
              <a:t>/</a:t>
            </a:r>
            <a:r>
              <a:rPr lang="lv-LV" sz="1400" b="1" u="sng" dirty="0" smtClean="0">
                <a:solidFill>
                  <a:prstClr val="black"/>
                </a:solidFill>
              </a:rPr>
              <a:t>biež</a:t>
            </a:r>
            <a:r>
              <a:rPr lang="lv-LV" sz="1400" b="1" u="sng" dirty="0" smtClean="0">
                <a:solidFill>
                  <a:srgbClr val="00B050"/>
                </a:solidFill>
              </a:rPr>
              <a:t>/</a:t>
            </a:r>
            <a:r>
              <a:rPr lang="lv-LV" sz="1400" b="1" u="sng" dirty="0" smtClean="0">
                <a:solidFill>
                  <a:prstClr val="black"/>
                </a:solidFill>
              </a:rPr>
              <a:t>vid</a:t>
            </a:r>
            <a:r>
              <a:rPr lang="lv-LV" sz="1400" b="1" u="sng" dirty="0" smtClean="0">
                <a:solidFill>
                  <a:srgbClr val="00B050"/>
                </a:solidFill>
              </a:rPr>
              <a:t>/</a:t>
            </a:r>
            <a:r>
              <a:rPr lang="lv-LV" sz="1400" b="1" u="sng" dirty="0" smtClean="0">
                <a:solidFill>
                  <a:prstClr val="black"/>
                </a:solidFill>
              </a:rPr>
              <a:t>sum</a:t>
            </a:r>
            <a:r>
              <a:rPr lang="lv-LV" sz="1400" b="1" dirty="0" smtClean="0">
                <a:solidFill>
                  <a:srgbClr val="00B050"/>
                </a:solidFill>
              </a:rPr>
              <a:t> ]  </a:t>
            </a:r>
            <a:r>
              <a:rPr lang="lv-LV" sz="1400" b="1" dirty="0"/>
              <a:t>/</a:t>
            </a:r>
            <a:r>
              <a:rPr lang="lv-LV" sz="1400" dirty="0" smtClean="0">
                <a:solidFill>
                  <a:srgbClr val="FF0000"/>
                </a:solidFill>
              </a:rPr>
              <a:t>&lt;</a:t>
            </a:r>
            <a:r>
              <a:rPr lang="lv-LV" sz="1400" dirty="0">
                <a:solidFill>
                  <a:srgbClr val="FF0000"/>
                </a:solidFill>
              </a:rPr>
              <a:t>e-atr vai </a:t>
            </a:r>
            <a:r>
              <a:rPr lang="lv-LV" sz="1400" dirty="0" smtClean="0">
                <a:solidFill>
                  <a:srgbClr val="FF0000"/>
                </a:solidFill>
              </a:rPr>
              <a:t> e-skalara </a:t>
            </a:r>
            <a:r>
              <a:rPr lang="lv-LV" sz="1400" dirty="0">
                <a:solidFill>
                  <a:srgbClr val="FF0000"/>
                </a:solidFill>
              </a:rPr>
              <a:t>izt</a:t>
            </a:r>
            <a:r>
              <a:rPr lang="lv-LV" sz="1400" i="1" dirty="0" smtClean="0">
                <a:solidFill>
                  <a:srgbClr val="FF0000"/>
                </a:solidFill>
              </a:rPr>
              <a:t>&gt;</a:t>
            </a:r>
            <a:r>
              <a:rPr lang="lv-LV" sz="1400" b="1" dirty="0">
                <a:solidFill>
                  <a:prstClr val="black"/>
                </a:solidFill>
              </a:rPr>
              <a:t>/</a:t>
            </a:r>
            <a:r>
              <a:rPr lang="lv-LV" sz="1400" b="1" i="1" dirty="0" smtClean="0">
                <a:solidFill>
                  <a:srgbClr val="00B050"/>
                </a:solidFill>
              </a:rPr>
              <a:t> </a:t>
            </a:r>
            <a:r>
              <a:rPr lang="lv-LV" sz="1400" dirty="0" smtClean="0">
                <a:solidFill>
                  <a:srgbClr val="4F81BD"/>
                </a:solidFill>
              </a:rPr>
              <a:t>Epizodes </a:t>
            </a:r>
            <a:r>
              <a:rPr lang="lv-LV" sz="1400" dirty="0">
                <a:solidFill>
                  <a:srgbClr val="4F81BD"/>
                </a:solidFill>
              </a:rPr>
              <a:t>[e]  </a:t>
            </a:r>
            <a:r>
              <a:rPr lang="lv-LV" sz="1400" b="1" u="sng" dirty="0">
                <a:solidFill>
                  <a:prstClr val="black"/>
                </a:solidFill>
              </a:rPr>
              <a:t>kur</a:t>
            </a:r>
            <a:r>
              <a:rPr lang="lv-LV" sz="1400" b="1" dirty="0">
                <a:solidFill>
                  <a:prstClr val="black"/>
                </a:solidFill>
              </a:rPr>
              <a:t>ām</a:t>
            </a:r>
            <a:r>
              <a:rPr lang="lv-LV" sz="1400" dirty="0">
                <a:solidFill>
                  <a:prstClr val="black"/>
                </a:solidFill>
              </a:rPr>
              <a:t> </a:t>
            </a:r>
            <a:r>
              <a:rPr lang="lv-LV" sz="1400" dirty="0">
                <a:solidFill>
                  <a:srgbClr val="FF0000"/>
                </a:solidFill>
              </a:rPr>
              <a:t>&lt;no e -atkar log izt</a:t>
            </a:r>
            <a:r>
              <a:rPr lang="lv-LV" sz="1400" dirty="0" smtClean="0">
                <a:solidFill>
                  <a:srgbClr val="FF0000"/>
                </a:solidFill>
              </a:rPr>
              <a:t>&gt;                      </a:t>
            </a:r>
            <a:endParaRPr lang="lv-LV" sz="1400" b="1" dirty="0">
              <a:solidFill>
                <a:srgbClr val="00B050"/>
              </a:solidFill>
            </a:endParaRPr>
          </a:p>
          <a:p>
            <a:endParaRPr lang="lv-LV" sz="1400" dirty="0" smtClean="0">
              <a:solidFill>
                <a:srgbClr val="C00000"/>
              </a:solidFill>
            </a:endParaRPr>
          </a:p>
          <a:p>
            <a:endParaRPr lang="lv-LV" sz="1400" dirty="0">
              <a:solidFill>
                <a:prstClr val="black"/>
              </a:solidFill>
            </a:endParaRPr>
          </a:p>
          <a:p>
            <a:r>
              <a:rPr lang="lv-LV" sz="1400" b="1" u="sng" dirty="0" smtClean="0">
                <a:solidFill>
                  <a:prstClr val="black"/>
                </a:solidFill>
              </a:rPr>
              <a:t>atrast</a:t>
            </a:r>
            <a:r>
              <a:rPr lang="lv-LV" sz="1400" dirty="0" smtClean="0">
                <a:solidFill>
                  <a:prstClr val="black"/>
                </a:solidFill>
              </a:rPr>
              <a:t>  </a:t>
            </a:r>
            <a:r>
              <a:rPr lang="lv-LV" sz="1400" b="1" dirty="0">
                <a:solidFill>
                  <a:srgbClr val="00B050"/>
                </a:solidFill>
              </a:rPr>
              <a:t>[</a:t>
            </a:r>
            <a:r>
              <a:rPr lang="lv-LV" sz="1400" dirty="0">
                <a:solidFill>
                  <a:srgbClr val="4F81BD"/>
                </a:solidFill>
              </a:rPr>
              <a:t>10</a:t>
            </a:r>
            <a:r>
              <a:rPr lang="lv-LV" sz="1400" b="1" dirty="0">
                <a:solidFill>
                  <a:prstClr val="black"/>
                </a:solidFill>
              </a:rPr>
              <a:t> </a:t>
            </a:r>
            <a:r>
              <a:rPr lang="lv-LV" sz="1400" b="1" dirty="0">
                <a:solidFill>
                  <a:srgbClr val="00B050"/>
                </a:solidFill>
              </a:rPr>
              <a:t>/</a:t>
            </a:r>
            <a:r>
              <a:rPr lang="lv-LV" sz="1400" b="1" dirty="0">
                <a:solidFill>
                  <a:prstClr val="black"/>
                </a:solidFill>
              </a:rPr>
              <a:t> </a:t>
            </a:r>
            <a:r>
              <a:rPr lang="lv-LV" sz="1400" b="1" u="sng" dirty="0">
                <a:solidFill>
                  <a:prstClr val="black"/>
                </a:solidFill>
              </a:rPr>
              <a:t>visas</a:t>
            </a:r>
            <a:r>
              <a:rPr lang="lv-LV" sz="1400" b="1" dirty="0">
                <a:solidFill>
                  <a:srgbClr val="00B050"/>
                </a:solidFill>
              </a:rPr>
              <a:t>]</a:t>
            </a:r>
            <a:r>
              <a:rPr lang="lv-LV" sz="1400" dirty="0">
                <a:solidFill>
                  <a:prstClr val="black"/>
                </a:solidFill>
              </a:rPr>
              <a:t> </a:t>
            </a:r>
            <a:r>
              <a:rPr lang="lv-LV" sz="1400" dirty="0">
                <a:solidFill>
                  <a:srgbClr val="4F81BD"/>
                </a:solidFill>
              </a:rPr>
              <a:t>Epizodes </a:t>
            </a:r>
            <a:r>
              <a:rPr lang="lv-LV" sz="1400" dirty="0" smtClean="0">
                <a:solidFill>
                  <a:srgbClr val="4F81BD"/>
                </a:solidFill>
              </a:rPr>
              <a:t>[x] </a:t>
            </a:r>
            <a:r>
              <a:rPr lang="lv-LV" sz="1400" dirty="0" smtClean="0">
                <a:solidFill>
                  <a:prstClr val="black"/>
                </a:solidFill>
              </a:rPr>
              <a:t> </a:t>
            </a:r>
            <a:r>
              <a:rPr lang="lv-LV" sz="1400" b="1" u="sng" dirty="0">
                <a:solidFill>
                  <a:prstClr val="black"/>
                </a:solidFill>
              </a:rPr>
              <a:t>kur</a:t>
            </a:r>
            <a:r>
              <a:rPr lang="lv-LV" sz="1400" b="1" dirty="0">
                <a:solidFill>
                  <a:prstClr val="black"/>
                </a:solidFill>
              </a:rPr>
              <a:t>ām</a:t>
            </a:r>
            <a:r>
              <a:rPr lang="lv-LV" sz="1400" dirty="0">
                <a:solidFill>
                  <a:prstClr val="black"/>
                </a:solidFill>
              </a:rPr>
              <a:t> </a:t>
            </a:r>
            <a:r>
              <a:rPr lang="lv-LV" sz="1400" dirty="0">
                <a:solidFill>
                  <a:srgbClr val="C00000"/>
                </a:solidFill>
              </a:rPr>
              <a:t>&lt;no </a:t>
            </a:r>
            <a:r>
              <a:rPr lang="lv-LV" sz="1400" dirty="0" smtClean="0">
                <a:solidFill>
                  <a:srgbClr val="C00000"/>
                </a:solidFill>
              </a:rPr>
              <a:t>x </a:t>
            </a:r>
            <a:r>
              <a:rPr lang="lv-LV" sz="1400" dirty="0">
                <a:solidFill>
                  <a:srgbClr val="C00000"/>
                </a:solidFill>
              </a:rPr>
              <a:t>-atkar log izt</a:t>
            </a:r>
            <a:r>
              <a:rPr lang="lv-LV" sz="1400" dirty="0" smtClean="0">
                <a:solidFill>
                  <a:srgbClr val="C00000"/>
                </a:solidFill>
              </a:rPr>
              <a:t>&gt; </a:t>
            </a:r>
            <a:r>
              <a:rPr lang="lv-LV" sz="1400" dirty="0" smtClean="0">
                <a:solidFill>
                  <a:prstClr val="black"/>
                </a:solidFill>
              </a:rPr>
              <a:t>, </a:t>
            </a:r>
          </a:p>
          <a:p>
            <a:r>
              <a:rPr lang="lv-LV" sz="1400" dirty="0">
                <a:solidFill>
                  <a:prstClr val="black"/>
                </a:solidFill>
              </a:rPr>
              <a:t> </a:t>
            </a:r>
            <a:r>
              <a:rPr lang="lv-LV" sz="1400" dirty="0" smtClean="0">
                <a:solidFill>
                  <a:prstClr val="black"/>
                </a:solidFill>
              </a:rPr>
              <a:t>                                   </a:t>
            </a:r>
            <a:r>
              <a:rPr lang="lv-LV" sz="1400" b="1" u="sng" dirty="0" smtClean="0">
                <a:solidFill>
                  <a:prstClr val="black"/>
                </a:solidFill>
              </a:rPr>
              <a:t>izveid</a:t>
            </a:r>
            <a:r>
              <a:rPr lang="lv-LV" sz="1400" dirty="0" smtClean="0">
                <a:solidFill>
                  <a:prstClr val="black"/>
                </a:solidFill>
              </a:rPr>
              <a:t>ot tabulu </a:t>
            </a:r>
            <a:r>
              <a:rPr lang="lv-LV" sz="1400" dirty="0" smtClean="0">
                <a:solidFill>
                  <a:srgbClr val="C00000"/>
                </a:solidFill>
              </a:rPr>
              <a:t>&lt;x-atkar izt1&gt; </a:t>
            </a:r>
            <a:r>
              <a:rPr lang="lv-LV" sz="1400" dirty="0" smtClean="0">
                <a:solidFill>
                  <a:prstClr val="black"/>
                </a:solidFill>
              </a:rPr>
              <a:t>(</a:t>
            </a:r>
            <a:r>
              <a:rPr lang="lv-LV" sz="1400" b="1" u="sng" dirty="0" smtClean="0">
                <a:solidFill>
                  <a:prstClr val="black"/>
                </a:solidFill>
              </a:rPr>
              <a:t>kol</a:t>
            </a:r>
            <a:r>
              <a:rPr lang="lv-LV" sz="1400" dirty="0" smtClean="0">
                <a:solidFill>
                  <a:prstClr val="black"/>
                </a:solidFill>
              </a:rPr>
              <a:t>onna </a:t>
            </a:r>
            <a:r>
              <a:rPr lang="lv-LV" sz="1400" dirty="0" smtClean="0">
                <a:solidFill>
                  <a:srgbClr val="4F81BD"/>
                </a:solidFill>
              </a:rPr>
              <a:t>A</a:t>
            </a:r>
            <a:r>
              <a:rPr lang="lv-LV" sz="1400" dirty="0" smtClean="0">
                <a:solidFill>
                  <a:prstClr val="black"/>
                </a:solidFill>
              </a:rPr>
              <a:t>),  </a:t>
            </a:r>
            <a:r>
              <a:rPr lang="lv-LV" sz="1400" dirty="0" smtClean="0">
                <a:solidFill>
                  <a:srgbClr val="C00000"/>
                </a:solidFill>
              </a:rPr>
              <a:t>&lt;x-atkar izt2</a:t>
            </a:r>
            <a:r>
              <a:rPr lang="lv-LV" sz="1400" dirty="0" smtClean="0">
                <a:solidFill>
                  <a:prstClr val="black"/>
                </a:solidFill>
              </a:rPr>
              <a:t>&gt; (</a:t>
            </a:r>
            <a:r>
              <a:rPr lang="lv-LV" sz="1400" b="1" u="sng" dirty="0" smtClean="0">
                <a:solidFill>
                  <a:prstClr val="black"/>
                </a:solidFill>
              </a:rPr>
              <a:t>kol</a:t>
            </a:r>
            <a:r>
              <a:rPr lang="lv-LV" sz="1400" dirty="0" smtClean="0">
                <a:solidFill>
                  <a:prstClr val="black"/>
                </a:solidFill>
              </a:rPr>
              <a:t>onna </a:t>
            </a:r>
            <a:r>
              <a:rPr lang="lv-LV" sz="1400" dirty="0" smtClean="0">
                <a:solidFill>
                  <a:srgbClr val="4F81BD"/>
                </a:solidFill>
              </a:rPr>
              <a:t>B</a:t>
            </a:r>
            <a:r>
              <a:rPr lang="lv-LV" sz="1400" dirty="0" smtClean="0">
                <a:solidFill>
                  <a:prstClr val="black"/>
                </a:solidFill>
              </a:rPr>
              <a:t>),  </a:t>
            </a:r>
            <a:r>
              <a:rPr lang="lv-LV" sz="1400" dirty="0" smtClean="0">
                <a:solidFill>
                  <a:srgbClr val="C00000"/>
                </a:solidFill>
              </a:rPr>
              <a:t>&lt;x-atkar izt3&gt; </a:t>
            </a:r>
            <a:r>
              <a:rPr lang="lv-LV" sz="1400" dirty="0" smtClean="0">
                <a:solidFill>
                  <a:prstClr val="black"/>
                </a:solidFill>
              </a:rPr>
              <a:t>(</a:t>
            </a:r>
            <a:r>
              <a:rPr lang="lv-LV" sz="1400" b="1" u="sng" dirty="0" smtClean="0">
                <a:solidFill>
                  <a:prstClr val="black"/>
                </a:solidFill>
              </a:rPr>
              <a:t>kol</a:t>
            </a:r>
            <a:r>
              <a:rPr lang="lv-LV" sz="1400" dirty="0" smtClean="0">
                <a:solidFill>
                  <a:prstClr val="black"/>
                </a:solidFill>
              </a:rPr>
              <a:t>onna </a:t>
            </a:r>
            <a:r>
              <a:rPr lang="lv-LV" sz="1400" dirty="0" smtClean="0">
                <a:solidFill>
                  <a:srgbClr val="4F81BD"/>
                </a:solidFill>
              </a:rPr>
              <a:t>C</a:t>
            </a:r>
            <a:r>
              <a:rPr lang="lv-LV" sz="1400" dirty="0" smtClean="0">
                <a:solidFill>
                  <a:prstClr val="black"/>
                </a:solidFill>
              </a:rPr>
              <a:t>), </a:t>
            </a:r>
          </a:p>
          <a:p>
            <a:r>
              <a:rPr lang="lv-LV" sz="1400" dirty="0" smtClean="0">
                <a:solidFill>
                  <a:srgbClr val="C00000"/>
                </a:solidFill>
              </a:rPr>
              <a:t>                                    </a:t>
            </a:r>
            <a:r>
              <a:rPr lang="lv-LV" sz="1400" b="1" u="sng" dirty="0" smtClean="0">
                <a:solidFill>
                  <a:prstClr val="black"/>
                </a:solidFill>
              </a:rPr>
              <a:t>atlas</a:t>
            </a:r>
            <a:r>
              <a:rPr lang="lv-LV" sz="1400" dirty="0" smtClean="0">
                <a:solidFill>
                  <a:prstClr val="black"/>
                </a:solidFill>
              </a:rPr>
              <a:t>īt  rindiņas kurām  </a:t>
            </a:r>
            <a:r>
              <a:rPr lang="lv-LV" sz="1400" dirty="0" smtClean="0">
                <a:solidFill>
                  <a:srgbClr val="4F81BD"/>
                </a:solidFill>
              </a:rPr>
              <a:t>C&lt;5</a:t>
            </a:r>
            <a:r>
              <a:rPr lang="lv-LV" sz="1400" dirty="0" smtClean="0">
                <a:solidFill>
                  <a:prstClr val="black"/>
                </a:solidFill>
              </a:rPr>
              <a:t>,</a:t>
            </a:r>
            <a:r>
              <a:rPr lang="lv-LV" sz="1400" dirty="0" smtClean="0">
                <a:solidFill>
                  <a:srgbClr val="C00000"/>
                </a:solidFill>
              </a:rPr>
              <a:t>  </a:t>
            </a:r>
          </a:p>
          <a:p>
            <a:r>
              <a:rPr lang="lv-LV" sz="1400" dirty="0">
                <a:solidFill>
                  <a:srgbClr val="C00000"/>
                </a:solidFill>
              </a:rPr>
              <a:t> </a:t>
            </a:r>
            <a:r>
              <a:rPr lang="lv-LV" sz="1400" dirty="0" smtClean="0">
                <a:solidFill>
                  <a:srgbClr val="C00000"/>
                </a:solidFill>
              </a:rPr>
              <a:t>                                   </a:t>
            </a:r>
            <a:r>
              <a:rPr lang="lv-LV" sz="1400" b="1" u="sng" dirty="0" smtClean="0">
                <a:solidFill>
                  <a:prstClr val="black"/>
                </a:solidFill>
              </a:rPr>
              <a:t>sakārt</a:t>
            </a:r>
            <a:r>
              <a:rPr lang="lv-LV" sz="1400" dirty="0" smtClean="0">
                <a:solidFill>
                  <a:prstClr val="black"/>
                </a:solidFill>
              </a:rPr>
              <a:t>ot </a:t>
            </a:r>
            <a:r>
              <a:rPr lang="lv-LV" sz="1400" dirty="0" smtClean="0">
                <a:solidFill>
                  <a:srgbClr val="C00000"/>
                </a:solidFill>
              </a:rPr>
              <a:t> </a:t>
            </a:r>
            <a:r>
              <a:rPr lang="lv-LV" sz="1400" b="1" dirty="0">
                <a:solidFill>
                  <a:srgbClr val="00B050"/>
                </a:solidFill>
              </a:rPr>
              <a:t>[</a:t>
            </a:r>
            <a:r>
              <a:rPr lang="lv-LV" sz="1400" b="1" u="sng" dirty="0">
                <a:solidFill>
                  <a:prstClr val="black"/>
                </a:solidFill>
              </a:rPr>
              <a:t>au</a:t>
            </a:r>
            <a:r>
              <a:rPr lang="lv-LV" sz="1400" b="1" dirty="0">
                <a:solidFill>
                  <a:prstClr val="black"/>
                </a:solidFill>
              </a:rPr>
              <a:t>g</a:t>
            </a:r>
            <a:r>
              <a:rPr lang="lv-LV" sz="1400" dirty="0">
                <a:solidFill>
                  <a:prstClr val="black"/>
                </a:solidFill>
              </a:rPr>
              <a:t>oši</a:t>
            </a:r>
            <a:r>
              <a:rPr lang="lv-LV" sz="1400" b="1" dirty="0">
                <a:solidFill>
                  <a:srgbClr val="00B050"/>
                </a:solidFill>
              </a:rPr>
              <a:t>/</a:t>
            </a:r>
            <a:r>
              <a:rPr lang="lv-LV" sz="1400" b="1" u="sng" dirty="0">
                <a:solidFill>
                  <a:prstClr val="black"/>
                </a:solidFill>
              </a:rPr>
              <a:t>dilst</a:t>
            </a:r>
            <a:r>
              <a:rPr lang="lv-LV" sz="1400" dirty="0">
                <a:solidFill>
                  <a:prstClr val="black"/>
                </a:solidFill>
              </a:rPr>
              <a:t>oši</a:t>
            </a:r>
            <a:r>
              <a:rPr lang="lv-LV" sz="1400" b="1" dirty="0">
                <a:solidFill>
                  <a:srgbClr val="00B050"/>
                </a:solidFill>
              </a:rPr>
              <a:t>]</a:t>
            </a:r>
            <a:r>
              <a:rPr lang="lv-LV" sz="1400" b="1" dirty="0">
                <a:solidFill>
                  <a:prstClr val="black"/>
                </a:solidFill>
              </a:rPr>
              <a:t> </a:t>
            </a:r>
            <a:r>
              <a:rPr lang="lv-LV" sz="1400" b="1" u="sng" dirty="0">
                <a:solidFill>
                  <a:prstClr val="black"/>
                </a:solidFill>
              </a:rPr>
              <a:t>pēc</a:t>
            </a:r>
            <a:r>
              <a:rPr lang="lv-LV" sz="1400" b="1" dirty="0">
                <a:solidFill>
                  <a:prstClr val="black"/>
                </a:solidFill>
              </a:rPr>
              <a:t>  </a:t>
            </a:r>
            <a:r>
              <a:rPr lang="lv-LV" sz="1400" dirty="0">
                <a:solidFill>
                  <a:prstClr val="black"/>
                </a:solidFill>
              </a:rPr>
              <a:t>kolonnas</a:t>
            </a:r>
            <a:r>
              <a:rPr lang="lv-LV" sz="1400" b="1" dirty="0">
                <a:solidFill>
                  <a:prstClr val="black"/>
                </a:solidFill>
              </a:rPr>
              <a:t> </a:t>
            </a:r>
            <a:r>
              <a:rPr lang="lv-LV" sz="1400" dirty="0" smtClean="0">
                <a:solidFill>
                  <a:srgbClr val="4F81BD"/>
                </a:solidFill>
              </a:rPr>
              <a:t>B, </a:t>
            </a:r>
            <a:r>
              <a:rPr lang="lv-LV" sz="1400" dirty="0" smtClean="0">
                <a:solidFill>
                  <a:prstClr val="black"/>
                </a:solidFill>
              </a:rPr>
              <a:t> </a:t>
            </a:r>
          </a:p>
          <a:p>
            <a:r>
              <a:rPr lang="lv-LV" sz="1400" dirty="0">
                <a:solidFill>
                  <a:prstClr val="black"/>
                </a:solidFill>
              </a:rPr>
              <a:t> </a:t>
            </a:r>
            <a:r>
              <a:rPr lang="lv-LV" sz="1400" dirty="0" smtClean="0">
                <a:solidFill>
                  <a:prstClr val="black"/>
                </a:solidFill>
              </a:rPr>
              <a:t>                                   </a:t>
            </a:r>
            <a:r>
              <a:rPr lang="lv-LV" sz="1400" b="1" u="sng" dirty="0">
                <a:solidFill>
                  <a:prstClr val="black"/>
                </a:solidFill>
              </a:rPr>
              <a:t>atst</a:t>
            </a:r>
            <a:r>
              <a:rPr lang="lv-LV" sz="1400" dirty="0">
                <a:solidFill>
                  <a:prstClr val="black"/>
                </a:solidFill>
              </a:rPr>
              <a:t>āt</a:t>
            </a:r>
            <a:r>
              <a:rPr lang="lv-LV" sz="1400" b="1" dirty="0">
                <a:solidFill>
                  <a:prstClr val="black"/>
                </a:solidFill>
              </a:rPr>
              <a:t>  </a:t>
            </a:r>
            <a:r>
              <a:rPr lang="lv-LV" sz="1400" b="1" dirty="0">
                <a:solidFill>
                  <a:srgbClr val="00B050"/>
                </a:solidFill>
              </a:rPr>
              <a:t>[</a:t>
            </a:r>
            <a:r>
              <a:rPr lang="lv-LV" sz="1400" b="1" u="sng" dirty="0" smtClean="0">
                <a:solidFill>
                  <a:prstClr val="black"/>
                </a:solidFill>
              </a:rPr>
              <a:t>pirm</a:t>
            </a:r>
            <a:r>
              <a:rPr lang="lv-LV" sz="1400" dirty="0" smtClean="0">
                <a:solidFill>
                  <a:prstClr val="black"/>
                </a:solidFill>
              </a:rPr>
              <a:t>ās</a:t>
            </a:r>
            <a:r>
              <a:rPr lang="lv-LV" sz="1400" b="1" dirty="0" smtClean="0">
                <a:solidFill>
                  <a:srgbClr val="00B050"/>
                </a:solidFill>
              </a:rPr>
              <a:t>/</a:t>
            </a:r>
            <a:r>
              <a:rPr lang="lv-LV" sz="1400" b="1" u="sng" dirty="0" smtClean="0">
                <a:solidFill>
                  <a:prstClr val="black"/>
                </a:solidFill>
              </a:rPr>
              <a:t>pēd</a:t>
            </a:r>
            <a:r>
              <a:rPr lang="lv-LV" sz="1400" dirty="0" smtClean="0">
                <a:solidFill>
                  <a:prstClr val="black"/>
                </a:solidFill>
              </a:rPr>
              <a:t>ējās</a:t>
            </a:r>
            <a:r>
              <a:rPr lang="lv-LV" sz="1400" b="1" dirty="0">
                <a:solidFill>
                  <a:srgbClr val="00B050"/>
                </a:solidFill>
              </a:rPr>
              <a:t>]</a:t>
            </a:r>
            <a:r>
              <a:rPr lang="lv-LV" sz="1400" b="1" dirty="0">
                <a:solidFill>
                  <a:prstClr val="black"/>
                </a:solidFill>
              </a:rPr>
              <a:t>  </a:t>
            </a:r>
            <a:r>
              <a:rPr lang="lv-LV" sz="1400" dirty="0">
                <a:solidFill>
                  <a:srgbClr val="4F81BD"/>
                </a:solidFill>
              </a:rPr>
              <a:t>5</a:t>
            </a:r>
            <a:r>
              <a:rPr lang="lv-LV" sz="1400" dirty="0">
                <a:solidFill>
                  <a:prstClr val="black"/>
                </a:solidFill>
              </a:rPr>
              <a:t> </a:t>
            </a:r>
            <a:r>
              <a:rPr lang="lv-LV" sz="1400" dirty="0" smtClean="0">
                <a:solidFill>
                  <a:prstClr val="black"/>
                </a:solidFill>
              </a:rPr>
              <a:t>rindiņas</a:t>
            </a:r>
          </a:p>
          <a:p>
            <a:endParaRPr lang="lv-LV" sz="1400" dirty="0" smtClean="0">
              <a:solidFill>
                <a:prstClr val="black"/>
              </a:solidFill>
            </a:endParaRPr>
          </a:p>
          <a:p>
            <a:endParaRPr lang="lv-LV" sz="1400" dirty="0" smtClean="0">
              <a:solidFill>
                <a:prstClr val="black"/>
              </a:solidFill>
            </a:endParaRPr>
          </a:p>
          <a:p>
            <a:r>
              <a:rPr lang="lv-LV" sz="1400" b="1" u="sng" dirty="0" smtClean="0">
                <a:solidFill>
                  <a:prstClr val="black"/>
                </a:solidFill>
              </a:rPr>
              <a:t>atrast</a:t>
            </a:r>
            <a:r>
              <a:rPr lang="lv-LV" sz="1400" b="1" dirty="0" smtClean="0">
                <a:solidFill>
                  <a:prstClr val="black"/>
                </a:solidFill>
              </a:rPr>
              <a:t> </a:t>
            </a:r>
            <a:r>
              <a:rPr lang="lv-LV" sz="1400" dirty="0" smtClean="0">
                <a:solidFill>
                  <a:prstClr val="black"/>
                </a:solidFill>
              </a:rPr>
              <a:t> </a:t>
            </a:r>
            <a:r>
              <a:rPr lang="lv-LV" sz="1400" dirty="0">
                <a:solidFill>
                  <a:srgbClr val="4F81BD"/>
                </a:solidFill>
              </a:rPr>
              <a:t>Epizodēm [e] </a:t>
            </a:r>
            <a:r>
              <a:rPr lang="lv-LV" sz="1400" dirty="0" smtClean="0">
                <a:solidFill>
                  <a:srgbClr val="4F81BD"/>
                </a:solidFill>
              </a:rPr>
              <a:t>,</a:t>
            </a:r>
            <a:r>
              <a:rPr lang="lv-LV" sz="1400" dirty="0" smtClean="0">
                <a:solidFill>
                  <a:prstClr val="black"/>
                </a:solidFill>
              </a:rPr>
              <a:t> </a:t>
            </a:r>
            <a:r>
              <a:rPr lang="lv-LV" sz="1400" b="1" u="sng" dirty="0">
                <a:solidFill>
                  <a:prstClr val="black"/>
                </a:solidFill>
              </a:rPr>
              <a:t>kur</a:t>
            </a:r>
            <a:r>
              <a:rPr lang="lv-LV" sz="1400" dirty="0">
                <a:solidFill>
                  <a:prstClr val="black"/>
                </a:solidFill>
              </a:rPr>
              <a:t>ām </a:t>
            </a:r>
            <a:r>
              <a:rPr lang="lv-LV" sz="1400" dirty="0">
                <a:solidFill>
                  <a:srgbClr val="FF0000"/>
                </a:solidFill>
              </a:rPr>
              <a:t>&lt;no e atkar log izt</a:t>
            </a:r>
            <a:r>
              <a:rPr lang="lv-LV" sz="1400" dirty="0" smtClean="0">
                <a:solidFill>
                  <a:srgbClr val="FF0000"/>
                </a:solidFill>
              </a:rPr>
              <a:t>&gt;, </a:t>
            </a:r>
            <a:r>
              <a:rPr lang="lv-LV" sz="1400" b="1" dirty="0" smtClean="0">
                <a:solidFill>
                  <a:srgbClr val="00B050"/>
                </a:solidFill>
              </a:rPr>
              <a:t> </a:t>
            </a:r>
            <a:r>
              <a:rPr lang="lv-LV" sz="1400" b="1" u="sng" dirty="0" smtClean="0">
                <a:solidFill>
                  <a:prstClr val="black"/>
                </a:solidFill>
              </a:rPr>
              <a:t>atrib</a:t>
            </a:r>
            <a:r>
              <a:rPr lang="lv-LV" sz="1400" dirty="0" smtClean="0">
                <a:solidFill>
                  <a:prstClr val="black"/>
                </a:solidFill>
              </a:rPr>
              <a:t>ūta </a:t>
            </a:r>
            <a:r>
              <a:rPr lang="lv-LV" sz="1400" dirty="0">
                <a:solidFill>
                  <a:srgbClr val="FF0000"/>
                </a:solidFill>
              </a:rPr>
              <a:t>&lt;e-atr vai </a:t>
            </a:r>
            <a:r>
              <a:rPr lang="lv-LV" sz="1400" dirty="0" smtClean="0">
                <a:solidFill>
                  <a:srgbClr val="FF0000"/>
                </a:solidFill>
              </a:rPr>
              <a:t>izt</a:t>
            </a:r>
            <a:r>
              <a:rPr lang="lv-LV" sz="1400" dirty="0">
                <a:solidFill>
                  <a:srgbClr val="FF0000"/>
                </a:solidFill>
              </a:rPr>
              <a:t>&gt; </a:t>
            </a:r>
            <a:r>
              <a:rPr lang="lv-LV" sz="1400" dirty="0">
                <a:solidFill>
                  <a:prstClr val="black"/>
                </a:solidFill>
              </a:rPr>
              <a:t> </a:t>
            </a:r>
            <a:r>
              <a:rPr lang="lv-LV" sz="1400" b="1" dirty="0" smtClean="0">
                <a:solidFill>
                  <a:srgbClr val="00B050"/>
                </a:solidFill>
              </a:rPr>
              <a:t>[</a:t>
            </a:r>
            <a:r>
              <a:rPr lang="lv-LV" sz="1400" dirty="0">
                <a:solidFill>
                  <a:srgbClr val="4F81BD"/>
                </a:solidFill>
              </a:rPr>
              <a:t>10</a:t>
            </a:r>
            <a:r>
              <a:rPr lang="lv-LV" sz="1400" b="1" dirty="0">
                <a:solidFill>
                  <a:prstClr val="black"/>
                </a:solidFill>
              </a:rPr>
              <a:t> </a:t>
            </a:r>
            <a:r>
              <a:rPr lang="lv-LV" sz="1400" b="1" dirty="0">
                <a:solidFill>
                  <a:srgbClr val="00B050"/>
                </a:solidFill>
              </a:rPr>
              <a:t>/</a:t>
            </a:r>
            <a:r>
              <a:rPr lang="lv-LV" sz="1400" b="1" dirty="0">
                <a:solidFill>
                  <a:prstClr val="black"/>
                </a:solidFill>
              </a:rPr>
              <a:t> </a:t>
            </a:r>
            <a:r>
              <a:rPr lang="lv-LV" sz="1400" b="1" u="sng" dirty="0">
                <a:solidFill>
                  <a:prstClr val="black"/>
                </a:solidFill>
              </a:rPr>
              <a:t>visas</a:t>
            </a:r>
            <a:r>
              <a:rPr lang="lv-LV" sz="1400" b="1" dirty="0">
                <a:solidFill>
                  <a:srgbClr val="00B050"/>
                </a:solidFill>
              </a:rPr>
              <a:t>]</a:t>
            </a:r>
            <a:r>
              <a:rPr lang="lv-LV" sz="1400" dirty="0">
                <a:solidFill>
                  <a:prstClr val="black"/>
                </a:solidFill>
              </a:rPr>
              <a:t> </a:t>
            </a:r>
            <a:r>
              <a:rPr lang="lv-LV" sz="1400" dirty="0" smtClean="0">
                <a:solidFill>
                  <a:prstClr val="black"/>
                </a:solidFill>
              </a:rPr>
              <a:t>atšķirīgās </a:t>
            </a:r>
            <a:r>
              <a:rPr lang="lv-LV" sz="1400" b="1" dirty="0" smtClean="0">
                <a:solidFill>
                  <a:prstClr val="black"/>
                </a:solidFill>
              </a:rPr>
              <a:t> </a:t>
            </a:r>
            <a:r>
              <a:rPr lang="lv-LV" sz="1400" b="1" u="sng" dirty="0" smtClean="0">
                <a:solidFill>
                  <a:prstClr val="black"/>
                </a:solidFill>
              </a:rPr>
              <a:t>vērt</a:t>
            </a:r>
            <a:r>
              <a:rPr lang="lv-LV" sz="1400" dirty="0" smtClean="0">
                <a:solidFill>
                  <a:prstClr val="black"/>
                </a:solidFill>
              </a:rPr>
              <a:t>ības</a:t>
            </a:r>
            <a:r>
              <a:rPr lang="lv-LV" sz="1400" b="1" dirty="0" smtClean="0">
                <a:solidFill>
                  <a:prstClr val="black"/>
                </a:solidFill>
              </a:rPr>
              <a:t>  </a:t>
            </a:r>
            <a:r>
              <a:rPr lang="lv-LV" sz="1400" dirty="0">
                <a:solidFill>
                  <a:srgbClr val="4F81BD"/>
                </a:solidFill>
              </a:rPr>
              <a:t>x </a:t>
            </a:r>
            <a:r>
              <a:rPr lang="lv-LV" sz="1400" b="1" dirty="0" smtClean="0">
                <a:solidFill>
                  <a:prstClr val="black"/>
                </a:solidFill>
              </a:rPr>
              <a:t>, </a:t>
            </a:r>
            <a:r>
              <a:rPr lang="lv-LV" sz="1400" dirty="0" smtClean="0">
                <a:solidFill>
                  <a:srgbClr val="C0504D"/>
                </a:solidFill>
              </a:rPr>
              <a:t>     </a:t>
            </a:r>
            <a:endParaRPr lang="lv-LV" sz="1400" dirty="0">
              <a:solidFill>
                <a:srgbClr val="C0504D"/>
              </a:solidFill>
            </a:endParaRPr>
          </a:p>
          <a:p>
            <a:r>
              <a:rPr lang="lv-LV" sz="1400" b="1" dirty="0" smtClean="0">
                <a:solidFill>
                  <a:prstClr val="black"/>
                </a:solidFill>
              </a:rPr>
              <a:t>                                 </a:t>
            </a:r>
            <a:r>
              <a:rPr lang="lv-LV" sz="1400" dirty="0" smtClean="0">
                <a:solidFill>
                  <a:prstClr val="black"/>
                </a:solidFill>
              </a:rPr>
              <a:t> </a:t>
            </a:r>
            <a:r>
              <a:rPr lang="lv-LV" sz="1400" b="1" u="sng" dirty="0">
                <a:solidFill>
                  <a:prstClr val="black"/>
                </a:solidFill>
              </a:rPr>
              <a:t>izveid</a:t>
            </a:r>
            <a:r>
              <a:rPr lang="lv-LV" sz="1400" dirty="0">
                <a:solidFill>
                  <a:prstClr val="black"/>
                </a:solidFill>
              </a:rPr>
              <a:t>ot tabulu </a:t>
            </a:r>
            <a:r>
              <a:rPr lang="lv-LV" sz="1400" dirty="0" smtClean="0">
                <a:solidFill>
                  <a:prstClr val="black"/>
                </a:solidFill>
              </a:rPr>
              <a:t>  </a:t>
            </a:r>
            <a:r>
              <a:rPr lang="lv-LV" sz="1400" dirty="0" smtClean="0">
                <a:solidFill>
                  <a:srgbClr val="C00000"/>
                </a:solidFill>
              </a:rPr>
              <a:t>&lt;x-atkar izt1</a:t>
            </a:r>
            <a:r>
              <a:rPr lang="lv-LV" sz="1400" dirty="0">
                <a:solidFill>
                  <a:srgbClr val="C00000"/>
                </a:solidFill>
              </a:rPr>
              <a:t>&gt; </a:t>
            </a:r>
            <a:r>
              <a:rPr lang="lv-LV" sz="1400" dirty="0">
                <a:solidFill>
                  <a:prstClr val="black"/>
                </a:solidFill>
              </a:rPr>
              <a:t>(</a:t>
            </a:r>
            <a:r>
              <a:rPr lang="lv-LV" sz="1400" b="1" u="sng" dirty="0">
                <a:solidFill>
                  <a:prstClr val="black"/>
                </a:solidFill>
              </a:rPr>
              <a:t>kol</a:t>
            </a:r>
            <a:r>
              <a:rPr lang="lv-LV" sz="1400" dirty="0">
                <a:solidFill>
                  <a:prstClr val="black"/>
                </a:solidFill>
              </a:rPr>
              <a:t>onna </a:t>
            </a:r>
            <a:r>
              <a:rPr lang="lv-LV" sz="1400" dirty="0">
                <a:solidFill>
                  <a:srgbClr val="4F81BD"/>
                </a:solidFill>
              </a:rPr>
              <a:t>A</a:t>
            </a:r>
            <a:r>
              <a:rPr lang="lv-LV" sz="1400" dirty="0">
                <a:solidFill>
                  <a:prstClr val="black"/>
                </a:solidFill>
              </a:rPr>
              <a:t>),  </a:t>
            </a:r>
            <a:r>
              <a:rPr lang="lv-LV" sz="1400" dirty="0" smtClean="0">
                <a:solidFill>
                  <a:srgbClr val="C00000"/>
                </a:solidFill>
              </a:rPr>
              <a:t>&lt;x-atkar izt2</a:t>
            </a:r>
            <a:r>
              <a:rPr lang="lv-LV" sz="1400" dirty="0">
                <a:solidFill>
                  <a:prstClr val="black"/>
                </a:solidFill>
              </a:rPr>
              <a:t>&gt; (</a:t>
            </a:r>
            <a:r>
              <a:rPr lang="lv-LV" sz="1400" b="1" u="sng" dirty="0">
                <a:solidFill>
                  <a:prstClr val="black"/>
                </a:solidFill>
              </a:rPr>
              <a:t>kol</a:t>
            </a:r>
            <a:r>
              <a:rPr lang="lv-LV" sz="1400" dirty="0">
                <a:solidFill>
                  <a:prstClr val="black"/>
                </a:solidFill>
              </a:rPr>
              <a:t>onna </a:t>
            </a:r>
            <a:r>
              <a:rPr lang="lv-LV" sz="1400" dirty="0">
                <a:solidFill>
                  <a:srgbClr val="4F81BD"/>
                </a:solidFill>
              </a:rPr>
              <a:t>B</a:t>
            </a:r>
            <a:r>
              <a:rPr lang="lv-LV" sz="1400" dirty="0">
                <a:solidFill>
                  <a:prstClr val="black"/>
                </a:solidFill>
              </a:rPr>
              <a:t>),  </a:t>
            </a:r>
            <a:r>
              <a:rPr lang="lv-LV" sz="1400" dirty="0" smtClean="0">
                <a:solidFill>
                  <a:srgbClr val="C00000"/>
                </a:solidFill>
              </a:rPr>
              <a:t>&lt;x-atkar izt3</a:t>
            </a:r>
            <a:r>
              <a:rPr lang="lv-LV" sz="1400" dirty="0">
                <a:solidFill>
                  <a:srgbClr val="C00000"/>
                </a:solidFill>
              </a:rPr>
              <a:t>&gt; </a:t>
            </a:r>
            <a:r>
              <a:rPr lang="lv-LV" sz="1400" dirty="0">
                <a:solidFill>
                  <a:prstClr val="black"/>
                </a:solidFill>
              </a:rPr>
              <a:t>(</a:t>
            </a:r>
            <a:r>
              <a:rPr lang="lv-LV" sz="1400" b="1" u="sng" dirty="0">
                <a:solidFill>
                  <a:prstClr val="black"/>
                </a:solidFill>
              </a:rPr>
              <a:t>kol</a:t>
            </a:r>
            <a:r>
              <a:rPr lang="lv-LV" sz="1400" dirty="0">
                <a:solidFill>
                  <a:prstClr val="black"/>
                </a:solidFill>
              </a:rPr>
              <a:t>onna </a:t>
            </a:r>
            <a:r>
              <a:rPr lang="lv-LV" sz="1400" dirty="0">
                <a:solidFill>
                  <a:srgbClr val="4F81BD"/>
                </a:solidFill>
              </a:rPr>
              <a:t>C</a:t>
            </a:r>
            <a:r>
              <a:rPr lang="lv-LV" sz="1400" dirty="0">
                <a:solidFill>
                  <a:prstClr val="black"/>
                </a:solidFill>
              </a:rPr>
              <a:t>),</a:t>
            </a:r>
            <a:endParaRPr lang="lv-LV" sz="1400" b="1" dirty="0">
              <a:solidFill>
                <a:prstClr val="black"/>
              </a:solidFill>
            </a:endParaRPr>
          </a:p>
          <a:p>
            <a:r>
              <a:rPr lang="lv-LV" sz="1400" dirty="0" smtClean="0">
                <a:solidFill>
                  <a:srgbClr val="C00000"/>
                </a:solidFill>
              </a:rPr>
              <a:t>                                        </a:t>
            </a:r>
            <a:r>
              <a:rPr lang="lv-LV" sz="1400" dirty="0" smtClean="0">
                <a:solidFill>
                  <a:prstClr val="black"/>
                </a:solidFill>
              </a:rPr>
              <a:t>..............................</a:t>
            </a:r>
          </a:p>
          <a:p>
            <a:endParaRPr lang="lv-LV" sz="1400" dirty="0" smtClean="0">
              <a:solidFill>
                <a:prstClr val="black"/>
              </a:solidFill>
            </a:endParaRPr>
          </a:p>
          <a:p>
            <a:r>
              <a:rPr lang="lv-LV" sz="1400" b="1" u="sng" dirty="0">
                <a:solidFill>
                  <a:prstClr val="black"/>
                </a:solidFill>
              </a:rPr>
              <a:t>atrast</a:t>
            </a:r>
            <a:r>
              <a:rPr lang="lv-LV" sz="1400" b="1" dirty="0">
                <a:solidFill>
                  <a:srgbClr val="8064A2"/>
                </a:solidFill>
              </a:rPr>
              <a:t> </a:t>
            </a:r>
            <a:r>
              <a:rPr lang="lv-LV" sz="1400" dirty="0" smtClean="0">
                <a:solidFill>
                  <a:prstClr val="black"/>
                </a:solidFill>
              </a:rPr>
              <a:t> </a:t>
            </a:r>
            <a:r>
              <a:rPr lang="lv-LV" sz="1400" b="1" u="sng" dirty="0">
                <a:solidFill>
                  <a:prstClr val="black"/>
                </a:solidFill>
              </a:rPr>
              <a:t>interv</a:t>
            </a:r>
            <a:r>
              <a:rPr lang="lv-LV" sz="1400" dirty="0">
                <a:solidFill>
                  <a:prstClr val="black"/>
                </a:solidFill>
              </a:rPr>
              <a:t>āla</a:t>
            </a:r>
            <a:r>
              <a:rPr lang="lv-LV" sz="1400" dirty="0">
                <a:solidFill>
                  <a:srgbClr val="4F81BD"/>
                </a:solidFill>
              </a:rPr>
              <a:t> (8–23)</a:t>
            </a:r>
            <a:r>
              <a:rPr lang="lv-LV" sz="1400" dirty="0">
                <a:solidFill>
                  <a:prstClr val="black"/>
                </a:solidFill>
              </a:rPr>
              <a:t> </a:t>
            </a:r>
            <a:r>
              <a:rPr lang="lv-LV" sz="1400" dirty="0" smtClean="0">
                <a:solidFill>
                  <a:prstClr val="black"/>
                </a:solidFill>
              </a:rPr>
              <a:t> </a:t>
            </a:r>
            <a:r>
              <a:rPr lang="lv-LV" sz="1400" b="1" dirty="0" smtClean="0">
                <a:solidFill>
                  <a:srgbClr val="00B050"/>
                </a:solidFill>
              </a:rPr>
              <a:t>[</a:t>
            </a:r>
            <a:r>
              <a:rPr lang="lv-LV" sz="1400" dirty="0">
                <a:solidFill>
                  <a:srgbClr val="4F81BD"/>
                </a:solidFill>
              </a:rPr>
              <a:t>10</a:t>
            </a:r>
            <a:r>
              <a:rPr lang="lv-LV" sz="1400" b="1" dirty="0">
                <a:solidFill>
                  <a:prstClr val="black"/>
                </a:solidFill>
              </a:rPr>
              <a:t> </a:t>
            </a:r>
            <a:r>
              <a:rPr lang="lv-LV" sz="1400" b="1" dirty="0">
                <a:solidFill>
                  <a:srgbClr val="00B050"/>
                </a:solidFill>
              </a:rPr>
              <a:t>/</a:t>
            </a:r>
            <a:r>
              <a:rPr lang="lv-LV" sz="1400" b="1" dirty="0">
                <a:solidFill>
                  <a:prstClr val="black"/>
                </a:solidFill>
              </a:rPr>
              <a:t> </a:t>
            </a:r>
            <a:r>
              <a:rPr lang="lv-LV" sz="1400" b="1" u="sng" dirty="0">
                <a:solidFill>
                  <a:prstClr val="black"/>
                </a:solidFill>
              </a:rPr>
              <a:t>visas</a:t>
            </a:r>
            <a:r>
              <a:rPr lang="lv-LV" sz="1400" b="1" dirty="0" smtClean="0">
                <a:solidFill>
                  <a:srgbClr val="00B050"/>
                </a:solidFill>
              </a:rPr>
              <a:t>]</a:t>
            </a:r>
            <a:r>
              <a:rPr lang="lv-LV" sz="1400" dirty="0" smtClean="0">
                <a:solidFill>
                  <a:prstClr val="black"/>
                </a:solidFill>
              </a:rPr>
              <a:t> </a:t>
            </a:r>
            <a:r>
              <a:rPr lang="lv-LV" sz="1400" b="1" dirty="0" smtClean="0">
                <a:solidFill>
                  <a:prstClr val="black"/>
                </a:solidFill>
              </a:rPr>
              <a:t> </a:t>
            </a:r>
            <a:r>
              <a:rPr lang="lv-LV" sz="1400" b="1" u="sng" dirty="0" smtClean="0">
                <a:solidFill>
                  <a:prstClr val="black"/>
                </a:solidFill>
              </a:rPr>
              <a:t>vērt</a:t>
            </a:r>
            <a:r>
              <a:rPr lang="lv-LV" sz="1400" dirty="0" smtClean="0">
                <a:solidFill>
                  <a:prstClr val="black"/>
                </a:solidFill>
              </a:rPr>
              <a:t>ības</a:t>
            </a:r>
            <a:r>
              <a:rPr lang="lv-LV" sz="1400" b="1" dirty="0" smtClean="0">
                <a:solidFill>
                  <a:prstClr val="black"/>
                </a:solidFill>
              </a:rPr>
              <a:t>  </a:t>
            </a:r>
            <a:r>
              <a:rPr lang="lv-LV" sz="1400" dirty="0" smtClean="0">
                <a:solidFill>
                  <a:srgbClr val="4F81BD"/>
                </a:solidFill>
              </a:rPr>
              <a:t>x</a:t>
            </a:r>
            <a:r>
              <a:rPr lang="lv-LV" sz="1400" dirty="0" smtClean="0">
                <a:solidFill>
                  <a:srgbClr val="C00000"/>
                </a:solidFill>
              </a:rPr>
              <a:t> </a:t>
            </a:r>
            <a:r>
              <a:rPr lang="lv-LV" sz="1400" b="1" dirty="0" smtClean="0">
                <a:solidFill>
                  <a:prstClr val="black"/>
                </a:solidFill>
              </a:rPr>
              <a:t>, </a:t>
            </a:r>
            <a:r>
              <a:rPr lang="lv-LV" sz="1400" dirty="0" smtClean="0">
                <a:solidFill>
                  <a:srgbClr val="C00000"/>
                </a:solidFill>
              </a:rPr>
              <a:t>                   </a:t>
            </a:r>
            <a:endParaRPr lang="lv-LV" sz="1400" dirty="0">
              <a:solidFill>
                <a:prstClr val="black"/>
              </a:solidFill>
            </a:endParaRPr>
          </a:p>
          <a:p>
            <a:r>
              <a:rPr lang="lv-LV" sz="1400" dirty="0" smtClean="0">
                <a:solidFill>
                  <a:srgbClr val="FF0000"/>
                </a:solidFill>
              </a:rPr>
              <a:t>                                 </a:t>
            </a:r>
            <a:r>
              <a:rPr lang="lv-LV" sz="1400" dirty="0" smtClean="0">
                <a:solidFill>
                  <a:prstClr val="black"/>
                </a:solidFill>
              </a:rPr>
              <a:t> </a:t>
            </a:r>
            <a:r>
              <a:rPr lang="lv-LV" sz="1400" b="1" u="sng" dirty="0">
                <a:solidFill>
                  <a:prstClr val="black"/>
                </a:solidFill>
              </a:rPr>
              <a:t>izveid</a:t>
            </a:r>
            <a:r>
              <a:rPr lang="lv-LV" sz="1400" dirty="0">
                <a:solidFill>
                  <a:prstClr val="black"/>
                </a:solidFill>
              </a:rPr>
              <a:t>ot tabulu </a:t>
            </a:r>
            <a:r>
              <a:rPr lang="lv-LV" sz="1400" dirty="0" smtClean="0">
                <a:solidFill>
                  <a:srgbClr val="FF0000"/>
                </a:solidFill>
              </a:rPr>
              <a:t> </a:t>
            </a:r>
            <a:r>
              <a:rPr lang="lv-LV" sz="1400" dirty="0" smtClean="0">
                <a:solidFill>
                  <a:prstClr val="black"/>
                </a:solidFill>
              </a:rPr>
              <a:t> </a:t>
            </a:r>
            <a:r>
              <a:rPr lang="lv-LV" sz="1400" dirty="0" smtClean="0">
                <a:solidFill>
                  <a:srgbClr val="C00000"/>
                </a:solidFill>
              </a:rPr>
              <a:t>&lt;x-atkar izt1</a:t>
            </a:r>
            <a:r>
              <a:rPr lang="lv-LV" sz="1400" dirty="0">
                <a:solidFill>
                  <a:srgbClr val="C00000"/>
                </a:solidFill>
              </a:rPr>
              <a:t>&gt; </a:t>
            </a:r>
            <a:r>
              <a:rPr lang="lv-LV" sz="1400" dirty="0">
                <a:solidFill>
                  <a:prstClr val="black"/>
                </a:solidFill>
              </a:rPr>
              <a:t>(</a:t>
            </a:r>
            <a:r>
              <a:rPr lang="lv-LV" sz="1400" b="1" u="sng" dirty="0">
                <a:solidFill>
                  <a:prstClr val="black"/>
                </a:solidFill>
              </a:rPr>
              <a:t>kol</a:t>
            </a:r>
            <a:r>
              <a:rPr lang="lv-LV" sz="1400" dirty="0">
                <a:solidFill>
                  <a:prstClr val="black"/>
                </a:solidFill>
              </a:rPr>
              <a:t>onna </a:t>
            </a:r>
            <a:r>
              <a:rPr lang="lv-LV" sz="1400" dirty="0">
                <a:solidFill>
                  <a:srgbClr val="4F81BD"/>
                </a:solidFill>
              </a:rPr>
              <a:t>A</a:t>
            </a:r>
            <a:r>
              <a:rPr lang="lv-LV" sz="1400" dirty="0">
                <a:solidFill>
                  <a:prstClr val="black"/>
                </a:solidFill>
              </a:rPr>
              <a:t>),  </a:t>
            </a:r>
            <a:r>
              <a:rPr lang="lv-LV" sz="1400" dirty="0" smtClean="0">
                <a:solidFill>
                  <a:srgbClr val="C00000"/>
                </a:solidFill>
              </a:rPr>
              <a:t>&lt;x-atkar izt2</a:t>
            </a:r>
            <a:r>
              <a:rPr lang="lv-LV" sz="1400" dirty="0">
                <a:solidFill>
                  <a:prstClr val="black"/>
                </a:solidFill>
              </a:rPr>
              <a:t>&gt; (</a:t>
            </a:r>
            <a:r>
              <a:rPr lang="lv-LV" sz="1400" b="1" u="sng" dirty="0">
                <a:solidFill>
                  <a:prstClr val="black"/>
                </a:solidFill>
              </a:rPr>
              <a:t>kol</a:t>
            </a:r>
            <a:r>
              <a:rPr lang="lv-LV" sz="1400" dirty="0">
                <a:solidFill>
                  <a:prstClr val="black"/>
                </a:solidFill>
              </a:rPr>
              <a:t>onna </a:t>
            </a:r>
            <a:r>
              <a:rPr lang="lv-LV" sz="1400" dirty="0">
                <a:solidFill>
                  <a:srgbClr val="4F81BD"/>
                </a:solidFill>
              </a:rPr>
              <a:t>B</a:t>
            </a:r>
            <a:r>
              <a:rPr lang="lv-LV" sz="1400" dirty="0">
                <a:solidFill>
                  <a:prstClr val="black"/>
                </a:solidFill>
              </a:rPr>
              <a:t>),  </a:t>
            </a:r>
            <a:r>
              <a:rPr lang="lv-LV" sz="1400" dirty="0" smtClean="0">
                <a:solidFill>
                  <a:srgbClr val="C00000"/>
                </a:solidFill>
              </a:rPr>
              <a:t>&lt;x-atkar izt3</a:t>
            </a:r>
            <a:r>
              <a:rPr lang="lv-LV" sz="1400" dirty="0">
                <a:solidFill>
                  <a:srgbClr val="C00000"/>
                </a:solidFill>
              </a:rPr>
              <a:t>&gt; </a:t>
            </a:r>
            <a:r>
              <a:rPr lang="lv-LV" sz="1400" dirty="0">
                <a:solidFill>
                  <a:prstClr val="black"/>
                </a:solidFill>
              </a:rPr>
              <a:t>(</a:t>
            </a:r>
            <a:r>
              <a:rPr lang="lv-LV" sz="1400" b="1" u="sng" dirty="0">
                <a:solidFill>
                  <a:prstClr val="black"/>
                </a:solidFill>
              </a:rPr>
              <a:t>kol</a:t>
            </a:r>
            <a:r>
              <a:rPr lang="lv-LV" sz="1400" dirty="0">
                <a:solidFill>
                  <a:prstClr val="black"/>
                </a:solidFill>
              </a:rPr>
              <a:t>onna </a:t>
            </a:r>
            <a:r>
              <a:rPr lang="lv-LV" sz="1400" dirty="0">
                <a:solidFill>
                  <a:srgbClr val="4F81BD"/>
                </a:solidFill>
              </a:rPr>
              <a:t>C</a:t>
            </a:r>
            <a:r>
              <a:rPr lang="lv-LV" sz="1400" dirty="0">
                <a:solidFill>
                  <a:prstClr val="black"/>
                </a:solidFill>
              </a:rPr>
              <a:t>),</a:t>
            </a:r>
            <a:endParaRPr lang="lv-LV" sz="1400" b="1" dirty="0">
              <a:solidFill>
                <a:prstClr val="black"/>
              </a:solidFill>
            </a:endParaRPr>
          </a:p>
          <a:p>
            <a:r>
              <a:rPr lang="lv-LV" sz="1400" dirty="0">
                <a:solidFill>
                  <a:srgbClr val="C00000"/>
                </a:solidFill>
              </a:rPr>
              <a:t>                                        </a:t>
            </a:r>
            <a:r>
              <a:rPr lang="lv-LV" sz="1400" dirty="0" smtClean="0">
                <a:solidFill>
                  <a:prstClr val="black"/>
                </a:solidFill>
              </a:rPr>
              <a:t>..............................</a:t>
            </a:r>
            <a:endParaRPr lang="lv-LV" sz="1400" dirty="0">
              <a:solidFill>
                <a:prstClr val="black"/>
              </a:solidFill>
            </a:endParaRPr>
          </a:p>
          <a:p>
            <a:endParaRPr lang="lv-LV" sz="1400" dirty="0" smtClean="0">
              <a:solidFill>
                <a:schemeClr val="tx2"/>
              </a:solidFill>
            </a:endParaRPr>
          </a:p>
        </p:txBody>
      </p:sp>
      <p:sp>
        <p:nvSpPr>
          <p:cNvPr id="6" name="TextBox 5"/>
          <p:cNvSpPr txBox="1"/>
          <p:nvPr/>
        </p:nvSpPr>
        <p:spPr>
          <a:xfrm>
            <a:off x="381000" y="3671394"/>
            <a:ext cx="761999" cy="400110"/>
          </a:xfrm>
          <a:prstGeom prst="rect">
            <a:avLst/>
          </a:prstGeom>
          <a:noFill/>
        </p:spPr>
        <p:txBody>
          <a:bodyPr wrap="square" rtlCol="0">
            <a:spAutoFit/>
          </a:bodyPr>
          <a:lstStyle/>
          <a:p>
            <a:r>
              <a:rPr lang="lv-LV" sz="1000" dirty="0" smtClean="0">
                <a:solidFill>
                  <a:srgbClr val="00B050"/>
                </a:solidFill>
              </a:rPr>
              <a:t>Var mainīt secību</a:t>
            </a:r>
            <a:endParaRPr lang="lv-LV" sz="1000" dirty="0">
              <a:solidFill>
                <a:srgbClr val="00B050"/>
              </a:solidFill>
            </a:endParaRPr>
          </a:p>
        </p:txBody>
      </p:sp>
      <p:cxnSp>
        <p:nvCxnSpPr>
          <p:cNvPr id="8" name="Straight Arrow Connector 7"/>
          <p:cNvCxnSpPr/>
          <p:nvPr/>
        </p:nvCxnSpPr>
        <p:spPr>
          <a:xfrm>
            <a:off x="1066799" y="3861596"/>
            <a:ext cx="603189" cy="216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6227" y="3813291"/>
            <a:ext cx="533401" cy="48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0600" y="152400"/>
            <a:ext cx="6196376" cy="707886"/>
          </a:xfrm>
          <a:prstGeom prst="rect">
            <a:avLst/>
          </a:prstGeom>
          <a:noFill/>
        </p:spPr>
        <p:txBody>
          <a:bodyPr wrap="none" rtlCol="0">
            <a:spAutoFit/>
          </a:bodyPr>
          <a:lstStyle/>
          <a:p>
            <a:pPr algn="ctr"/>
            <a:r>
              <a:rPr lang="lv-LV" sz="2400" b="1" dirty="0" smtClean="0"/>
              <a:t>6 vaicājumu šabloni, ar kuriem praktiski pietiek</a:t>
            </a:r>
          </a:p>
          <a:p>
            <a:pPr algn="ctr"/>
            <a:r>
              <a:rPr lang="lv-LV" sz="1600" b="1" dirty="0" smtClean="0">
                <a:solidFill>
                  <a:srgbClr val="7030A0"/>
                </a:solidFill>
              </a:rPr>
              <a:t>(šie šabloni būtiski izmanto datu ontoloģijas zvaiznes formu)</a:t>
            </a:r>
            <a:endParaRPr lang="lv-LV" sz="1600" b="1" dirty="0">
              <a:solidFill>
                <a:srgbClr val="7030A0"/>
              </a:solidFill>
            </a:endParaRPr>
          </a:p>
        </p:txBody>
      </p:sp>
      <p:cxnSp>
        <p:nvCxnSpPr>
          <p:cNvPr id="20" name="Straight Arrow Connector 19"/>
          <p:cNvCxnSpPr/>
          <p:nvPr/>
        </p:nvCxnSpPr>
        <p:spPr>
          <a:xfrm flipV="1">
            <a:off x="1076227" y="3648907"/>
            <a:ext cx="574894" cy="164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3504" y="1118857"/>
            <a:ext cx="2138096" cy="1200329"/>
          </a:xfrm>
          <a:prstGeom prst="rect">
            <a:avLst/>
          </a:prstGeom>
          <a:noFill/>
        </p:spPr>
        <p:txBody>
          <a:bodyPr wrap="square" rtlCol="0">
            <a:spAutoFit/>
          </a:bodyPr>
          <a:lstStyle/>
          <a:p>
            <a:r>
              <a:rPr lang="lv-LV" i="1" dirty="0" smtClean="0">
                <a:solidFill>
                  <a:srgbClr val="7030A0"/>
                </a:solidFill>
              </a:rPr>
              <a:t>Ideja no daudzsortīgās predikātu valodas</a:t>
            </a:r>
          </a:p>
          <a:p>
            <a:r>
              <a:rPr lang="lv-LV" i="1" dirty="0" smtClean="0">
                <a:solidFill>
                  <a:srgbClr val="7030A0"/>
                </a:solidFill>
              </a:rPr>
              <a:t>(relāc. </a:t>
            </a:r>
            <a:r>
              <a:rPr lang="lv-LV" i="1" dirty="0">
                <a:solidFill>
                  <a:srgbClr val="7030A0"/>
                </a:solidFill>
              </a:rPr>
              <a:t>a</a:t>
            </a:r>
            <a:r>
              <a:rPr lang="lv-LV" i="1" dirty="0" smtClean="0">
                <a:solidFill>
                  <a:srgbClr val="7030A0"/>
                </a:solidFill>
              </a:rPr>
              <a:t>lgebr. vietā)</a:t>
            </a:r>
            <a:endParaRPr lang="lv-LV" i="1" dirty="0">
              <a:solidFill>
                <a:srgbClr val="7030A0"/>
              </a:solidFill>
            </a:endParaRPr>
          </a:p>
        </p:txBody>
      </p:sp>
      <p:cxnSp>
        <p:nvCxnSpPr>
          <p:cNvPr id="12" name="Straight Arrow Connector 11"/>
          <p:cNvCxnSpPr/>
          <p:nvPr/>
        </p:nvCxnSpPr>
        <p:spPr>
          <a:xfrm flipH="1" flipV="1">
            <a:off x="5334000" y="1447800"/>
            <a:ext cx="1447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48400" y="1676400"/>
            <a:ext cx="533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85240" y="1676400"/>
            <a:ext cx="219656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Tree>
    <p:extLst>
      <p:ext uri="{BB962C8B-B14F-4D97-AF65-F5344CB8AC3E}">
        <p14:creationId xmlns:p14="http://schemas.microsoft.com/office/powerpoint/2010/main" val="1165240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400" dirty="0" smtClean="0"/>
              <a:t>Galvenie rezultāti:</a:t>
            </a:r>
            <a:endParaRPr lang="lv-LV" sz="2400" dirty="0"/>
          </a:p>
        </p:txBody>
      </p:sp>
      <p:sp>
        <p:nvSpPr>
          <p:cNvPr id="3" name="TextBox 2"/>
          <p:cNvSpPr txBox="1"/>
          <p:nvPr/>
        </p:nvSpPr>
        <p:spPr>
          <a:xfrm>
            <a:off x="990601" y="2133600"/>
            <a:ext cx="7162800" cy="1754326"/>
          </a:xfrm>
          <a:prstGeom prst="rect">
            <a:avLst/>
          </a:prstGeom>
          <a:noFill/>
        </p:spPr>
        <p:txBody>
          <a:bodyPr wrap="square" rtlCol="0">
            <a:spAutoFit/>
          </a:bodyPr>
          <a:lstStyle/>
          <a:p>
            <a:pPr marL="285750" indent="-285750">
              <a:buFont typeface="Arial" panose="020B0604020202020204" pitchFamily="34" charset="0"/>
              <a:buChar char="•"/>
            </a:pPr>
            <a:r>
              <a:rPr lang="lv-LV" dirty="0" smtClean="0"/>
              <a:t>Izstrādāta un praktiski aprobēta uz kontrolētās dabīgās valodas principiem balstīta Vaicājumu Valoda (V V)</a:t>
            </a:r>
          </a:p>
          <a:p>
            <a:pPr marL="285750" indent="-285750">
              <a:buFont typeface="Arial" panose="020B0604020202020204" pitchFamily="34" charset="0"/>
              <a:buChar char="•"/>
            </a:pPr>
            <a:r>
              <a:rPr lang="lv-LV" dirty="0" smtClean="0"/>
              <a:t>Izstrādāta uz piemēriem balstīta valodas VV apmācības metode, kas domāta nozares speciālistiem (skat. nākamos slaidus)</a:t>
            </a:r>
          </a:p>
          <a:p>
            <a:pPr marL="285750" indent="-285750">
              <a:buFont typeface="Arial" panose="020B0604020202020204" pitchFamily="34" charset="0"/>
              <a:buChar char="•"/>
            </a:pPr>
            <a:r>
              <a:rPr lang="lv-LV" dirty="0" smtClean="0"/>
              <a:t>Izstrādāta valodas VV formālā definīcija, balstīta uz Definite Clouse Grammars (DCG), domāta formālās analīzes un realizācijas vajadzībām</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19987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990600"/>
            <a:ext cx="8445210" cy="529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329684"/>
            <a:ext cx="5314019" cy="369332"/>
          </a:xfrm>
          <a:prstGeom prst="rect">
            <a:avLst/>
          </a:prstGeom>
          <a:noFill/>
        </p:spPr>
        <p:txBody>
          <a:bodyPr wrap="none" rtlCol="0">
            <a:spAutoFit/>
          </a:bodyPr>
          <a:lstStyle/>
          <a:p>
            <a:r>
              <a:rPr lang="lv-LV" dirty="0" smtClean="0"/>
              <a:t>Vaicājums ar VV rīka prototipu uz BKUS reāliem datiem</a:t>
            </a:r>
            <a:endParaRPr lang="lv-LV" dirty="0"/>
          </a:p>
        </p:txBody>
      </p:sp>
    </p:spTree>
    <p:extLst>
      <p:ext uri="{BB962C8B-B14F-4D97-AF65-F5344CB8AC3E}">
        <p14:creationId xmlns:p14="http://schemas.microsoft.com/office/powerpoint/2010/main" val="100201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96576"/>
            <a:ext cx="8928100" cy="525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447675"/>
            <a:ext cx="5215530" cy="369332"/>
          </a:xfrm>
          <a:prstGeom prst="rect">
            <a:avLst/>
          </a:prstGeom>
          <a:noFill/>
        </p:spPr>
        <p:txBody>
          <a:bodyPr wrap="none" rtlCol="0">
            <a:spAutoFit/>
          </a:bodyPr>
          <a:lstStyle/>
          <a:p>
            <a:r>
              <a:rPr lang="lv-LV" dirty="0" smtClean="0"/>
              <a:t>Apmācība ar piemēriem, izmantojot VV rīka prototipu</a:t>
            </a:r>
            <a:endParaRPr lang="lv-LV" dirty="0"/>
          </a:p>
        </p:txBody>
      </p:sp>
    </p:spTree>
    <p:extLst>
      <p:ext uri="{BB962C8B-B14F-4D97-AF65-F5344CB8AC3E}">
        <p14:creationId xmlns:p14="http://schemas.microsoft.com/office/powerpoint/2010/main" val="235646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3599"/>
            <a:ext cx="8001000" cy="5262979"/>
          </a:xfrm>
          <a:prstGeom prst="rect">
            <a:avLst/>
          </a:prstGeom>
          <a:noFill/>
        </p:spPr>
        <p:txBody>
          <a:bodyPr wrap="square" rtlCol="0">
            <a:spAutoFit/>
          </a:bodyPr>
          <a:lstStyle/>
          <a:p>
            <a:r>
              <a:rPr lang="lv-LV" sz="1400" dirty="0" smtClean="0">
                <a:solidFill>
                  <a:srgbClr val="00B050"/>
                </a:solidFill>
              </a:rPr>
              <a:t>-- Iepazīšanās ar datu ontoloģiju:</a:t>
            </a:r>
          </a:p>
          <a:p>
            <a:r>
              <a:rPr lang="lv-LV" sz="1400" dirty="0" smtClean="0"/>
              <a:t>    "</a:t>
            </a:r>
            <a:r>
              <a:rPr lang="lv-LV" sz="1400" dirty="0"/>
              <a:t>paradit 2 Epizodes",</a:t>
            </a:r>
          </a:p>
          <a:p>
            <a:r>
              <a:rPr lang="lv-LV" sz="1400" dirty="0"/>
              <a:t>    "pilnparādīt 2 Epizodes",</a:t>
            </a:r>
          </a:p>
          <a:p>
            <a:r>
              <a:rPr lang="lv-LV" sz="1400" dirty="0"/>
              <a:t>    "parādīt 2 epizodes, kurām uzņemšanaslaiks.date&gt;=2014.06.25 un uzņemšanaslaiks.date&lt;2014.12.30 un nosārsts.uzvārds=Bērziņa",</a:t>
            </a:r>
          </a:p>
          <a:p>
            <a:r>
              <a:rPr lang="lv-LV" sz="1400" dirty="0"/>
              <a:t>    "atrast visas epizodes, kurām uzņemšanaslaiks.date&gt;=2014.06.25 un uzņemšanaslaiks.date&lt;2014.07.30 un nosārsts.uzvārds=Bērziņa, izveidot tabulu pacients.uzvārds (kolonna Uzvārds), uznemsanaslaiks (kolonna Uznem laiks), izrakstisanaslaiks (kolonna Izrakst laiks), atbarsts.vārds (kolonna AtbildVārds), atbarsts.uzvards (kolonna AtbildUzvārds) ",</a:t>
            </a:r>
          </a:p>
          <a:p>
            <a:r>
              <a:rPr lang="lv-LV" sz="1400" dirty="0"/>
              <a:t>    "atrast visas epizodes x, kurām uzņemšanaslaiks.date&gt;=2014.06.25 un uzņemšanaslaiks.date&lt;2014.07.30 un nosārsts.uzvārds=Bērziņa, izveidot tabulu x.pacients.uzvārds (kolonna Uzvārds), x.uznemsanaslaiks (kolonna Uznem laiks), x.izrakstisanaslaiks (kolonna Izrakst laiks), x.atbarsts.vārds (kolonna AtbildVārds), x.atbarsts.uzvards (kolonna AtbildUzvārds) ", </a:t>
            </a:r>
          </a:p>
          <a:p>
            <a:r>
              <a:rPr lang="lv-LV" sz="1400" dirty="0"/>
              <a:t>   „atrast visas Epizodes x, kurām izrIem.iemeslaKods&lt;&gt;3, izveidot tabulu x.vesturesNum (kol A), (skaits x.Kustibas) (kol B), atlasit rindas kuram B&gt;2, sakārtot dilstoši pēc B, atstāt pirmās 10 rindas”,</a:t>
            </a:r>
          </a:p>
          <a:p>
            <a:r>
              <a:rPr lang="lv-LV" sz="1400" dirty="0"/>
              <a:t>    "atrast visus KBkusārstus, kuriem personasKods.substring(1,4)=3001",</a:t>
            </a:r>
          </a:p>
          <a:p>
            <a:r>
              <a:rPr lang="lv-LV" sz="1400" dirty="0"/>
              <a:t>    "atrast visus KBkusārstus, kuriem personasKods.substring(1,4)=3001, izveidot tabulu vārds, uzvārds",</a:t>
            </a:r>
          </a:p>
          <a:p>
            <a:r>
              <a:rPr lang="lv-LV" sz="1400" dirty="0"/>
              <a:t>    "atrast visus Kbkusārstus, kurim vārds=Arta, izveidot tabulu vārds, uzvārds, personaskods.substring(1,4</a:t>
            </a:r>
            <a:r>
              <a:rPr lang="lv-LV" sz="1400" dirty="0" smtClean="0"/>
              <a:t>)",</a:t>
            </a:r>
          </a:p>
          <a:p>
            <a:r>
              <a:rPr lang="lv-LV" sz="1400" dirty="0" smtClean="0">
                <a:solidFill>
                  <a:srgbClr val="00B050"/>
                </a:solidFill>
              </a:rPr>
              <a:t>-- piemēri par elementu skaitu dažādās klasēs:</a:t>
            </a:r>
            <a:endParaRPr lang="lv-LV" sz="1400" dirty="0">
              <a:solidFill>
                <a:srgbClr val="00B050"/>
              </a:solidFill>
            </a:endParaRPr>
          </a:p>
          <a:p>
            <a:r>
              <a:rPr lang="lv-LV" sz="1400" dirty="0"/>
              <a:t>    "skaits kustības, kurām nodaļa=12-69",</a:t>
            </a:r>
          </a:p>
          <a:p>
            <a:r>
              <a:rPr lang="lv-LV" sz="1400" dirty="0"/>
              <a:t>    "skaits Epizodes, kurām eksistē Kustiba, kurai nodala=12-69",</a:t>
            </a:r>
          </a:p>
          <a:p>
            <a:r>
              <a:rPr lang="lv-LV" sz="1400" dirty="0"/>
              <a:t>    "skaits Pacienti, kuriem eksistē Kustiba, kurai nodala=12-69 un npk=1",</a:t>
            </a:r>
          </a:p>
          <a:p>
            <a:r>
              <a:rPr lang="lv-LV" sz="1400" dirty="0"/>
              <a:t>    "skaits Pacienti, kuriem eksistē Kustiba, kurai nodala=12-69 un npk=*",</a:t>
            </a:r>
          </a:p>
          <a:p>
            <a:r>
              <a:rPr lang="lv-LV" sz="1400" dirty="0"/>
              <a:t>    "skaits Pacienti kuriem eksistē Kustiba kurai (nodala=12-69 vai nodala=02-25) un (npk=1 vai npk=2</a:t>
            </a:r>
            <a:r>
              <a:rPr lang="lv-LV" sz="1400" dirty="0" smtClean="0"/>
              <a:t>)",</a:t>
            </a:r>
            <a:endParaRPr lang="lv-LV" sz="1400" dirty="0"/>
          </a:p>
        </p:txBody>
      </p:sp>
      <p:sp>
        <p:nvSpPr>
          <p:cNvPr id="7" name="Title 6"/>
          <p:cNvSpPr>
            <a:spLocks noGrp="1"/>
          </p:cNvSpPr>
          <p:nvPr>
            <p:ph type="title"/>
          </p:nvPr>
        </p:nvSpPr>
        <p:spPr>
          <a:xfrm>
            <a:off x="495300" y="76200"/>
            <a:ext cx="8229600" cy="987399"/>
          </a:xfrm>
        </p:spPr>
        <p:txBody>
          <a:bodyPr/>
          <a:lstStyle/>
          <a:p>
            <a:r>
              <a:rPr lang="lv-LV" dirty="0" smtClean="0"/>
              <a:t>Piemēri: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960545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696200" cy="5047536"/>
          </a:xfrm>
          <a:prstGeom prst="rect">
            <a:avLst/>
          </a:prstGeom>
          <a:noFill/>
        </p:spPr>
        <p:txBody>
          <a:bodyPr wrap="square" rtlCol="0">
            <a:spAutoFit/>
          </a:bodyPr>
          <a:lstStyle/>
          <a:p>
            <a:r>
              <a:rPr lang="lv-LV" sz="1400" dirty="0" smtClean="0"/>
              <a:t>   </a:t>
            </a:r>
            <a:r>
              <a:rPr lang="lv-LV" sz="1400" dirty="0"/>
              <a:t>"skaits epizodēm, kurām nosArsts=nill",</a:t>
            </a:r>
          </a:p>
          <a:p>
            <a:r>
              <a:rPr lang="lv-LV" sz="1400" dirty="0"/>
              <a:t>    "skaits epizodēm, kurām nosArsts&lt;&gt;nill",</a:t>
            </a:r>
          </a:p>
          <a:p>
            <a:r>
              <a:rPr lang="lv-LV" sz="1400" dirty="0"/>
              <a:t>    "skaits epizodēm, kurām nosArsts.uzvārds=Bērziņa",</a:t>
            </a:r>
          </a:p>
          <a:p>
            <a:r>
              <a:rPr lang="lv-LV" sz="1400" dirty="0"/>
              <a:t>    "skaits epizodēm, kurām (nosArsts.uzvārds=Bērziņa vai nosArsts.uzvards=Kalniņa) un uznemsanasLaiks.date&gt;2014.06.25",</a:t>
            </a:r>
            <a:r>
              <a:rPr lang="lv-LV" sz="1400" dirty="0" smtClean="0"/>
              <a:t> </a:t>
            </a:r>
          </a:p>
          <a:p>
            <a:r>
              <a:rPr lang="lv-LV" sz="1400" dirty="0" smtClean="0"/>
              <a:t>    "</a:t>
            </a:r>
            <a:r>
              <a:rPr lang="lv-LV" sz="1400" dirty="0"/>
              <a:t>skaits Pacienti, kuriem eksistē Epizode, kurai izrIem.iemeslaKods=3",</a:t>
            </a:r>
          </a:p>
          <a:p>
            <a:r>
              <a:rPr lang="lv-LV" sz="1400" dirty="0"/>
              <a:t>    "skaits Pacienti, kuriem neeksistē Epizode, kurai izrIem.iemeslaKods=3",</a:t>
            </a:r>
          </a:p>
          <a:p>
            <a:r>
              <a:rPr lang="lv-LV" sz="1400" dirty="0" smtClean="0">
                <a:solidFill>
                  <a:srgbClr val="00B050"/>
                </a:solidFill>
              </a:rPr>
              <a:t>— </a:t>
            </a:r>
            <a:r>
              <a:rPr lang="lv-LV" sz="1400" dirty="0">
                <a:solidFill>
                  <a:srgbClr val="00B050"/>
                </a:solidFill>
              </a:rPr>
              <a:t>mirušo pacientu skaits nodaļā 12-69 (dažādi pieraksti</a:t>
            </a:r>
            <a:r>
              <a:rPr lang="lv-LV" sz="1400" dirty="0" smtClean="0">
                <a:solidFill>
                  <a:srgbClr val="00B050"/>
                </a:solidFill>
              </a:rPr>
              <a:t>): </a:t>
            </a:r>
            <a:endParaRPr lang="lv-LV" sz="1400" dirty="0">
              <a:solidFill>
                <a:srgbClr val="00B050"/>
              </a:solidFill>
            </a:endParaRPr>
          </a:p>
          <a:p>
            <a:r>
              <a:rPr lang="lv-LV" sz="1400" dirty="0"/>
              <a:t>    "skaits Pacienti, kuriem eksiste Epizode, kurai izriem.iemeslakods=3 un eksiste Kustiba, kurai nodala=12-69 un npk=*",</a:t>
            </a:r>
          </a:p>
          <a:p>
            <a:r>
              <a:rPr lang="lv-LV" sz="1400" dirty="0"/>
              <a:t>    "skaits Pacienti, kuriem eksiste Kustiba, kurai epizode.izriem.iemeslakods=3 un nodala=12-69 un npk=*",</a:t>
            </a:r>
          </a:p>
          <a:p>
            <a:r>
              <a:rPr lang="lv-LV" sz="1400" dirty="0" smtClean="0"/>
              <a:t> „</a:t>
            </a:r>
            <a:r>
              <a:rPr lang="lv-LV" sz="1400" dirty="0"/>
              <a:t>skaits Epizodēm, kurām izrIem.iemeslaKods=3 un eksiste Kustiba, kurai nodala=12-69 un npk=*”,</a:t>
            </a:r>
          </a:p>
          <a:p>
            <a:r>
              <a:rPr lang="lv-LV" sz="1400" dirty="0" smtClean="0"/>
              <a:t> „</a:t>
            </a:r>
            <a:r>
              <a:rPr lang="lv-LV" sz="1400" dirty="0"/>
              <a:t>skaits Epizodēm, kurām izrIem.iemeslaKods=3 un (Kustiba kurai npk=*).nodala=12-69</a:t>
            </a:r>
            <a:r>
              <a:rPr lang="lv-LV" sz="1400" dirty="0" smtClean="0"/>
              <a:t>”,</a:t>
            </a:r>
          </a:p>
          <a:p>
            <a:r>
              <a:rPr lang="lv-LV" sz="1400" dirty="0" smtClean="0">
                <a:solidFill>
                  <a:srgbClr val="00B050"/>
                </a:solidFill>
              </a:rPr>
              <a:t>--piemēri par max, min, vid, biež, sum:</a:t>
            </a:r>
            <a:endParaRPr lang="lv-LV" sz="1400" dirty="0">
              <a:solidFill>
                <a:srgbClr val="00B050"/>
              </a:solidFill>
            </a:endParaRPr>
          </a:p>
          <a:p>
            <a:r>
              <a:rPr lang="lv-LV" sz="1400" dirty="0"/>
              <a:t>„max /ilgumsDienas/ Epizodēm, kurām izriem.iemeslakods=3”,</a:t>
            </a:r>
          </a:p>
          <a:p>
            <a:r>
              <a:rPr lang="lv-LV" sz="1400" dirty="0"/>
              <a:t>„max /izrakstisanasLaiks-uznemsanasLaiks/ Epizodēm, kurām izriem.iemeslakods=3”,</a:t>
            </a:r>
          </a:p>
          <a:p>
            <a:r>
              <a:rPr lang="lv-LV" sz="1400" dirty="0"/>
              <a:t>„min /ilgumsDienas/ Epizodēm, kurām izriem.iemeslakods=3”,</a:t>
            </a:r>
          </a:p>
          <a:p>
            <a:r>
              <a:rPr lang="lv-LV" sz="1400" dirty="0"/>
              <a:t>„vid /ilgumsDienas/ Epizodēm, kurām izriem.iemeslakods=3”,</a:t>
            </a:r>
          </a:p>
          <a:p>
            <a:r>
              <a:rPr lang="lv-LV" sz="1400" dirty="0"/>
              <a:t>„sum /ilgumsDienas/ Epizodēm, kurām izriem.iemeslakods=3”,</a:t>
            </a:r>
          </a:p>
          <a:p>
            <a:r>
              <a:rPr lang="lv-LV" sz="1400" dirty="0"/>
              <a:t>„biez /diagnoze.kods/ UznemsanasDiagnozēm, kurām diagntips=2 un epizode.pacients.dzimums=1”,</a:t>
            </a:r>
          </a:p>
          <a:p>
            <a:r>
              <a:rPr lang="lv-LV" sz="1400" dirty="0"/>
              <a:t>„biez /manipVeids.manipKods/ Manipulacijam, kurām manipVeids.kodatips=2 un epizode.izriem.iemeslakods=3”,</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97122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5680204"/>
              </p:ext>
            </p:extLst>
          </p:nvPr>
        </p:nvGraphicFramePr>
        <p:xfrm>
          <a:off x="685800" y="685800"/>
          <a:ext cx="7924800" cy="5943600"/>
        </p:xfrm>
        <a:graphic>
          <a:graphicData uri="http://schemas.openxmlformats.org/drawingml/2006/table">
            <a:tbl>
              <a:tblPr firstRow="1" firstCol="1" bandRow="1" bandCol="1"/>
              <a:tblGrid>
                <a:gridCol w="2984513"/>
                <a:gridCol w="1054087"/>
                <a:gridCol w="914400"/>
                <a:gridCol w="990600"/>
                <a:gridCol w="990600"/>
                <a:gridCol w="990600"/>
              </a:tblGrid>
              <a:tr h="174163">
                <a:tc rowSpan="2">
                  <a:txBody>
                    <a:bodyPr/>
                    <a:lstStyle/>
                    <a:p>
                      <a:pPr algn="ctr">
                        <a:spcBef>
                          <a:spcPts val="375"/>
                        </a:spcBef>
                        <a:spcAft>
                          <a:spcPts val="0"/>
                        </a:spcAft>
                      </a:pPr>
                      <a:r>
                        <a:rPr lang="lv-LV" sz="1200" dirty="0">
                          <a:effectLst/>
                          <a:latin typeface="Times New Roman"/>
                          <a:ea typeface="Times New Roman"/>
                        </a:rPr>
                        <a:t>Rezultatīvais rādītājs</a:t>
                      </a: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Bef>
                          <a:spcPts val="375"/>
                        </a:spcBef>
                        <a:spcAft>
                          <a:spcPts val="0"/>
                        </a:spcAft>
                      </a:pPr>
                      <a:r>
                        <a:rPr lang="lv-LV" sz="1200">
                          <a:effectLst/>
                          <a:latin typeface="Times New Roman"/>
                          <a:ea typeface="Times New Roman"/>
                        </a:rPr>
                        <a:t>Plānotie rezultāti</a:t>
                      </a: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348324">
                <a:tc vMerge="1">
                  <a:txBody>
                    <a:bodyPr/>
                    <a:lstStyle/>
                    <a:p>
                      <a:endParaRPr lang="lv-LV"/>
                    </a:p>
                  </a:txBody>
                  <a:tcPr/>
                </a:tc>
                <a:tc>
                  <a:txBody>
                    <a:bodyPr/>
                    <a:lstStyle/>
                    <a:p>
                      <a:pPr algn="ctr">
                        <a:spcBef>
                          <a:spcPts val="375"/>
                        </a:spcBef>
                        <a:spcAft>
                          <a:spcPts val="0"/>
                        </a:spcAft>
                      </a:pPr>
                      <a:r>
                        <a:rPr lang="lv-LV" sz="1200">
                          <a:effectLst/>
                          <a:latin typeface="Times New Roman"/>
                          <a:ea typeface="Times New Roman"/>
                        </a:rPr>
                        <a:t>2014 – 2017.</a:t>
                      </a: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v-LV" sz="1200">
                          <a:effectLst/>
                          <a:latin typeface="Times New Roman"/>
                          <a:ea typeface="Times New Roman"/>
                          <a:cs typeface="Calibri"/>
                        </a:rPr>
                        <a:t>2014.</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75"/>
                        </a:spcBef>
                        <a:spcAft>
                          <a:spcPts val="0"/>
                        </a:spcAft>
                      </a:pPr>
                      <a:r>
                        <a:rPr lang="lv-LV" sz="1200">
                          <a:effectLst/>
                          <a:latin typeface="Times New Roman"/>
                          <a:ea typeface="Times New Roman"/>
                        </a:rPr>
                        <a:t>2015.</a:t>
                      </a: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75"/>
                        </a:spcBef>
                        <a:spcAft>
                          <a:spcPts val="0"/>
                        </a:spcAft>
                      </a:pPr>
                      <a:r>
                        <a:rPr lang="lv-LV" sz="1200">
                          <a:effectLst/>
                          <a:latin typeface="Times New Roman"/>
                          <a:ea typeface="Times New Roman"/>
                        </a:rPr>
                        <a:t>2016.</a:t>
                      </a: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75"/>
                        </a:spcBef>
                        <a:spcAft>
                          <a:spcPts val="0"/>
                        </a:spcAft>
                      </a:pPr>
                      <a:r>
                        <a:rPr lang="lv-LV" sz="1200">
                          <a:effectLst/>
                          <a:latin typeface="Times New Roman"/>
                          <a:ea typeface="Times New Roman"/>
                        </a:rPr>
                        <a:t>2017.</a:t>
                      </a: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286">
                <a:tc gridSpan="6">
                  <a:txBody>
                    <a:bodyPr/>
                    <a:lstStyle/>
                    <a:p>
                      <a:pPr algn="ctr">
                        <a:lnSpc>
                          <a:spcPct val="115000"/>
                        </a:lnSpc>
                        <a:spcAft>
                          <a:spcPts val="1000"/>
                        </a:spcAft>
                      </a:pPr>
                      <a:r>
                        <a:rPr lang="lv-LV" sz="1200" b="1">
                          <a:effectLst/>
                          <a:latin typeface="Times New Roman"/>
                          <a:ea typeface="Times New Roman"/>
                          <a:cs typeface="Calibri"/>
                        </a:rPr>
                        <a:t>Zinātniskie rezultatīvie rādītāji</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200286">
                <a:tc>
                  <a:txBody>
                    <a:bodyPr/>
                    <a:lstStyle/>
                    <a:p>
                      <a:pPr>
                        <a:lnSpc>
                          <a:spcPct val="115000"/>
                        </a:lnSpc>
                        <a:spcAft>
                          <a:spcPts val="1000"/>
                        </a:spcAft>
                        <a:tabLst>
                          <a:tab pos="900430" algn="l"/>
                        </a:tabLst>
                      </a:pPr>
                      <a:r>
                        <a:rPr lang="lv-LV" sz="1200">
                          <a:effectLst/>
                          <a:latin typeface="Times New Roman"/>
                          <a:ea typeface="Times New Roman"/>
                          <a:cs typeface="Calibri"/>
                        </a:rPr>
                        <a:t>1. Zinātniskās publikāciju:</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834">
                <a:tc>
                  <a:txBody>
                    <a:bodyPr/>
                    <a:lstStyle/>
                    <a:p>
                      <a:pPr algn="r">
                        <a:lnSpc>
                          <a:spcPct val="115000"/>
                        </a:lnSpc>
                        <a:spcAft>
                          <a:spcPts val="1000"/>
                        </a:spcAft>
                        <a:tabLst>
                          <a:tab pos="900430" algn="l"/>
                        </a:tabLst>
                      </a:pPr>
                      <a:r>
                        <a:rPr lang="lv-LV" sz="1200" dirty="0">
                          <a:effectLst/>
                          <a:latin typeface="Times New Roman"/>
                          <a:ea typeface="Times New Roman"/>
                          <a:cs typeface="Calibri"/>
                        </a:rPr>
                        <a:t>Oriģinālo zinātnisko rakstu </a:t>
                      </a:r>
                      <a:endParaRPr lang="lv-LV" sz="1200" dirty="0">
                        <a:effectLst/>
                        <a:latin typeface="Calibri"/>
                        <a:ea typeface="Times New Roman"/>
                        <a:cs typeface="Calibri"/>
                      </a:endParaRPr>
                    </a:p>
                    <a:p>
                      <a:pPr algn="r">
                        <a:lnSpc>
                          <a:spcPct val="115000"/>
                        </a:lnSpc>
                        <a:spcAft>
                          <a:spcPts val="1000"/>
                        </a:spcAft>
                        <a:tabLst>
                          <a:tab pos="900430" algn="l"/>
                        </a:tabLst>
                      </a:pPr>
                      <a:r>
                        <a:rPr lang="lv-LV" sz="1200" dirty="0">
                          <a:effectLst/>
                          <a:latin typeface="Times New Roman"/>
                          <a:ea typeface="Times New Roman"/>
                          <a:cs typeface="Calibri"/>
                        </a:rPr>
                        <a:t>(</a:t>
                      </a:r>
                      <a:r>
                        <a:rPr lang="lv-LV" sz="1200" i="1" dirty="0">
                          <a:effectLst/>
                          <a:latin typeface="Times New Roman"/>
                          <a:ea typeface="Times New Roman"/>
                          <a:cs typeface="Calibri"/>
                        </a:rPr>
                        <a:t>SCOPUS</a:t>
                      </a:r>
                      <a:r>
                        <a:rPr lang="lv-LV" sz="1200" dirty="0">
                          <a:effectLst/>
                          <a:latin typeface="Times New Roman"/>
                          <a:ea typeface="Times New Roman"/>
                          <a:cs typeface="Calibri"/>
                        </a:rPr>
                        <a:t> (SNIP&gt;1) skaits</a:t>
                      </a:r>
                      <a:endParaRPr lang="lv-LV" sz="1200" dirty="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4</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2407">
                <a:tc>
                  <a:txBody>
                    <a:bodyPr/>
                    <a:lstStyle/>
                    <a:p>
                      <a:pPr algn="r">
                        <a:lnSpc>
                          <a:spcPct val="115000"/>
                        </a:lnSpc>
                        <a:spcAft>
                          <a:spcPts val="1000"/>
                        </a:spcAft>
                        <a:tabLst>
                          <a:tab pos="900430" algn="l"/>
                        </a:tabLst>
                      </a:pPr>
                      <a:r>
                        <a:rPr lang="lv-LV" sz="1200" dirty="0">
                          <a:effectLst/>
                          <a:latin typeface="Times New Roman"/>
                          <a:ea typeface="Times New Roman"/>
                          <a:cs typeface="Calibri"/>
                        </a:rPr>
                        <a:t>Oriģinālo zinātnisko rakstu </a:t>
                      </a:r>
                      <a:endParaRPr lang="lv-LV" sz="1200" dirty="0">
                        <a:effectLst/>
                        <a:latin typeface="Calibri"/>
                        <a:ea typeface="Times New Roman"/>
                        <a:cs typeface="Calibri"/>
                      </a:endParaRPr>
                    </a:p>
                    <a:p>
                      <a:pPr algn="r">
                        <a:lnSpc>
                          <a:spcPct val="115000"/>
                        </a:lnSpc>
                        <a:spcAft>
                          <a:spcPts val="1000"/>
                        </a:spcAft>
                        <a:tabLst>
                          <a:tab pos="900430" algn="l"/>
                        </a:tabLst>
                      </a:pPr>
                      <a:r>
                        <a:rPr lang="lv-LV" sz="1200" u="sng" dirty="0">
                          <a:effectLst/>
                          <a:latin typeface="Times New Roman"/>
                          <a:ea typeface="Times New Roman"/>
                          <a:cs typeface="Calibri"/>
                        </a:rPr>
                        <a:t>IEEExplore, ACM DL, SCOPUS, Web of science</a:t>
                      </a:r>
                      <a:r>
                        <a:rPr lang="lv-LV" sz="1200" dirty="0">
                          <a:effectLst/>
                          <a:latin typeface="Times New Roman"/>
                          <a:ea typeface="Times New Roman"/>
                          <a:cs typeface="Calibri"/>
                        </a:rPr>
                        <a:t> datubāzēs iekļautajos izdevumos skaits</a:t>
                      </a:r>
                      <a:endParaRPr lang="lv-LV" sz="1200" dirty="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22</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5</a:t>
                      </a:r>
                      <a:endParaRPr lang="lv-LV" sz="1200" dirty="0">
                        <a:solidFill>
                          <a:srgbClr val="FF0000"/>
                        </a:solidFill>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5</a:t>
                      </a:r>
                      <a:endParaRPr lang="lv-LV" sz="1200" dirty="0">
                        <a:solidFill>
                          <a:srgbClr val="FF0000"/>
                        </a:solidFill>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6</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6</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286">
                <a:tc>
                  <a:txBody>
                    <a:bodyPr/>
                    <a:lstStyle/>
                    <a:p>
                      <a:pPr algn="r">
                        <a:lnSpc>
                          <a:spcPct val="115000"/>
                        </a:lnSpc>
                        <a:spcAft>
                          <a:spcPts val="1000"/>
                        </a:spcAft>
                        <a:tabLst>
                          <a:tab pos="900430" algn="l"/>
                        </a:tabLst>
                      </a:pPr>
                      <a:r>
                        <a:rPr lang="lv-LV" sz="1200">
                          <a:effectLst/>
                          <a:latin typeface="Times New Roman"/>
                          <a:ea typeface="Times New Roman"/>
                          <a:cs typeface="Calibri"/>
                        </a:rPr>
                        <a:t>recenzētu zinātnisku monogrāfiju skaits</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63">
                <a:tc>
                  <a:txBody>
                    <a:bodyPr/>
                    <a:lstStyle/>
                    <a:p>
                      <a:pPr>
                        <a:spcBef>
                          <a:spcPts val="375"/>
                        </a:spcBef>
                        <a:spcAft>
                          <a:spcPts val="0"/>
                        </a:spcAft>
                      </a:pPr>
                      <a:r>
                        <a:rPr lang="lv-LV" sz="1200">
                          <a:effectLst/>
                          <a:latin typeface="Times New Roman"/>
                          <a:ea typeface="Times New Roman"/>
                        </a:rPr>
                        <a:t>2. Programmas ietvaros </a:t>
                      </a:r>
                      <a:r>
                        <a:rPr lang="lv-LV" sz="1200" u="sng">
                          <a:effectLst/>
                          <a:latin typeface="Times New Roman"/>
                          <a:ea typeface="Times New Roman"/>
                        </a:rPr>
                        <a:t>aizstāvēto:</a:t>
                      </a:r>
                      <a:r>
                        <a:rPr lang="lv-LV" sz="1200">
                          <a:effectLst/>
                          <a:latin typeface="Times New Roman"/>
                          <a:ea typeface="Times New Roman"/>
                        </a:rPr>
                        <a:t> </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63">
                <a:tc>
                  <a:txBody>
                    <a:bodyPr/>
                    <a:lstStyle/>
                    <a:p>
                      <a:pPr algn="r">
                        <a:spcBef>
                          <a:spcPts val="375"/>
                        </a:spcBef>
                        <a:spcAft>
                          <a:spcPts val="0"/>
                        </a:spcAft>
                      </a:pPr>
                      <a:r>
                        <a:rPr lang="lv-LV" sz="1200">
                          <a:effectLst/>
                          <a:latin typeface="Times New Roman"/>
                          <a:ea typeface="Times New Roman"/>
                        </a:rPr>
                        <a:t>promocijas darbu skaits</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9</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1</a:t>
                      </a:r>
                      <a:endParaRPr lang="lv-LV" sz="1200" dirty="0">
                        <a:solidFill>
                          <a:srgbClr val="FF0000"/>
                        </a:solidFill>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3</a:t>
                      </a:r>
                      <a:endParaRPr lang="lv-LV" sz="1200" dirty="0">
                        <a:solidFill>
                          <a:srgbClr val="FF0000"/>
                        </a:solidFill>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3</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63">
                <a:tc>
                  <a:txBody>
                    <a:bodyPr/>
                    <a:lstStyle/>
                    <a:p>
                      <a:pPr algn="r">
                        <a:spcBef>
                          <a:spcPts val="375"/>
                        </a:spcBef>
                        <a:spcAft>
                          <a:spcPts val="0"/>
                        </a:spcAft>
                      </a:pPr>
                      <a:r>
                        <a:rPr lang="lv-LV" sz="1200">
                          <a:effectLst/>
                          <a:latin typeface="Times New Roman"/>
                          <a:ea typeface="Times New Roman"/>
                        </a:rPr>
                        <a:t>maģistra darbu skaits</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22</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4</a:t>
                      </a:r>
                      <a:endParaRPr lang="lv-LV" sz="1200" dirty="0">
                        <a:solidFill>
                          <a:srgbClr val="FF0000"/>
                        </a:solidFill>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9</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9</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286">
                <a:tc gridSpan="6">
                  <a:txBody>
                    <a:bodyPr/>
                    <a:lstStyle/>
                    <a:p>
                      <a:pPr algn="ctr">
                        <a:lnSpc>
                          <a:spcPct val="115000"/>
                        </a:lnSpc>
                        <a:spcAft>
                          <a:spcPts val="1000"/>
                        </a:spcAft>
                      </a:pPr>
                      <a:r>
                        <a:rPr lang="lv-LV" sz="1200" b="1">
                          <a:effectLst/>
                          <a:latin typeface="Times New Roman"/>
                          <a:ea typeface="Times New Roman"/>
                          <a:cs typeface="Calibri"/>
                        </a:rPr>
                        <a:t>Programmas popularizēšanas rezultatīvie rādītāji</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663626">
                <a:tc>
                  <a:txBody>
                    <a:bodyPr/>
                    <a:lstStyle/>
                    <a:p>
                      <a:pPr>
                        <a:lnSpc>
                          <a:spcPct val="115000"/>
                        </a:lnSpc>
                        <a:spcAft>
                          <a:spcPts val="1000"/>
                        </a:spcAft>
                      </a:pPr>
                      <a:r>
                        <a:rPr lang="lv-LV" sz="1200">
                          <a:effectLst/>
                          <a:latin typeface="Times New Roman"/>
                          <a:ea typeface="Times New Roman"/>
                          <a:cs typeface="Calibri"/>
                        </a:rPr>
                        <a:t>1. Programmas gaitas un rezultātu popularizēšanas interaktīvie pasākumi, kuru mērķu grupās iekļauti arī izglītojamie, skaits:</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63">
                <a:tc>
                  <a:txBody>
                    <a:bodyPr/>
                    <a:lstStyle/>
                    <a:p>
                      <a:pPr algn="r">
                        <a:spcBef>
                          <a:spcPts val="375"/>
                        </a:spcBef>
                        <a:spcAft>
                          <a:spcPts val="0"/>
                        </a:spcAft>
                      </a:pPr>
                      <a:r>
                        <a:rPr lang="lv-LV" sz="1200">
                          <a:effectLst/>
                          <a:latin typeface="Times New Roman"/>
                          <a:ea typeface="Times New Roman"/>
                        </a:rPr>
                        <a:t>Konferences</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14</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4</a:t>
                      </a:r>
                      <a:endParaRPr lang="lv-LV" sz="1200" dirty="0">
                        <a:solidFill>
                          <a:srgbClr val="FF0000"/>
                        </a:solidFill>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5</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5</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63">
                <a:tc>
                  <a:txBody>
                    <a:bodyPr/>
                    <a:lstStyle/>
                    <a:p>
                      <a:pPr algn="r">
                        <a:spcBef>
                          <a:spcPts val="375"/>
                        </a:spcBef>
                        <a:spcAft>
                          <a:spcPts val="0"/>
                        </a:spcAft>
                      </a:pPr>
                      <a:r>
                        <a:rPr lang="lv-LV" sz="1200">
                          <a:effectLst/>
                          <a:latin typeface="Times New Roman"/>
                          <a:ea typeface="Times New Roman"/>
                        </a:rPr>
                        <a:t>semināri</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286">
                <a:tc>
                  <a:txBody>
                    <a:bodyPr/>
                    <a:lstStyle/>
                    <a:p>
                      <a:pPr algn="r">
                        <a:lnSpc>
                          <a:spcPct val="115000"/>
                        </a:lnSpc>
                        <a:spcAft>
                          <a:spcPts val="1000"/>
                        </a:spcAft>
                      </a:pPr>
                      <a:r>
                        <a:rPr lang="lv-LV" sz="1200">
                          <a:effectLst/>
                          <a:latin typeface="Times New Roman"/>
                          <a:ea typeface="Times New Roman"/>
                          <a:cs typeface="Calibri"/>
                        </a:rPr>
                        <a:t>rīkotie semināri</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9</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3</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3</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286">
                <a:tc>
                  <a:txBody>
                    <a:bodyPr/>
                    <a:lstStyle/>
                    <a:p>
                      <a:pPr algn="r">
                        <a:lnSpc>
                          <a:spcPct val="115000"/>
                        </a:lnSpc>
                        <a:spcAft>
                          <a:spcPts val="1000"/>
                        </a:spcAft>
                      </a:pPr>
                      <a:r>
                        <a:rPr lang="lv-LV" sz="1200">
                          <a:effectLst/>
                          <a:latin typeface="Times New Roman"/>
                          <a:ea typeface="Times New Roman"/>
                          <a:cs typeface="Calibri"/>
                        </a:rPr>
                        <a:t>rīkotās konferences</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163">
                <a:tc>
                  <a:txBody>
                    <a:bodyPr/>
                    <a:lstStyle/>
                    <a:p>
                      <a:pPr algn="r">
                        <a:spcBef>
                          <a:spcPts val="375"/>
                        </a:spcBef>
                        <a:spcAft>
                          <a:spcPts val="0"/>
                        </a:spcAft>
                      </a:pPr>
                      <a:r>
                        <a:rPr lang="lv-LV" sz="1200">
                          <a:effectLst/>
                          <a:latin typeface="Times New Roman"/>
                          <a:ea typeface="Times New Roman"/>
                        </a:rPr>
                        <a:t>populārzinātniskas publikācijas</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3</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286">
                <a:tc>
                  <a:txBody>
                    <a:bodyPr/>
                    <a:lstStyle/>
                    <a:p>
                      <a:pPr algn="r">
                        <a:lnSpc>
                          <a:spcPct val="115000"/>
                        </a:lnSpc>
                        <a:spcAft>
                          <a:spcPts val="1000"/>
                        </a:spcAft>
                      </a:pPr>
                      <a:r>
                        <a:rPr lang="lv-LV" sz="1200">
                          <a:effectLst/>
                          <a:latin typeface="Times New Roman"/>
                          <a:ea typeface="Times New Roman"/>
                          <a:cs typeface="Calibri"/>
                        </a:rPr>
                        <a:t>Izstādes</a:t>
                      </a:r>
                      <a:endParaRPr lang="lv-LV" sz="1200">
                        <a:effectLst/>
                        <a:latin typeface="Calibri"/>
                        <a:ea typeface="Times New Roman"/>
                        <a:cs typeface="Calibri"/>
                      </a:endParaRP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224">
                <a:tc>
                  <a:txBody>
                    <a:bodyPr/>
                    <a:lstStyle/>
                    <a:p>
                      <a:pPr>
                        <a:lnSpc>
                          <a:spcPct val="115000"/>
                        </a:lnSpc>
                        <a:spcAft>
                          <a:spcPts val="1000"/>
                        </a:spcAft>
                      </a:pPr>
                      <a:r>
                        <a:rPr lang="lv-LV" sz="1200" dirty="0">
                          <a:effectLst/>
                          <a:latin typeface="Times New Roman"/>
                          <a:ea typeface="Times New Roman"/>
                          <a:cs typeface="Calibri"/>
                        </a:rPr>
                        <a:t>2. Ilgtermiņa tehnoloģiskā prognoze programmas ietvaros attīstītajiem zinātniskajiem un tehnoloģiskajiem </a:t>
                      </a:r>
                      <a:r>
                        <a:rPr lang="lv-LV" sz="1200" dirty="0" smtClean="0">
                          <a:effectLst/>
                          <a:latin typeface="Times New Roman"/>
                          <a:ea typeface="Times New Roman"/>
                          <a:cs typeface="Calibri"/>
                        </a:rPr>
                        <a:t>virzieniem</a:t>
                      </a:r>
                    </a:p>
                  </a:txBody>
                  <a:tcPr marL="55245" marR="55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effectLst/>
                          <a:latin typeface="Times New Roman"/>
                          <a:ea typeface="Times New Roman"/>
                          <a:cs typeface="Calibri"/>
                        </a:rPr>
                        <a:t>1</a:t>
                      </a:r>
                      <a:endParaRPr lang="lv-LV" sz="1200" dirty="0">
                        <a:effectLst/>
                        <a:latin typeface="Calibri"/>
                        <a:ea typeface="Times New Roman"/>
                        <a:cs typeface="Calibri"/>
                      </a:endParaRPr>
                    </a:p>
                  </a:txBody>
                  <a:tcPr marL="55245" marR="55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04800" y="228600"/>
            <a:ext cx="3399457" cy="369332"/>
          </a:xfrm>
          <a:prstGeom prst="rect">
            <a:avLst/>
          </a:prstGeom>
        </p:spPr>
        <p:txBody>
          <a:bodyPr wrap="none">
            <a:spAutoFit/>
          </a:bodyPr>
          <a:lstStyle/>
          <a:p>
            <a:r>
              <a:rPr lang="lv-LV" b="1" dirty="0"/>
              <a:t>Projektā Nr. 2 rezultatīvie rādītāji: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71156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8001000" cy="5170646"/>
          </a:xfrm>
          <a:prstGeom prst="rect">
            <a:avLst/>
          </a:prstGeom>
          <a:noFill/>
        </p:spPr>
        <p:txBody>
          <a:bodyPr wrap="square" rtlCol="0">
            <a:spAutoFit/>
          </a:bodyPr>
          <a:lstStyle/>
          <a:p>
            <a:r>
              <a:rPr lang="lv-LV" sz="1400" dirty="0" smtClean="0">
                <a:solidFill>
                  <a:srgbClr val="00B050"/>
                </a:solidFill>
              </a:rPr>
              <a:t>— </a:t>
            </a:r>
            <a:r>
              <a:rPr lang="lv-LV" sz="1400" dirty="0">
                <a:solidFill>
                  <a:srgbClr val="00B050"/>
                </a:solidFill>
              </a:rPr>
              <a:t>tabulas ar izrakstīšanas diagnozēm mirušajiem pacientiem nodaļā 12-69</a:t>
            </a:r>
            <a:r>
              <a:rPr lang="lv-LV" sz="1400" dirty="0" smtClean="0">
                <a:solidFill>
                  <a:srgbClr val="00B050"/>
                </a:solidFill>
              </a:rPr>
              <a:t>:</a:t>
            </a:r>
            <a:endParaRPr lang="lv-LV" sz="1400" dirty="0">
              <a:solidFill>
                <a:srgbClr val="00B050"/>
              </a:solidFill>
            </a:endParaRPr>
          </a:p>
          <a:p>
            <a:r>
              <a:rPr lang="lv-LV" sz="1400" dirty="0"/>
              <a:t>„atrast visas Epizodes x, kurām izrIem.iemeslaKods=3 un (Kustība, kurai npk=*).nodaļa=12-69, izveidot tabulu x.pacients.dzimsanasdatums (kol dzimdat), x.ilgums, x.izrakstisanaslaiks.date (kol izrakstdat), (x.UznemsanasDiagnoze kurai diagntips=3).diagnoze.kods (kol Diagn)”,</a:t>
            </a:r>
          </a:p>
          <a:p>
            <a:r>
              <a:rPr lang="lv-LV" sz="1400" dirty="0" smtClean="0">
                <a:solidFill>
                  <a:srgbClr val="00B050"/>
                </a:solidFill>
              </a:rPr>
              <a:t>—</a:t>
            </a:r>
            <a:r>
              <a:rPr lang="lv-LV" sz="1400" dirty="0">
                <a:solidFill>
                  <a:srgbClr val="00B050"/>
                </a:solidFill>
              </a:rPr>
              <a:t>varēja ‘x’ arī nerakstīt, vēl jāuzmanās, lai kolonnu vārdi nesakristu ar atribūtu vārdiem, tad uzleks kļūdas </a:t>
            </a:r>
            <a:r>
              <a:rPr lang="lv-LV" sz="1400" dirty="0" smtClean="0">
                <a:solidFill>
                  <a:srgbClr val="00B050"/>
                </a:solidFill>
              </a:rPr>
              <a:t>ziņojums:</a:t>
            </a:r>
            <a:endParaRPr lang="lv-LV" sz="1400" dirty="0">
              <a:solidFill>
                <a:srgbClr val="00B050"/>
              </a:solidFill>
            </a:endParaRPr>
          </a:p>
          <a:p>
            <a:r>
              <a:rPr lang="lv-LV" sz="1400" dirty="0"/>
              <a:t>„atrast visas Epizodes, kurām izrIem.iemeslaKods=3 un (Kustība, kurai npk=*).nodaļa=12-69, izveidot tabulu pacients.dzimsanasdatums (kol dzimdat), ilgums (kol Epizodilg), izrakstisanaslaiks.date (kol izrakstdat), (UznemsanasDiagnoze kurai diagntips=3).diagnoze.kods (kol Diagn)”,</a:t>
            </a:r>
          </a:p>
          <a:p>
            <a:r>
              <a:rPr lang="lv-LV" sz="1400" dirty="0" smtClean="0">
                <a:solidFill>
                  <a:srgbClr val="00B050"/>
                </a:solidFill>
              </a:rPr>
              <a:t>— </a:t>
            </a:r>
            <a:r>
              <a:rPr lang="lv-LV" sz="1400" dirty="0">
                <a:solidFill>
                  <a:srgbClr val="00B050"/>
                </a:solidFill>
              </a:rPr>
              <a:t>apmēram tas pats, tikai pa visām nodaļām</a:t>
            </a:r>
            <a:r>
              <a:rPr lang="lv-LV" sz="1400" dirty="0" smtClean="0">
                <a:solidFill>
                  <a:srgbClr val="00B050"/>
                </a:solidFill>
              </a:rPr>
              <a:t>:</a:t>
            </a:r>
            <a:endParaRPr lang="lv-LV" sz="1400" dirty="0">
              <a:solidFill>
                <a:srgbClr val="00B050"/>
              </a:solidFill>
            </a:endParaRPr>
          </a:p>
          <a:p>
            <a:r>
              <a:rPr lang="lv-LV" sz="1400" dirty="0"/>
              <a:t>„atrast visas Epizodes  x  kurām  izriem.iemeslakods=3,  izveidot tabulu  x.pacients.personasKods (kol PK), x.vesturesnum (kol A),  x.izrakstisanasLaiks.date (kol B),  (x.Kustiba kurai npk=*).nodaļa (kol C), (x.UznemsanasDiagnoze kurai diagntips=3).diagnoze.kods (kol D), (x.UznemsanasDiagnoze kurai diagntips=3).diagnoze.nosaukums (kol E)”,     </a:t>
            </a:r>
          </a:p>
          <a:p>
            <a:r>
              <a:rPr lang="lv-LV" sz="1400" dirty="0"/>
              <a:t>    "skaits Pacienti, kuriem eksiste Epizode un neeksistē Pepizode",</a:t>
            </a:r>
          </a:p>
          <a:p>
            <a:r>
              <a:rPr lang="lv-LV" sz="1400" dirty="0" smtClean="0">
                <a:solidFill>
                  <a:srgbClr val="00B050"/>
                </a:solidFill>
              </a:rPr>
              <a:t>— </a:t>
            </a:r>
            <a:r>
              <a:rPr lang="lv-LV" sz="1400" dirty="0">
                <a:solidFill>
                  <a:srgbClr val="00B050"/>
                </a:solidFill>
              </a:rPr>
              <a:t>vēl piemēri par skaitu</a:t>
            </a:r>
            <a:r>
              <a:rPr lang="lv-LV" sz="1400" dirty="0" smtClean="0">
                <a:solidFill>
                  <a:srgbClr val="00B050"/>
                </a:solidFill>
              </a:rPr>
              <a:t>:</a:t>
            </a:r>
            <a:endParaRPr lang="lv-LV" sz="1400" dirty="0">
              <a:solidFill>
                <a:srgbClr val="00B050"/>
              </a:solidFill>
            </a:endParaRPr>
          </a:p>
          <a:p>
            <a:r>
              <a:rPr lang="lv-LV" sz="1400" dirty="0"/>
              <a:t>    "skaits Epizodēm, kurām izrakstīšanasLaiks.date-uzņemšanasLaiks.date&gt;2men15d",</a:t>
            </a:r>
          </a:p>
          <a:p>
            <a:r>
              <a:rPr lang="lv-LV" sz="1400" dirty="0"/>
              <a:t>    "skaits Epizodēm, kurām izrakstīšanasLaiks-uzņemšanasLaiks&gt;2men15d",</a:t>
            </a:r>
          </a:p>
          <a:p>
            <a:r>
              <a:rPr lang="lv-LV" sz="1400" dirty="0"/>
              <a:t>    "skaits Epizodēm, kurām ilgums&gt;2men15d",</a:t>
            </a:r>
          </a:p>
          <a:p>
            <a:r>
              <a:rPr lang="lv-LV" sz="1400" dirty="0"/>
              <a:t>    "skaits Pacienti, kuriem dzimums=1",</a:t>
            </a:r>
          </a:p>
          <a:p>
            <a:r>
              <a:rPr lang="lv-LV" sz="1400" dirty="0"/>
              <a:t>    "skaits Pacienti, kuriem skaits Epizodēm &gt;1",</a:t>
            </a:r>
          </a:p>
          <a:p>
            <a:r>
              <a:rPr lang="lv-LV" sz="1400" dirty="0"/>
              <a:t>    "skaits Pacienti, kuriem (skaits Epizodēm, kurām nosArsts.vards=Edgars) &gt;1",</a:t>
            </a:r>
          </a:p>
          <a:p>
            <a:r>
              <a:rPr lang="lv-LV" sz="1400" dirty="0"/>
              <a:t>    "skaits operācijām kurām beiguLaiks-sakumaLaiks &gt; 2st30min",</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204688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14400"/>
            <a:ext cx="8458200" cy="5478423"/>
          </a:xfrm>
          <a:prstGeom prst="rect">
            <a:avLst/>
          </a:prstGeom>
          <a:noFill/>
        </p:spPr>
        <p:txBody>
          <a:bodyPr wrap="square" rtlCol="0">
            <a:spAutoFit/>
          </a:bodyPr>
          <a:lstStyle/>
          <a:p>
            <a:r>
              <a:rPr lang="lv-LV" sz="1400" dirty="0" smtClean="0">
                <a:solidFill>
                  <a:srgbClr val="00B050"/>
                </a:solidFill>
              </a:rPr>
              <a:t>--  </a:t>
            </a:r>
            <a:r>
              <a:rPr lang="lv-LV" sz="1400" dirty="0">
                <a:solidFill>
                  <a:srgbClr val="00B050"/>
                </a:solidFill>
              </a:rPr>
              <a:t>vēl tabulu piemēri</a:t>
            </a:r>
            <a:r>
              <a:rPr lang="lv-LV" sz="1400" dirty="0" smtClean="0">
                <a:solidFill>
                  <a:srgbClr val="00B050"/>
                </a:solidFill>
              </a:rPr>
              <a:t>:</a:t>
            </a:r>
            <a:endParaRPr lang="lv-LV" sz="1400" dirty="0">
              <a:solidFill>
                <a:srgbClr val="00B050"/>
              </a:solidFill>
            </a:endParaRPr>
          </a:p>
          <a:p>
            <a:r>
              <a:rPr lang="lv-LV" sz="1400" dirty="0"/>
              <a:t>    "atrast 2 operācijas kurām beiguLaiks-sakumaLaiks &gt; 2st30min, izveidot tabulu sākumalaiks, beigulaiks, opZāle, anesteziologs.uzvārds",</a:t>
            </a:r>
          </a:p>
          <a:p>
            <a:r>
              <a:rPr lang="lv-LV" sz="1400" dirty="0"/>
              <a:t>    "atrast Kustībam k, kurām next(k).nodala=12-69, atribūta nodala visas atšķirīgās vērtibas x, izveidot tabulu  x (kolonna A), skaits Kustības k kurām k.nodala=x un next(k).nodala=12-69 (kolonna B), sakārtot dilstoši pēc B ",</a:t>
            </a:r>
          </a:p>
          <a:p>
            <a:r>
              <a:rPr lang="lv-LV" sz="1400" dirty="0"/>
              <a:t>    "atrast Kustībam k, kurām next(k).nodala=12-69, atribūta nodala visas atšķirīgās vērtibas x, izveidot tabulu {x (kolonna A), skaits Kustības k kurām k.nodala=x un next(k).nodala=12-69 (kolonna B)}, sakārtot dilstoši pēc B ",</a:t>
            </a:r>
          </a:p>
          <a:p>
            <a:r>
              <a:rPr lang="lv-LV" sz="1400" dirty="0"/>
              <a:t>    "atrast Kustībām atribūta nodala visas atšķirīgās vērtibas ",</a:t>
            </a:r>
          </a:p>
          <a:p>
            <a:r>
              <a:rPr lang="lv-LV" sz="1400" dirty="0"/>
              <a:t>    "atrast Kustībām atribūta nodala visas atšķirīgās vērtibas  x, izveidot tabulu x (kol Nodaļa), (skaits Kustības kurām nodala =x)(kol Skaits), sakārtot dilstoši pēc kol Skaits",</a:t>
            </a:r>
          </a:p>
          <a:p>
            <a:r>
              <a:rPr lang="lv-LV" sz="1400" dirty="0"/>
              <a:t>    "atrast intervāla (1-12) visas vērtības x, izveidot tabulu x (kolonna Mēnesis), (skaits manipulacijas kurām sakumalaiks.month=x) (kolonna Skaits)",</a:t>
            </a:r>
          </a:p>
          <a:p>
            <a:r>
              <a:rPr lang="lv-LV" sz="1400" dirty="0"/>
              <a:t>    "atrast intervāla (1-12) visas vērtības x, izveidot tabulu x (kolonna Mēnesis), (skaits manipulacijas, kurām manipveids.kodatips=3 un (manipveids.manipkods.substring(1,1)=P vai manipveids.manipkods.substring(1,1)=F) un sakumalaiks.month=x) (kolonna Skaits)",</a:t>
            </a:r>
          </a:p>
          <a:p>
            <a:r>
              <a:rPr lang="lv-LV" sz="1400" dirty="0" smtClean="0">
                <a:solidFill>
                  <a:srgbClr val="00B050"/>
                </a:solidFill>
              </a:rPr>
              <a:t>— </a:t>
            </a:r>
            <a:r>
              <a:rPr lang="lv-LV" sz="1400" dirty="0">
                <a:solidFill>
                  <a:srgbClr val="00B050"/>
                </a:solidFill>
              </a:rPr>
              <a:t>par manipulācijām operācijas laikā</a:t>
            </a:r>
            <a:r>
              <a:rPr lang="lv-LV" sz="1400" dirty="0" smtClean="0">
                <a:solidFill>
                  <a:srgbClr val="00B050"/>
                </a:solidFill>
              </a:rPr>
              <a:t>:</a:t>
            </a:r>
            <a:endParaRPr lang="lv-LV" sz="1400" dirty="0">
              <a:solidFill>
                <a:srgbClr val="00B050"/>
              </a:solidFill>
            </a:endParaRPr>
          </a:p>
          <a:p>
            <a:r>
              <a:rPr lang="lv-LV" sz="1400" dirty="0"/>
              <a:t>„atrast visas Epizodes x kuram eksiste Operacija, izveidot tabulu x.vesturesnum (kol A), (skaits x.manipulacijas m kuram eksiste Operacija o kurai m.sakumalaiks&gt;o.sakumalaiks un m.sakumalaiks&lt;o.beigulaiks) (kol B), sakārtot dilstoši pēc B”,</a:t>
            </a:r>
          </a:p>
          <a:p>
            <a:r>
              <a:rPr lang="lv-LV" sz="1400" dirty="0" smtClean="0">
                <a:solidFill>
                  <a:srgbClr val="00B050"/>
                </a:solidFill>
              </a:rPr>
              <a:t>-- </a:t>
            </a:r>
            <a:r>
              <a:rPr lang="lv-LV" sz="1400" dirty="0">
                <a:solidFill>
                  <a:srgbClr val="00B050"/>
                </a:solidFill>
              </a:rPr>
              <a:t>Izrādās, ka ‘vesturesnum=1130814’ ir 24 manipulacijas operācijas laikā. Varam gribēt paskatīties, kas tad tās ir par manipulacijām</a:t>
            </a:r>
            <a:r>
              <a:rPr lang="lv-LV" sz="1400" dirty="0" smtClean="0">
                <a:solidFill>
                  <a:srgbClr val="00B050"/>
                </a:solidFill>
              </a:rPr>
              <a:t>:</a:t>
            </a:r>
            <a:endParaRPr lang="lv-LV" sz="1400" dirty="0">
              <a:solidFill>
                <a:srgbClr val="00B050"/>
              </a:solidFill>
            </a:endParaRPr>
          </a:p>
          <a:p>
            <a:r>
              <a:rPr lang="lv-LV" sz="1400" dirty="0"/>
              <a:t>„atrast visas Manipulacijas x kuram x.epizode.vesturesnum=1130814 un eksiste operacija o kurai x.sakumalaiks&gt;o.sakumalaiks un x.sakumalaiks&lt;o.beigulaiks, izveidot tabulu x.manipveids.manipkods (kol A), x.sakumalaiks (kol B), x.beigulaiks (kol C), (x.uznemsanasdiagnoze kurai diagntips=2 un npkbkus=1).diagnoze.kods (kol D), (x.uznemsanasdiagnoze kurai diagntips=2 un npkbkus=2).diagnoze.kods (kol E</a:t>
            </a:r>
            <a:r>
              <a:rPr lang="lv-LV" sz="1400" dirty="0" smtClean="0"/>
              <a:t>)”,</a:t>
            </a:r>
          </a:p>
        </p:txBody>
      </p:sp>
      <p:sp>
        <p:nvSpPr>
          <p:cNvPr id="2" name="Date Placeholder 1"/>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731554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8077200" cy="5262979"/>
          </a:xfrm>
          <a:prstGeom prst="rect">
            <a:avLst/>
          </a:prstGeom>
          <a:noFill/>
        </p:spPr>
        <p:txBody>
          <a:bodyPr wrap="square" rtlCol="0">
            <a:spAutoFit/>
          </a:bodyPr>
          <a:lstStyle/>
          <a:p>
            <a:r>
              <a:rPr lang="lv-LV" sz="1400" dirty="0" smtClean="0">
                <a:solidFill>
                  <a:srgbClr val="00B050"/>
                </a:solidFill>
              </a:rPr>
              <a:t>— </a:t>
            </a:r>
            <a:r>
              <a:rPr lang="lv-LV" sz="1400" dirty="0">
                <a:solidFill>
                  <a:srgbClr val="00B050"/>
                </a:solidFill>
              </a:rPr>
              <a:t>svarīgs jautājums -cik ilgi jāgaida ar uznem diagnozi K59.9 uz pirmo Rtg izmeklējumu</a:t>
            </a:r>
            <a:r>
              <a:rPr lang="lv-LV" sz="1400" dirty="0" smtClean="0">
                <a:solidFill>
                  <a:srgbClr val="00B050"/>
                </a:solidFill>
              </a:rPr>
              <a:t>:</a:t>
            </a:r>
            <a:endParaRPr lang="lv-LV" sz="1400" dirty="0">
              <a:solidFill>
                <a:srgbClr val="00B050"/>
              </a:solidFill>
            </a:endParaRPr>
          </a:p>
          <a:p>
            <a:r>
              <a:rPr lang="lv-LV" sz="1400" dirty="0"/>
              <a:t>   „atrast 10 Epizodes x, kuram eksiste Uznemsanasdiagnoze, kurai diagntips=2 un diagnoze.kods='K59.9',  izveidot tabulu x.vesturesnum (kol VestNr), x.uznemsanaslaiks (kol Uznem), x.izrakstisanaslaiks (kol Izrakst), (rtgnosutijums kuram nosutisanaslaiks&gt;x.uznemsanaslaiks un nosutisanaslaiks&lt;x.izrakstisanaslaiks).nosutisanaslaiks (kol Rtgnosut), (rtgnosutijums kuram nosutisanaslaiks&gt;x.uznemsanaslaiks un nosutisanaslaiks&lt;x.izrakstisanaslaiks).izmeklesanaslaiks (kol Rtgizmekl)”, </a:t>
            </a:r>
          </a:p>
          <a:p>
            <a:r>
              <a:rPr lang="lv-LV" sz="1400" dirty="0"/>
              <a:t>   „atrast 10 Epizodes x, kuram eksiste Uznemsanasdiagnoze, kurai diagntips=2 un diagnoze.kods='K59.9', izveidot tabulu x.vesturesnum (kol VestNr), x.uznemsanaslaiks (kol Uznem), x.izrakstisanaslaiks (kol Izrakst), (rtgnosutijums kuram nosutisanaslaiks&gt;x.uznemsanaslaiks un nosutisanaslaiks&lt;x.izrakstisanaslaiks).nosutisanaslaiks (kol Rtgnosut), (rtgnosutijums kuram nosutisanaslaiks&gt;x.uznemsanaslaiks un nosutisanaslaiks&lt;x.izrakstisanaslaiks).izmeklesanaslaiks (kol Rtgizmekl), (rtgnosutijums kuram nosutisanaslaiks&gt;x.uznemsanaslaiks un nosutisanaslaiks&lt;x.izrakstisanaslaiks).izmeklesanaslaiks-(rtgnosutijums kuram nosutisanaslaiks&gt;x.uznemsanaslaiks un nosutisanaslaiks&lt;x.izrakstisanaslaiks).nosutisanaslaiks (kol Starpiba)”, </a:t>
            </a:r>
          </a:p>
          <a:p>
            <a:r>
              <a:rPr lang="lv-LV" sz="1400" dirty="0"/>
              <a:t>   „atrast visas Epizodes x, kuram eksiste Uznemsanasdiagnoze, kurai diagntips=2 un diagnoze.kods='K59.9', izveidot tabulu x.vesturesnum (kol VestNr), x.uznemsanaslaiks (kol Uznem), x.izrakstisanaslaiks (kol Izrakst), (rtgnosutijums kuram nosutisanaslaiks&gt;x.uznemsanaslaiks un nosutisanaslaiks&lt;x.izrakstisanaslaiks).nosutisanaslaiks (kol Rtgnosut), (rtgnosutijums kuram nosutisanaslaiks&gt;x.uznemsanaslaiks un nosutisanaslaiks&lt;x.izrakstisanaslaiks).izmeklesanaslaiks (kol Rtgizmekl), (rtgnosutijums kuram nosutisanaslaiks&gt;x.uznemsanaslaiks un nosutisanaslaiks&lt;x.izrakstisanaslaiks).izmeklesanaslaiks-(rtgnosutijums kuram nosutisanaslaiks&gt;x.uznemsanaslaiks un nosutisanaslaiks&lt;x.izrakstisanaslaiks).nosutisanaslaiks (kol Starpiba), sakārtot dilstoši pēc kolonnas Starpiba”, </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77989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lv-LV" sz="3200" dirty="0"/>
              <a:t>Query Comparison</a:t>
            </a:r>
            <a:br>
              <a:rPr lang="lv-LV" sz="3200" dirty="0"/>
            </a:br>
            <a:endParaRPr lang="lv-LV" sz="3200" dirty="0"/>
          </a:p>
        </p:txBody>
      </p:sp>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Rectangle 4"/>
          <p:cNvSpPr/>
          <p:nvPr/>
        </p:nvSpPr>
        <p:spPr>
          <a:xfrm>
            <a:off x="838200" y="1143000"/>
            <a:ext cx="7696200" cy="1477328"/>
          </a:xfrm>
          <a:prstGeom prst="rect">
            <a:avLst/>
          </a:prstGeom>
        </p:spPr>
        <p:txBody>
          <a:bodyPr wrap="square">
            <a:spAutoFit/>
          </a:bodyPr>
          <a:lstStyle/>
          <a:p>
            <a:r>
              <a:rPr lang="en-US" dirty="0" smtClean="0"/>
              <a:t>Let </a:t>
            </a:r>
            <a:r>
              <a:rPr lang="en-US" dirty="0"/>
              <a:t>us now compare, how some example queries can be formulated using two popular query languages SQL and LINQ and our query language VV. Every query will firstly be described in natural language and then in the three abovementioned languages. SQL and LINQ sentences will be built based on ER </a:t>
            </a:r>
            <a:r>
              <a:rPr lang="en-US" dirty="0" smtClean="0"/>
              <a:t>model</a:t>
            </a:r>
            <a:r>
              <a:rPr lang="lv-LV" dirty="0" smtClean="0"/>
              <a:t>.</a:t>
            </a:r>
            <a:endParaRPr lang="lv-LV" dirty="0"/>
          </a:p>
        </p:txBody>
      </p:sp>
      <p:sp>
        <p:nvSpPr>
          <p:cNvPr id="6" name="TextBox 5"/>
          <p:cNvSpPr txBox="1"/>
          <p:nvPr/>
        </p:nvSpPr>
        <p:spPr>
          <a:xfrm>
            <a:off x="1905000" y="4648200"/>
            <a:ext cx="184731" cy="369332"/>
          </a:xfrm>
          <a:prstGeom prst="rect">
            <a:avLst/>
          </a:prstGeom>
          <a:noFill/>
        </p:spPr>
        <p:txBody>
          <a:bodyPr wrap="none" rtlCol="0">
            <a:spAutoFit/>
          </a:bodyPr>
          <a:lstStyle/>
          <a:p>
            <a:endParaRPr lang="lv-LV" dirty="0"/>
          </a:p>
        </p:txBody>
      </p:sp>
      <p:sp>
        <p:nvSpPr>
          <p:cNvPr id="8" name="TextBox 7"/>
          <p:cNvSpPr txBox="1"/>
          <p:nvPr/>
        </p:nvSpPr>
        <p:spPr>
          <a:xfrm>
            <a:off x="914400" y="3048000"/>
            <a:ext cx="7239000" cy="2200602"/>
          </a:xfrm>
          <a:prstGeom prst="rect">
            <a:avLst/>
          </a:prstGeom>
          <a:noFill/>
        </p:spPr>
        <p:txBody>
          <a:bodyPr wrap="square" rtlCol="0">
            <a:spAutoFit/>
          </a:bodyPr>
          <a:lstStyle/>
          <a:p>
            <a:pPr>
              <a:spcAft>
                <a:spcPts val="1000"/>
              </a:spcAft>
            </a:pPr>
            <a:r>
              <a:rPr lang="lv-LV" sz="1400" u="sng" kern="50" dirty="0">
                <a:ea typeface="SimSun"/>
                <a:cs typeface="Mangal"/>
              </a:rPr>
              <a:t>Query 1</a:t>
            </a:r>
            <a:r>
              <a:rPr lang="lv-LV" sz="1400" kern="50" dirty="0">
                <a:ea typeface="SimSun"/>
                <a:cs typeface="Mangal"/>
              </a:rPr>
              <a:t>: Vienmēr izārstēto Pacientu skaits, t.i., pacientu skaits, kas ir pabijuši slimnīcā un vienmēr izrakstīšanas iemesls ir 1.</a:t>
            </a:r>
          </a:p>
          <a:p>
            <a:pPr>
              <a:spcAft>
                <a:spcPts val="1000"/>
              </a:spcAft>
            </a:pPr>
            <a:r>
              <a:rPr lang="en-US" sz="1400" u="sng" kern="50" dirty="0">
                <a:ea typeface="SimSun"/>
                <a:cs typeface="Mangal"/>
              </a:rPr>
              <a:t>SQL</a:t>
            </a:r>
            <a:r>
              <a:rPr lang="en-US" sz="1400" kern="50" dirty="0">
                <a:ea typeface="SimSun"/>
                <a:cs typeface="Mangal"/>
              </a:rPr>
              <a:t>: SELECT COUNT(</a:t>
            </a:r>
            <a:r>
              <a:rPr lang="en-US" sz="1400" kern="50" dirty="0" err="1">
                <a:ea typeface="SimSun"/>
                <a:cs typeface="Mangal"/>
              </a:rPr>
              <a:t>pid</a:t>
            </a:r>
            <a:r>
              <a:rPr lang="en-US" sz="1400" kern="50" dirty="0">
                <a:ea typeface="SimSun"/>
                <a:cs typeface="Mangal"/>
              </a:rPr>
              <a:t>) FROM </a:t>
            </a:r>
            <a:r>
              <a:rPr lang="en-US" sz="1400" kern="50" dirty="0" err="1">
                <a:ea typeface="SimSun"/>
                <a:cs typeface="Mangal"/>
              </a:rPr>
              <a:t>Pacients</a:t>
            </a:r>
            <a:r>
              <a:rPr lang="en-US" sz="1400" kern="50" dirty="0">
                <a:ea typeface="SimSun"/>
                <a:cs typeface="Mangal"/>
              </a:rPr>
              <a:t> p WHERE NOT EXISTS (SELECT slid FROM </a:t>
            </a:r>
            <a:r>
              <a:rPr lang="en-US" sz="1400" kern="50" dirty="0" err="1">
                <a:ea typeface="SimSun"/>
                <a:cs typeface="Mangal"/>
              </a:rPr>
              <a:t>SlEpizode</a:t>
            </a:r>
            <a:r>
              <a:rPr lang="en-US" sz="1400" kern="50" dirty="0">
                <a:ea typeface="SimSun"/>
                <a:cs typeface="Mangal"/>
              </a:rPr>
              <a:t> WHERE </a:t>
            </a:r>
            <a:r>
              <a:rPr lang="en-US" sz="1400" kern="50" dirty="0" err="1">
                <a:ea typeface="SimSun"/>
                <a:cs typeface="Mangal"/>
              </a:rPr>
              <a:t>pacients</a:t>
            </a:r>
            <a:r>
              <a:rPr lang="en-US" sz="1400" kern="50" dirty="0">
                <a:ea typeface="SimSun"/>
                <a:cs typeface="Mangal"/>
              </a:rPr>
              <a:t>=</a:t>
            </a:r>
            <a:r>
              <a:rPr lang="en-US" sz="1400" kern="50" dirty="0" err="1">
                <a:ea typeface="SimSun"/>
                <a:cs typeface="Mangal"/>
              </a:rPr>
              <a:t>p.pid</a:t>
            </a:r>
            <a:r>
              <a:rPr lang="en-US" sz="1400" kern="50" dirty="0">
                <a:ea typeface="SimSun"/>
                <a:cs typeface="Mangal"/>
              </a:rPr>
              <a:t> AND (</a:t>
            </a:r>
            <a:r>
              <a:rPr lang="en-US" sz="1400" kern="50" dirty="0" err="1">
                <a:ea typeface="SimSun"/>
                <a:cs typeface="Mangal"/>
              </a:rPr>
              <a:t>izrakstisanasIemesls</a:t>
            </a:r>
            <a:r>
              <a:rPr lang="en-US" sz="1400" kern="50" dirty="0">
                <a:ea typeface="SimSun"/>
                <a:cs typeface="Mangal"/>
              </a:rPr>
              <a:t>=2 OR </a:t>
            </a:r>
            <a:r>
              <a:rPr lang="en-US" sz="1400" kern="50" dirty="0" err="1">
                <a:ea typeface="SimSun"/>
                <a:cs typeface="Mangal"/>
              </a:rPr>
              <a:t>izrakstisanasIemesls</a:t>
            </a:r>
            <a:r>
              <a:rPr lang="en-US" sz="1400" kern="50" dirty="0">
                <a:ea typeface="SimSun"/>
                <a:cs typeface="Mangal"/>
              </a:rPr>
              <a:t>=3))</a:t>
            </a:r>
            <a:endParaRPr lang="lv-LV" sz="1400" kern="50" dirty="0">
              <a:ea typeface="SimSun"/>
              <a:cs typeface="Mangal"/>
            </a:endParaRPr>
          </a:p>
          <a:p>
            <a:pPr>
              <a:spcAft>
                <a:spcPts val="1000"/>
              </a:spcAft>
            </a:pPr>
            <a:r>
              <a:rPr lang="en-US" sz="1400" u="sng" kern="50" dirty="0">
                <a:ea typeface="SimSun"/>
                <a:cs typeface="Mangal"/>
              </a:rPr>
              <a:t>LINQ</a:t>
            </a:r>
            <a:r>
              <a:rPr lang="en-US" sz="1400" kern="50" dirty="0">
                <a:ea typeface="SimSun"/>
                <a:cs typeface="Mangal"/>
              </a:rPr>
              <a:t>: (from p in </a:t>
            </a:r>
            <a:r>
              <a:rPr lang="en-US" sz="1400" kern="50" dirty="0" err="1">
                <a:ea typeface="SimSun"/>
                <a:cs typeface="Mangal"/>
              </a:rPr>
              <a:t>Pacients</a:t>
            </a:r>
            <a:r>
              <a:rPr lang="en-US" sz="1400" kern="50" dirty="0">
                <a:ea typeface="SimSun"/>
                <a:cs typeface="Mangal"/>
              </a:rPr>
              <a:t> where </a:t>
            </a:r>
            <a:r>
              <a:rPr lang="en-US" sz="1400" kern="50" dirty="0" err="1">
                <a:ea typeface="SimSun"/>
                <a:cs typeface="Mangal"/>
              </a:rPr>
              <a:t>p.SlEpizodes.All</a:t>
            </a:r>
            <a:r>
              <a:rPr lang="en-US" sz="1400" kern="50" dirty="0">
                <a:ea typeface="SimSun"/>
                <a:cs typeface="Mangal"/>
              </a:rPr>
              <a:t>(s=&gt;</a:t>
            </a:r>
            <a:r>
              <a:rPr lang="en-US" sz="1400" kern="50" dirty="0" err="1">
                <a:ea typeface="SimSun"/>
                <a:cs typeface="Mangal"/>
              </a:rPr>
              <a:t>s.IzrakstisanasIemesls</a:t>
            </a:r>
            <a:r>
              <a:rPr lang="en-US" sz="1400" kern="50" dirty="0">
                <a:ea typeface="SimSun"/>
                <a:cs typeface="Mangal"/>
              </a:rPr>
              <a:t>==1) where </a:t>
            </a:r>
            <a:r>
              <a:rPr lang="en-US" sz="1400" kern="50" dirty="0" err="1">
                <a:ea typeface="SimSun"/>
                <a:cs typeface="Mangal"/>
              </a:rPr>
              <a:t>p.SlEpizodes.Any</a:t>
            </a:r>
            <a:r>
              <a:rPr lang="en-US" sz="1400" kern="50" dirty="0">
                <a:ea typeface="SimSun"/>
                <a:cs typeface="Mangal"/>
              </a:rPr>
              <a:t>() select p).Count();</a:t>
            </a:r>
            <a:endParaRPr lang="lv-LV" sz="1400" kern="50" dirty="0">
              <a:ea typeface="SimSun"/>
              <a:cs typeface="Mangal"/>
            </a:endParaRPr>
          </a:p>
          <a:p>
            <a:pPr>
              <a:spcAft>
                <a:spcPts val="1000"/>
              </a:spcAft>
            </a:pPr>
            <a:r>
              <a:rPr lang="en-US" sz="1400" u="sng" kern="50" dirty="0">
                <a:ea typeface="SimSun"/>
                <a:cs typeface="Mangal"/>
              </a:rPr>
              <a:t>VV</a:t>
            </a:r>
            <a:r>
              <a:rPr lang="en-US" sz="1400" kern="50" dirty="0">
                <a:ea typeface="SimSun"/>
                <a:cs typeface="Mangal"/>
              </a:rPr>
              <a:t>: count </a:t>
            </a:r>
            <a:r>
              <a:rPr lang="en-US" sz="1400" kern="50" dirty="0" err="1">
                <a:ea typeface="SimSun"/>
                <a:cs typeface="Mangal"/>
              </a:rPr>
              <a:t>Pacients</a:t>
            </a:r>
            <a:r>
              <a:rPr lang="en-US" sz="1400" kern="50" dirty="0">
                <a:ea typeface="SimSun"/>
                <a:cs typeface="Mangal"/>
              </a:rPr>
              <a:t>, where exists </a:t>
            </a:r>
            <a:r>
              <a:rPr lang="en-US" sz="1400" kern="50" dirty="0" err="1">
                <a:ea typeface="SimSun"/>
                <a:cs typeface="Mangal"/>
              </a:rPr>
              <a:t>SlEpizode</a:t>
            </a:r>
            <a:r>
              <a:rPr lang="en-US" sz="1400" kern="50" dirty="0">
                <a:ea typeface="SimSun"/>
                <a:cs typeface="Mangal"/>
              </a:rPr>
              <a:t> and not exists </a:t>
            </a:r>
            <a:r>
              <a:rPr lang="en-US" sz="1400" kern="50" dirty="0" err="1">
                <a:ea typeface="SimSun"/>
                <a:cs typeface="Mangal"/>
              </a:rPr>
              <a:t>SlEpizode</a:t>
            </a:r>
            <a:r>
              <a:rPr lang="en-US" sz="1400" kern="50" dirty="0">
                <a:ea typeface="SimSun"/>
                <a:cs typeface="Mangal"/>
              </a:rPr>
              <a:t>, where </a:t>
            </a:r>
            <a:r>
              <a:rPr lang="en-US" sz="1400" kern="50" dirty="0" err="1">
                <a:ea typeface="SimSun"/>
                <a:cs typeface="Mangal"/>
              </a:rPr>
              <a:t>izrakstisanasIemesls</a:t>
            </a:r>
            <a:r>
              <a:rPr lang="en-US" sz="1400" kern="50" dirty="0">
                <a:ea typeface="SimSun"/>
                <a:cs typeface="Mangal"/>
              </a:rPr>
              <a:t>&lt;&gt;1</a:t>
            </a:r>
            <a:endParaRPr lang="lv-LV" sz="1400" kern="50" dirty="0">
              <a:ea typeface="SimSun"/>
              <a:cs typeface="Mangal"/>
            </a:endParaRPr>
          </a:p>
        </p:txBody>
      </p:sp>
    </p:spTree>
    <p:extLst>
      <p:ext uri="{BB962C8B-B14F-4D97-AF65-F5344CB8AC3E}">
        <p14:creationId xmlns:p14="http://schemas.microsoft.com/office/powerpoint/2010/main" val="1019787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TextBox 4"/>
          <p:cNvSpPr txBox="1"/>
          <p:nvPr/>
        </p:nvSpPr>
        <p:spPr>
          <a:xfrm>
            <a:off x="571500" y="533400"/>
            <a:ext cx="7696200" cy="5816977"/>
          </a:xfrm>
          <a:prstGeom prst="rect">
            <a:avLst/>
          </a:prstGeom>
          <a:noFill/>
        </p:spPr>
        <p:txBody>
          <a:bodyPr wrap="square" rtlCol="0">
            <a:spAutoFit/>
          </a:bodyPr>
          <a:lstStyle/>
          <a:p>
            <a:pPr>
              <a:spcAft>
                <a:spcPts val="1000"/>
              </a:spcAft>
            </a:pPr>
            <a:r>
              <a:rPr lang="en-US" sz="1400" u="sng" kern="50" dirty="0">
                <a:ea typeface="SimSun"/>
                <a:cs typeface="Mangal"/>
              </a:rPr>
              <a:t>Query 3</a:t>
            </a:r>
            <a:r>
              <a:rPr lang="en-US" sz="1400" kern="50" dirty="0">
                <a:ea typeface="SimSun"/>
                <a:cs typeface="Mangal"/>
              </a:rPr>
              <a:t>: </a:t>
            </a:r>
            <a:r>
              <a:rPr lang="en-US" sz="1400" kern="50" dirty="0" err="1">
                <a:ea typeface="SimSun"/>
                <a:cs typeface="Mangal"/>
              </a:rPr>
              <a:t>Pacientu</a:t>
            </a:r>
            <a:r>
              <a:rPr lang="en-US" sz="1400" kern="50" dirty="0">
                <a:ea typeface="SimSun"/>
                <a:cs typeface="Mangal"/>
              </a:rPr>
              <a:t> </a:t>
            </a:r>
            <a:r>
              <a:rPr lang="en-US" sz="1400" kern="50" dirty="0" err="1">
                <a:ea typeface="SimSun"/>
                <a:cs typeface="Mangal"/>
              </a:rPr>
              <a:t>skaits</a:t>
            </a:r>
            <a:r>
              <a:rPr lang="en-US" sz="1400" kern="50" dirty="0">
                <a:ea typeface="SimSun"/>
                <a:cs typeface="Mangal"/>
              </a:rPr>
              <a:t>, </a:t>
            </a:r>
            <a:r>
              <a:rPr lang="en-US" sz="1400" kern="50" dirty="0" err="1">
                <a:ea typeface="SimSun"/>
                <a:cs typeface="Mangal"/>
              </a:rPr>
              <a:t>kuriem</a:t>
            </a:r>
            <a:r>
              <a:rPr lang="en-US" sz="1400" kern="50" dirty="0">
                <a:ea typeface="SimSun"/>
                <a:cs typeface="Mangal"/>
              </a:rPr>
              <a:t> </a:t>
            </a:r>
            <a:r>
              <a:rPr lang="en-US" sz="1400" kern="50" dirty="0" err="1">
                <a:ea typeface="SimSun"/>
                <a:cs typeface="Mangal"/>
              </a:rPr>
              <a:t>veikta</a:t>
            </a:r>
            <a:r>
              <a:rPr lang="en-US" sz="1400" kern="50" dirty="0">
                <a:ea typeface="SimSun"/>
                <a:cs typeface="Mangal"/>
              </a:rPr>
              <a:t> </a:t>
            </a:r>
            <a:r>
              <a:rPr lang="en-US" sz="1400" kern="50" dirty="0" err="1">
                <a:ea typeface="SimSun"/>
                <a:cs typeface="Mangal"/>
              </a:rPr>
              <a:t>manipulācija</a:t>
            </a:r>
            <a:r>
              <a:rPr lang="en-US" sz="1400" kern="50" dirty="0">
                <a:ea typeface="SimSun"/>
                <a:cs typeface="Mangal"/>
              </a:rPr>
              <a:t> Z</a:t>
            </a:r>
            <a:endParaRPr lang="lv-LV" sz="1400" kern="50" dirty="0">
              <a:ea typeface="SimSun"/>
              <a:cs typeface="Mangal"/>
            </a:endParaRPr>
          </a:p>
          <a:p>
            <a:pPr>
              <a:spcAft>
                <a:spcPts val="1000"/>
              </a:spcAft>
            </a:pPr>
            <a:r>
              <a:rPr lang="en-US" sz="1400" u="sng" kern="50" dirty="0">
                <a:ea typeface="SimSun"/>
                <a:cs typeface="Mangal"/>
              </a:rPr>
              <a:t>SQL</a:t>
            </a:r>
            <a:r>
              <a:rPr lang="en-US" sz="1400" kern="50" dirty="0">
                <a:ea typeface="SimSun"/>
                <a:cs typeface="Mangal"/>
              </a:rPr>
              <a:t>: SELECT COUNT(</a:t>
            </a:r>
            <a:r>
              <a:rPr lang="en-US" sz="1400" kern="50" dirty="0" err="1">
                <a:ea typeface="SimSun"/>
                <a:cs typeface="Mangal"/>
              </a:rPr>
              <a:t>pid</a:t>
            </a:r>
            <a:r>
              <a:rPr lang="en-US" sz="1400" kern="50" dirty="0">
                <a:ea typeface="SimSun"/>
                <a:cs typeface="Mangal"/>
              </a:rPr>
              <a:t>) FROM </a:t>
            </a:r>
            <a:r>
              <a:rPr lang="en-US" sz="1400" kern="50" dirty="0" err="1">
                <a:ea typeface="SimSun"/>
                <a:cs typeface="Mangal"/>
              </a:rPr>
              <a:t>Pacients</a:t>
            </a:r>
            <a:r>
              <a:rPr lang="en-US" sz="1400" kern="50" dirty="0">
                <a:ea typeface="SimSun"/>
                <a:cs typeface="Mangal"/>
              </a:rPr>
              <a:t> p WHERE EXISTS (SELECT slid FROM </a:t>
            </a:r>
            <a:r>
              <a:rPr lang="en-US" sz="1400" kern="50" dirty="0" err="1">
                <a:ea typeface="SimSun"/>
                <a:cs typeface="Mangal"/>
              </a:rPr>
              <a:t>SlEpizode</a:t>
            </a:r>
            <a:r>
              <a:rPr lang="en-US" sz="1400" kern="50" dirty="0">
                <a:ea typeface="SimSun"/>
                <a:cs typeface="Mangal"/>
              </a:rPr>
              <a:t>, </a:t>
            </a:r>
            <a:r>
              <a:rPr lang="en-US" sz="1400" kern="50" dirty="0" err="1">
                <a:ea typeface="SimSun"/>
                <a:cs typeface="Mangal"/>
              </a:rPr>
              <a:t>Manipulacija</a:t>
            </a:r>
            <a:r>
              <a:rPr lang="en-US" sz="1400" kern="50" dirty="0">
                <a:ea typeface="SimSun"/>
                <a:cs typeface="Mangal"/>
              </a:rPr>
              <a:t> WHERE </a:t>
            </a:r>
            <a:r>
              <a:rPr lang="en-US" sz="1400" kern="50" dirty="0" err="1">
                <a:ea typeface="SimSun"/>
                <a:cs typeface="Mangal"/>
              </a:rPr>
              <a:t>pacients</a:t>
            </a:r>
            <a:r>
              <a:rPr lang="en-US" sz="1400" kern="50" dirty="0">
                <a:ea typeface="SimSun"/>
                <a:cs typeface="Mangal"/>
              </a:rPr>
              <a:t>=</a:t>
            </a:r>
            <a:r>
              <a:rPr lang="en-US" sz="1400" kern="50" dirty="0" err="1">
                <a:ea typeface="SimSun"/>
                <a:cs typeface="Mangal"/>
              </a:rPr>
              <a:t>p.pid</a:t>
            </a:r>
            <a:r>
              <a:rPr lang="en-US" sz="1400" kern="50" dirty="0">
                <a:ea typeface="SimSun"/>
                <a:cs typeface="Mangal"/>
              </a:rPr>
              <a:t> AND </a:t>
            </a:r>
            <a:r>
              <a:rPr lang="en-US" sz="1400" kern="50" dirty="0" err="1">
                <a:ea typeface="SimSun"/>
                <a:cs typeface="Mangal"/>
              </a:rPr>
              <a:t>epizode</a:t>
            </a:r>
            <a:r>
              <a:rPr lang="en-US" sz="1400" kern="50" dirty="0">
                <a:ea typeface="SimSun"/>
                <a:cs typeface="Mangal"/>
              </a:rPr>
              <a:t>=slid AND </a:t>
            </a:r>
            <a:r>
              <a:rPr lang="en-US" sz="1400" kern="50" dirty="0" err="1">
                <a:ea typeface="SimSun"/>
                <a:cs typeface="Mangal"/>
              </a:rPr>
              <a:t>manipulacija</a:t>
            </a:r>
            <a:r>
              <a:rPr lang="en-US" sz="1400" kern="50" dirty="0">
                <a:ea typeface="SimSun"/>
                <a:cs typeface="Mangal"/>
              </a:rPr>
              <a:t>='Z')</a:t>
            </a:r>
            <a:endParaRPr lang="lv-LV" sz="1400" kern="50" dirty="0">
              <a:ea typeface="SimSun"/>
              <a:cs typeface="Mangal"/>
            </a:endParaRPr>
          </a:p>
          <a:p>
            <a:pPr>
              <a:spcAft>
                <a:spcPts val="1000"/>
              </a:spcAft>
            </a:pPr>
            <a:r>
              <a:rPr lang="en-US" sz="1400" u="sng" kern="50" dirty="0">
                <a:ea typeface="SimSun"/>
                <a:cs typeface="Mangal"/>
              </a:rPr>
              <a:t>LINQ</a:t>
            </a:r>
            <a:r>
              <a:rPr lang="en-US" sz="1400" kern="50" dirty="0">
                <a:ea typeface="SimSun"/>
                <a:cs typeface="Mangal"/>
              </a:rPr>
              <a:t>: (from m in </a:t>
            </a:r>
            <a:r>
              <a:rPr lang="en-US" sz="1400" kern="50" dirty="0" err="1">
                <a:ea typeface="SimSun"/>
                <a:cs typeface="Mangal"/>
              </a:rPr>
              <a:t>Manipulacijas</a:t>
            </a:r>
            <a:r>
              <a:rPr lang="en-US" sz="1400" kern="50" dirty="0">
                <a:ea typeface="SimSun"/>
                <a:cs typeface="Mangal"/>
              </a:rPr>
              <a:t> where </a:t>
            </a:r>
            <a:r>
              <a:rPr lang="en-US" sz="1400" kern="50" dirty="0" err="1">
                <a:ea typeface="SimSun"/>
                <a:cs typeface="Mangal"/>
              </a:rPr>
              <a:t>m.Content</a:t>
            </a:r>
            <a:r>
              <a:rPr lang="en-US" sz="1400" kern="50" dirty="0">
                <a:ea typeface="SimSun"/>
                <a:cs typeface="Mangal"/>
              </a:rPr>
              <a:t> == "Z" select </a:t>
            </a:r>
            <a:r>
              <a:rPr lang="en-US" sz="1400" kern="50" dirty="0" err="1">
                <a:ea typeface="SimSun"/>
                <a:cs typeface="Mangal"/>
              </a:rPr>
              <a:t>m.EpizodeSlEpizode.PacientsEntity</a:t>
            </a:r>
            <a:r>
              <a:rPr lang="en-US" sz="1400" kern="50" dirty="0">
                <a:ea typeface="SimSun"/>
                <a:cs typeface="Mangal"/>
              </a:rPr>
              <a:t>).Distinct().Count();</a:t>
            </a:r>
            <a:endParaRPr lang="lv-LV" sz="1400" kern="50" dirty="0">
              <a:ea typeface="SimSun"/>
              <a:cs typeface="Mangal"/>
            </a:endParaRPr>
          </a:p>
          <a:p>
            <a:pPr>
              <a:spcAft>
                <a:spcPts val="1000"/>
              </a:spcAft>
            </a:pPr>
            <a:r>
              <a:rPr lang="en-US" sz="1400" u="sng" kern="50" dirty="0">
                <a:ea typeface="SimSun"/>
                <a:cs typeface="Mangal"/>
              </a:rPr>
              <a:t>VV</a:t>
            </a:r>
            <a:r>
              <a:rPr lang="en-US" sz="1400" kern="50" dirty="0">
                <a:ea typeface="SimSun"/>
                <a:cs typeface="Mangal"/>
              </a:rPr>
              <a:t>: count </a:t>
            </a:r>
            <a:r>
              <a:rPr lang="en-US" sz="1400" kern="50" dirty="0" err="1">
                <a:ea typeface="SimSun"/>
                <a:cs typeface="Mangal"/>
              </a:rPr>
              <a:t>Pacients</a:t>
            </a:r>
            <a:r>
              <a:rPr lang="en-US" sz="1400" kern="50" dirty="0">
                <a:ea typeface="SimSun"/>
                <a:cs typeface="Mangal"/>
              </a:rPr>
              <a:t>, where exists </a:t>
            </a:r>
            <a:r>
              <a:rPr lang="en-US" sz="1400" kern="50" dirty="0" err="1">
                <a:ea typeface="SimSun"/>
                <a:cs typeface="Mangal"/>
              </a:rPr>
              <a:t>Manipulacija</a:t>
            </a:r>
            <a:r>
              <a:rPr lang="en-US" sz="1400" kern="50" dirty="0">
                <a:ea typeface="SimSun"/>
                <a:cs typeface="Mangal"/>
              </a:rPr>
              <a:t>, where </a:t>
            </a:r>
            <a:r>
              <a:rPr lang="en-US" sz="1400" kern="50" dirty="0" err="1">
                <a:ea typeface="SimSun"/>
                <a:cs typeface="Mangal"/>
              </a:rPr>
              <a:t>manipulacija.kods</a:t>
            </a:r>
            <a:r>
              <a:rPr lang="en-US" sz="1400" kern="50" dirty="0">
                <a:ea typeface="SimSun"/>
                <a:cs typeface="Mangal"/>
              </a:rPr>
              <a:t>=”Z</a:t>
            </a:r>
            <a:r>
              <a:rPr lang="en-US" sz="1400" kern="50" dirty="0" smtClean="0">
                <a:ea typeface="SimSun"/>
                <a:cs typeface="Mangal"/>
              </a:rPr>
              <a:t>”</a:t>
            </a:r>
            <a:endParaRPr lang="lv-LV" sz="1400" kern="50" dirty="0" smtClean="0">
              <a:ea typeface="SimSun"/>
              <a:cs typeface="Mangal"/>
            </a:endParaRPr>
          </a:p>
          <a:p>
            <a:pPr>
              <a:spcAft>
                <a:spcPts val="1000"/>
              </a:spcAft>
            </a:pPr>
            <a:endParaRPr lang="lv-LV" sz="1400" kern="50" dirty="0" smtClean="0">
              <a:ea typeface="SimSun"/>
              <a:cs typeface="Mangal"/>
            </a:endParaRPr>
          </a:p>
          <a:p>
            <a:pPr>
              <a:spcAft>
                <a:spcPts val="1000"/>
              </a:spcAft>
            </a:pPr>
            <a:endParaRPr lang="lv-LV" sz="1400" kern="50" dirty="0">
              <a:ea typeface="SimSun"/>
              <a:cs typeface="Mangal"/>
            </a:endParaRPr>
          </a:p>
          <a:p>
            <a:r>
              <a:rPr lang="en-US" sz="1400" u="sng" dirty="0"/>
              <a:t>Query 4</a:t>
            </a:r>
            <a:r>
              <a:rPr lang="en-US" sz="1400" dirty="0"/>
              <a:t>: </a:t>
            </a:r>
            <a:r>
              <a:rPr lang="en-US" sz="1400" dirty="0" err="1"/>
              <a:t>Pacientu</a:t>
            </a:r>
            <a:r>
              <a:rPr lang="en-US" sz="1400" dirty="0"/>
              <a:t> </a:t>
            </a:r>
            <a:r>
              <a:rPr lang="en-US" sz="1400" dirty="0" err="1"/>
              <a:t>skaits</a:t>
            </a:r>
            <a:r>
              <a:rPr lang="en-US" sz="1400" dirty="0"/>
              <a:t>, </a:t>
            </a:r>
            <a:r>
              <a:rPr lang="en-US" sz="1400" dirty="0" err="1"/>
              <a:t>kas</a:t>
            </a:r>
            <a:r>
              <a:rPr lang="en-US" sz="1400" dirty="0"/>
              <a:t> </a:t>
            </a:r>
            <a:r>
              <a:rPr lang="en-US" sz="1400" dirty="0" err="1"/>
              <a:t>atkārtoti</a:t>
            </a:r>
            <a:r>
              <a:rPr lang="en-US" sz="1400" dirty="0"/>
              <a:t> </a:t>
            </a:r>
            <a:r>
              <a:rPr lang="en-US" sz="1400" dirty="0" err="1"/>
              <a:t>ir</a:t>
            </a:r>
            <a:r>
              <a:rPr lang="en-US" sz="1400" dirty="0"/>
              <a:t> </a:t>
            </a:r>
            <a:r>
              <a:rPr lang="en-US" sz="1400" dirty="0" err="1"/>
              <a:t>nokļuvuši</a:t>
            </a:r>
            <a:r>
              <a:rPr lang="en-US" sz="1400" dirty="0"/>
              <a:t> </a:t>
            </a:r>
            <a:r>
              <a:rPr lang="en-US" sz="1400" dirty="0" err="1"/>
              <a:t>slimnīcā</a:t>
            </a:r>
            <a:r>
              <a:rPr lang="en-US" sz="1400" dirty="0"/>
              <a:t> 30 </a:t>
            </a:r>
            <a:r>
              <a:rPr lang="en-US" sz="1400" dirty="0" err="1"/>
              <a:t>dienu</a:t>
            </a:r>
            <a:r>
              <a:rPr lang="en-US" sz="1400" dirty="0"/>
              <a:t> </a:t>
            </a:r>
            <a:r>
              <a:rPr lang="en-US" sz="1400" dirty="0" err="1"/>
              <a:t>laikā</a:t>
            </a:r>
            <a:r>
              <a:rPr lang="en-US" sz="1400" dirty="0"/>
              <a:t> </a:t>
            </a:r>
            <a:r>
              <a:rPr lang="en-US" sz="1400" dirty="0" err="1"/>
              <a:t>pēc</a:t>
            </a:r>
            <a:r>
              <a:rPr lang="en-US" sz="1400" dirty="0"/>
              <a:t> </a:t>
            </a:r>
            <a:r>
              <a:rPr lang="en-US" sz="1400" dirty="0" err="1"/>
              <a:t>izrakstīšanas</a:t>
            </a:r>
            <a:r>
              <a:rPr lang="en-US" sz="1400" dirty="0"/>
              <a:t> no </a:t>
            </a:r>
            <a:r>
              <a:rPr lang="en-US" sz="1400" dirty="0" err="1"/>
              <a:t>slimnīcas</a:t>
            </a:r>
            <a:r>
              <a:rPr lang="en-US" sz="1400" dirty="0"/>
              <a:t> </a:t>
            </a:r>
            <a:r>
              <a:rPr lang="en-US" sz="1400" dirty="0" err="1"/>
              <a:t>ar</a:t>
            </a:r>
            <a:r>
              <a:rPr lang="en-US" sz="1400" dirty="0"/>
              <a:t> </a:t>
            </a:r>
            <a:r>
              <a:rPr lang="en-US" sz="1400" dirty="0" err="1"/>
              <a:t>izrakstišanas</a:t>
            </a:r>
            <a:r>
              <a:rPr lang="en-US" sz="1400" dirty="0"/>
              <a:t> </a:t>
            </a:r>
            <a:r>
              <a:rPr lang="en-US" sz="1400" dirty="0" err="1"/>
              <a:t>iemeslu</a:t>
            </a:r>
            <a:r>
              <a:rPr lang="en-US" sz="1400" dirty="0"/>
              <a:t> </a:t>
            </a:r>
            <a:r>
              <a:rPr lang="en-US" sz="1400" dirty="0" smtClean="0"/>
              <a:t>1</a:t>
            </a:r>
            <a:endParaRPr lang="lv-LV" sz="1400" dirty="0" smtClean="0"/>
          </a:p>
          <a:p>
            <a:endParaRPr lang="lv-LV" sz="1400" dirty="0"/>
          </a:p>
          <a:p>
            <a:r>
              <a:rPr lang="en-US" sz="1400" u="sng" dirty="0"/>
              <a:t>SQL</a:t>
            </a:r>
            <a:r>
              <a:rPr lang="en-US" sz="1400" dirty="0"/>
              <a:t>: SELECT COUNT(DISTINCT(</a:t>
            </a:r>
            <a:r>
              <a:rPr lang="en-US" sz="1400" dirty="0" err="1"/>
              <a:t>pid</a:t>
            </a:r>
            <a:r>
              <a:rPr lang="en-US" sz="1400" dirty="0"/>
              <a:t>)) FROM </a:t>
            </a:r>
            <a:r>
              <a:rPr lang="en-US" sz="1400" dirty="0" err="1"/>
              <a:t>Pacients</a:t>
            </a:r>
            <a:r>
              <a:rPr lang="en-US" sz="1400" dirty="0"/>
              <a:t> p LEFT JOIN </a:t>
            </a:r>
            <a:r>
              <a:rPr lang="en-US" sz="1400" dirty="0" err="1"/>
              <a:t>SlEpizode</a:t>
            </a:r>
            <a:r>
              <a:rPr lang="en-US" sz="1400" dirty="0"/>
              <a:t> e1 ON </a:t>
            </a:r>
            <a:r>
              <a:rPr lang="en-US" sz="1400" dirty="0" err="1"/>
              <a:t>p.pid</a:t>
            </a:r>
            <a:r>
              <a:rPr lang="en-US" sz="1400" dirty="0"/>
              <a:t>=e1.pacients WHERE e1.izrakstisanasIemesls=1 AND EXISTS (SELECT slid FROM </a:t>
            </a:r>
            <a:r>
              <a:rPr lang="en-US" sz="1400" dirty="0" err="1"/>
              <a:t>SlEpizode</a:t>
            </a:r>
            <a:r>
              <a:rPr lang="en-US" sz="1400" dirty="0"/>
              <a:t> e2 WHERE e1.slid&lt;&gt;e2.slid AND </a:t>
            </a:r>
            <a:r>
              <a:rPr lang="en-US" sz="1400" dirty="0" err="1"/>
              <a:t>p.pid</a:t>
            </a:r>
            <a:r>
              <a:rPr lang="en-US" sz="1400" dirty="0"/>
              <a:t>=e2.pacients AND DATEDIFF(d,e1.izrakstisanasDatums,e2.uznemsanasDatums)&lt;=30</a:t>
            </a:r>
            <a:r>
              <a:rPr lang="en-US" sz="1400" dirty="0" smtClean="0"/>
              <a:t>)</a:t>
            </a:r>
            <a:endParaRPr lang="lv-LV" sz="1400" dirty="0" smtClean="0"/>
          </a:p>
          <a:p>
            <a:endParaRPr lang="lv-LV" sz="1400" dirty="0"/>
          </a:p>
          <a:p>
            <a:r>
              <a:rPr lang="en-US" sz="1400" u="sng" dirty="0"/>
              <a:t>LINQ</a:t>
            </a:r>
            <a:r>
              <a:rPr lang="en-US" sz="1400" dirty="0"/>
              <a:t>: (from e in </a:t>
            </a:r>
            <a:r>
              <a:rPr lang="en-US" sz="1400" dirty="0" err="1"/>
              <a:t>SlEpizodes</a:t>
            </a:r>
            <a:r>
              <a:rPr lang="en-US" sz="1400" dirty="0"/>
              <a:t> where </a:t>
            </a:r>
            <a:r>
              <a:rPr lang="en-US" sz="1400" dirty="0" err="1"/>
              <a:t>e.IzrakstisanasIemesls</a:t>
            </a:r>
            <a:r>
              <a:rPr lang="en-US" sz="1400" dirty="0"/>
              <a:t> == 1 where </a:t>
            </a:r>
            <a:r>
              <a:rPr lang="en-US" sz="1400" dirty="0" err="1"/>
              <a:t>e.PacientsEntity.SlEpizodes.Any</a:t>
            </a:r>
            <a:r>
              <a:rPr lang="en-US" sz="1400" dirty="0"/>
              <a:t>(e2 =&gt; (e2.UznemsanasDatums.Value - </a:t>
            </a:r>
            <a:r>
              <a:rPr lang="en-US" sz="1400" dirty="0" err="1"/>
              <a:t>e.IzrakstisanasDatums.Value</a:t>
            </a:r>
            <a:r>
              <a:rPr lang="en-US" sz="1400" dirty="0"/>
              <a:t>).</a:t>
            </a:r>
            <a:r>
              <a:rPr lang="en-US" sz="1400" dirty="0" err="1"/>
              <a:t>TotalDays</a:t>
            </a:r>
            <a:r>
              <a:rPr lang="en-US" sz="1400" dirty="0"/>
              <a:t> &lt; 30 &amp;&amp; (e2.UznemsanasDatums.Value - </a:t>
            </a:r>
            <a:r>
              <a:rPr lang="en-US" sz="1400" dirty="0" err="1"/>
              <a:t>e.IzrakstisanasDatums.Value</a:t>
            </a:r>
            <a:r>
              <a:rPr lang="en-US" sz="1400" dirty="0"/>
              <a:t>).</a:t>
            </a:r>
            <a:r>
              <a:rPr lang="en-US" sz="1400" dirty="0" err="1"/>
              <a:t>TotalDays</a:t>
            </a:r>
            <a:r>
              <a:rPr lang="en-US" sz="1400" dirty="0"/>
              <a:t> &gt; 0 &amp;&amp; !e2.Equals(e)) select e).Count</a:t>
            </a:r>
            <a:r>
              <a:rPr lang="en-US" sz="1400" dirty="0" smtClean="0"/>
              <a:t>();</a:t>
            </a:r>
            <a:endParaRPr lang="lv-LV" sz="1400" dirty="0" smtClean="0"/>
          </a:p>
          <a:p>
            <a:endParaRPr lang="lv-LV" sz="1400" dirty="0"/>
          </a:p>
          <a:p>
            <a:r>
              <a:rPr lang="en-US" sz="1400" u="sng" dirty="0"/>
              <a:t>VV</a:t>
            </a:r>
            <a:r>
              <a:rPr lang="en-US" sz="1400" dirty="0"/>
              <a:t>: count </a:t>
            </a:r>
            <a:r>
              <a:rPr lang="en-US" sz="1400" dirty="0" err="1"/>
              <a:t>Pacients</a:t>
            </a:r>
            <a:r>
              <a:rPr lang="en-US" sz="1400" dirty="0"/>
              <a:t>, where exists </a:t>
            </a:r>
            <a:r>
              <a:rPr lang="en-US" sz="1400" dirty="0" err="1"/>
              <a:t>SlEpizode</a:t>
            </a:r>
            <a:r>
              <a:rPr lang="en-US" sz="1400" dirty="0"/>
              <a:t> e1 and exists </a:t>
            </a:r>
            <a:r>
              <a:rPr lang="en-US" sz="1400" dirty="0" err="1"/>
              <a:t>SlEpizode</a:t>
            </a:r>
            <a:r>
              <a:rPr lang="en-US" sz="1400" dirty="0"/>
              <a:t> e2 and e1&lt;&gt;e2 and e1.izrakstisanasIemesls=1 and e2.uznemsanasDatums-e1.izrakstisanasDatums&gt;=0 and &lt;=30</a:t>
            </a:r>
            <a:endParaRPr lang="lv-LV" sz="1400" dirty="0"/>
          </a:p>
          <a:p>
            <a:pPr>
              <a:spcAft>
                <a:spcPts val="1000"/>
              </a:spcAft>
            </a:pPr>
            <a:endParaRPr lang="lv-LV" sz="1400" kern="50" dirty="0">
              <a:ea typeface="SimSun"/>
              <a:cs typeface="Mangal"/>
            </a:endParaRPr>
          </a:p>
        </p:txBody>
      </p:sp>
    </p:spTree>
    <p:extLst>
      <p:ext uri="{BB962C8B-B14F-4D97-AF65-F5344CB8AC3E}">
        <p14:creationId xmlns:p14="http://schemas.microsoft.com/office/powerpoint/2010/main" val="3155389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extBox 4"/>
          <p:cNvSpPr txBox="1"/>
          <p:nvPr/>
        </p:nvSpPr>
        <p:spPr>
          <a:xfrm>
            <a:off x="647700" y="533400"/>
            <a:ext cx="7772400" cy="5468164"/>
          </a:xfrm>
          <a:prstGeom prst="rect">
            <a:avLst/>
          </a:prstGeom>
          <a:noFill/>
        </p:spPr>
        <p:txBody>
          <a:bodyPr wrap="square" rtlCol="0">
            <a:spAutoFit/>
          </a:bodyPr>
          <a:lstStyle/>
          <a:p>
            <a:pPr>
              <a:spcAft>
                <a:spcPts val="1000"/>
              </a:spcAft>
            </a:pPr>
            <a:r>
              <a:rPr lang="en-US" sz="1400" u="sng" kern="50" dirty="0">
                <a:ea typeface="SimSun"/>
                <a:cs typeface="Mangal"/>
              </a:rPr>
              <a:t>Query 6</a:t>
            </a:r>
            <a:r>
              <a:rPr lang="en-US" sz="1400" kern="50" dirty="0">
                <a:ea typeface="SimSun"/>
                <a:cs typeface="Mangal"/>
              </a:rPr>
              <a:t>: </a:t>
            </a:r>
            <a:r>
              <a:rPr lang="en-US" sz="1400" kern="50" dirty="0" err="1">
                <a:ea typeface="SimSun"/>
                <a:cs typeface="Mangal"/>
              </a:rPr>
              <a:t>Trīs</a:t>
            </a:r>
            <a:r>
              <a:rPr lang="en-US" sz="1400" kern="50" dirty="0">
                <a:ea typeface="SimSun"/>
                <a:cs typeface="Mangal"/>
              </a:rPr>
              <a:t> </a:t>
            </a:r>
            <a:r>
              <a:rPr lang="en-US" sz="1400" kern="50" dirty="0" err="1">
                <a:ea typeface="SimSun"/>
                <a:cs typeface="Mangal"/>
              </a:rPr>
              <a:t>biežākās</a:t>
            </a:r>
            <a:r>
              <a:rPr lang="en-US" sz="1400" kern="50" dirty="0">
                <a:ea typeface="SimSun"/>
                <a:cs typeface="Mangal"/>
              </a:rPr>
              <a:t> </a:t>
            </a:r>
            <a:r>
              <a:rPr lang="en-US" sz="1400" kern="50" dirty="0" err="1">
                <a:ea typeface="SimSun"/>
                <a:cs typeface="Mangal"/>
              </a:rPr>
              <a:t>pamatdiagnozes</a:t>
            </a:r>
            <a:r>
              <a:rPr lang="en-US" sz="1400" kern="50" dirty="0">
                <a:ea typeface="SimSun"/>
                <a:cs typeface="Mangal"/>
              </a:rPr>
              <a:t> (to </a:t>
            </a:r>
            <a:r>
              <a:rPr lang="en-US" sz="1400" kern="50" dirty="0" err="1">
                <a:ea typeface="SimSun"/>
                <a:cs typeface="Mangal"/>
              </a:rPr>
              <a:t>kodi</a:t>
            </a:r>
            <a:r>
              <a:rPr lang="en-US" sz="1400" kern="50" dirty="0">
                <a:ea typeface="SimSun"/>
                <a:cs typeface="Mangal"/>
              </a:rPr>
              <a:t>) </a:t>
            </a:r>
            <a:r>
              <a:rPr lang="en-US" sz="1400" kern="50" dirty="0" err="1">
                <a:ea typeface="SimSun"/>
                <a:cs typeface="Mangal"/>
              </a:rPr>
              <a:t>pacientiem</a:t>
            </a:r>
            <a:r>
              <a:rPr lang="en-US" sz="1400" kern="50" dirty="0">
                <a:ea typeface="SimSun"/>
                <a:cs typeface="Mangal"/>
              </a:rPr>
              <a:t> </a:t>
            </a:r>
            <a:r>
              <a:rPr lang="en-US" sz="1400" kern="50" dirty="0" err="1">
                <a:ea typeface="SimSun"/>
                <a:cs typeface="Mangal"/>
              </a:rPr>
              <a:t>jaunākiem</a:t>
            </a:r>
            <a:r>
              <a:rPr lang="en-US" sz="1400" kern="50" dirty="0">
                <a:ea typeface="SimSun"/>
                <a:cs typeface="Mangal"/>
              </a:rPr>
              <a:t> par 5 </a:t>
            </a:r>
            <a:r>
              <a:rPr lang="en-US" sz="1400" kern="50" dirty="0" err="1">
                <a:ea typeface="SimSun"/>
                <a:cs typeface="Mangal"/>
              </a:rPr>
              <a:t>gadiem</a:t>
            </a:r>
            <a:r>
              <a:rPr lang="en-US" sz="1400" kern="50" dirty="0">
                <a:ea typeface="SimSun"/>
                <a:cs typeface="Mangal"/>
              </a:rPr>
              <a:t>.</a:t>
            </a:r>
            <a:endParaRPr lang="lv-LV" sz="1400" kern="50" dirty="0">
              <a:ea typeface="SimSun"/>
              <a:cs typeface="Mangal"/>
            </a:endParaRPr>
          </a:p>
          <a:p>
            <a:pPr>
              <a:spcAft>
                <a:spcPts val="1000"/>
              </a:spcAft>
            </a:pPr>
            <a:r>
              <a:rPr lang="en-US" sz="1400" u="sng" kern="50" dirty="0">
                <a:ea typeface="SimSun"/>
                <a:cs typeface="Mangal"/>
              </a:rPr>
              <a:t>SQL</a:t>
            </a:r>
            <a:r>
              <a:rPr lang="en-US" sz="1400" kern="50" dirty="0">
                <a:ea typeface="SimSun"/>
                <a:cs typeface="Mangal"/>
              </a:rPr>
              <a:t>: SELECT TOP 3 </a:t>
            </a:r>
            <a:r>
              <a:rPr lang="en-US" sz="1400" kern="50" dirty="0" err="1">
                <a:ea typeface="SimSun"/>
                <a:cs typeface="Mangal"/>
              </a:rPr>
              <a:t>diagnoze</a:t>
            </a:r>
            <a:r>
              <a:rPr lang="en-US" sz="1400" kern="50" dirty="0">
                <a:ea typeface="SimSun"/>
                <a:cs typeface="Mangal"/>
              </a:rPr>
              <a:t>, COUNT(</a:t>
            </a:r>
            <a:r>
              <a:rPr lang="en-US" sz="1400" kern="50" dirty="0" err="1">
                <a:ea typeface="SimSun"/>
                <a:cs typeface="Mangal"/>
              </a:rPr>
              <a:t>diagnoze</a:t>
            </a:r>
            <a:r>
              <a:rPr lang="en-US" sz="1400" kern="50" dirty="0">
                <a:ea typeface="SimSun"/>
                <a:cs typeface="Mangal"/>
              </a:rPr>
              <a:t>) as </a:t>
            </a:r>
            <a:r>
              <a:rPr lang="en-US" sz="1400" kern="50" dirty="0" err="1">
                <a:ea typeface="SimSun"/>
                <a:cs typeface="Mangal"/>
              </a:rPr>
              <a:t>skaits</a:t>
            </a:r>
            <a:r>
              <a:rPr lang="en-US" sz="1400" kern="50" dirty="0">
                <a:ea typeface="SimSun"/>
                <a:cs typeface="Mangal"/>
              </a:rPr>
              <a:t> FROM </a:t>
            </a:r>
            <a:r>
              <a:rPr lang="en-US" sz="1400" kern="50" dirty="0" err="1">
                <a:ea typeface="SimSun"/>
                <a:cs typeface="Mangal"/>
              </a:rPr>
              <a:t>SlDiagnoze</a:t>
            </a:r>
            <a:r>
              <a:rPr lang="en-US" sz="1400" kern="50" dirty="0">
                <a:ea typeface="SimSun"/>
                <a:cs typeface="Mangal"/>
              </a:rPr>
              <a:t> LEFT JOIN </a:t>
            </a:r>
            <a:r>
              <a:rPr lang="en-US" sz="1400" kern="50" dirty="0" err="1">
                <a:ea typeface="SimSun"/>
                <a:cs typeface="Mangal"/>
              </a:rPr>
              <a:t>SlEpizode</a:t>
            </a:r>
            <a:r>
              <a:rPr lang="en-US" sz="1400" kern="50" dirty="0">
                <a:ea typeface="SimSun"/>
                <a:cs typeface="Mangal"/>
              </a:rPr>
              <a:t> e ON </a:t>
            </a:r>
            <a:r>
              <a:rPr lang="en-US" sz="1400" kern="50" dirty="0" err="1">
                <a:ea typeface="SimSun"/>
                <a:cs typeface="Mangal"/>
              </a:rPr>
              <a:t>e.slid</a:t>
            </a:r>
            <a:r>
              <a:rPr lang="en-US" sz="1400" kern="50" dirty="0">
                <a:ea typeface="SimSun"/>
                <a:cs typeface="Mangal"/>
              </a:rPr>
              <a:t>=</a:t>
            </a:r>
            <a:r>
              <a:rPr lang="en-US" sz="1400" kern="50" dirty="0" err="1">
                <a:ea typeface="SimSun"/>
                <a:cs typeface="Mangal"/>
              </a:rPr>
              <a:t>slepizode</a:t>
            </a:r>
            <a:r>
              <a:rPr lang="en-US" sz="1400" kern="50" dirty="0">
                <a:ea typeface="SimSun"/>
                <a:cs typeface="Mangal"/>
              </a:rPr>
              <a:t> LEFT JOIN </a:t>
            </a:r>
            <a:r>
              <a:rPr lang="en-US" sz="1400" kern="50" dirty="0" err="1">
                <a:ea typeface="SimSun"/>
                <a:cs typeface="Mangal"/>
              </a:rPr>
              <a:t>Pacients</a:t>
            </a:r>
            <a:r>
              <a:rPr lang="en-US" sz="1400" kern="50" dirty="0">
                <a:ea typeface="SimSun"/>
                <a:cs typeface="Mangal"/>
              </a:rPr>
              <a:t> p ON </a:t>
            </a:r>
            <a:r>
              <a:rPr lang="en-US" sz="1400" kern="50" dirty="0" err="1">
                <a:ea typeface="SimSun"/>
                <a:cs typeface="Mangal"/>
              </a:rPr>
              <a:t>e.pacients</a:t>
            </a:r>
            <a:r>
              <a:rPr lang="en-US" sz="1400" kern="50" dirty="0">
                <a:ea typeface="SimSun"/>
                <a:cs typeface="Mangal"/>
              </a:rPr>
              <a:t>=</a:t>
            </a:r>
            <a:r>
              <a:rPr lang="en-US" sz="1400" kern="50" dirty="0" err="1">
                <a:ea typeface="SimSun"/>
                <a:cs typeface="Mangal"/>
              </a:rPr>
              <a:t>pid</a:t>
            </a:r>
            <a:r>
              <a:rPr lang="en-US" sz="1400" kern="50" dirty="0">
                <a:ea typeface="SimSun"/>
                <a:cs typeface="Mangal"/>
              </a:rPr>
              <a:t> WHERE tips=1 AND DATEDIFF(</a:t>
            </a:r>
            <a:r>
              <a:rPr lang="en-US" sz="1400" kern="50" dirty="0" err="1">
                <a:ea typeface="SimSun"/>
                <a:cs typeface="Mangal"/>
              </a:rPr>
              <a:t>y,p.dzimsanasDatums,e.uznemsanasDatums</a:t>
            </a:r>
            <a:r>
              <a:rPr lang="en-US" sz="1400" kern="50" dirty="0">
                <a:ea typeface="SimSun"/>
                <a:cs typeface="Mangal"/>
              </a:rPr>
              <a:t>)&lt;5 GROUP BY diagnose ORDER BY </a:t>
            </a:r>
            <a:r>
              <a:rPr lang="en-US" sz="1400" kern="50" dirty="0" err="1">
                <a:ea typeface="SimSun"/>
                <a:cs typeface="Mangal"/>
              </a:rPr>
              <a:t>skaits</a:t>
            </a:r>
            <a:r>
              <a:rPr lang="en-US" sz="1400" kern="50" dirty="0">
                <a:ea typeface="SimSun"/>
                <a:cs typeface="Mangal"/>
              </a:rPr>
              <a:t> DESC</a:t>
            </a:r>
            <a:endParaRPr lang="lv-LV" sz="1400" kern="50" dirty="0">
              <a:ea typeface="SimSun"/>
              <a:cs typeface="Mangal"/>
            </a:endParaRPr>
          </a:p>
          <a:p>
            <a:pPr>
              <a:spcAft>
                <a:spcPts val="1000"/>
              </a:spcAft>
            </a:pPr>
            <a:r>
              <a:rPr lang="en-US" sz="1400" u="sng" kern="50" dirty="0">
                <a:ea typeface="SimSun"/>
                <a:cs typeface="Mangal"/>
              </a:rPr>
              <a:t>LINQ</a:t>
            </a:r>
            <a:r>
              <a:rPr lang="en-US" sz="1400" kern="50" dirty="0">
                <a:ea typeface="SimSun"/>
                <a:cs typeface="Mangal"/>
              </a:rPr>
              <a:t>: (from d in </a:t>
            </a:r>
            <a:r>
              <a:rPr lang="en-US" sz="1400" kern="50" dirty="0" err="1">
                <a:ea typeface="SimSun"/>
                <a:cs typeface="Mangal"/>
              </a:rPr>
              <a:t>SlDiagnozes</a:t>
            </a:r>
            <a:r>
              <a:rPr lang="en-US" sz="1400" kern="50" dirty="0">
                <a:ea typeface="SimSun"/>
                <a:cs typeface="Mangal"/>
              </a:rPr>
              <a:t> let </a:t>
            </a:r>
            <a:r>
              <a:rPr lang="en-US" sz="1400" kern="50" dirty="0" err="1">
                <a:ea typeface="SimSun"/>
                <a:cs typeface="Mangal"/>
              </a:rPr>
              <a:t>vecums</a:t>
            </a:r>
            <a:r>
              <a:rPr lang="en-US" sz="1400" kern="50" dirty="0">
                <a:ea typeface="SimSun"/>
                <a:cs typeface="Mangal"/>
              </a:rPr>
              <a:t> = (</a:t>
            </a:r>
            <a:r>
              <a:rPr lang="en-US" sz="1400" kern="50" dirty="0" err="1">
                <a:ea typeface="SimSun"/>
                <a:cs typeface="Mangal"/>
              </a:rPr>
              <a:t>d.SlepizodeEntity.UznemsanasDatums.Value</a:t>
            </a:r>
            <a:r>
              <a:rPr lang="en-US" sz="1400" kern="50" dirty="0">
                <a:ea typeface="SimSun"/>
                <a:cs typeface="Mangal"/>
              </a:rPr>
              <a:t> - </a:t>
            </a:r>
            <a:r>
              <a:rPr lang="en-US" sz="1400" kern="50" dirty="0" err="1">
                <a:ea typeface="SimSun"/>
                <a:cs typeface="Mangal"/>
              </a:rPr>
              <a:t>d.SlepizodeEntity.PacientsEntity.DzimsanasDatums</a:t>
            </a:r>
            <a:r>
              <a:rPr lang="en-US" sz="1400" kern="50" dirty="0">
                <a:ea typeface="SimSun"/>
                <a:cs typeface="Mangal"/>
              </a:rPr>
              <a:t>).</a:t>
            </a:r>
            <a:r>
              <a:rPr lang="en-US" sz="1400" kern="50" dirty="0" err="1">
                <a:ea typeface="SimSun"/>
                <a:cs typeface="Mangal"/>
              </a:rPr>
              <a:t>TotalDays</a:t>
            </a:r>
            <a:r>
              <a:rPr lang="en-US" sz="1400" kern="50" dirty="0">
                <a:ea typeface="SimSun"/>
                <a:cs typeface="Mangal"/>
              </a:rPr>
              <a:t> / 365 where </a:t>
            </a:r>
            <a:r>
              <a:rPr lang="en-US" sz="1400" kern="50" dirty="0" err="1">
                <a:ea typeface="SimSun"/>
                <a:cs typeface="Mangal"/>
              </a:rPr>
              <a:t>vecums</a:t>
            </a:r>
            <a:r>
              <a:rPr lang="en-US" sz="1400" kern="50" dirty="0">
                <a:ea typeface="SimSun"/>
                <a:cs typeface="Mangal"/>
              </a:rPr>
              <a:t> &lt; 5 &amp;&amp; </a:t>
            </a:r>
            <a:r>
              <a:rPr lang="en-US" sz="1400" kern="50" dirty="0" err="1">
                <a:ea typeface="SimSun"/>
                <a:cs typeface="Mangal"/>
              </a:rPr>
              <a:t>d.Tips</a:t>
            </a:r>
            <a:r>
              <a:rPr lang="en-US" sz="1400" kern="50" dirty="0">
                <a:ea typeface="SimSun"/>
                <a:cs typeface="Mangal"/>
              </a:rPr>
              <a:t> == 1 group d by </a:t>
            </a:r>
            <a:r>
              <a:rPr lang="en-US" sz="1400" kern="50" dirty="0" err="1">
                <a:ea typeface="SimSun"/>
                <a:cs typeface="Mangal"/>
              </a:rPr>
              <a:t>d.Diagnoze</a:t>
            </a:r>
            <a:r>
              <a:rPr lang="en-US" sz="1400" kern="50" dirty="0">
                <a:ea typeface="SimSun"/>
                <a:cs typeface="Mangal"/>
              </a:rPr>
              <a:t> into g </a:t>
            </a:r>
            <a:r>
              <a:rPr lang="en-US" sz="1400" kern="50" dirty="0" err="1">
                <a:ea typeface="SimSun"/>
                <a:cs typeface="Mangal"/>
              </a:rPr>
              <a:t>orderby</a:t>
            </a:r>
            <a:r>
              <a:rPr lang="en-US" sz="1400" kern="50" dirty="0">
                <a:ea typeface="SimSun"/>
                <a:cs typeface="Mangal"/>
              </a:rPr>
              <a:t> </a:t>
            </a:r>
            <a:r>
              <a:rPr lang="en-US" sz="1400" kern="50" dirty="0" err="1">
                <a:ea typeface="SimSun"/>
                <a:cs typeface="Mangal"/>
              </a:rPr>
              <a:t>g.Count</a:t>
            </a:r>
            <a:r>
              <a:rPr lang="en-US" sz="1400" kern="50" dirty="0">
                <a:ea typeface="SimSun"/>
                <a:cs typeface="Mangal"/>
              </a:rPr>
              <a:t>() select </a:t>
            </a:r>
            <a:r>
              <a:rPr lang="en-US" sz="1400" kern="50" dirty="0" err="1">
                <a:ea typeface="SimSun"/>
                <a:cs typeface="Mangal"/>
              </a:rPr>
              <a:t>g.Key</a:t>
            </a:r>
            <a:r>
              <a:rPr lang="en-US" sz="1400" kern="50" dirty="0">
                <a:ea typeface="SimSun"/>
                <a:cs typeface="Mangal"/>
              </a:rPr>
              <a:t>).Take(3).</a:t>
            </a:r>
            <a:r>
              <a:rPr lang="en-US" sz="1400" kern="50" dirty="0" err="1">
                <a:ea typeface="SimSun"/>
                <a:cs typeface="Mangal"/>
              </a:rPr>
              <a:t>ToList</a:t>
            </a:r>
            <a:r>
              <a:rPr lang="en-US" sz="1400" kern="50" dirty="0">
                <a:ea typeface="SimSun"/>
                <a:cs typeface="Mangal"/>
              </a:rPr>
              <a:t>();</a:t>
            </a:r>
            <a:endParaRPr lang="lv-LV" sz="1400" kern="50" dirty="0">
              <a:ea typeface="SimSun"/>
              <a:cs typeface="Mangal"/>
            </a:endParaRPr>
          </a:p>
          <a:p>
            <a:pPr>
              <a:spcAft>
                <a:spcPts val="1000"/>
              </a:spcAft>
            </a:pPr>
            <a:r>
              <a:rPr lang="en-US" sz="1400" u="sng" kern="50" dirty="0">
                <a:ea typeface="SimSun"/>
                <a:cs typeface="Mangal"/>
              </a:rPr>
              <a:t>VV</a:t>
            </a:r>
            <a:r>
              <a:rPr lang="en-US" sz="1400" kern="50" dirty="0">
                <a:ea typeface="SimSun"/>
                <a:cs typeface="Mangal"/>
              </a:rPr>
              <a:t>: most 3 </a:t>
            </a:r>
            <a:r>
              <a:rPr lang="en-US" sz="1400" kern="50" dirty="0" err="1">
                <a:ea typeface="SimSun"/>
                <a:cs typeface="Mangal"/>
              </a:rPr>
              <a:t>diagnoze.kods</a:t>
            </a:r>
            <a:r>
              <a:rPr lang="en-US" sz="1400" kern="50" dirty="0">
                <a:ea typeface="SimSun"/>
                <a:cs typeface="Mangal"/>
              </a:rPr>
              <a:t> from </a:t>
            </a:r>
            <a:r>
              <a:rPr lang="en-US" sz="1400" kern="50" dirty="0" err="1">
                <a:ea typeface="SimSun"/>
                <a:cs typeface="Mangal"/>
              </a:rPr>
              <a:t>SLDiagnoze</a:t>
            </a:r>
            <a:r>
              <a:rPr lang="en-US" sz="1400" kern="50" dirty="0">
                <a:ea typeface="SimSun"/>
                <a:cs typeface="Mangal"/>
              </a:rPr>
              <a:t>, where tips=1 and </a:t>
            </a:r>
            <a:r>
              <a:rPr lang="en-US" sz="1400" kern="50" dirty="0" err="1" smtClean="0">
                <a:ea typeface="SimSun"/>
                <a:cs typeface="Mangal"/>
              </a:rPr>
              <a:t>slepizode.uznemsanasDatums-slepizode.pacients.dzimsanasDatums</a:t>
            </a:r>
            <a:r>
              <a:rPr lang="en-US" sz="1400" kern="50" dirty="0" smtClean="0">
                <a:ea typeface="SimSun"/>
                <a:cs typeface="Mangal"/>
              </a:rPr>
              <a:t>&lt;5y</a:t>
            </a:r>
            <a:endParaRPr lang="lv-LV" sz="1400" kern="50" dirty="0" smtClean="0">
              <a:ea typeface="SimSun"/>
              <a:cs typeface="Mangal"/>
            </a:endParaRPr>
          </a:p>
          <a:p>
            <a:pPr>
              <a:spcAft>
                <a:spcPts val="1000"/>
              </a:spcAft>
            </a:pPr>
            <a:endParaRPr lang="lv-LV" sz="1400" kern="50" dirty="0" smtClean="0">
              <a:ea typeface="SimSun"/>
              <a:cs typeface="Mangal"/>
            </a:endParaRPr>
          </a:p>
          <a:p>
            <a:pPr>
              <a:spcAft>
                <a:spcPts val="1000"/>
              </a:spcAft>
            </a:pPr>
            <a:endParaRPr lang="lv-LV" sz="1400" kern="50" dirty="0">
              <a:ea typeface="SimSun"/>
              <a:cs typeface="Mangal"/>
            </a:endParaRPr>
          </a:p>
          <a:p>
            <a:pPr>
              <a:spcAft>
                <a:spcPts val="1000"/>
              </a:spcAft>
            </a:pPr>
            <a:r>
              <a:rPr lang="en-US" sz="1400" u="sng" kern="50" dirty="0">
                <a:ea typeface="SimSun"/>
                <a:cs typeface="Mangal"/>
              </a:rPr>
              <a:t>Query 9</a:t>
            </a:r>
            <a:r>
              <a:rPr lang="en-US" sz="1400" kern="50" dirty="0">
                <a:ea typeface="SimSun"/>
                <a:cs typeface="Mangal"/>
              </a:rPr>
              <a:t>: </a:t>
            </a:r>
            <a:r>
              <a:rPr lang="en-US" sz="1400" kern="50" dirty="0" err="1">
                <a:ea typeface="SimSun"/>
                <a:cs typeface="Mangal"/>
              </a:rPr>
              <a:t>Vidējā</a:t>
            </a:r>
            <a:r>
              <a:rPr lang="en-US" sz="1400" kern="50" dirty="0">
                <a:ea typeface="SimSun"/>
                <a:cs typeface="Mangal"/>
              </a:rPr>
              <a:t> </a:t>
            </a:r>
            <a:r>
              <a:rPr lang="en-US" sz="1400" kern="50" dirty="0" err="1">
                <a:ea typeface="SimSun"/>
                <a:cs typeface="Mangal"/>
              </a:rPr>
              <a:t>izmaksa</a:t>
            </a:r>
            <a:r>
              <a:rPr lang="en-US" sz="1400" kern="50" dirty="0">
                <a:ea typeface="SimSun"/>
                <a:cs typeface="Mangal"/>
              </a:rPr>
              <a:t> par </a:t>
            </a:r>
            <a:r>
              <a:rPr lang="en-US" sz="1400" kern="50" dirty="0" err="1">
                <a:ea typeface="SimSun"/>
                <a:cs typeface="Mangal"/>
              </a:rPr>
              <a:t>Manipulācijām</a:t>
            </a:r>
            <a:r>
              <a:rPr lang="en-US" sz="1400" kern="50" dirty="0">
                <a:ea typeface="SimSun"/>
                <a:cs typeface="Mangal"/>
              </a:rPr>
              <a:t> </a:t>
            </a:r>
            <a:r>
              <a:rPr lang="en-US" sz="1400" kern="50" dirty="0" err="1">
                <a:ea typeface="SimSun"/>
                <a:cs typeface="Mangal"/>
              </a:rPr>
              <a:t>vienam</a:t>
            </a:r>
            <a:r>
              <a:rPr lang="en-US" sz="1400" kern="50" dirty="0">
                <a:ea typeface="SimSun"/>
                <a:cs typeface="Mangal"/>
              </a:rPr>
              <a:t> </a:t>
            </a:r>
            <a:r>
              <a:rPr lang="en-US" sz="1400" kern="50" dirty="0" err="1">
                <a:ea typeface="SimSun"/>
                <a:cs typeface="Mangal"/>
              </a:rPr>
              <a:t>pacientam</a:t>
            </a:r>
            <a:endParaRPr lang="lv-LV" sz="1400" kern="50" dirty="0">
              <a:ea typeface="SimSun"/>
              <a:cs typeface="Mangal"/>
            </a:endParaRPr>
          </a:p>
          <a:p>
            <a:pPr>
              <a:spcAft>
                <a:spcPts val="1000"/>
              </a:spcAft>
            </a:pPr>
            <a:r>
              <a:rPr lang="en-US" sz="1400" u="sng" kern="50" dirty="0">
                <a:ea typeface="SimSun"/>
                <a:cs typeface="Mangal"/>
              </a:rPr>
              <a:t>SQL</a:t>
            </a:r>
            <a:r>
              <a:rPr lang="en-US" sz="1400" kern="50" dirty="0">
                <a:ea typeface="SimSun"/>
                <a:cs typeface="Mangal"/>
              </a:rPr>
              <a:t>: SELECT AVG(</a:t>
            </a:r>
            <a:r>
              <a:rPr lang="en-US" sz="1400" kern="50" dirty="0" err="1">
                <a:ea typeface="SimSun"/>
                <a:cs typeface="Mangal"/>
              </a:rPr>
              <a:t>pacienta_manipulaciju_izmaksas</a:t>
            </a:r>
            <a:r>
              <a:rPr lang="en-US" sz="1400" kern="50" dirty="0">
                <a:ea typeface="SimSun"/>
                <a:cs typeface="Mangal"/>
              </a:rPr>
              <a:t>) FROM (SELECT </a:t>
            </a:r>
            <a:r>
              <a:rPr lang="en-US" sz="1400" kern="50" dirty="0" err="1">
                <a:ea typeface="SimSun"/>
                <a:cs typeface="Mangal"/>
              </a:rPr>
              <a:t>pid</a:t>
            </a:r>
            <a:r>
              <a:rPr lang="en-US" sz="1400" kern="50" dirty="0">
                <a:ea typeface="SimSun"/>
                <a:cs typeface="Mangal"/>
              </a:rPr>
              <a:t>, SUM(</a:t>
            </a:r>
            <a:r>
              <a:rPr lang="en-US" sz="1400" kern="50" dirty="0" err="1">
                <a:ea typeface="SimSun"/>
                <a:cs typeface="Mangal"/>
              </a:rPr>
              <a:t>cena</a:t>
            </a:r>
            <a:r>
              <a:rPr lang="en-US" sz="1400" kern="50" dirty="0">
                <a:ea typeface="SimSun"/>
                <a:cs typeface="Mangal"/>
              </a:rPr>
              <a:t>) as </a:t>
            </a:r>
            <a:r>
              <a:rPr lang="en-US" sz="1400" kern="50" dirty="0" err="1">
                <a:ea typeface="SimSun"/>
                <a:cs typeface="Mangal"/>
              </a:rPr>
              <a:t>pacienta_manipulaciju_izmaksas</a:t>
            </a:r>
            <a:r>
              <a:rPr lang="en-US" sz="1400" kern="50" dirty="0">
                <a:ea typeface="SimSun"/>
                <a:cs typeface="Mangal"/>
              </a:rPr>
              <a:t> FROM </a:t>
            </a:r>
            <a:r>
              <a:rPr lang="en-US" sz="1400" kern="50" dirty="0" err="1">
                <a:ea typeface="SimSun"/>
                <a:cs typeface="Mangal"/>
              </a:rPr>
              <a:t>Manipulacija</a:t>
            </a:r>
            <a:r>
              <a:rPr lang="en-US" sz="1400" kern="50" dirty="0">
                <a:ea typeface="SimSun"/>
                <a:cs typeface="Mangal"/>
              </a:rPr>
              <a:t> LEFT JOIN </a:t>
            </a:r>
            <a:r>
              <a:rPr lang="en-US" sz="1400" kern="50" dirty="0" err="1">
                <a:ea typeface="SimSun"/>
                <a:cs typeface="Mangal"/>
              </a:rPr>
              <a:t>KManipulacija</a:t>
            </a:r>
            <a:r>
              <a:rPr lang="en-US" sz="1400" kern="50" dirty="0">
                <a:ea typeface="SimSun"/>
                <a:cs typeface="Mangal"/>
              </a:rPr>
              <a:t>  ON </a:t>
            </a:r>
            <a:r>
              <a:rPr lang="en-US" sz="1400" kern="50" dirty="0" err="1">
                <a:ea typeface="SimSun"/>
                <a:cs typeface="Mangal"/>
              </a:rPr>
              <a:t>manipulacija</a:t>
            </a:r>
            <a:r>
              <a:rPr lang="en-US" sz="1400" kern="50" dirty="0">
                <a:ea typeface="SimSun"/>
                <a:cs typeface="Mangal"/>
              </a:rPr>
              <a:t>=</a:t>
            </a:r>
            <a:r>
              <a:rPr lang="en-US" sz="1400" kern="50" dirty="0" err="1">
                <a:ea typeface="SimSun"/>
                <a:cs typeface="Mangal"/>
              </a:rPr>
              <a:t>kods</a:t>
            </a:r>
            <a:r>
              <a:rPr lang="en-US" sz="1400" kern="50" dirty="0">
                <a:ea typeface="SimSun"/>
                <a:cs typeface="Mangal"/>
              </a:rPr>
              <a:t> LEFT JOIN </a:t>
            </a:r>
            <a:r>
              <a:rPr lang="en-US" sz="1400" kern="50" dirty="0" err="1">
                <a:ea typeface="SimSun"/>
                <a:cs typeface="Mangal"/>
              </a:rPr>
              <a:t>SlEpizode</a:t>
            </a:r>
            <a:r>
              <a:rPr lang="en-US" sz="1400" kern="50" dirty="0">
                <a:ea typeface="SimSun"/>
                <a:cs typeface="Mangal"/>
              </a:rPr>
              <a:t> e ON slid=episode LEFT JOIN </a:t>
            </a:r>
            <a:r>
              <a:rPr lang="en-US" sz="1400" kern="50" dirty="0" err="1">
                <a:ea typeface="SimSun"/>
                <a:cs typeface="Mangal"/>
              </a:rPr>
              <a:t>Pacients</a:t>
            </a:r>
            <a:r>
              <a:rPr lang="en-US" sz="1400" kern="50" dirty="0">
                <a:ea typeface="SimSun"/>
                <a:cs typeface="Mangal"/>
              </a:rPr>
              <a:t> p ON </a:t>
            </a:r>
            <a:r>
              <a:rPr lang="en-US" sz="1400" kern="50" dirty="0" err="1">
                <a:ea typeface="SimSun"/>
                <a:cs typeface="Mangal"/>
              </a:rPr>
              <a:t>pid</a:t>
            </a:r>
            <a:r>
              <a:rPr lang="en-US" sz="1400" kern="50" dirty="0">
                <a:ea typeface="SimSun"/>
                <a:cs typeface="Mangal"/>
              </a:rPr>
              <a:t>=</a:t>
            </a:r>
            <a:r>
              <a:rPr lang="en-US" sz="1400" kern="50" dirty="0" err="1">
                <a:ea typeface="SimSun"/>
                <a:cs typeface="Mangal"/>
              </a:rPr>
              <a:t>pacients</a:t>
            </a:r>
            <a:r>
              <a:rPr lang="en-US" sz="1400" kern="50" dirty="0">
                <a:ea typeface="SimSun"/>
                <a:cs typeface="Mangal"/>
              </a:rPr>
              <a:t> GROUP BY </a:t>
            </a:r>
            <a:r>
              <a:rPr lang="en-US" sz="1400" kern="50" dirty="0" err="1">
                <a:ea typeface="SimSun"/>
                <a:cs typeface="Mangal"/>
              </a:rPr>
              <a:t>pid</a:t>
            </a:r>
            <a:r>
              <a:rPr lang="en-US" sz="1400" kern="50" dirty="0">
                <a:ea typeface="SimSun"/>
                <a:cs typeface="Mangal"/>
              </a:rPr>
              <a:t>) as </a:t>
            </a:r>
            <a:r>
              <a:rPr lang="en-US" sz="1400" kern="50" dirty="0" err="1">
                <a:ea typeface="SimSun"/>
                <a:cs typeface="Mangal"/>
              </a:rPr>
              <a:t>izmaksas</a:t>
            </a:r>
            <a:endParaRPr lang="lv-LV" sz="1400" kern="50" dirty="0">
              <a:ea typeface="SimSun"/>
              <a:cs typeface="Mangal"/>
            </a:endParaRPr>
          </a:p>
          <a:p>
            <a:pPr>
              <a:spcAft>
                <a:spcPts val="1000"/>
              </a:spcAft>
            </a:pPr>
            <a:r>
              <a:rPr lang="en-US" sz="1400" u="sng" kern="50" dirty="0">
                <a:ea typeface="SimSun"/>
                <a:cs typeface="Mangal"/>
              </a:rPr>
              <a:t>LINQ</a:t>
            </a:r>
            <a:r>
              <a:rPr lang="en-US" sz="1400" kern="50" dirty="0">
                <a:ea typeface="SimSun"/>
                <a:cs typeface="Mangal"/>
              </a:rPr>
              <a:t>: (from m in </a:t>
            </a:r>
            <a:r>
              <a:rPr lang="en-US" sz="1400" kern="50" dirty="0" err="1">
                <a:ea typeface="SimSun"/>
                <a:cs typeface="Mangal"/>
              </a:rPr>
              <a:t>Manipulacijas</a:t>
            </a:r>
            <a:r>
              <a:rPr lang="en-US" sz="1400" kern="50" dirty="0">
                <a:ea typeface="SimSun"/>
                <a:cs typeface="Mangal"/>
              </a:rPr>
              <a:t> group m by </a:t>
            </a:r>
            <a:r>
              <a:rPr lang="en-US" sz="1400" kern="50" dirty="0" err="1">
                <a:ea typeface="SimSun"/>
                <a:cs typeface="Mangal"/>
              </a:rPr>
              <a:t>m.EpizodeSlEpizode.PacientsEntity</a:t>
            </a:r>
            <a:r>
              <a:rPr lang="en-US" sz="1400" kern="50" dirty="0">
                <a:ea typeface="SimSun"/>
                <a:cs typeface="Mangal"/>
              </a:rPr>
              <a:t> into g select </a:t>
            </a:r>
            <a:r>
              <a:rPr lang="en-US" sz="1400" kern="50" dirty="0" err="1">
                <a:ea typeface="SimSun"/>
                <a:cs typeface="Mangal"/>
              </a:rPr>
              <a:t>g.Sum</a:t>
            </a:r>
            <a:r>
              <a:rPr lang="en-US" sz="1400" kern="50" dirty="0">
                <a:ea typeface="SimSun"/>
                <a:cs typeface="Mangal"/>
              </a:rPr>
              <a:t>(</a:t>
            </a:r>
            <a:r>
              <a:rPr lang="en-US" sz="1400" kern="50" dirty="0" err="1">
                <a:ea typeface="SimSun"/>
                <a:cs typeface="Mangal"/>
              </a:rPr>
              <a:t>mn</a:t>
            </a:r>
            <a:r>
              <a:rPr lang="en-US" sz="1400" kern="50" dirty="0">
                <a:ea typeface="SimSun"/>
                <a:cs typeface="Mangal"/>
              </a:rPr>
              <a:t>=&gt;</a:t>
            </a:r>
            <a:r>
              <a:rPr lang="en-US" sz="1400" kern="50" dirty="0" err="1">
                <a:ea typeface="SimSun"/>
                <a:cs typeface="Mangal"/>
              </a:rPr>
              <a:t>mn.ContentKManipulacija.Cena</a:t>
            </a:r>
            <a:r>
              <a:rPr lang="en-US" sz="1400" kern="50" dirty="0">
                <a:ea typeface="SimSun"/>
                <a:cs typeface="Mangal"/>
              </a:rPr>
              <a:t>)).Average();</a:t>
            </a:r>
            <a:endParaRPr lang="lv-LV" sz="1400" kern="50" dirty="0">
              <a:ea typeface="SimSun"/>
              <a:cs typeface="Mangal"/>
            </a:endParaRPr>
          </a:p>
          <a:p>
            <a:pPr>
              <a:spcAft>
                <a:spcPts val="1000"/>
              </a:spcAft>
            </a:pPr>
            <a:r>
              <a:rPr lang="en-US" sz="1400" u="sng" kern="50" dirty="0">
                <a:ea typeface="SimSun"/>
                <a:cs typeface="Mangal"/>
              </a:rPr>
              <a:t>VV</a:t>
            </a:r>
            <a:r>
              <a:rPr lang="en-US" sz="1400" kern="50" dirty="0">
                <a:ea typeface="SimSun"/>
                <a:cs typeface="Mangal"/>
              </a:rPr>
              <a:t>: </a:t>
            </a:r>
            <a:r>
              <a:rPr lang="en-US" sz="1400" kern="50" dirty="0" err="1">
                <a:ea typeface="SimSun"/>
                <a:cs typeface="Mangal"/>
              </a:rPr>
              <a:t>avg</a:t>
            </a:r>
            <a:r>
              <a:rPr lang="en-US" sz="1400" kern="50" dirty="0">
                <a:ea typeface="SimSun"/>
                <a:cs typeface="Mangal"/>
              </a:rPr>
              <a:t> (sum </a:t>
            </a:r>
            <a:r>
              <a:rPr lang="en-US" sz="1400" kern="50" dirty="0" err="1">
                <a:ea typeface="SimSun"/>
                <a:cs typeface="Mangal"/>
              </a:rPr>
              <a:t>manipulacija.cena</a:t>
            </a:r>
            <a:r>
              <a:rPr lang="en-US" sz="1400" kern="50" dirty="0">
                <a:ea typeface="SimSun"/>
                <a:cs typeface="Mangal"/>
              </a:rPr>
              <a:t> from </a:t>
            </a:r>
            <a:r>
              <a:rPr lang="en-US" sz="1400" kern="50" dirty="0" err="1">
                <a:ea typeface="SimSun"/>
                <a:cs typeface="Mangal"/>
              </a:rPr>
              <a:t>Manipulacija</a:t>
            </a:r>
            <a:r>
              <a:rPr lang="en-US" sz="1400" kern="50" dirty="0">
                <a:ea typeface="SimSun"/>
                <a:cs typeface="Mangal"/>
              </a:rPr>
              <a:t>, where </a:t>
            </a:r>
            <a:r>
              <a:rPr lang="en-US" sz="1400" kern="50" dirty="0" err="1">
                <a:ea typeface="SimSun"/>
                <a:cs typeface="Mangal"/>
              </a:rPr>
              <a:t>slepizode.pacients</a:t>
            </a:r>
            <a:r>
              <a:rPr lang="en-US" sz="1400" kern="50" dirty="0">
                <a:ea typeface="SimSun"/>
                <a:cs typeface="Mangal"/>
              </a:rPr>
              <a:t>=p) from </a:t>
            </a:r>
            <a:r>
              <a:rPr lang="en-US" sz="1400" kern="50" dirty="0" err="1">
                <a:ea typeface="SimSun"/>
                <a:cs typeface="Mangal"/>
              </a:rPr>
              <a:t>Pacient</a:t>
            </a:r>
            <a:r>
              <a:rPr lang="en-US" sz="1400" kern="50" dirty="0">
                <a:ea typeface="SimSun"/>
                <a:cs typeface="Mangal"/>
              </a:rPr>
              <a:t> p</a:t>
            </a:r>
            <a:endParaRPr lang="lv-LV" sz="1400" kern="50" dirty="0">
              <a:ea typeface="SimSun"/>
              <a:cs typeface="Mangal"/>
            </a:endParaRPr>
          </a:p>
          <a:p>
            <a:pPr>
              <a:spcAft>
                <a:spcPts val="1000"/>
              </a:spcAft>
            </a:pPr>
            <a:endParaRPr lang="lv-LV" sz="1400" kern="50" dirty="0">
              <a:ea typeface="SimSun"/>
              <a:cs typeface="Mangal"/>
            </a:endParaRPr>
          </a:p>
        </p:txBody>
      </p:sp>
    </p:spTree>
    <p:extLst>
      <p:ext uri="{BB962C8B-B14F-4D97-AF65-F5344CB8AC3E}">
        <p14:creationId xmlns:p14="http://schemas.microsoft.com/office/powerpoint/2010/main" val="2317045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extBox 4"/>
          <p:cNvSpPr txBox="1"/>
          <p:nvPr/>
        </p:nvSpPr>
        <p:spPr>
          <a:xfrm>
            <a:off x="685800" y="838200"/>
            <a:ext cx="7924800" cy="2631490"/>
          </a:xfrm>
          <a:prstGeom prst="rect">
            <a:avLst/>
          </a:prstGeom>
          <a:noFill/>
        </p:spPr>
        <p:txBody>
          <a:bodyPr wrap="square" rtlCol="0">
            <a:spAutoFit/>
          </a:bodyPr>
          <a:lstStyle/>
          <a:p>
            <a:pPr>
              <a:spcAft>
                <a:spcPts val="1000"/>
              </a:spcAft>
            </a:pPr>
            <a:r>
              <a:rPr lang="en-US" sz="1400" u="sng" kern="50" dirty="0">
                <a:ea typeface="SimSun"/>
                <a:cs typeface="Mangal"/>
              </a:rPr>
              <a:t>Query 11</a:t>
            </a:r>
            <a:r>
              <a:rPr lang="en-US" sz="1400" kern="50" dirty="0">
                <a:ea typeface="SimSun"/>
                <a:cs typeface="Mangal"/>
              </a:rPr>
              <a:t>: </a:t>
            </a:r>
            <a:r>
              <a:rPr lang="en-US" sz="1400" kern="50" dirty="0" err="1">
                <a:ea typeface="SimSun"/>
                <a:cs typeface="Mangal"/>
              </a:rPr>
              <a:t>Izveidot</a:t>
            </a:r>
            <a:r>
              <a:rPr lang="en-US" sz="1400" kern="50" dirty="0">
                <a:ea typeface="SimSun"/>
                <a:cs typeface="Mangal"/>
              </a:rPr>
              <a:t> </a:t>
            </a:r>
            <a:r>
              <a:rPr lang="en-US" sz="1400" kern="50" dirty="0" err="1">
                <a:ea typeface="SimSun"/>
                <a:cs typeface="Mangal"/>
              </a:rPr>
              <a:t>tabulu</a:t>
            </a:r>
            <a:r>
              <a:rPr lang="en-US" sz="1400" kern="50" dirty="0">
                <a:ea typeface="SimSun"/>
                <a:cs typeface="Mangal"/>
              </a:rPr>
              <a:t> </a:t>
            </a:r>
            <a:r>
              <a:rPr lang="en-US" sz="1400" kern="50" dirty="0" err="1">
                <a:ea typeface="SimSun"/>
                <a:cs typeface="Mangal"/>
              </a:rPr>
              <a:t>ar</a:t>
            </a:r>
            <a:r>
              <a:rPr lang="en-US" sz="1400" kern="50" dirty="0">
                <a:ea typeface="SimSun"/>
                <a:cs typeface="Mangal"/>
              </a:rPr>
              <a:t> </a:t>
            </a:r>
            <a:r>
              <a:rPr lang="en-US" sz="1400" kern="50" dirty="0" err="1">
                <a:ea typeface="SimSun"/>
                <a:cs typeface="Mangal"/>
              </a:rPr>
              <a:t>Pacientiem</a:t>
            </a:r>
            <a:r>
              <a:rPr lang="en-US" sz="1400" kern="50" dirty="0">
                <a:ea typeface="SimSun"/>
                <a:cs typeface="Mangal"/>
              </a:rPr>
              <a:t>, </a:t>
            </a:r>
            <a:r>
              <a:rPr lang="en-US" sz="1400" kern="50" dirty="0" err="1">
                <a:ea typeface="SimSun"/>
                <a:cs typeface="Mangal"/>
              </a:rPr>
              <a:t>norādot</a:t>
            </a:r>
            <a:r>
              <a:rPr lang="en-US" sz="1400" kern="50" dirty="0">
                <a:ea typeface="SimSun"/>
                <a:cs typeface="Mangal"/>
              </a:rPr>
              <a:t> </a:t>
            </a:r>
            <a:r>
              <a:rPr lang="en-US" sz="1400" kern="50" dirty="0" err="1">
                <a:ea typeface="SimSun"/>
                <a:cs typeface="Mangal"/>
              </a:rPr>
              <a:t>vārdu</a:t>
            </a:r>
            <a:r>
              <a:rPr lang="en-US" sz="1400" kern="50" dirty="0">
                <a:ea typeface="SimSun"/>
                <a:cs typeface="Mangal"/>
              </a:rPr>
              <a:t> un </a:t>
            </a:r>
            <a:r>
              <a:rPr lang="en-US" sz="1400" kern="50" dirty="0" err="1">
                <a:ea typeface="SimSun"/>
                <a:cs typeface="Mangal"/>
              </a:rPr>
              <a:t>uzvārdu</a:t>
            </a:r>
            <a:r>
              <a:rPr lang="en-US" sz="1400" kern="50" dirty="0">
                <a:ea typeface="SimSun"/>
                <a:cs typeface="Mangal"/>
              </a:rPr>
              <a:t>, </a:t>
            </a:r>
            <a:r>
              <a:rPr lang="en-US" sz="1400" kern="50" dirty="0" err="1">
                <a:ea typeface="SimSun"/>
                <a:cs typeface="Mangal"/>
              </a:rPr>
              <a:t>kurus</a:t>
            </a:r>
            <a:r>
              <a:rPr lang="en-US" sz="1400" kern="50" dirty="0">
                <a:ea typeface="SimSun"/>
                <a:cs typeface="Mangal"/>
              </a:rPr>
              <a:t> </a:t>
            </a:r>
            <a:r>
              <a:rPr lang="en-US" sz="1400" kern="50" dirty="0" err="1">
                <a:ea typeface="SimSun"/>
                <a:cs typeface="Mangal"/>
              </a:rPr>
              <a:t>kaut</a:t>
            </a:r>
            <a:r>
              <a:rPr lang="en-US" sz="1400" kern="50" dirty="0">
                <a:ea typeface="SimSun"/>
                <a:cs typeface="Mangal"/>
              </a:rPr>
              <a:t> </a:t>
            </a:r>
            <a:r>
              <a:rPr lang="en-US" sz="1400" kern="50" dirty="0" err="1">
                <a:ea typeface="SimSun"/>
                <a:cs typeface="Mangal"/>
              </a:rPr>
              <a:t>reizi</a:t>
            </a:r>
            <a:r>
              <a:rPr lang="en-US" sz="1400" kern="50" dirty="0">
                <a:ea typeface="SimSun"/>
                <a:cs typeface="Mangal"/>
              </a:rPr>
              <a:t> </a:t>
            </a:r>
            <a:r>
              <a:rPr lang="en-US" sz="1400" kern="50" dirty="0" err="1">
                <a:ea typeface="SimSun"/>
                <a:cs typeface="Mangal"/>
              </a:rPr>
              <a:t>ģimenes</a:t>
            </a:r>
            <a:r>
              <a:rPr lang="en-US" sz="1400" kern="50" dirty="0">
                <a:ea typeface="SimSun"/>
                <a:cs typeface="Mangal"/>
              </a:rPr>
              <a:t> </a:t>
            </a:r>
            <a:r>
              <a:rPr lang="en-US" sz="1400" kern="50" dirty="0" err="1">
                <a:ea typeface="SimSun"/>
                <a:cs typeface="Mangal"/>
              </a:rPr>
              <a:t>ārsts</a:t>
            </a:r>
            <a:r>
              <a:rPr lang="en-US" sz="1400" kern="50" dirty="0">
                <a:ea typeface="SimSun"/>
                <a:cs typeface="Mangal"/>
              </a:rPr>
              <a:t> </a:t>
            </a:r>
            <a:r>
              <a:rPr lang="en-US" sz="1400" kern="50" dirty="0" err="1">
                <a:ea typeface="SimSun"/>
                <a:cs typeface="Mangal"/>
              </a:rPr>
              <a:t>ir</a:t>
            </a:r>
            <a:r>
              <a:rPr lang="en-US" sz="1400" kern="50" dirty="0">
                <a:ea typeface="SimSun"/>
                <a:cs typeface="Mangal"/>
              </a:rPr>
              <a:t> </a:t>
            </a:r>
            <a:r>
              <a:rPr lang="en-US" sz="1400" kern="50" dirty="0" err="1">
                <a:ea typeface="SimSun"/>
                <a:cs typeface="Mangal"/>
              </a:rPr>
              <a:t>nosūtījis</a:t>
            </a:r>
            <a:r>
              <a:rPr lang="en-US" sz="1400" kern="50" dirty="0">
                <a:ea typeface="SimSun"/>
                <a:cs typeface="Mangal"/>
              </a:rPr>
              <a:t> </a:t>
            </a:r>
            <a:r>
              <a:rPr lang="en-US" sz="1400" kern="50" dirty="0" err="1">
                <a:ea typeface="SimSun"/>
                <a:cs typeface="Mangal"/>
              </a:rPr>
              <a:t>uz</a:t>
            </a:r>
            <a:r>
              <a:rPr lang="en-US" sz="1400" kern="50" dirty="0">
                <a:ea typeface="SimSun"/>
                <a:cs typeface="Mangal"/>
              </a:rPr>
              <a:t> </a:t>
            </a:r>
            <a:r>
              <a:rPr lang="en-US" sz="1400" kern="50" dirty="0" err="1">
                <a:ea typeface="SimSun"/>
                <a:cs typeface="Mangal"/>
              </a:rPr>
              <a:t>slimnīcu</a:t>
            </a:r>
            <a:r>
              <a:rPr lang="en-US" sz="1400" kern="50" dirty="0">
                <a:ea typeface="SimSun"/>
                <a:cs typeface="Mangal"/>
              </a:rPr>
              <a:t> bez </a:t>
            </a:r>
            <a:r>
              <a:rPr lang="en-US" sz="1400" kern="50" dirty="0" err="1">
                <a:ea typeface="SimSun"/>
                <a:cs typeface="Mangal"/>
              </a:rPr>
              <a:t>iepriekšējas</a:t>
            </a:r>
            <a:r>
              <a:rPr lang="en-US" sz="1400" kern="50" dirty="0">
                <a:ea typeface="SimSun"/>
                <a:cs typeface="Mangal"/>
              </a:rPr>
              <a:t> </a:t>
            </a:r>
            <a:r>
              <a:rPr lang="en-US" sz="1400" kern="50" dirty="0" err="1">
                <a:ea typeface="SimSun"/>
                <a:cs typeface="Mangal"/>
              </a:rPr>
              <a:t>poliklīnikas</a:t>
            </a:r>
            <a:r>
              <a:rPr lang="en-US" sz="1400" kern="50" dirty="0">
                <a:ea typeface="SimSun"/>
                <a:cs typeface="Mangal"/>
              </a:rPr>
              <a:t> </a:t>
            </a:r>
            <a:r>
              <a:rPr lang="en-US" sz="1400" kern="50" dirty="0" err="1">
                <a:ea typeface="SimSun"/>
                <a:cs typeface="Mangal"/>
              </a:rPr>
              <a:t>epizodes</a:t>
            </a:r>
            <a:endParaRPr lang="lv-LV" sz="1400" kern="50" dirty="0">
              <a:ea typeface="SimSun"/>
              <a:cs typeface="Mangal"/>
            </a:endParaRPr>
          </a:p>
          <a:p>
            <a:pPr>
              <a:spcAft>
                <a:spcPts val="1000"/>
              </a:spcAft>
            </a:pPr>
            <a:r>
              <a:rPr lang="en-US" sz="1400" u="sng" kern="50" dirty="0">
                <a:ea typeface="SimSun"/>
                <a:cs typeface="Mangal"/>
              </a:rPr>
              <a:t>SQL</a:t>
            </a:r>
            <a:r>
              <a:rPr lang="en-US" sz="1400" kern="50" dirty="0">
                <a:ea typeface="SimSun"/>
                <a:cs typeface="Mangal"/>
              </a:rPr>
              <a:t>: SELECT </a:t>
            </a:r>
            <a:r>
              <a:rPr lang="en-US" sz="1400" kern="50" dirty="0" err="1">
                <a:ea typeface="SimSun"/>
                <a:cs typeface="Mangal"/>
              </a:rPr>
              <a:t>vards</a:t>
            </a:r>
            <a:r>
              <a:rPr lang="en-US" sz="1400" kern="50" dirty="0">
                <a:ea typeface="SimSun"/>
                <a:cs typeface="Mangal"/>
              </a:rPr>
              <a:t>, </a:t>
            </a:r>
            <a:r>
              <a:rPr lang="en-US" sz="1400" kern="50" dirty="0" err="1">
                <a:ea typeface="SimSun"/>
                <a:cs typeface="Mangal"/>
              </a:rPr>
              <a:t>uzvards</a:t>
            </a:r>
            <a:r>
              <a:rPr lang="en-US" sz="1400" kern="50" dirty="0">
                <a:ea typeface="SimSun"/>
                <a:cs typeface="Mangal"/>
              </a:rPr>
              <a:t> FROM </a:t>
            </a:r>
            <a:r>
              <a:rPr lang="en-US" sz="1400" kern="50" dirty="0" err="1">
                <a:ea typeface="SimSun"/>
                <a:cs typeface="Mangal"/>
              </a:rPr>
              <a:t>Pacients</a:t>
            </a:r>
            <a:r>
              <a:rPr lang="en-US" sz="1400" kern="50" dirty="0">
                <a:ea typeface="SimSun"/>
                <a:cs typeface="Mangal"/>
              </a:rPr>
              <a:t> WHERE EXISTS (SELECT slid FROM </a:t>
            </a:r>
            <a:r>
              <a:rPr lang="en-US" sz="1400" kern="50" dirty="0" err="1">
                <a:ea typeface="SimSun"/>
                <a:cs typeface="Mangal"/>
              </a:rPr>
              <a:t>SlEpizode</a:t>
            </a:r>
            <a:r>
              <a:rPr lang="en-US" sz="1400" kern="50" dirty="0">
                <a:ea typeface="SimSun"/>
                <a:cs typeface="Mangal"/>
              </a:rPr>
              <a:t> e1 WHERE e1.pacients=</a:t>
            </a:r>
            <a:r>
              <a:rPr lang="en-US" sz="1400" kern="50" dirty="0" err="1">
                <a:ea typeface="SimSun"/>
                <a:cs typeface="Mangal"/>
              </a:rPr>
              <a:t>pid</a:t>
            </a:r>
            <a:r>
              <a:rPr lang="en-US" sz="1400" kern="50" dirty="0">
                <a:ea typeface="SimSun"/>
                <a:cs typeface="Mangal"/>
              </a:rPr>
              <a:t> AND e1.nosutitajsArsts = </a:t>
            </a:r>
            <a:r>
              <a:rPr lang="en-US" sz="1400" kern="50" dirty="0" err="1">
                <a:ea typeface="SimSun"/>
                <a:cs typeface="Mangal"/>
              </a:rPr>
              <a:t>gimenesArsts</a:t>
            </a:r>
            <a:r>
              <a:rPr lang="en-US" sz="1400" kern="50" dirty="0">
                <a:ea typeface="SimSun"/>
                <a:cs typeface="Mangal"/>
              </a:rPr>
              <a:t> AND NOT EXISTS (SELECT </a:t>
            </a:r>
            <a:r>
              <a:rPr lang="en-US" sz="1400" kern="50" dirty="0" err="1">
                <a:ea typeface="SimSun"/>
                <a:cs typeface="Mangal"/>
              </a:rPr>
              <a:t>polid</a:t>
            </a:r>
            <a:r>
              <a:rPr lang="en-US" sz="1400" kern="50" dirty="0">
                <a:ea typeface="SimSun"/>
                <a:cs typeface="Mangal"/>
              </a:rPr>
              <a:t> FROM </a:t>
            </a:r>
            <a:r>
              <a:rPr lang="en-US" sz="1400" kern="50" dirty="0" err="1">
                <a:ea typeface="SimSun"/>
                <a:cs typeface="Mangal"/>
              </a:rPr>
              <a:t>PolEpizode</a:t>
            </a:r>
            <a:r>
              <a:rPr lang="en-US" sz="1400" kern="50" dirty="0">
                <a:ea typeface="SimSun"/>
                <a:cs typeface="Mangal"/>
              </a:rPr>
              <a:t> e2 WHERE </a:t>
            </a:r>
            <a:r>
              <a:rPr lang="en-US" sz="1400" kern="50" dirty="0" err="1">
                <a:ea typeface="SimSun"/>
                <a:cs typeface="Mangal"/>
              </a:rPr>
              <a:t>pid</a:t>
            </a:r>
            <a:r>
              <a:rPr lang="en-US" sz="1400" kern="50" dirty="0">
                <a:ea typeface="SimSun"/>
                <a:cs typeface="Mangal"/>
              </a:rPr>
              <a:t>=e2.pacients AND e2.datums&lt;=e1.uznemsanasDatums))</a:t>
            </a:r>
            <a:endParaRPr lang="lv-LV" sz="1400" kern="50" dirty="0">
              <a:ea typeface="SimSun"/>
              <a:cs typeface="Mangal"/>
            </a:endParaRPr>
          </a:p>
          <a:p>
            <a:pPr>
              <a:spcAft>
                <a:spcPts val="1000"/>
              </a:spcAft>
            </a:pPr>
            <a:r>
              <a:rPr lang="en-US" sz="1400" u="sng" kern="50" dirty="0">
                <a:ea typeface="SimSun"/>
                <a:cs typeface="Mangal"/>
              </a:rPr>
              <a:t>LINQ</a:t>
            </a:r>
            <a:r>
              <a:rPr lang="en-US" sz="1400" kern="50" dirty="0">
                <a:ea typeface="SimSun"/>
                <a:cs typeface="Mangal"/>
              </a:rPr>
              <a:t>: from p in </a:t>
            </a:r>
            <a:r>
              <a:rPr lang="en-US" sz="1400" kern="50" dirty="0" err="1">
                <a:ea typeface="SimSun"/>
                <a:cs typeface="Mangal"/>
              </a:rPr>
              <a:t>Pacients</a:t>
            </a:r>
            <a:r>
              <a:rPr lang="en-US" sz="1400" kern="50" dirty="0">
                <a:ea typeface="SimSun"/>
                <a:cs typeface="Mangal"/>
              </a:rPr>
              <a:t> where </a:t>
            </a:r>
            <a:r>
              <a:rPr lang="en-US" sz="1400" kern="50" dirty="0" err="1">
                <a:ea typeface="SimSun"/>
                <a:cs typeface="Mangal"/>
              </a:rPr>
              <a:t>p.SlEpizodes.Any</a:t>
            </a:r>
            <a:r>
              <a:rPr lang="en-US" sz="1400" kern="50" dirty="0">
                <a:ea typeface="SimSun"/>
                <a:cs typeface="Mangal"/>
              </a:rPr>
              <a:t>(e=&gt;</a:t>
            </a:r>
            <a:r>
              <a:rPr lang="en-US" sz="1400" kern="50" dirty="0" err="1">
                <a:ea typeface="SimSun"/>
                <a:cs typeface="Mangal"/>
              </a:rPr>
              <a:t>e.NosutitajsArsts</a:t>
            </a:r>
            <a:r>
              <a:rPr lang="en-US" sz="1400" kern="50" dirty="0">
                <a:ea typeface="SimSun"/>
                <a:cs typeface="Mangal"/>
              </a:rPr>
              <a:t>==</a:t>
            </a:r>
            <a:r>
              <a:rPr lang="en-US" sz="1400" kern="50" dirty="0" err="1">
                <a:ea typeface="SimSun"/>
                <a:cs typeface="Mangal"/>
              </a:rPr>
              <a:t>p.GimenesArsts</a:t>
            </a:r>
            <a:r>
              <a:rPr lang="en-US" sz="1400" kern="50" dirty="0">
                <a:ea typeface="SimSun"/>
                <a:cs typeface="Mangal"/>
              </a:rPr>
              <a:t> &amp;&amp; !</a:t>
            </a:r>
            <a:r>
              <a:rPr lang="en-US" sz="1400" kern="50" dirty="0" err="1">
                <a:ea typeface="SimSun"/>
                <a:cs typeface="Mangal"/>
              </a:rPr>
              <a:t>e.PacientsEntity.PolEpizodes.Any</a:t>
            </a:r>
            <a:r>
              <a:rPr lang="en-US" sz="1400" kern="50" dirty="0">
                <a:ea typeface="SimSun"/>
                <a:cs typeface="Mangal"/>
              </a:rPr>
              <a:t>(</a:t>
            </a:r>
            <a:r>
              <a:rPr lang="en-US" sz="1400" kern="50" dirty="0" err="1">
                <a:ea typeface="SimSun"/>
                <a:cs typeface="Mangal"/>
              </a:rPr>
              <a:t>pe</a:t>
            </a:r>
            <a:r>
              <a:rPr lang="en-US" sz="1400" kern="50" dirty="0">
                <a:ea typeface="SimSun"/>
                <a:cs typeface="Mangal"/>
              </a:rPr>
              <a:t>=&gt;</a:t>
            </a:r>
            <a:r>
              <a:rPr lang="en-US" sz="1400" kern="50" dirty="0" err="1">
                <a:ea typeface="SimSun"/>
                <a:cs typeface="Mangal"/>
              </a:rPr>
              <a:t>pe.Datums</a:t>
            </a:r>
            <a:r>
              <a:rPr lang="en-US" sz="1400" kern="50" dirty="0">
                <a:ea typeface="SimSun"/>
                <a:cs typeface="Mangal"/>
              </a:rPr>
              <a:t>&lt;=</a:t>
            </a:r>
            <a:r>
              <a:rPr lang="en-US" sz="1400" kern="50" dirty="0" err="1">
                <a:ea typeface="SimSun"/>
                <a:cs typeface="Mangal"/>
              </a:rPr>
              <a:t>e.UznemsanasDatums</a:t>
            </a:r>
            <a:r>
              <a:rPr lang="en-US" sz="1400" kern="50" dirty="0">
                <a:ea typeface="SimSun"/>
                <a:cs typeface="Mangal"/>
              </a:rPr>
              <a:t>)) select new {</a:t>
            </a:r>
            <a:r>
              <a:rPr lang="en-US" sz="1400" kern="50" dirty="0" err="1">
                <a:ea typeface="SimSun"/>
                <a:cs typeface="Mangal"/>
              </a:rPr>
              <a:t>vards</a:t>
            </a:r>
            <a:r>
              <a:rPr lang="en-US" sz="1400" kern="50" dirty="0">
                <a:ea typeface="SimSun"/>
                <a:cs typeface="Mangal"/>
              </a:rPr>
              <a:t> = </a:t>
            </a:r>
            <a:r>
              <a:rPr lang="en-US" sz="1400" kern="50" dirty="0" err="1">
                <a:ea typeface="SimSun"/>
                <a:cs typeface="Mangal"/>
              </a:rPr>
              <a:t>p.Vards</a:t>
            </a:r>
            <a:r>
              <a:rPr lang="en-US" sz="1400" kern="50" dirty="0">
                <a:ea typeface="SimSun"/>
                <a:cs typeface="Mangal"/>
              </a:rPr>
              <a:t>, </a:t>
            </a:r>
            <a:r>
              <a:rPr lang="en-US" sz="1400" kern="50" dirty="0" err="1">
                <a:ea typeface="SimSun"/>
                <a:cs typeface="Mangal"/>
              </a:rPr>
              <a:t>uzvards</a:t>
            </a:r>
            <a:r>
              <a:rPr lang="en-US" sz="1400" kern="50" dirty="0">
                <a:ea typeface="SimSun"/>
                <a:cs typeface="Mangal"/>
              </a:rPr>
              <a:t> = </a:t>
            </a:r>
            <a:r>
              <a:rPr lang="en-US" sz="1400" kern="50" dirty="0" err="1">
                <a:ea typeface="SimSun"/>
                <a:cs typeface="Mangal"/>
              </a:rPr>
              <a:t>p.Uzvards</a:t>
            </a:r>
            <a:r>
              <a:rPr lang="en-US" sz="1400" kern="50" dirty="0">
                <a:ea typeface="SimSun"/>
                <a:cs typeface="Mangal"/>
              </a:rPr>
              <a:t> };</a:t>
            </a:r>
            <a:endParaRPr lang="lv-LV" sz="1400" kern="50" dirty="0">
              <a:ea typeface="SimSun"/>
              <a:cs typeface="Mangal"/>
            </a:endParaRPr>
          </a:p>
          <a:p>
            <a:pPr>
              <a:spcAft>
                <a:spcPts val="1000"/>
              </a:spcAft>
            </a:pPr>
            <a:r>
              <a:rPr lang="en-US" sz="1400" u="sng" kern="50" dirty="0">
                <a:ea typeface="SimSun"/>
                <a:cs typeface="Mangal"/>
              </a:rPr>
              <a:t>VV</a:t>
            </a:r>
            <a:r>
              <a:rPr lang="en-US" sz="1400" kern="50" dirty="0">
                <a:ea typeface="SimSun"/>
                <a:cs typeface="Mangal"/>
              </a:rPr>
              <a:t>: select Patients, where exists </a:t>
            </a:r>
            <a:r>
              <a:rPr lang="en-US" sz="1400" kern="50" dirty="0" err="1">
                <a:ea typeface="SimSun"/>
                <a:cs typeface="Mangal"/>
              </a:rPr>
              <a:t>SlEpizode</a:t>
            </a:r>
            <a:r>
              <a:rPr lang="en-US" sz="1400" kern="50" dirty="0">
                <a:ea typeface="SimSun"/>
                <a:cs typeface="Mangal"/>
              </a:rPr>
              <a:t> e1, where </a:t>
            </a:r>
            <a:r>
              <a:rPr lang="en-US" sz="1400" kern="50" dirty="0" err="1">
                <a:ea typeface="SimSun"/>
                <a:cs typeface="Mangal"/>
              </a:rPr>
              <a:t>nosutitajsArsts</a:t>
            </a:r>
            <a:r>
              <a:rPr lang="en-US" sz="1400" kern="50" dirty="0">
                <a:ea typeface="SimSun"/>
                <a:cs typeface="Mangal"/>
              </a:rPr>
              <a:t>=</a:t>
            </a:r>
            <a:r>
              <a:rPr lang="en-US" sz="1400" kern="50" dirty="0" err="1">
                <a:ea typeface="SimSun"/>
                <a:cs typeface="Mangal"/>
              </a:rPr>
              <a:t>gimenesArsts</a:t>
            </a:r>
            <a:r>
              <a:rPr lang="en-US" sz="1400" kern="50" dirty="0">
                <a:ea typeface="SimSun"/>
                <a:cs typeface="Mangal"/>
              </a:rPr>
              <a:t> and not exists </a:t>
            </a:r>
            <a:r>
              <a:rPr lang="en-US" sz="1400" kern="50" dirty="0" err="1">
                <a:ea typeface="SimSun"/>
                <a:cs typeface="Mangal"/>
              </a:rPr>
              <a:t>PoEpizode</a:t>
            </a:r>
            <a:r>
              <a:rPr lang="en-US" sz="1400" kern="50" dirty="0">
                <a:ea typeface="SimSun"/>
                <a:cs typeface="Mangal"/>
              </a:rPr>
              <a:t> e2, where e2.datums&lt;=e1.uznemsanasDatums, define table </a:t>
            </a:r>
            <a:r>
              <a:rPr lang="en-US" sz="1400" kern="50" dirty="0" err="1">
                <a:ea typeface="SimSun"/>
                <a:cs typeface="Mangal"/>
              </a:rPr>
              <a:t>vards</a:t>
            </a:r>
            <a:r>
              <a:rPr lang="en-US" sz="1400" kern="50" dirty="0">
                <a:ea typeface="SimSun"/>
                <a:cs typeface="Mangal"/>
              </a:rPr>
              <a:t>, </a:t>
            </a:r>
            <a:r>
              <a:rPr lang="en-US" sz="1400" kern="50" dirty="0" err="1">
                <a:ea typeface="SimSun"/>
                <a:cs typeface="Mangal"/>
              </a:rPr>
              <a:t>uzvards</a:t>
            </a:r>
            <a:endParaRPr lang="lv-LV" sz="1400" kern="50" dirty="0">
              <a:ea typeface="SimSun"/>
              <a:cs typeface="Mangal"/>
            </a:endParaRPr>
          </a:p>
        </p:txBody>
      </p:sp>
    </p:spTree>
    <p:extLst>
      <p:ext uri="{BB962C8B-B14F-4D97-AF65-F5344CB8AC3E}">
        <p14:creationId xmlns:p14="http://schemas.microsoft.com/office/powerpoint/2010/main" val="3352120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TextBox 4"/>
          <p:cNvSpPr txBox="1"/>
          <p:nvPr/>
        </p:nvSpPr>
        <p:spPr>
          <a:xfrm>
            <a:off x="685800" y="914400"/>
            <a:ext cx="7620000" cy="5432256"/>
          </a:xfrm>
          <a:prstGeom prst="rect">
            <a:avLst/>
          </a:prstGeom>
          <a:noFill/>
        </p:spPr>
        <p:txBody>
          <a:bodyPr wrap="square" rtlCol="0">
            <a:spAutoFit/>
          </a:bodyPr>
          <a:lstStyle/>
          <a:p>
            <a:pPr>
              <a:spcAft>
                <a:spcPts val="1000"/>
              </a:spcAft>
            </a:pPr>
            <a:r>
              <a:rPr lang="en-US" sz="1400" u="sng" kern="50" dirty="0">
                <a:ea typeface="SimSun"/>
                <a:cs typeface="Mangal"/>
              </a:rPr>
              <a:t>Query 13</a:t>
            </a:r>
            <a:r>
              <a:rPr lang="en-US" sz="1400" kern="50" dirty="0">
                <a:ea typeface="SimSun"/>
                <a:cs typeface="Mangal"/>
              </a:rPr>
              <a:t>: </a:t>
            </a:r>
            <a:r>
              <a:rPr lang="en-US" sz="1400" kern="50" dirty="0" err="1">
                <a:ea typeface="SimSun"/>
                <a:cs typeface="Mangal"/>
              </a:rPr>
              <a:t>Izveidot</a:t>
            </a:r>
            <a:r>
              <a:rPr lang="en-US" sz="1400" kern="50" dirty="0">
                <a:ea typeface="SimSun"/>
                <a:cs typeface="Mangal"/>
              </a:rPr>
              <a:t> </a:t>
            </a:r>
            <a:r>
              <a:rPr lang="en-US" sz="1400" kern="50" dirty="0" err="1">
                <a:ea typeface="SimSun"/>
                <a:cs typeface="Mangal"/>
              </a:rPr>
              <a:t>tabulu</a:t>
            </a:r>
            <a:r>
              <a:rPr lang="en-US" sz="1400" kern="50" dirty="0">
                <a:ea typeface="SimSun"/>
                <a:cs typeface="Mangal"/>
              </a:rPr>
              <a:t> par </a:t>
            </a:r>
            <a:r>
              <a:rPr lang="en-US" sz="1400" kern="50" dirty="0" err="1">
                <a:ea typeface="SimSun"/>
                <a:cs typeface="Mangal"/>
              </a:rPr>
              <a:t>mirušajiem</a:t>
            </a:r>
            <a:r>
              <a:rPr lang="en-US" sz="1400" kern="50" dirty="0">
                <a:ea typeface="SimSun"/>
                <a:cs typeface="Mangal"/>
              </a:rPr>
              <a:t> </a:t>
            </a:r>
            <a:r>
              <a:rPr lang="en-US" sz="1400" kern="50" dirty="0" err="1">
                <a:ea typeface="SimSun"/>
                <a:cs typeface="Mangal"/>
              </a:rPr>
              <a:t>pacientiem</a:t>
            </a:r>
            <a:r>
              <a:rPr lang="en-US" sz="1400" kern="50" dirty="0">
                <a:ea typeface="SimSun"/>
                <a:cs typeface="Mangal"/>
              </a:rPr>
              <a:t>, </a:t>
            </a:r>
            <a:r>
              <a:rPr lang="en-US" sz="1400" kern="50" dirty="0" err="1">
                <a:ea typeface="SimSun"/>
                <a:cs typeface="Mangal"/>
              </a:rPr>
              <a:t>norādot</a:t>
            </a:r>
            <a:r>
              <a:rPr lang="en-US" sz="1400" kern="50" dirty="0">
                <a:ea typeface="SimSun"/>
                <a:cs typeface="Mangal"/>
              </a:rPr>
              <a:t> </a:t>
            </a:r>
            <a:r>
              <a:rPr lang="en-US" sz="1400" kern="50" dirty="0" err="1">
                <a:ea typeface="SimSun"/>
                <a:cs typeface="Mangal"/>
              </a:rPr>
              <a:t>vārdu</a:t>
            </a:r>
            <a:r>
              <a:rPr lang="en-US" sz="1400" kern="50" dirty="0">
                <a:ea typeface="SimSun"/>
                <a:cs typeface="Mangal"/>
              </a:rPr>
              <a:t>, </a:t>
            </a:r>
            <a:r>
              <a:rPr lang="en-US" sz="1400" kern="50" dirty="0" err="1">
                <a:ea typeface="SimSun"/>
                <a:cs typeface="Mangal"/>
              </a:rPr>
              <a:t>uzvārdu</a:t>
            </a:r>
            <a:r>
              <a:rPr lang="en-US" sz="1400" kern="50" dirty="0">
                <a:ea typeface="SimSun"/>
                <a:cs typeface="Mangal"/>
              </a:rPr>
              <a:t>, </a:t>
            </a:r>
            <a:r>
              <a:rPr lang="en-US" sz="1400" kern="50" dirty="0" err="1">
                <a:ea typeface="SimSun"/>
                <a:cs typeface="Mangal"/>
              </a:rPr>
              <a:t>vecumu</a:t>
            </a:r>
            <a:r>
              <a:rPr lang="en-US" sz="1400" kern="50" dirty="0">
                <a:ea typeface="SimSun"/>
                <a:cs typeface="Mangal"/>
              </a:rPr>
              <a:t> (</a:t>
            </a:r>
            <a:r>
              <a:rPr lang="en-US" sz="1400" kern="50" dirty="0" err="1">
                <a:ea typeface="SimSun"/>
                <a:cs typeface="Mangal"/>
              </a:rPr>
              <a:t>miršanas</a:t>
            </a:r>
            <a:r>
              <a:rPr lang="en-US" sz="1400" kern="50" dirty="0">
                <a:ea typeface="SimSun"/>
                <a:cs typeface="Mangal"/>
              </a:rPr>
              <a:t> </a:t>
            </a:r>
            <a:r>
              <a:rPr lang="en-US" sz="1400" kern="50" dirty="0" err="1">
                <a:ea typeface="SimSun"/>
                <a:cs typeface="Mangal"/>
              </a:rPr>
              <a:t>datumā</a:t>
            </a:r>
            <a:r>
              <a:rPr lang="en-US" sz="1400" kern="50" dirty="0">
                <a:ea typeface="SimSun"/>
                <a:cs typeface="Mangal"/>
              </a:rPr>
              <a:t>), </a:t>
            </a:r>
            <a:r>
              <a:rPr lang="en-US" sz="1400" kern="50" dirty="0" err="1">
                <a:ea typeface="SimSun"/>
                <a:cs typeface="Mangal"/>
              </a:rPr>
              <a:t>pamatdiagnozi</a:t>
            </a:r>
            <a:r>
              <a:rPr lang="en-US" sz="1400" kern="50" dirty="0">
                <a:ea typeface="SimSun"/>
                <a:cs typeface="Mangal"/>
              </a:rPr>
              <a:t> plus </a:t>
            </a:r>
            <a:r>
              <a:rPr lang="en-US" sz="1400" kern="50" dirty="0" err="1">
                <a:ea typeface="SimSun"/>
                <a:cs typeface="Mangal"/>
              </a:rPr>
              <a:t>vēl</a:t>
            </a:r>
            <a:r>
              <a:rPr lang="en-US" sz="1400" kern="50" dirty="0">
                <a:ea typeface="SimSun"/>
                <a:cs typeface="Mangal"/>
              </a:rPr>
              <a:t> </a:t>
            </a:r>
            <a:r>
              <a:rPr lang="en-US" sz="1400" kern="50" dirty="0" err="1">
                <a:ea typeface="SimSun"/>
                <a:cs typeface="Mangal"/>
              </a:rPr>
              <a:t>kolonas</a:t>
            </a:r>
            <a:r>
              <a:rPr lang="en-US" sz="1400" kern="50" dirty="0">
                <a:ea typeface="SimSun"/>
                <a:cs typeface="Mangal"/>
              </a:rPr>
              <a:t>: a) </a:t>
            </a:r>
            <a:r>
              <a:rPr lang="en-US" sz="1400" kern="50" dirty="0" err="1">
                <a:ea typeface="SimSun"/>
                <a:cs typeface="Mangal"/>
              </a:rPr>
              <a:t>nodaļu</a:t>
            </a:r>
            <a:r>
              <a:rPr lang="en-US" sz="1400" kern="50" dirty="0">
                <a:ea typeface="SimSun"/>
                <a:cs typeface="Mangal"/>
              </a:rPr>
              <a:t>, </a:t>
            </a:r>
            <a:r>
              <a:rPr lang="en-US" sz="1400" kern="50" dirty="0" err="1">
                <a:ea typeface="SimSun"/>
                <a:cs typeface="Mangal"/>
              </a:rPr>
              <a:t>kurā</a:t>
            </a:r>
            <a:r>
              <a:rPr lang="en-US" sz="1400" kern="50" dirty="0">
                <a:ea typeface="SimSun"/>
                <a:cs typeface="Mangal"/>
              </a:rPr>
              <a:t> </a:t>
            </a:r>
            <a:r>
              <a:rPr lang="en-US" sz="1400" kern="50" dirty="0" err="1">
                <a:ea typeface="SimSun"/>
                <a:cs typeface="Mangal"/>
              </a:rPr>
              <a:t>pacients</a:t>
            </a:r>
            <a:r>
              <a:rPr lang="en-US" sz="1400" kern="50" dirty="0">
                <a:ea typeface="SimSun"/>
                <a:cs typeface="Mangal"/>
              </a:rPr>
              <a:t> </a:t>
            </a:r>
            <a:r>
              <a:rPr lang="en-US" sz="1400" kern="50" dirty="0" err="1">
                <a:ea typeface="SimSun"/>
                <a:cs typeface="Mangal"/>
              </a:rPr>
              <a:t>miris</a:t>
            </a:r>
            <a:r>
              <a:rPr lang="en-US" sz="1400" kern="50" dirty="0">
                <a:ea typeface="SimSun"/>
                <a:cs typeface="Mangal"/>
              </a:rPr>
              <a:t>; b) </a:t>
            </a:r>
            <a:r>
              <a:rPr lang="en-US" sz="1400" kern="50" dirty="0" err="1">
                <a:ea typeface="SimSun"/>
                <a:cs typeface="Mangal"/>
              </a:rPr>
              <a:t>manipulāciju</a:t>
            </a:r>
            <a:r>
              <a:rPr lang="en-US" sz="1400" kern="50" dirty="0">
                <a:ea typeface="SimSun"/>
                <a:cs typeface="Mangal"/>
              </a:rPr>
              <a:t> </a:t>
            </a:r>
            <a:r>
              <a:rPr lang="en-US" sz="1400" kern="50" dirty="0" err="1">
                <a:ea typeface="SimSun"/>
                <a:cs typeface="Mangal"/>
              </a:rPr>
              <a:t>skaitu</a:t>
            </a:r>
            <a:r>
              <a:rPr lang="en-US" sz="1400" kern="50" dirty="0">
                <a:ea typeface="SimSun"/>
                <a:cs typeface="Mangal"/>
              </a:rPr>
              <a:t> </a:t>
            </a:r>
            <a:r>
              <a:rPr lang="en-US" sz="1400" kern="50" dirty="0" err="1">
                <a:ea typeface="SimSun"/>
                <a:cs typeface="Mangal"/>
              </a:rPr>
              <a:t>miršanas</a:t>
            </a:r>
            <a:r>
              <a:rPr lang="en-US" sz="1400" kern="50" dirty="0">
                <a:ea typeface="SimSun"/>
                <a:cs typeface="Mangal"/>
              </a:rPr>
              <a:t> </a:t>
            </a:r>
            <a:r>
              <a:rPr lang="en-US" sz="1400" kern="50" dirty="0" err="1">
                <a:ea typeface="SimSun"/>
                <a:cs typeface="Mangal"/>
              </a:rPr>
              <a:t>epizodē</a:t>
            </a:r>
            <a:r>
              <a:rPr lang="en-US" sz="1400" kern="50" dirty="0">
                <a:ea typeface="SimSun"/>
                <a:cs typeface="Mangal"/>
              </a:rPr>
              <a:t>; c) </a:t>
            </a:r>
            <a:r>
              <a:rPr lang="en-US" sz="1400" kern="50" dirty="0" err="1">
                <a:ea typeface="SimSun"/>
                <a:cs typeface="Mangal"/>
              </a:rPr>
              <a:t>manipulāciju</a:t>
            </a:r>
            <a:r>
              <a:rPr lang="en-US" sz="1400" kern="50" dirty="0">
                <a:ea typeface="SimSun"/>
                <a:cs typeface="Mangal"/>
              </a:rPr>
              <a:t> </a:t>
            </a:r>
            <a:r>
              <a:rPr lang="en-US" sz="1400" kern="50" dirty="0" err="1">
                <a:ea typeface="SimSun"/>
                <a:cs typeface="Mangal"/>
              </a:rPr>
              <a:t>kopējo</a:t>
            </a:r>
            <a:r>
              <a:rPr lang="en-US" sz="1400" kern="50" dirty="0">
                <a:ea typeface="SimSun"/>
                <a:cs typeface="Mangal"/>
              </a:rPr>
              <a:t> </a:t>
            </a:r>
            <a:r>
              <a:rPr lang="en-US" sz="1400" kern="50" dirty="0" err="1">
                <a:ea typeface="SimSun"/>
                <a:cs typeface="Mangal"/>
              </a:rPr>
              <a:t>izmaksu</a:t>
            </a:r>
            <a:r>
              <a:rPr lang="en-US" sz="1400" kern="50" dirty="0">
                <a:ea typeface="SimSun"/>
                <a:cs typeface="Mangal"/>
              </a:rPr>
              <a:t> </a:t>
            </a:r>
            <a:r>
              <a:rPr lang="en-US" sz="1400" kern="50" dirty="0" err="1">
                <a:ea typeface="SimSun"/>
                <a:cs typeface="Mangal"/>
              </a:rPr>
              <a:t>šajā</a:t>
            </a:r>
            <a:r>
              <a:rPr lang="en-US" sz="1400" kern="50" dirty="0">
                <a:ea typeface="SimSun"/>
                <a:cs typeface="Mangal"/>
              </a:rPr>
              <a:t> </a:t>
            </a:r>
            <a:r>
              <a:rPr lang="en-US" sz="1400" kern="50" dirty="0" err="1">
                <a:ea typeface="SimSun"/>
                <a:cs typeface="Mangal"/>
              </a:rPr>
              <a:t>epizodē</a:t>
            </a:r>
            <a:endParaRPr lang="lv-LV" sz="1400" kern="50" dirty="0">
              <a:ea typeface="SimSun"/>
              <a:cs typeface="Mangal"/>
            </a:endParaRPr>
          </a:p>
          <a:p>
            <a:pPr>
              <a:spcAft>
                <a:spcPts val="1000"/>
              </a:spcAft>
            </a:pPr>
            <a:r>
              <a:rPr lang="en-US" sz="1400" u="sng" kern="50" dirty="0">
                <a:ea typeface="SimSun"/>
                <a:cs typeface="Mangal"/>
              </a:rPr>
              <a:t>SQL</a:t>
            </a:r>
            <a:r>
              <a:rPr lang="en-US" sz="1400" kern="50" dirty="0">
                <a:ea typeface="SimSun"/>
                <a:cs typeface="Mangal"/>
              </a:rPr>
              <a:t>: SELECT </a:t>
            </a:r>
            <a:r>
              <a:rPr lang="en-US" sz="1400" kern="50" dirty="0" err="1">
                <a:ea typeface="SimSun"/>
                <a:cs typeface="Mangal"/>
              </a:rPr>
              <a:t>vards</a:t>
            </a:r>
            <a:r>
              <a:rPr lang="en-US" sz="1400" kern="50" dirty="0">
                <a:ea typeface="SimSun"/>
                <a:cs typeface="Mangal"/>
              </a:rPr>
              <a:t>, </a:t>
            </a:r>
            <a:r>
              <a:rPr lang="en-US" sz="1400" kern="50" dirty="0" err="1">
                <a:ea typeface="SimSun"/>
                <a:cs typeface="Mangal"/>
              </a:rPr>
              <a:t>uzvards</a:t>
            </a:r>
            <a:r>
              <a:rPr lang="en-US" sz="1400" kern="50" dirty="0">
                <a:ea typeface="SimSun"/>
                <a:cs typeface="Mangal"/>
              </a:rPr>
              <a:t>, DATEDIFF(</a:t>
            </a:r>
            <a:r>
              <a:rPr lang="en-US" sz="1400" kern="50" dirty="0" err="1">
                <a:ea typeface="SimSun"/>
                <a:cs typeface="Mangal"/>
              </a:rPr>
              <a:t>m,dzimsanasDatums,izrakstisanasDatums</a:t>
            </a:r>
            <a:r>
              <a:rPr lang="en-US" sz="1400" kern="50" dirty="0">
                <a:ea typeface="SimSun"/>
                <a:cs typeface="Mangal"/>
              </a:rPr>
              <a:t>) AS </a:t>
            </a:r>
            <a:r>
              <a:rPr lang="en-US" sz="1400" kern="50" dirty="0" err="1">
                <a:ea typeface="SimSun"/>
                <a:cs typeface="Mangal"/>
              </a:rPr>
              <a:t>vecums</a:t>
            </a:r>
            <a:r>
              <a:rPr lang="en-US" sz="1400" kern="50" dirty="0">
                <a:ea typeface="SimSun"/>
                <a:cs typeface="Mangal"/>
              </a:rPr>
              <a:t>, </a:t>
            </a:r>
            <a:r>
              <a:rPr lang="en-US" sz="1400" kern="50" dirty="0" err="1">
                <a:ea typeface="SimSun"/>
                <a:cs typeface="Mangal"/>
              </a:rPr>
              <a:t>diagnoze</a:t>
            </a:r>
            <a:r>
              <a:rPr lang="en-US" sz="1400" kern="50" dirty="0">
                <a:ea typeface="SimSun"/>
                <a:cs typeface="Mangal"/>
              </a:rPr>
              <a:t>, (SELECT TOP 1 </a:t>
            </a:r>
            <a:r>
              <a:rPr lang="en-US" sz="1400" kern="50" dirty="0" err="1">
                <a:ea typeface="SimSun"/>
                <a:cs typeface="Mangal"/>
              </a:rPr>
              <a:t>nodala</a:t>
            </a:r>
            <a:r>
              <a:rPr lang="en-US" sz="1400" kern="50" dirty="0">
                <a:ea typeface="SimSun"/>
                <a:cs typeface="Mangal"/>
              </a:rPr>
              <a:t> FROM </a:t>
            </a:r>
            <a:r>
              <a:rPr lang="en-US" sz="1400" kern="50" dirty="0" err="1">
                <a:ea typeface="SimSun"/>
                <a:cs typeface="Mangal"/>
              </a:rPr>
              <a:t>SlKustiba</a:t>
            </a:r>
            <a:r>
              <a:rPr lang="en-US" sz="1400" kern="50" dirty="0">
                <a:ea typeface="SimSun"/>
                <a:cs typeface="Mangal"/>
              </a:rPr>
              <a:t> WHERE </a:t>
            </a:r>
            <a:r>
              <a:rPr lang="en-US" sz="1400" kern="50" dirty="0" err="1">
                <a:ea typeface="SimSun"/>
                <a:cs typeface="Mangal"/>
              </a:rPr>
              <a:t>slepizode</a:t>
            </a:r>
            <a:r>
              <a:rPr lang="en-US" sz="1400" kern="50" dirty="0">
                <a:ea typeface="SimSun"/>
                <a:cs typeface="Mangal"/>
              </a:rPr>
              <a:t>=slid ORDER BY </a:t>
            </a:r>
            <a:r>
              <a:rPr lang="en-US" sz="1400" kern="50" dirty="0" err="1">
                <a:ea typeface="SimSun"/>
                <a:cs typeface="Mangal"/>
              </a:rPr>
              <a:t>npk</a:t>
            </a:r>
            <a:r>
              <a:rPr lang="en-US" sz="1400" kern="50" dirty="0">
                <a:ea typeface="SimSun"/>
                <a:cs typeface="Mangal"/>
              </a:rPr>
              <a:t> DESC) AS </a:t>
            </a:r>
            <a:r>
              <a:rPr lang="en-US" sz="1400" kern="50" dirty="0" err="1">
                <a:ea typeface="SimSun"/>
                <a:cs typeface="Mangal"/>
              </a:rPr>
              <a:t>nodala</a:t>
            </a:r>
            <a:r>
              <a:rPr lang="en-US" sz="1400" kern="50" dirty="0">
                <a:ea typeface="SimSun"/>
                <a:cs typeface="Mangal"/>
              </a:rPr>
              <a:t>, (SELECT COUNT(mid) FROM </a:t>
            </a:r>
            <a:r>
              <a:rPr lang="en-US" sz="1400" kern="50" dirty="0" err="1">
                <a:ea typeface="SimSun"/>
                <a:cs typeface="Mangal"/>
              </a:rPr>
              <a:t>Manipulacija</a:t>
            </a:r>
            <a:r>
              <a:rPr lang="en-US" sz="1400" kern="50" dirty="0">
                <a:ea typeface="SimSun"/>
                <a:cs typeface="Mangal"/>
              </a:rPr>
              <a:t> WHERE </a:t>
            </a:r>
            <a:r>
              <a:rPr lang="en-US" sz="1400" kern="50" dirty="0" err="1">
                <a:ea typeface="SimSun"/>
                <a:cs typeface="Mangal"/>
              </a:rPr>
              <a:t>epizode</a:t>
            </a:r>
            <a:r>
              <a:rPr lang="en-US" sz="1400" kern="50" dirty="0">
                <a:ea typeface="SimSun"/>
                <a:cs typeface="Mangal"/>
              </a:rPr>
              <a:t>=slid) AS </a:t>
            </a:r>
            <a:r>
              <a:rPr lang="en-US" sz="1400" kern="50" dirty="0" err="1">
                <a:ea typeface="SimSun"/>
                <a:cs typeface="Mangal"/>
              </a:rPr>
              <a:t>manipulaciju_skaits</a:t>
            </a:r>
            <a:r>
              <a:rPr lang="en-US" sz="1400" kern="50" dirty="0">
                <a:ea typeface="SimSun"/>
                <a:cs typeface="Mangal"/>
              </a:rPr>
              <a:t>, (SELECT SUM(</a:t>
            </a:r>
            <a:r>
              <a:rPr lang="en-US" sz="1400" kern="50" dirty="0" err="1">
                <a:ea typeface="SimSun"/>
                <a:cs typeface="Mangal"/>
              </a:rPr>
              <a:t>cena</a:t>
            </a:r>
            <a:r>
              <a:rPr lang="en-US" sz="1400" kern="50" dirty="0">
                <a:ea typeface="SimSun"/>
                <a:cs typeface="Mangal"/>
              </a:rPr>
              <a:t>) FROM </a:t>
            </a:r>
            <a:r>
              <a:rPr lang="en-US" sz="1400" kern="50" dirty="0" err="1">
                <a:ea typeface="SimSun"/>
                <a:cs typeface="Mangal"/>
              </a:rPr>
              <a:t>Manipulacija</a:t>
            </a:r>
            <a:r>
              <a:rPr lang="en-US" sz="1400" kern="50" dirty="0">
                <a:ea typeface="SimSun"/>
                <a:cs typeface="Mangal"/>
              </a:rPr>
              <a:t> LEFT JOIN </a:t>
            </a:r>
            <a:r>
              <a:rPr lang="en-US" sz="1400" kern="50" dirty="0" err="1">
                <a:ea typeface="SimSun"/>
                <a:cs typeface="Mangal"/>
              </a:rPr>
              <a:t>KManipulacija</a:t>
            </a:r>
            <a:r>
              <a:rPr lang="en-US" sz="1400" kern="50" dirty="0">
                <a:ea typeface="SimSun"/>
                <a:cs typeface="Mangal"/>
              </a:rPr>
              <a:t> ON </a:t>
            </a:r>
            <a:r>
              <a:rPr lang="en-US" sz="1400" kern="50" dirty="0" err="1">
                <a:ea typeface="SimSun"/>
                <a:cs typeface="Mangal"/>
              </a:rPr>
              <a:t>kods</a:t>
            </a:r>
            <a:r>
              <a:rPr lang="en-US" sz="1400" kern="50" dirty="0">
                <a:ea typeface="SimSun"/>
                <a:cs typeface="Mangal"/>
              </a:rPr>
              <a:t>=</a:t>
            </a:r>
            <a:r>
              <a:rPr lang="en-US" sz="1400" kern="50" dirty="0" err="1">
                <a:ea typeface="SimSun"/>
                <a:cs typeface="Mangal"/>
              </a:rPr>
              <a:t>manipulacija</a:t>
            </a:r>
            <a:r>
              <a:rPr lang="en-US" sz="1400" kern="50" dirty="0">
                <a:ea typeface="SimSun"/>
                <a:cs typeface="Mangal"/>
              </a:rPr>
              <a:t> WHERE </a:t>
            </a:r>
            <a:r>
              <a:rPr lang="en-US" sz="1400" kern="50" dirty="0" err="1">
                <a:ea typeface="SimSun"/>
                <a:cs typeface="Mangal"/>
              </a:rPr>
              <a:t>epizode</a:t>
            </a:r>
            <a:r>
              <a:rPr lang="en-US" sz="1400" kern="50" dirty="0">
                <a:ea typeface="SimSun"/>
                <a:cs typeface="Mangal"/>
              </a:rPr>
              <a:t>=slid) AS </a:t>
            </a:r>
            <a:r>
              <a:rPr lang="en-US" sz="1400" kern="50" dirty="0" err="1">
                <a:ea typeface="SimSun"/>
                <a:cs typeface="Mangal"/>
              </a:rPr>
              <a:t>manipulaciju_izmaksas</a:t>
            </a:r>
            <a:r>
              <a:rPr lang="en-US" sz="1400" kern="50" dirty="0">
                <a:ea typeface="SimSun"/>
                <a:cs typeface="Mangal"/>
              </a:rPr>
              <a:t> FROM </a:t>
            </a:r>
            <a:r>
              <a:rPr lang="en-US" sz="1400" kern="50" dirty="0" err="1">
                <a:ea typeface="SimSun"/>
                <a:cs typeface="Mangal"/>
              </a:rPr>
              <a:t>SlEpizode</a:t>
            </a:r>
            <a:r>
              <a:rPr lang="en-US" sz="1400" kern="50" dirty="0">
                <a:ea typeface="SimSun"/>
                <a:cs typeface="Mangal"/>
              </a:rPr>
              <a:t> LEFT JOIN </a:t>
            </a:r>
            <a:r>
              <a:rPr lang="en-US" sz="1400" kern="50" dirty="0" err="1">
                <a:ea typeface="SimSun"/>
                <a:cs typeface="Mangal"/>
              </a:rPr>
              <a:t>Pacients</a:t>
            </a:r>
            <a:r>
              <a:rPr lang="en-US" sz="1400" kern="50" dirty="0">
                <a:ea typeface="SimSun"/>
                <a:cs typeface="Mangal"/>
              </a:rPr>
              <a:t> ON </a:t>
            </a:r>
            <a:r>
              <a:rPr lang="en-US" sz="1400" kern="50" dirty="0" err="1">
                <a:ea typeface="SimSun"/>
                <a:cs typeface="Mangal"/>
              </a:rPr>
              <a:t>pacients</a:t>
            </a:r>
            <a:r>
              <a:rPr lang="en-US" sz="1400" kern="50" dirty="0">
                <a:ea typeface="SimSun"/>
                <a:cs typeface="Mangal"/>
              </a:rPr>
              <a:t>=</a:t>
            </a:r>
            <a:r>
              <a:rPr lang="en-US" sz="1400" kern="50" dirty="0" err="1">
                <a:ea typeface="SimSun"/>
                <a:cs typeface="Mangal"/>
              </a:rPr>
              <a:t>pid</a:t>
            </a:r>
            <a:r>
              <a:rPr lang="en-US" sz="1400" kern="50" dirty="0">
                <a:ea typeface="SimSun"/>
                <a:cs typeface="Mangal"/>
              </a:rPr>
              <a:t> LEFT JOIN </a:t>
            </a:r>
            <a:r>
              <a:rPr lang="en-US" sz="1400" kern="50" dirty="0" err="1">
                <a:ea typeface="SimSun"/>
                <a:cs typeface="Mangal"/>
              </a:rPr>
              <a:t>SlDiagnoze</a:t>
            </a:r>
            <a:r>
              <a:rPr lang="en-US" sz="1400" kern="50" dirty="0">
                <a:ea typeface="SimSun"/>
                <a:cs typeface="Mangal"/>
              </a:rPr>
              <a:t> ON </a:t>
            </a:r>
            <a:r>
              <a:rPr lang="en-US" sz="1400" kern="50" dirty="0" err="1">
                <a:ea typeface="SimSun"/>
                <a:cs typeface="Mangal"/>
              </a:rPr>
              <a:t>slepizode</a:t>
            </a:r>
            <a:r>
              <a:rPr lang="en-US" sz="1400" kern="50" dirty="0">
                <a:ea typeface="SimSun"/>
                <a:cs typeface="Mangal"/>
              </a:rPr>
              <a:t>=slid AND tips=1WHERE </a:t>
            </a:r>
            <a:r>
              <a:rPr lang="en-US" sz="1400" kern="50" dirty="0" err="1">
                <a:ea typeface="SimSun"/>
                <a:cs typeface="Mangal"/>
              </a:rPr>
              <a:t>izrakstisanasIemesls</a:t>
            </a:r>
            <a:r>
              <a:rPr lang="en-US" sz="1400" kern="50" dirty="0">
                <a:ea typeface="SimSun"/>
                <a:cs typeface="Mangal"/>
              </a:rPr>
              <a:t>=3</a:t>
            </a:r>
            <a:endParaRPr lang="lv-LV" sz="1400" kern="50" dirty="0">
              <a:ea typeface="SimSun"/>
              <a:cs typeface="Mangal"/>
            </a:endParaRPr>
          </a:p>
          <a:p>
            <a:pPr>
              <a:spcAft>
                <a:spcPts val="1000"/>
              </a:spcAft>
            </a:pPr>
            <a:r>
              <a:rPr lang="en-US" sz="1400" u="sng" kern="50" dirty="0">
                <a:ea typeface="SimSun"/>
                <a:cs typeface="Mangal"/>
              </a:rPr>
              <a:t>LINQ</a:t>
            </a:r>
            <a:r>
              <a:rPr lang="en-US" sz="1400" kern="50" dirty="0">
                <a:ea typeface="SimSun"/>
                <a:cs typeface="Mangal"/>
              </a:rPr>
              <a:t>: from p in </a:t>
            </a:r>
            <a:r>
              <a:rPr lang="en-US" sz="1400" kern="50" dirty="0" err="1">
                <a:ea typeface="SimSun"/>
                <a:cs typeface="Mangal"/>
              </a:rPr>
              <a:t>Pacients</a:t>
            </a:r>
            <a:r>
              <a:rPr lang="en-US" sz="1400" kern="50" dirty="0">
                <a:ea typeface="SimSun"/>
                <a:cs typeface="Mangal"/>
              </a:rPr>
              <a:t> where </a:t>
            </a:r>
            <a:r>
              <a:rPr lang="en-US" sz="1400" kern="50" dirty="0" err="1">
                <a:ea typeface="SimSun"/>
                <a:cs typeface="Mangal"/>
              </a:rPr>
              <a:t>p.SlEpizodes.Any</a:t>
            </a:r>
            <a:r>
              <a:rPr lang="en-US" sz="1400" kern="50" dirty="0">
                <a:ea typeface="SimSun"/>
                <a:cs typeface="Mangal"/>
              </a:rPr>
              <a:t>(e=&gt;</a:t>
            </a:r>
            <a:r>
              <a:rPr lang="en-US" sz="1400" kern="50" dirty="0" err="1">
                <a:ea typeface="SimSun"/>
                <a:cs typeface="Mangal"/>
              </a:rPr>
              <a:t>e.IzrakstisanasIemesls</a:t>
            </a:r>
            <a:r>
              <a:rPr lang="en-US" sz="1400" kern="50" dirty="0">
                <a:ea typeface="SimSun"/>
                <a:cs typeface="Mangal"/>
              </a:rPr>
              <a:t>==3) select new { </a:t>
            </a:r>
            <a:r>
              <a:rPr lang="en-US" sz="1400" kern="50" dirty="0" err="1">
                <a:ea typeface="SimSun"/>
                <a:cs typeface="Mangal"/>
              </a:rPr>
              <a:t>vards</a:t>
            </a:r>
            <a:r>
              <a:rPr lang="en-US" sz="1400" kern="50" dirty="0">
                <a:ea typeface="SimSun"/>
                <a:cs typeface="Mangal"/>
              </a:rPr>
              <a:t> = </a:t>
            </a:r>
            <a:r>
              <a:rPr lang="en-US" sz="1400" kern="50" dirty="0" err="1">
                <a:ea typeface="SimSun"/>
                <a:cs typeface="Mangal"/>
              </a:rPr>
              <a:t>p.Vards</a:t>
            </a:r>
            <a:r>
              <a:rPr lang="en-US" sz="1400" kern="50" dirty="0">
                <a:ea typeface="SimSun"/>
                <a:cs typeface="Mangal"/>
              </a:rPr>
              <a:t>, </a:t>
            </a:r>
            <a:r>
              <a:rPr lang="en-US" sz="1400" kern="50" dirty="0" err="1">
                <a:ea typeface="SimSun"/>
                <a:cs typeface="Mangal"/>
              </a:rPr>
              <a:t>uzvards</a:t>
            </a:r>
            <a:r>
              <a:rPr lang="en-US" sz="1400" kern="50" dirty="0">
                <a:ea typeface="SimSun"/>
                <a:cs typeface="Mangal"/>
              </a:rPr>
              <a:t> = </a:t>
            </a:r>
            <a:r>
              <a:rPr lang="en-US" sz="1400" kern="50" dirty="0" err="1">
                <a:ea typeface="SimSun"/>
                <a:cs typeface="Mangal"/>
              </a:rPr>
              <a:t>p.Uzvards</a:t>
            </a:r>
            <a:r>
              <a:rPr lang="en-US" sz="1400" kern="50" dirty="0">
                <a:ea typeface="SimSun"/>
                <a:cs typeface="Mangal"/>
              </a:rPr>
              <a:t>, </a:t>
            </a:r>
            <a:r>
              <a:rPr lang="en-US" sz="1400" kern="50" dirty="0" err="1">
                <a:ea typeface="SimSun"/>
                <a:cs typeface="Mangal"/>
              </a:rPr>
              <a:t>vecums</a:t>
            </a:r>
            <a:r>
              <a:rPr lang="en-US" sz="1400" kern="50" dirty="0">
                <a:ea typeface="SimSun"/>
                <a:cs typeface="Mangal"/>
              </a:rPr>
              <a:t> = (</a:t>
            </a:r>
            <a:r>
              <a:rPr lang="en-US" sz="1400" kern="50" dirty="0" err="1">
                <a:ea typeface="SimSun"/>
                <a:cs typeface="Mangal"/>
              </a:rPr>
              <a:t>p.SlEpizodes.Where</a:t>
            </a:r>
            <a:r>
              <a:rPr lang="en-US" sz="1400" kern="50" dirty="0">
                <a:ea typeface="SimSun"/>
                <a:cs typeface="Mangal"/>
              </a:rPr>
              <a:t>(e=&gt;</a:t>
            </a:r>
            <a:r>
              <a:rPr lang="en-US" sz="1400" kern="50" dirty="0" err="1">
                <a:ea typeface="SimSun"/>
                <a:cs typeface="Mangal"/>
              </a:rPr>
              <a:t>e.IzrakstisanasIemesls</a:t>
            </a:r>
            <a:r>
              <a:rPr lang="en-US" sz="1400" kern="50" dirty="0">
                <a:ea typeface="SimSun"/>
                <a:cs typeface="Mangal"/>
              </a:rPr>
              <a:t>==3).First().</a:t>
            </a:r>
            <a:r>
              <a:rPr lang="en-US" sz="1400" kern="50" dirty="0" err="1">
                <a:ea typeface="SimSun"/>
                <a:cs typeface="Mangal"/>
              </a:rPr>
              <a:t>UznemsanasDatums.Value</a:t>
            </a:r>
            <a:r>
              <a:rPr lang="en-US" sz="1400" kern="50" dirty="0">
                <a:ea typeface="SimSun"/>
                <a:cs typeface="Mangal"/>
              </a:rPr>
              <a:t> - </a:t>
            </a:r>
            <a:r>
              <a:rPr lang="en-US" sz="1400" kern="50" dirty="0" err="1">
                <a:ea typeface="SimSun"/>
                <a:cs typeface="Mangal"/>
              </a:rPr>
              <a:t>p.DzimsanasDatums</a:t>
            </a:r>
            <a:r>
              <a:rPr lang="en-US" sz="1400" kern="50" dirty="0">
                <a:ea typeface="SimSun"/>
                <a:cs typeface="Mangal"/>
              </a:rPr>
              <a:t>).</a:t>
            </a:r>
            <a:r>
              <a:rPr lang="en-US" sz="1400" kern="50" dirty="0" err="1">
                <a:ea typeface="SimSun"/>
                <a:cs typeface="Mangal"/>
              </a:rPr>
              <a:t>TotalDays</a:t>
            </a:r>
            <a:r>
              <a:rPr lang="en-US" sz="1400" kern="50" dirty="0">
                <a:ea typeface="SimSun"/>
                <a:cs typeface="Mangal"/>
              </a:rPr>
              <a:t> / 365, </a:t>
            </a:r>
            <a:r>
              <a:rPr lang="en-US" sz="1400" kern="50" dirty="0" err="1">
                <a:ea typeface="SimSun"/>
                <a:cs typeface="Mangal"/>
              </a:rPr>
              <a:t>diagnoze</a:t>
            </a:r>
            <a:r>
              <a:rPr lang="en-US" sz="1400" kern="50" dirty="0">
                <a:ea typeface="SimSun"/>
                <a:cs typeface="Mangal"/>
              </a:rPr>
              <a:t> = </a:t>
            </a:r>
            <a:r>
              <a:rPr lang="en-US" sz="1400" kern="50" dirty="0" err="1">
                <a:ea typeface="SimSun"/>
                <a:cs typeface="Mangal"/>
              </a:rPr>
              <a:t>p.SlEpizodes.Where</a:t>
            </a:r>
            <a:r>
              <a:rPr lang="en-US" sz="1400" kern="50" dirty="0">
                <a:ea typeface="SimSun"/>
                <a:cs typeface="Mangal"/>
              </a:rPr>
              <a:t>(e=&gt;</a:t>
            </a:r>
            <a:r>
              <a:rPr lang="en-US" sz="1400" kern="50" dirty="0" err="1">
                <a:ea typeface="SimSun"/>
                <a:cs typeface="Mangal"/>
              </a:rPr>
              <a:t>e.IzrakstisanasIemesls</a:t>
            </a:r>
            <a:r>
              <a:rPr lang="en-US" sz="1400" kern="50" dirty="0">
                <a:ea typeface="SimSun"/>
                <a:cs typeface="Mangal"/>
              </a:rPr>
              <a:t>==3).First().</a:t>
            </a:r>
            <a:r>
              <a:rPr lang="en-US" sz="1400" kern="50" dirty="0" err="1">
                <a:ea typeface="SimSun"/>
                <a:cs typeface="Mangal"/>
              </a:rPr>
              <a:t>SlDiagnozes.Where</a:t>
            </a:r>
            <a:r>
              <a:rPr lang="en-US" sz="1400" kern="50" dirty="0">
                <a:ea typeface="SimSun"/>
                <a:cs typeface="Mangal"/>
              </a:rPr>
              <a:t>(d=&gt;</a:t>
            </a:r>
            <a:r>
              <a:rPr lang="en-US" sz="1400" kern="50" dirty="0" err="1">
                <a:ea typeface="SimSun"/>
                <a:cs typeface="Mangal"/>
              </a:rPr>
              <a:t>d.Tips</a:t>
            </a:r>
            <a:r>
              <a:rPr lang="en-US" sz="1400" kern="50" dirty="0">
                <a:ea typeface="SimSun"/>
                <a:cs typeface="Mangal"/>
              </a:rPr>
              <a:t>==1).First().</a:t>
            </a:r>
            <a:r>
              <a:rPr lang="en-US" sz="1400" kern="50" dirty="0" err="1">
                <a:ea typeface="SimSun"/>
                <a:cs typeface="Mangal"/>
              </a:rPr>
              <a:t>Diagnoze</a:t>
            </a:r>
            <a:r>
              <a:rPr lang="en-US" sz="1400" kern="50" dirty="0">
                <a:ea typeface="SimSun"/>
                <a:cs typeface="Mangal"/>
              </a:rPr>
              <a:t>, </a:t>
            </a:r>
            <a:r>
              <a:rPr lang="en-US" sz="1400" kern="50" dirty="0" err="1">
                <a:ea typeface="SimSun"/>
                <a:cs typeface="Mangal"/>
              </a:rPr>
              <a:t>nodala</a:t>
            </a:r>
            <a:r>
              <a:rPr lang="en-US" sz="1400" kern="50" dirty="0">
                <a:ea typeface="SimSun"/>
                <a:cs typeface="Mangal"/>
              </a:rPr>
              <a:t> = </a:t>
            </a:r>
            <a:r>
              <a:rPr lang="en-US" sz="1400" kern="50" dirty="0" err="1">
                <a:ea typeface="SimSun"/>
                <a:cs typeface="Mangal"/>
              </a:rPr>
              <a:t>p.SlEpizodes.Where</a:t>
            </a:r>
            <a:r>
              <a:rPr lang="en-US" sz="1400" kern="50" dirty="0">
                <a:ea typeface="SimSun"/>
                <a:cs typeface="Mangal"/>
              </a:rPr>
              <a:t>(e=&gt;</a:t>
            </a:r>
            <a:r>
              <a:rPr lang="en-US" sz="1400" kern="50" dirty="0" err="1">
                <a:ea typeface="SimSun"/>
                <a:cs typeface="Mangal"/>
              </a:rPr>
              <a:t>e.IzrakstisanasIemesls</a:t>
            </a:r>
            <a:r>
              <a:rPr lang="en-US" sz="1400" kern="50" dirty="0">
                <a:ea typeface="SimSun"/>
                <a:cs typeface="Mangal"/>
              </a:rPr>
              <a:t>==3).First().</a:t>
            </a:r>
            <a:r>
              <a:rPr lang="en-US" sz="1400" kern="50" dirty="0" err="1">
                <a:ea typeface="SimSun"/>
                <a:cs typeface="Mangal"/>
              </a:rPr>
              <a:t>SlKustibas.OrderByDescending</a:t>
            </a:r>
            <a:r>
              <a:rPr lang="en-US" sz="1400" kern="50" dirty="0">
                <a:ea typeface="SimSun"/>
                <a:cs typeface="Mangal"/>
              </a:rPr>
              <a:t>(k=&gt;</a:t>
            </a:r>
            <a:r>
              <a:rPr lang="en-US" sz="1400" kern="50" dirty="0" err="1">
                <a:ea typeface="SimSun"/>
                <a:cs typeface="Mangal"/>
              </a:rPr>
              <a:t>k.Npk</a:t>
            </a:r>
            <a:r>
              <a:rPr lang="en-US" sz="1400" kern="50" dirty="0">
                <a:ea typeface="SimSun"/>
                <a:cs typeface="Mangal"/>
              </a:rPr>
              <a:t>).First().</a:t>
            </a:r>
            <a:r>
              <a:rPr lang="en-US" sz="1400" kern="50" dirty="0" err="1">
                <a:ea typeface="SimSun"/>
                <a:cs typeface="Mangal"/>
              </a:rPr>
              <a:t>Nodala</a:t>
            </a:r>
            <a:r>
              <a:rPr lang="en-US" sz="1400" kern="50" dirty="0">
                <a:ea typeface="SimSun"/>
                <a:cs typeface="Mangal"/>
              </a:rPr>
              <a:t>, </a:t>
            </a:r>
            <a:r>
              <a:rPr lang="en-US" sz="1400" kern="50" dirty="0" err="1">
                <a:ea typeface="SimSun"/>
                <a:cs typeface="Mangal"/>
              </a:rPr>
              <a:t>manipulacijas</a:t>
            </a:r>
            <a:r>
              <a:rPr lang="en-US" sz="1400" kern="50" dirty="0">
                <a:ea typeface="SimSun"/>
                <a:cs typeface="Mangal"/>
              </a:rPr>
              <a:t> = </a:t>
            </a:r>
            <a:r>
              <a:rPr lang="en-US" sz="1400" kern="50" dirty="0" err="1">
                <a:ea typeface="SimSun"/>
                <a:cs typeface="Mangal"/>
              </a:rPr>
              <a:t>p.SlEpizodes.Where</a:t>
            </a:r>
            <a:r>
              <a:rPr lang="en-US" sz="1400" kern="50" dirty="0">
                <a:ea typeface="SimSun"/>
                <a:cs typeface="Mangal"/>
              </a:rPr>
              <a:t>(e=&gt;</a:t>
            </a:r>
            <a:r>
              <a:rPr lang="en-US" sz="1400" kern="50" dirty="0" err="1">
                <a:ea typeface="SimSun"/>
                <a:cs typeface="Mangal"/>
              </a:rPr>
              <a:t>e.IzrakstisanasIemesls</a:t>
            </a:r>
            <a:r>
              <a:rPr lang="en-US" sz="1400" kern="50" dirty="0">
                <a:ea typeface="SimSun"/>
                <a:cs typeface="Mangal"/>
              </a:rPr>
              <a:t>==3).First().</a:t>
            </a:r>
            <a:r>
              <a:rPr lang="en-US" sz="1400" kern="50" dirty="0" err="1">
                <a:ea typeface="SimSun"/>
                <a:cs typeface="Mangal"/>
              </a:rPr>
              <a:t>EpizodeManipulacijas.Count</a:t>
            </a:r>
            <a:r>
              <a:rPr lang="en-US" sz="1400" kern="50" dirty="0">
                <a:ea typeface="SimSun"/>
                <a:cs typeface="Mangal"/>
              </a:rPr>
              <a:t>(), </a:t>
            </a:r>
            <a:r>
              <a:rPr lang="en-US" sz="1400" kern="50" dirty="0" err="1">
                <a:ea typeface="SimSun"/>
                <a:cs typeface="Mangal"/>
              </a:rPr>
              <a:t>izmaksas</a:t>
            </a:r>
            <a:r>
              <a:rPr lang="en-US" sz="1400" kern="50" dirty="0">
                <a:ea typeface="SimSun"/>
                <a:cs typeface="Mangal"/>
              </a:rPr>
              <a:t> = </a:t>
            </a:r>
            <a:r>
              <a:rPr lang="en-US" sz="1400" kern="50" dirty="0" err="1">
                <a:ea typeface="SimSun"/>
                <a:cs typeface="Mangal"/>
              </a:rPr>
              <a:t>p.SlEpizodes.Where</a:t>
            </a:r>
            <a:r>
              <a:rPr lang="en-US" sz="1400" kern="50" dirty="0">
                <a:ea typeface="SimSun"/>
                <a:cs typeface="Mangal"/>
              </a:rPr>
              <a:t>(e=&gt;</a:t>
            </a:r>
            <a:r>
              <a:rPr lang="en-US" sz="1400" kern="50" dirty="0" err="1">
                <a:ea typeface="SimSun"/>
                <a:cs typeface="Mangal"/>
              </a:rPr>
              <a:t>e.IzrakstisanasIemesls</a:t>
            </a:r>
            <a:r>
              <a:rPr lang="en-US" sz="1400" kern="50" dirty="0">
                <a:ea typeface="SimSun"/>
                <a:cs typeface="Mangal"/>
              </a:rPr>
              <a:t>==3).First().</a:t>
            </a:r>
            <a:r>
              <a:rPr lang="en-US" sz="1400" kern="50" dirty="0" err="1">
                <a:ea typeface="SimSun"/>
                <a:cs typeface="Mangal"/>
              </a:rPr>
              <a:t>EpizodeManipulacijas.Select</a:t>
            </a:r>
            <a:r>
              <a:rPr lang="en-US" sz="1400" kern="50" dirty="0">
                <a:ea typeface="SimSun"/>
                <a:cs typeface="Mangal"/>
              </a:rPr>
              <a:t>(m=&gt;</a:t>
            </a:r>
            <a:r>
              <a:rPr lang="en-US" sz="1400" kern="50" dirty="0" err="1">
                <a:ea typeface="SimSun"/>
                <a:cs typeface="Mangal"/>
              </a:rPr>
              <a:t>m.ContentKManipulacija.Cena</a:t>
            </a:r>
            <a:r>
              <a:rPr lang="en-US" sz="1400" kern="50" dirty="0">
                <a:ea typeface="SimSun"/>
                <a:cs typeface="Mangal"/>
              </a:rPr>
              <a:t>).Sum()};</a:t>
            </a:r>
            <a:endParaRPr lang="lv-LV" sz="1400" kern="50" dirty="0">
              <a:ea typeface="SimSun"/>
              <a:cs typeface="Mangal"/>
            </a:endParaRPr>
          </a:p>
          <a:p>
            <a:pPr>
              <a:spcAft>
                <a:spcPts val="1000"/>
              </a:spcAft>
            </a:pPr>
            <a:r>
              <a:rPr lang="en-US" sz="1400" u="sng" kern="50" dirty="0">
                <a:ea typeface="SimSun"/>
                <a:cs typeface="Mangal"/>
              </a:rPr>
              <a:t>VV</a:t>
            </a:r>
            <a:r>
              <a:rPr lang="en-US" sz="1400" kern="50" dirty="0">
                <a:ea typeface="SimSun"/>
                <a:cs typeface="Mangal"/>
              </a:rPr>
              <a:t>: select </a:t>
            </a:r>
            <a:r>
              <a:rPr lang="en-US" sz="1400" kern="50" dirty="0" err="1">
                <a:ea typeface="SimSun"/>
                <a:cs typeface="Mangal"/>
              </a:rPr>
              <a:t>Epizode</a:t>
            </a:r>
            <a:r>
              <a:rPr lang="en-US" sz="1400" kern="50" dirty="0">
                <a:ea typeface="SimSun"/>
                <a:cs typeface="Mangal"/>
              </a:rPr>
              <a:t> e, where </a:t>
            </a:r>
            <a:r>
              <a:rPr lang="en-US" sz="1400" kern="50" dirty="0" err="1">
                <a:ea typeface="SimSun"/>
                <a:cs typeface="Mangal"/>
              </a:rPr>
              <a:t>izrakstisanasIemesls</a:t>
            </a:r>
            <a:r>
              <a:rPr lang="en-US" sz="1400" kern="50" dirty="0">
                <a:ea typeface="SimSun"/>
                <a:cs typeface="Mangal"/>
              </a:rPr>
              <a:t>=3, define table </a:t>
            </a:r>
            <a:r>
              <a:rPr lang="en-US" sz="1400" kern="50" dirty="0" err="1">
                <a:ea typeface="SimSun"/>
                <a:cs typeface="Mangal"/>
              </a:rPr>
              <a:t>pacients.vards</a:t>
            </a:r>
            <a:r>
              <a:rPr lang="en-US" sz="1400" kern="50" dirty="0">
                <a:ea typeface="SimSun"/>
                <a:cs typeface="Mangal"/>
              </a:rPr>
              <a:t>, </a:t>
            </a:r>
            <a:r>
              <a:rPr lang="en-US" sz="1400" kern="50" dirty="0" err="1">
                <a:ea typeface="SimSun"/>
                <a:cs typeface="Mangal"/>
              </a:rPr>
              <a:t>pacients.uzvards</a:t>
            </a:r>
            <a:r>
              <a:rPr lang="en-US" sz="1400" kern="50" dirty="0">
                <a:ea typeface="SimSun"/>
                <a:cs typeface="Mangal"/>
              </a:rPr>
              <a:t>, </a:t>
            </a:r>
            <a:r>
              <a:rPr lang="en-US" sz="1400" kern="50" dirty="0" err="1">
                <a:ea typeface="SimSun"/>
                <a:cs typeface="Mangal"/>
              </a:rPr>
              <a:t>izrakstisanasDatums-pacients.dzimsanasDatums</a:t>
            </a:r>
            <a:r>
              <a:rPr lang="en-US" sz="1400" kern="50" dirty="0">
                <a:ea typeface="SimSun"/>
                <a:cs typeface="Mangal"/>
              </a:rPr>
              <a:t>, (</a:t>
            </a:r>
            <a:r>
              <a:rPr lang="en-US" sz="1400" kern="50" dirty="0" err="1">
                <a:ea typeface="SimSun"/>
                <a:cs typeface="Mangal"/>
              </a:rPr>
              <a:t>e.SlDiagnoze</a:t>
            </a:r>
            <a:r>
              <a:rPr lang="en-US" sz="1400" kern="50" dirty="0">
                <a:ea typeface="SimSun"/>
                <a:cs typeface="Mangal"/>
              </a:rPr>
              <a:t>, where tips=1).</a:t>
            </a:r>
            <a:r>
              <a:rPr lang="en-US" sz="1400" kern="50" dirty="0" err="1">
                <a:ea typeface="SimSun"/>
                <a:cs typeface="Mangal"/>
              </a:rPr>
              <a:t>diagnoze.kods</a:t>
            </a:r>
            <a:r>
              <a:rPr lang="en-US" sz="1400" kern="50" dirty="0">
                <a:ea typeface="SimSun"/>
                <a:cs typeface="Mangal"/>
              </a:rPr>
              <a:t>, (</a:t>
            </a:r>
            <a:r>
              <a:rPr lang="en-US" sz="1400" kern="50" dirty="0" err="1">
                <a:ea typeface="SimSun"/>
                <a:cs typeface="Mangal"/>
              </a:rPr>
              <a:t>e.Movement</a:t>
            </a:r>
            <a:r>
              <a:rPr lang="en-US" sz="1400" kern="50" dirty="0">
                <a:ea typeface="SimSun"/>
                <a:cs typeface="Mangal"/>
              </a:rPr>
              <a:t>, where </a:t>
            </a:r>
            <a:r>
              <a:rPr lang="en-US" sz="1400" kern="50" dirty="0" err="1">
                <a:ea typeface="SimSun"/>
                <a:cs typeface="Mangal"/>
              </a:rPr>
              <a:t>npk</a:t>
            </a:r>
            <a:r>
              <a:rPr lang="en-US" sz="1400" kern="50" dirty="0">
                <a:ea typeface="SimSun"/>
                <a:cs typeface="Mangal"/>
              </a:rPr>
              <a:t>=*).</a:t>
            </a:r>
            <a:r>
              <a:rPr lang="en-US" sz="1400" kern="50" dirty="0" err="1">
                <a:ea typeface="SimSun"/>
                <a:cs typeface="Mangal"/>
              </a:rPr>
              <a:t>nodala</a:t>
            </a:r>
            <a:r>
              <a:rPr lang="en-US" sz="1400" kern="50" dirty="0">
                <a:ea typeface="SimSun"/>
                <a:cs typeface="Mangal"/>
              </a:rPr>
              <a:t>, count </a:t>
            </a:r>
            <a:r>
              <a:rPr lang="en-US" sz="1400" kern="50" dirty="0" err="1">
                <a:ea typeface="SimSun"/>
                <a:cs typeface="Mangal"/>
              </a:rPr>
              <a:t>e.Manipulacija</a:t>
            </a:r>
            <a:r>
              <a:rPr lang="en-US" sz="1400" kern="50" dirty="0">
                <a:ea typeface="SimSun"/>
                <a:cs typeface="Mangal"/>
              </a:rPr>
              <a:t>, sum </a:t>
            </a:r>
            <a:r>
              <a:rPr lang="en-US" sz="1400" kern="50" dirty="0" err="1">
                <a:ea typeface="SimSun"/>
                <a:cs typeface="Mangal"/>
              </a:rPr>
              <a:t>manipulacija.cena</a:t>
            </a:r>
            <a:r>
              <a:rPr lang="en-US" sz="1400" kern="50" dirty="0">
                <a:ea typeface="SimSun"/>
                <a:cs typeface="Mangal"/>
              </a:rPr>
              <a:t> from </a:t>
            </a:r>
            <a:r>
              <a:rPr lang="en-US" sz="1400" kern="50" dirty="0" err="1">
                <a:ea typeface="SimSun"/>
                <a:cs typeface="Mangal"/>
              </a:rPr>
              <a:t>e.Manipulacija</a:t>
            </a:r>
            <a:endParaRPr lang="lv-LV" sz="1400" kern="50" dirty="0">
              <a:ea typeface="SimSun"/>
              <a:cs typeface="Mangal"/>
            </a:endParaRPr>
          </a:p>
        </p:txBody>
      </p:sp>
    </p:spTree>
    <p:extLst>
      <p:ext uri="{BB962C8B-B14F-4D97-AF65-F5344CB8AC3E}">
        <p14:creationId xmlns:p14="http://schemas.microsoft.com/office/powerpoint/2010/main" val="1156093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spcBef>
                <a:spcPts val="0"/>
              </a:spcBef>
            </a:pPr>
            <a:r>
              <a:rPr lang="lv-LV" sz="2300" i="1" dirty="0">
                <a:solidFill>
                  <a:srgbClr val="1F497D"/>
                </a:solidFill>
                <a:ea typeface="+mn-ea"/>
                <a:cs typeface="+mn-cs"/>
              </a:rPr>
              <a:t>3. Grūti formalizējamu sistēmu tīmeklī balstītu modelēšanas rīku  būves metožu un tehnoloģiju izstrāde. </a:t>
            </a:r>
            <a:endParaRPr lang="lv-LV" dirty="0"/>
          </a:p>
        </p:txBody>
      </p:sp>
      <p:sp>
        <p:nvSpPr>
          <p:cNvPr id="2" name="TextBox 1"/>
          <p:cNvSpPr txBox="1"/>
          <p:nvPr/>
        </p:nvSpPr>
        <p:spPr>
          <a:xfrm>
            <a:off x="762001" y="1905000"/>
            <a:ext cx="7848600" cy="4524315"/>
          </a:xfrm>
          <a:prstGeom prst="rect">
            <a:avLst/>
          </a:prstGeom>
          <a:noFill/>
        </p:spPr>
        <p:txBody>
          <a:bodyPr wrap="square" rtlCol="0">
            <a:spAutoFit/>
          </a:bodyPr>
          <a:lstStyle/>
          <a:p>
            <a:r>
              <a:rPr lang="lv-LV" dirty="0" smtClean="0"/>
              <a:t>Galvenā piedāvātās tehnoloģijas ideja – Domēnspecifiskās Modelēšanas Valodas (DSL) un to atbalsta rīki. </a:t>
            </a:r>
          </a:p>
          <a:p>
            <a:r>
              <a:rPr lang="lv-LV" dirty="0" smtClean="0"/>
              <a:t>DSL ideja nav jauna.  Taču, salīdzinot ar tradicionālajām DSL valodām un rīkiem, grūti formalizējamu sistēmu gadījumā  jānodrošina lietotājam ērtā veidā vairākas lietas:</a:t>
            </a:r>
          </a:p>
          <a:p>
            <a:pPr marL="285750" indent="-285750">
              <a:buFont typeface="Arial" panose="020B0604020202020204" pitchFamily="34" charset="0"/>
              <a:buChar char="•"/>
            </a:pPr>
            <a:r>
              <a:rPr lang="lv-LV" dirty="0" smtClean="0"/>
              <a:t>DSL valodas  dināmisko (t.i. modelēšanas laika) izmaiņu atbalsts , pārkonfigurācijas iespējas modelēšanas laikā (valodas iterācija kā DSL rīka sastāvdaļa),</a:t>
            </a:r>
          </a:p>
          <a:p>
            <a:pPr marL="285750" indent="-285750">
              <a:buFont typeface="Arial" panose="020B0604020202020204" pitchFamily="34" charset="0"/>
              <a:buChar char="•"/>
            </a:pPr>
            <a:r>
              <a:rPr lang="lv-LV" dirty="0" smtClean="0"/>
              <a:t>DSL valodas formālismu un dabīgās valodas  aprakstu ērti sasaistes līdzekļi (jo grūti formalizējamas sistēmas tieši ar to raksturojas, ka formāli var aprakstīt tikai  kādu daļu no šīm sistēmām, bet pārējais  jāatstāj dabīgās valodasa līmenī, bet abiem šiem aprakstu līmeņiem attiecīgajā DSL rīkā ir jābūt lietotājam ērtā veidā sasaistītiem),</a:t>
            </a:r>
          </a:p>
          <a:p>
            <a:pPr marL="285750" indent="-285750">
              <a:buFont typeface="Arial" panose="020B0604020202020204" pitchFamily="34" charset="0"/>
              <a:buChar char="•"/>
            </a:pPr>
            <a:r>
              <a:rPr lang="lv-LV" dirty="0" smtClean="0"/>
              <a:t>Jānodrošina ērts hipersaišu mehānisms ar aprakstu resursiem internetā.</a:t>
            </a:r>
          </a:p>
          <a:p>
            <a:pPr marL="285750" indent="-285750">
              <a:buFont typeface="Arial" panose="020B0604020202020204" pitchFamily="34" charset="0"/>
              <a:buChar char="•"/>
            </a:pPr>
            <a:endParaRPr lang="lv-LV" dirty="0"/>
          </a:p>
          <a:p>
            <a:r>
              <a:rPr lang="lv-LV" dirty="0" smtClean="0"/>
              <a:t>Atbilstoši šīm prasībām, izstrādāts DSL valodu un rīku definēšanas metamodelis</a:t>
            </a:r>
            <a:endParaRPr lang="lv-LV" dirty="0"/>
          </a:p>
        </p:txBody>
      </p:sp>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188360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373630"/>
            <a:ext cx="5753100" cy="2110740"/>
          </a:xfrm>
          <a:prstGeom prst="rect">
            <a:avLst/>
          </a:prstGeom>
          <a:noFill/>
          <a:ln>
            <a:noFill/>
          </a:ln>
        </p:spPr>
      </p:pic>
      <p:sp>
        <p:nvSpPr>
          <p:cNvPr id="3" name="Rectangle 2"/>
          <p:cNvSpPr/>
          <p:nvPr/>
        </p:nvSpPr>
        <p:spPr>
          <a:xfrm>
            <a:off x="2057400" y="1143000"/>
            <a:ext cx="4594848" cy="369332"/>
          </a:xfrm>
          <a:prstGeom prst="rect">
            <a:avLst/>
          </a:prstGeom>
        </p:spPr>
        <p:txBody>
          <a:bodyPr wrap="none">
            <a:spAutoFit/>
          </a:bodyPr>
          <a:lstStyle/>
          <a:p>
            <a:r>
              <a:rPr lang="lv-LV" dirty="0"/>
              <a:t>DSML valodu abstraktās sintakses metamodelis</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84408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738457"/>
              </p:ext>
            </p:extLst>
          </p:nvPr>
        </p:nvGraphicFramePr>
        <p:xfrm>
          <a:off x="533400" y="838199"/>
          <a:ext cx="8077200" cy="5903968"/>
        </p:xfrm>
        <a:graphic>
          <a:graphicData uri="http://schemas.openxmlformats.org/drawingml/2006/table">
            <a:tbl>
              <a:tblPr firstRow="1" firstCol="1" bandRow="1" bandCol="1"/>
              <a:tblGrid>
                <a:gridCol w="3352800"/>
                <a:gridCol w="990600"/>
                <a:gridCol w="966205"/>
                <a:gridCol w="937425"/>
                <a:gridCol w="937425"/>
                <a:gridCol w="892745"/>
              </a:tblGrid>
              <a:tr h="229195">
                <a:tc gridSpan="6">
                  <a:txBody>
                    <a:bodyPr/>
                    <a:lstStyle/>
                    <a:p>
                      <a:pPr algn="ctr">
                        <a:lnSpc>
                          <a:spcPct val="115000"/>
                        </a:lnSpc>
                        <a:spcAft>
                          <a:spcPts val="1000"/>
                        </a:spcAft>
                      </a:pPr>
                      <a:r>
                        <a:rPr lang="lv-LV" sz="1200" b="1" dirty="0">
                          <a:effectLst/>
                          <a:latin typeface="Times New Roman"/>
                          <a:ea typeface="Times New Roman"/>
                          <a:cs typeface="Calibri"/>
                        </a:rPr>
                        <a:t>Tautsaimnieciskie rezultatīvie rādītāji</a:t>
                      </a:r>
                      <a:endParaRPr lang="lv-LV" sz="1200" dirty="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477868">
                <a:tc>
                  <a:txBody>
                    <a:bodyPr/>
                    <a:lstStyle/>
                    <a:p>
                      <a:pPr>
                        <a:lnSpc>
                          <a:spcPct val="115000"/>
                        </a:lnSpc>
                        <a:spcAft>
                          <a:spcPts val="1000"/>
                        </a:spcAft>
                      </a:pPr>
                      <a:r>
                        <a:rPr lang="lv-LV" sz="1200">
                          <a:effectLst/>
                          <a:latin typeface="Times New Roman"/>
                          <a:ea typeface="Times New Roman"/>
                          <a:cs typeface="Calibri"/>
                        </a:rPr>
                        <a:t>1. Zinātniskajai institūcijai programmas ietvaros piesaistītā privātā finansējuma apjoms:</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393">
                <a:tc>
                  <a:txBody>
                    <a:bodyPr/>
                    <a:lstStyle/>
                    <a:p>
                      <a:pPr>
                        <a:lnSpc>
                          <a:spcPct val="115000"/>
                        </a:lnSpc>
                        <a:spcAft>
                          <a:spcPts val="1000"/>
                        </a:spcAft>
                      </a:pPr>
                      <a:r>
                        <a:rPr lang="lv-LV" sz="1200">
                          <a:effectLst/>
                          <a:latin typeface="Times New Roman"/>
                          <a:ea typeface="Times New Roman"/>
                          <a:cs typeface="Calibri"/>
                        </a:rPr>
                        <a:t>1.1. privātā sektora līdzfinansējums programmā iekļauto projektu īstenošanai</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4811">
                <a:tc>
                  <a:txBody>
                    <a:bodyPr/>
                    <a:lstStyle/>
                    <a:p>
                      <a:pPr>
                        <a:lnSpc>
                          <a:spcPct val="115000"/>
                        </a:lnSpc>
                        <a:spcAft>
                          <a:spcPts val="1000"/>
                        </a:spcAft>
                      </a:pPr>
                      <a:r>
                        <a:rPr lang="lv-LV" sz="1200" dirty="0">
                          <a:effectLst/>
                          <a:latin typeface="Times New Roman"/>
                          <a:ea typeface="Times New Roman"/>
                          <a:cs typeface="Calibri"/>
                        </a:rPr>
                        <a:t>1.2. ieņēmumi no programmas ietvaros radītā intelektuālā īpašuma komercializēšanas (rūpnieciskā īpašuma tiesību atsavināšana, licencēšana, izņēmumu tiesību vai lietošanas tiesību piešķiršana par atlīdzību)</a:t>
                      </a:r>
                      <a:endParaRPr lang="lv-LV" sz="1200" dirty="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289">
                <a:tc>
                  <a:txBody>
                    <a:bodyPr/>
                    <a:lstStyle/>
                    <a:p>
                      <a:pPr>
                        <a:lnSpc>
                          <a:spcPct val="115000"/>
                        </a:lnSpc>
                        <a:spcAft>
                          <a:spcPts val="1000"/>
                        </a:spcAft>
                      </a:pPr>
                      <a:r>
                        <a:rPr lang="lv-LV" sz="1200">
                          <a:effectLst/>
                          <a:latin typeface="Times New Roman"/>
                          <a:ea typeface="Times New Roman"/>
                          <a:cs typeface="Calibri"/>
                        </a:rPr>
                        <a:t>1.3. ieņēmumi no līgumdarbiem, kas balstās uz programmas ietvaros radītajiem rezultātiem un zinātības</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320000€</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80000 €</a:t>
                      </a:r>
                      <a:endParaRPr lang="lv-LV" sz="1200" dirty="0">
                        <a:solidFill>
                          <a:srgbClr val="FF0000"/>
                        </a:solidFill>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80000 €</a:t>
                      </a:r>
                      <a:endParaRPr lang="lv-LV" sz="1200" dirty="0">
                        <a:solidFill>
                          <a:srgbClr val="FF0000"/>
                        </a:solidFill>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80000 €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80000 €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393">
                <a:tc>
                  <a:txBody>
                    <a:bodyPr/>
                    <a:lstStyle/>
                    <a:p>
                      <a:pPr>
                        <a:lnSpc>
                          <a:spcPct val="115000"/>
                        </a:lnSpc>
                        <a:spcAft>
                          <a:spcPts val="1000"/>
                        </a:spcAft>
                      </a:pPr>
                      <a:r>
                        <a:rPr lang="lv-LV" sz="1200">
                          <a:effectLst/>
                          <a:latin typeface="Times New Roman"/>
                          <a:ea typeface="Times New Roman"/>
                          <a:cs typeface="Calibri"/>
                        </a:rPr>
                        <a:t>1.4 Zinātnisko institūciju līdzfinansējums no pašu līdzekļiem programmas izpildei:</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10000€</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2500€</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2500€</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2500€</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2500€</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95">
                <a:tc>
                  <a:txBody>
                    <a:bodyPr/>
                    <a:lstStyle/>
                    <a:p>
                      <a:pPr>
                        <a:lnSpc>
                          <a:spcPct val="115000"/>
                        </a:lnSpc>
                        <a:spcAft>
                          <a:spcPts val="1000"/>
                        </a:spcAft>
                      </a:pPr>
                      <a:r>
                        <a:rPr lang="lv-LV" sz="1200">
                          <a:effectLst/>
                          <a:latin typeface="Times New Roman"/>
                          <a:ea typeface="Times New Roman"/>
                          <a:cs typeface="Calibri"/>
                        </a:rPr>
                        <a:t>2. Programmas ietvaros pieteikto, reģistrēto un spēkā uzturēto patentu vai augu šķirņu skaits:</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 </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91">
                <a:tc>
                  <a:txBody>
                    <a:bodyPr/>
                    <a:lstStyle/>
                    <a:p>
                      <a:pPr algn="r">
                        <a:lnSpc>
                          <a:spcPct val="115000"/>
                        </a:lnSpc>
                        <a:spcAft>
                          <a:spcPts val="1000"/>
                        </a:spcAft>
                        <a:tabLst>
                          <a:tab pos="900430" algn="l"/>
                        </a:tabLst>
                      </a:pPr>
                      <a:r>
                        <a:rPr lang="lv-LV" sz="1200">
                          <a:effectLst/>
                          <a:latin typeface="Times New Roman"/>
                          <a:ea typeface="Times New Roman"/>
                          <a:cs typeface="Calibri"/>
                        </a:rPr>
                        <a:t>Latvijas teritorijā</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95">
                <a:tc>
                  <a:txBody>
                    <a:bodyPr/>
                    <a:lstStyle/>
                    <a:p>
                      <a:pPr algn="r">
                        <a:lnSpc>
                          <a:spcPct val="115000"/>
                        </a:lnSpc>
                        <a:spcAft>
                          <a:spcPts val="1000"/>
                        </a:spcAft>
                        <a:tabLst>
                          <a:tab pos="900430" algn="l"/>
                        </a:tabLst>
                      </a:pPr>
                      <a:r>
                        <a:rPr lang="lv-LV" sz="1200">
                          <a:effectLst/>
                          <a:latin typeface="Times New Roman"/>
                          <a:ea typeface="Times New Roman"/>
                          <a:cs typeface="Calibri"/>
                        </a:rPr>
                        <a:t>ārpus Latvijas</a:t>
                      </a:r>
                      <a:endParaRPr lang="lv-LV" sz="120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289">
                <a:tc>
                  <a:txBody>
                    <a:bodyPr/>
                    <a:lstStyle/>
                    <a:p>
                      <a:pPr>
                        <a:lnSpc>
                          <a:spcPct val="115000"/>
                        </a:lnSpc>
                        <a:spcAft>
                          <a:spcPts val="1000"/>
                        </a:spcAft>
                      </a:pPr>
                      <a:r>
                        <a:rPr lang="lv-LV" sz="1200" dirty="0">
                          <a:effectLst/>
                          <a:latin typeface="Times New Roman"/>
                          <a:ea typeface="Times New Roman"/>
                          <a:cs typeface="Calibri"/>
                        </a:rPr>
                        <a:t>3. Programmas ietvaros izstrādāto jauno tehnoloģiju, metožu, prototipu vai pakalpojumu skaits, kas aprobētas uzņēmumos</a:t>
                      </a:r>
                      <a:endParaRPr lang="lv-LV" sz="1200" dirty="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6</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dirty="0">
                          <a:solidFill>
                            <a:srgbClr val="FF0000"/>
                          </a:solidFill>
                          <a:effectLst/>
                          <a:latin typeface="Times New Roman"/>
                          <a:ea typeface="Times New Roman"/>
                          <a:cs typeface="Calibri"/>
                        </a:rPr>
                        <a:t>1</a:t>
                      </a:r>
                      <a:endParaRPr lang="lv-LV" sz="1200" dirty="0">
                        <a:solidFill>
                          <a:srgbClr val="FF0000"/>
                        </a:solidFill>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1</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b="1">
                          <a:effectLst/>
                          <a:latin typeface="Times New Roman"/>
                          <a:ea typeface="Times New Roman"/>
                          <a:cs typeface="Calibri"/>
                        </a:rPr>
                        <a:t>4</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049">
                <a:tc>
                  <a:txBody>
                    <a:bodyPr/>
                    <a:lstStyle/>
                    <a:p>
                      <a:pPr>
                        <a:lnSpc>
                          <a:spcPct val="115000"/>
                        </a:lnSpc>
                        <a:spcAft>
                          <a:spcPts val="1000"/>
                        </a:spcAft>
                      </a:pPr>
                      <a:r>
                        <a:rPr lang="lv-LV" sz="1200" dirty="0">
                          <a:effectLst/>
                          <a:latin typeface="Times New Roman"/>
                          <a:ea typeface="Times New Roman"/>
                          <a:cs typeface="Calibri"/>
                        </a:rPr>
                        <a:t>4. Ieviešanai nodoto jauno tehnoloģiju, metožu, prototipu, produktu vai pakalpojumu skaits (noslēgtie līgumi par intelektuālā īpašuma nodošanu)</a:t>
                      </a:r>
                      <a:endParaRPr lang="lv-LV" sz="1200" dirty="0">
                        <a:effectLst/>
                        <a:latin typeface="Calibri"/>
                        <a:ea typeface="Times New Roman"/>
                        <a:cs typeface="Calibri"/>
                      </a:endParaRPr>
                    </a:p>
                  </a:txBody>
                  <a:tcPr marL="55340" marR="55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a:effectLst/>
                          <a:latin typeface="Times New Roman"/>
                          <a:ea typeface="Times New Roman"/>
                          <a:cs typeface="Calibri"/>
                        </a:rPr>
                        <a:t>-</a:t>
                      </a:r>
                      <a:endParaRPr lang="lv-LV" sz="120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lv-LV" sz="1200" dirty="0">
                          <a:effectLst/>
                          <a:latin typeface="Times New Roman"/>
                          <a:ea typeface="Times New Roman"/>
                          <a:cs typeface="Calibri"/>
                        </a:rPr>
                        <a:t>-</a:t>
                      </a:r>
                      <a:endParaRPr lang="lv-LV" sz="1200" dirty="0">
                        <a:effectLst/>
                        <a:latin typeface="Calibri"/>
                        <a:ea typeface="Times New Roman"/>
                        <a:cs typeface="Calibri"/>
                      </a:endParaRPr>
                    </a:p>
                  </a:txBody>
                  <a:tcPr marL="55340" marR="55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2830259"/>
              </p:ext>
            </p:extLst>
          </p:nvPr>
        </p:nvGraphicFramePr>
        <p:xfrm>
          <a:off x="533400" y="152401"/>
          <a:ext cx="8077200" cy="545593"/>
        </p:xfrm>
        <a:graphic>
          <a:graphicData uri="http://schemas.openxmlformats.org/drawingml/2006/table">
            <a:tbl>
              <a:tblPr firstRow="1" firstCol="1" bandRow="1" bandCol="1"/>
              <a:tblGrid>
                <a:gridCol w="3352800"/>
                <a:gridCol w="942295"/>
                <a:gridCol w="1038905"/>
                <a:gridCol w="914400"/>
                <a:gridCol w="914400"/>
                <a:gridCol w="914400"/>
              </a:tblGrid>
              <a:tr h="352807">
                <a:tc rowSpan="2">
                  <a:txBody>
                    <a:bodyPr/>
                    <a:lstStyle/>
                    <a:p>
                      <a:pPr algn="ctr">
                        <a:spcBef>
                          <a:spcPts val="375"/>
                        </a:spcBef>
                        <a:spcAft>
                          <a:spcPts val="0"/>
                        </a:spcAft>
                      </a:pPr>
                      <a:r>
                        <a:rPr lang="lv-LV" sz="1100" dirty="0">
                          <a:effectLst/>
                          <a:latin typeface="Times New Roman"/>
                          <a:ea typeface="Times New Roman"/>
                        </a:rPr>
                        <a:t>Rezultatīvais rādītājs</a:t>
                      </a:r>
                      <a:endParaRPr lang="lv-LV"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Bef>
                          <a:spcPts val="375"/>
                        </a:spcBef>
                        <a:spcAft>
                          <a:spcPts val="0"/>
                        </a:spcAft>
                      </a:pPr>
                      <a:r>
                        <a:rPr lang="lv-LV" sz="1100">
                          <a:effectLst/>
                          <a:latin typeface="Times New Roman"/>
                          <a:ea typeface="Times New Roman"/>
                        </a:rPr>
                        <a:t>Plānotie rezultāti</a:t>
                      </a:r>
                      <a:endParaRPr lang="lv-LV"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137160">
                <a:tc vMerge="1">
                  <a:txBody>
                    <a:bodyPr/>
                    <a:lstStyle/>
                    <a:p>
                      <a:endParaRPr lang="lv-LV"/>
                    </a:p>
                  </a:txBody>
                  <a:tcPr/>
                </a:tc>
                <a:tc>
                  <a:txBody>
                    <a:bodyPr/>
                    <a:lstStyle/>
                    <a:p>
                      <a:pPr algn="ctr">
                        <a:spcBef>
                          <a:spcPts val="375"/>
                        </a:spcBef>
                        <a:spcAft>
                          <a:spcPts val="0"/>
                        </a:spcAft>
                      </a:pPr>
                      <a:r>
                        <a:rPr lang="lv-LV" sz="1100">
                          <a:effectLst/>
                          <a:latin typeface="Times New Roman"/>
                          <a:ea typeface="Times New Roman"/>
                        </a:rPr>
                        <a:t>2014 – 2017.</a:t>
                      </a:r>
                      <a:endParaRPr lang="lv-LV"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lv-LV" sz="1100">
                          <a:effectLst/>
                          <a:latin typeface="Times New Roman"/>
                          <a:ea typeface="Times New Roman"/>
                          <a:cs typeface="Calibri"/>
                        </a:rPr>
                        <a:t>2014.</a:t>
                      </a:r>
                      <a:endParaRPr lang="lv-LV" sz="1100">
                        <a:effectLst/>
                        <a:latin typeface="Calibri"/>
                        <a:ea typeface="Times New Roman"/>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75"/>
                        </a:spcBef>
                        <a:spcAft>
                          <a:spcPts val="0"/>
                        </a:spcAft>
                      </a:pPr>
                      <a:r>
                        <a:rPr lang="lv-LV" sz="1100" dirty="0">
                          <a:effectLst/>
                          <a:latin typeface="Times New Roman"/>
                          <a:ea typeface="Times New Roman"/>
                        </a:rPr>
                        <a:t>2015.</a:t>
                      </a:r>
                      <a:endParaRPr lang="lv-LV"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75"/>
                        </a:spcBef>
                        <a:spcAft>
                          <a:spcPts val="0"/>
                        </a:spcAft>
                      </a:pPr>
                      <a:r>
                        <a:rPr lang="lv-LV" sz="1100">
                          <a:effectLst/>
                          <a:latin typeface="Times New Roman"/>
                          <a:ea typeface="Times New Roman"/>
                        </a:rPr>
                        <a:t>2016.</a:t>
                      </a:r>
                      <a:endParaRPr lang="lv-LV"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75"/>
                        </a:spcBef>
                        <a:spcAft>
                          <a:spcPts val="0"/>
                        </a:spcAft>
                      </a:pPr>
                      <a:r>
                        <a:rPr lang="lv-LV" sz="1100" dirty="0">
                          <a:effectLst/>
                          <a:latin typeface="Times New Roman"/>
                          <a:ea typeface="Times New Roman"/>
                        </a:rPr>
                        <a:t>2017.</a:t>
                      </a:r>
                      <a:endParaRPr lang="lv-LV"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02615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691640" y="1600200"/>
            <a:ext cx="5760720" cy="3968115"/>
          </a:xfrm>
          <a:prstGeom prst="rect">
            <a:avLst/>
          </a:prstGeom>
        </p:spPr>
      </p:pic>
      <p:sp>
        <p:nvSpPr>
          <p:cNvPr id="3" name="Rectangle 2"/>
          <p:cNvSpPr/>
          <p:nvPr/>
        </p:nvSpPr>
        <p:spPr>
          <a:xfrm>
            <a:off x="2895600" y="762000"/>
            <a:ext cx="2685928" cy="369332"/>
          </a:xfrm>
          <a:prstGeom prst="rect">
            <a:avLst/>
          </a:prstGeom>
        </p:spPr>
        <p:txBody>
          <a:bodyPr wrap="none">
            <a:spAutoFit/>
          </a:bodyPr>
          <a:lstStyle/>
          <a:p>
            <a:r>
              <a:rPr lang="lv-LV" dirty="0"/>
              <a:t>DSML valodu metamodelis</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992127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822294" y="990600"/>
            <a:ext cx="7531100" cy="5578475"/>
          </a:xfrm>
          <a:prstGeom prst="rect">
            <a:avLst/>
          </a:prstGeom>
        </p:spPr>
      </p:pic>
      <p:sp>
        <p:nvSpPr>
          <p:cNvPr id="3" name="Rectangle 2"/>
          <p:cNvSpPr/>
          <p:nvPr/>
        </p:nvSpPr>
        <p:spPr>
          <a:xfrm>
            <a:off x="2743200" y="381000"/>
            <a:ext cx="3495188" cy="369332"/>
          </a:xfrm>
          <a:prstGeom prst="rect">
            <a:avLst/>
          </a:prstGeom>
        </p:spPr>
        <p:txBody>
          <a:bodyPr wrap="none">
            <a:spAutoFit/>
          </a:bodyPr>
          <a:lstStyle/>
          <a:p>
            <a:r>
              <a:rPr lang="lv-LV" dirty="0"/>
              <a:t>DSML rīku definēšana metamodelis</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387916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t>Grafisku modelēšanas rīku būves platforma tīmeklī</a:t>
            </a:r>
            <a:endParaRPr lang="en-US" dirty="0"/>
          </a:p>
        </p:txBody>
      </p:sp>
      <p:sp>
        <p:nvSpPr>
          <p:cNvPr id="3" name="Content Placeholder 2"/>
          <p:cNvSpPr>
            <a:spLocks noGrp="1"/>
          </p:cNvSpPr>
          <p:nvPr>
            <p:ph idx="1"/>
          </p:nvPr>
        </p:nvSpPr>
        <p:spPr/>
        <p:txBody>
          <a:bodyPr/>
          <a:lstStyle/>
          <a:p>
            <a:r>
              <a:rPr lang="lv-LV" dirty="0" err="1" smtClean="0"/>
              <a:t>Interaktivitāte</a:t>
            </a:r>
            <a:endParaRPr lang="lv-LV" dirty="0" smtClean="0"/>
          </a:p>
          <a:p>
            <a:r>
              <a:rPr lang="lv-LV" dirty="0" smtClean="0"/>
              <a:t>Daudzlietotāju režīms (</a:t>
            </a:r>
            <a:r>
              <a:rPr lang="lv-LV" dirty="0" err="1" smtClean="0"/>
              <a:t>collaboration</a:t>
            </a:r>
            <a:r>
              <a:rPr lang="lv-LV" dirty="0" smtClean="0"/>
              <a:t>)</a:t>
            </a:r>
          </a:p>
          <a:p>
            <a:r>
              <a:rPr lang="lv-LV" dirty="0" smtClean="0"/>
              <a:t>Dažādas iekārtas – datori, planšetes, telefoni…</a:t>
            </a:r>
          </a:p>
          <a:p>
            <a:r>
              <a:rPr lang="lv-LV" dirty="0" smtClean="0"/>
              <a:t>Reālā laikā (</a:t>
            </a:r>
            <a:r>
              <a:rPr lang="lv-LV" dirty="0" err="1" smtClean="0"/>
              <a:t>reactivity</a:t>
            </a:r>
            <a:r>
              <a:rPr lang="lv-LV" dirty="0" smtClean="0"/>
              <a:t> </a:t>
            </a:r>
            <a:r>
              <a:rPr lang="lv-LV" dirty="0" err="1" smtClean="0"/>
              <a:t>and</a:t>
            </a:r>
            <a:r>
              <a:rPr lang="lv-LV" dirty="0" smtClean="0"/>
              <a:t> </a:t>
            </a:r>
            <a:r>
              <a:rPr lang="lv-LV" dirty="0" err="1" smtClean="0"/>
              <a:t>live</a:t>
            </a:r>
            <a:r>
              <a:rPr lang="lv-LV" dirty="0" smtClean="0"/>
              <a:t> HTML)</a:t>
            </a:r>
          </a:p>
          <a:p>
            <a:r>
              <a:rPr lang="lv-LV" dirty="0" smtClean="0"/>
              <a:t>Viegli pieejams </a:t>
            </a:r>
            <a:r>
              <a:rPr lang="lv-LV" smtClean="0"/>
              <a:t>un ieviešams</a:t>
            </a:r>
            <a:endParaRPr lang="lv-LV" dirty="0" smtClean="0"/>
          </a:p>
        </p:txBody>
      </p:sp>
    </p:spTree>
    <p:extLst>
      <p:ext uri="{BB962C8B-B14F-4D97-AF65-F5344CB8AC3E}">
        <p14:creationId xmlns:p14="http://schemas.microsoft.com/office/powerpoint/2010/main" val="4211659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Izmantotās tehnoloģijas</a:t>
            </a:r>
            <a:endParaRPr lang="en-US" dirty="0"/>
          </a:p>
        </p:txBody>
      </p:sp>
      <p:sp>
        <p:nvSpPr>
          <p:cNvPr id="3" name="Content Placeholder 2"/>
          <p:cNvSpPr>
            <a:spLocks noGrp="1"/>
          </p:cNvSpPr>
          <p:nvPr>
            <p:ph idx="1"/>
          </p:nvPr>
        </p:nvSpPr>
        <p:spPr/>
        <p:txBody>
          <a:bodyPr/>
          <a:lstStyle/>
          <a:p>
            <a:r>
              <a:rPr lang="lv-LV" dirty="0" smtClean="0"/>
              <a:t>Meteor (</a:t>
            </a:r>
            <a:r>
              <a:rPr lang="lv-LV" dirty="0" err="1" smtClean="0"/>
              <a:t>web</a:t>
            </a:r>
            <a:r>
              <a:rPr lang="lv-LV" dirty="0" smtClean="0"/>
              <a:t> aplikāciju izstrādes platforma) un </a:t>
            </a:r>
            <a:r>
              <a:rPr lang="lv-LV" dirty="0" err="1" smtClean="0"/>
              <a:t>MongoDB</a:t>
            </a:r>
            <a:r>
              <a:rPr lang="lv-LV" dirty="0" smtClean="0"/>
              <a:t> (datubāze)</a:t>
            </a:r>
          </a:p>
          <a:p>
            <a:r>
              <a:rPr lang="lv-LV" dirty="0" err="1" smtClean="0"/>
              <a:t>KonvaJS</a:t>
            </a:r>
            <a:r>
              <a:rPr lang="lv-LV" dirty="0" smtClean="0"/>
              <a:t> (diagrammu zīmēšana)</a:t>
            </a:r>
            <a:endParaRPr lang="lv-LV" dirty="0"/>
          </a:p>
          <a:p>
            <a:r>
              <a:rPr lang="lv-LV" dirty="0" err="1" smtClean="0"/>
              <a:t>Bootstrap</a:t>
            </a:r>
            <a:r>
              <a:rPr lang="lv-LV" dirty="0" smtClean="0"/>
              <a:t> (HTML, CSS, </a:t>
            </a:r>
            <a:r>
              <a:rPr lang="lv-LV" dirty="0" err="1" smtClean="0"/>
              <a:t>JavaScript</a:t>
            </a:r>
            <a:r>
              <a:rPr lang="lv-LV" dirty="0" smtClean="0"/>
              <a:t>)</a:t>
            </a:r>
          </a:p>
        </p:txBody>
      </p:sp>
    </p:spTree>
    <p:extLst>
      <p:ext uri="{BB962C8B-B14F-4D97-AF65-F5344CB8AC3E}">
        <p14:creationId xmlns:p14="http://schemas.microsoft.com/office/powerpoint/2010/main" val="1783614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Konfigurācija</a:t>
            </a:r>
            <a:endParaRPr lang="en-US" dirty="0"/>
          </a:p>
        </p:txBody>
      </p:sp>
      <p:pic>
        <p:nvPicPr>
          <p:cNvPr id="12" name="Content Placeholder 11"/>
          <p:cNvPicPr>
            <a:picLocks noGrp="1" noChangeAspect="1"/>
          </p:cNvPicPr>
          <p:nvPr>
            <p:ph idx="1"/>
          </p:nvPr>
        </p:nvPicPr>
        <p:blipFill>
          <a:blip r:embed="rId2"/>
          <a:stretch>
            <a:fillRect/>
          </a:stretch>
        </p:blipFill>
        <p:spPr>
          <a:xfrm>
            <a:off x="1385316" y="1426465"/>
            <a:ext cx="6448426" cy="4836319"/>
          </a:xfrm>
          <a:prstGeom prst="rect">
            <a:avLst/>
          </a:prstGeom>
        </p:spPr>
      </p:pic>
    </p:spTree>
    <p:extLst>
      <p:ext uri="{BB962C8B-B14F-4D97-AF65-F5344CB8AC3E}">
        <p14:creationId xmlns:p14="http://schemas.microsoft.com/office/powerpoint/2010/main" val="1742625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pPr algn="ctr"/>
            <a:r>
              <a:rPr lang="lv-LV" dirty="0" smtClean="0"/>
              <a:t>Rīka piemērs I</a:t>
            </a:r>
            <a:endParaRPr lang="en-US" dirty="0"/>
          </a:p>
        </p:txBody>
      </p:sp>
      <p:pic>
        <p:nvPicPr>
          <p:cNvPr id="4" name="Content Placeholder 3"/>
          <p:cNvPicPr>
            <a:picLocks noGrp="1" noChangeAspect="1"/>
          </p:cNvPicPr>
          <p:nvPr>
            <p:ph idx="1"/>
          </p:nvPr>
        </p:nvPicPr>
        <p:blipFill>
          <a:blip r:embed="rId2"/>
          <a:stretch>
            <a:fillRect/>
          </a:stretch>
        </p:blipFill>
        <p:spPr>
          <a:xfrm>
            <a:off x="457200" y="800100"/>
            <a:ext cx="8382000" cy="6057900"/>
          </a:xfrm>
          <a:prstGeom prst="rect">
            <a:avLst/>
          </a:prstGeom>
        </p:spPr>
      </p:pic>
    </p:spTree>
    <p:extLst>
      <p:ext uri="{BB962C8B-B14F-4D97-AF65-F5344CB8AC3E}">
        <p14:creationId xmlns:p14="http://schemas.microsoft.com/office/powerpoint/2010/main" val="3703930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pPr algn="ctr"/>
            <a:r>
              <a:rPr lang="lv-LV" dirty="0" smtClean="0"/>
              <a:t>Rīka piemērs II</a:t>
            </a:r>
            <a:endParaRPr lang="en-US" dirty="0"/>
          </a:p>
        </p:txBody>
      </p:sp>
      <p:pic>
        <p:nvPicPr>
          <p:cNvPr id="8" name="Content Placeholder 7"/>
          <p:cNvPicPr>
            <a:picLocks noGrp="1" noChangeAspect="1"/>
          </p:cNvPicPr>
          <p:nvPr>
            <p:ph idx="1"/>
          </p:nvPr>
        </p:nvPicPr>
        <p:blipFill>
          <a:blip r:embed="rId2"/>
          <a:stretch>
            <a:fillRect/>
          </a:stretch>
        </p:blipFill>
        <p:spPr>
          <a:xfrm>
            <a:off x="381000" y="730377"/>
            <a:ext cx="8458200" cy="6057900"/>
          </a:xfrm>
          <a:prstGeom prst="rect">
            <a:avLst/>
          </a:prstGeom>
        </p:spPr>
      </p:pic>
    </p:spTree>
    <p:extLst>
      <p:ext uri="{BB962C8B-B14F-4D97-AF65-F5344CB8AC3E}">
        <p14:creationId xmlns:p14="http://schemas.microsoft.com/office/powerpoint/2010/main" val="523207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spcBef>
                <a:spcPts val="0"/>
              </a:spcBef>
            </a:pPr>
            <a:r>
              <a:rPr lang="lv-LV" sz="2300" i="1" dirty="0" smtClean="0">
                <a:solidFill>
                  <a:srgbClr val="1F497D"/>
                </a:solidFill>
                <a:ea typeface="+mn-ea"/>
                <a:cs typeface="+mn-cs"/>
              </a:rPr>
              <a:t>4. </a:t>
            </a:r>
            <a:r>
              <a:rPr lang="lv-LV" sz="2300" i="1" dirty="0">
                <a:solidFill>
                  <a:srgbClr val="1F497D"/>
                </a:solidFill>
                <a:ea typeface="+mn-ea"/>
                <a:cs typeface="+mn-cs"/>
              </a:rPr>
              <a:t>Uz ontoloģijām balstītu saistīto datu tehnoloģiju izpēte e-pārvaldes un e-medicīnas lietojumiem.</a:t>
            </a:r>
            <a:br>
              <a:rPr lang="lv-LV" sz="2300" i="1" dirty="0">
                <a:solidFill>
                  <a:srgbClr val="1F497D"/>
                </a:solidFill>
                <a:ea typeface="+mn-ea"/>
                <a:cs typeface="+mn-cs"/>
              </a:rPr>
            </a:br>
            <a:r>
              <a:rPr lang="lv-LV" sz="2300" i="1" dirty="0">
                <a:solidFill>
                  <a:srgbClr val="1F497D"/>
                </a:solidFill>
                <a:ea typeface="+mn-ea"/>
                <a:cs typeface="+mn-cs"/>
              </a:rPr>
              <a:t> </a:t>
            </a:r>
            <a:endParaRPr lang="lv-LV" dirty="0"/>
          </a:p>
        </p:txBody>
      </p:sp>
      <p:sp>
        <p:nvSpPr>
          <p:cNvPr id="2" name="TextBox 1"/>
          <p:cNvSpPr txBox="1"/>
          <p:nvPr/>
        </p:nvSpPr>
        <p:spPr>
          <a:xfrm>
            <a:off x="1143001" y="1828800"/>
            <a:ext cx="7391400" cy="2862322"/>
          </a:xfrm>
          <a:prstGeom prst="rect">
            <a:avLst/>
          </a:prstGeom>
          <a:noFill/>
        </p:spPr>
        <p:txBody>
          <a:bodyPr wrap="square" rtlCol="0">
            <a:spAutoFit/>
          </a:bodyPr>
          <a:lstStyle/>
          <a:p>
            <a:r>
              <a:rPr lang="lv-LV" b="1" dirty="0" smtClean="0"/>
              <a:t>Secinājums</a:t>
            </a:r>
            <a:r>
              <a:rPr lang="lv-LV" dirty="0" smtClean="0"/>
              <a:t>: Uz ontoloģijām balstītīto saistīto datu lietojumi pasaulē samērā strauji pieaug (aptuveni 30% gadā). Šie lietojumi pamatā  balstās uz atvērtajiem datiem RDF formā,  tie galvenokārt attiecas uz  dažādu (iepriekš neparedzētu) pētījumu, statistiku, izziņu nodrošināšanu. </a:t>
            </a:r>
          </a:p>
          <a:p>
            <a:r>
              <a:rPr lang="lv-LV" dirty="0" smtClean="0"/>
              <a:t>E-pārvaldes un e-medicīnas laukā saistīto datu tehnoloģijas netiek plaši lietotas – galvenā problēma: e-pārvaldes un e-medicīnas dati ir ar ierobežotu pieejamību, kas ir pretrunā ar uz ontoloģijām balstītajām saistīto datu tehnoloģijām. Taču valstiskā līmenī paplašinot atvērto datu apjomu, saistīto datu tehnoloģijas vismaz ierobežotā veidā var tikt lietotas arī pārvaldes un medīcīnas jomā – galvenokārt statistikas un pētniecības jomā.</a:t>
            </a:r>
          </a:p>
        </p:txBody>
      </p:sp>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843021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Datu kopu kategorijas/Domēni</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1484784"/>
            <a:ext cx="8862217" cy="3744416"/>
          </a:xfrm>
          <a:prstGeom prst="rect">
            <a:avLst/>
          </a:prstGeom>
          <a:noFill/>
          <a:ln w="9525">
            <a:noFill/>
            <a:miter lim="800000"/>
            <a:headEnd/>
            <a:tailEnd/>
          </a:ln>
        </p:spPr>
      </p:pic>
    </p:spTree>
    <p:extLst>
      <p:ext uri="{BB962C8B-B14F-4D97-AF65-F5344CB8AC3E}">
        <p14:creationId xmlns:p14="http://schemas.microsoft.com/office/powerpoint/2010/main" val="2130982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LOD (Linked open data) cloud diagram (2014.08.30)</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066" y="1600200"/>
            <a:ext cx="7415374" cy="4857070"/>
          </a:xfrm>
        </p:spPr>
      </p:pic>
      <p:sp>
        <p:nvSpPr>
          <p:cNvPr id="3" name="Date Placeholder 2"/>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40612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5663082"/>
              </p:ext>
            </p:extLst>
          </p:nvPr>
        </p:nvGraphicFramePr>
        <p:xfrm>
          <a:off x="838200" y="304800"/>
          <a:ext cx="7543799" cy="6332559"/>
        </p:xfrm>
        <a:graphic>
          <a:graphicData uri="http://schemas.openxmlformats.org/drawingml/2006/table">
            <a:tbl>
              <a:tblPr firstRow="1" firstCol="1" bandRow="1">
                <a:tableStyleId>{5C22544A-7EE6-4342-B048-85BDC9FD1C3A}</a:tableStyleId>
              </a:tblPr>
              <a:tblGrid>
                <a:gridCol w="580291"/>
                <a:gridCol w="828989"/>
                <a:gridCol w="876720"/>
                <a:gridCol w="3641247"/>
                <a:gridCol w="1616552"/>
              </a:tblGrid>
              <a:tr h="300942">
                <a:tc>
                  <a:txBody>
                    <a:bodyPr/>
                    <a:lstStyle/>
                    <a:p>
                      <a:pPr algn="ctr">
                        <a:spcAft>
                          <a:spcPts val="0"/>
                        </a:spcAft>
                      </a:pPr>
                      <a:r>
                        <a:rPr lang="lv-LV" sz="1200">
                          <a:effectLst/>
                        </a:rPr>
                        <a:t>Projekta Nr.</a:t>
                      </a:r>
                      <a:endParaRPr lang="lv-LV" sz="1200">
                        <a:effectLst/>
                        <a:latin typeface="Times New Roman"/>
                        <a:ea typeface="Times New Roman"/>
                      </a:endParaRPr>
                    </a:p>
                  </a:txBody>
                  <a:tcPr marL="0" marR="0" marT="0" marB="0"/>
                </a:tc>
                <a:tc>
                  <a:txBody>
                    <a:bodyPr/>
                    <a:lstStyle/>
                    <a:p>
                      <a:pPr algn="ctr">
                        <a:spcAft>
                          <a:spcPts val="0"/>
                        </a:spcAft>
                      </a:pPr>
                      <a:r>
                        <a:rPr lang="lv-LV" sz="1200">
                          <a:effectLst/>
                        </a:rPr>
                        <a:t>Projekta vadītājs</a:t>
                      </a:r>
                      <a:endParaRPr lang="lv-LV" sz="1200">
                        <a:effectLst/>
                        <a:latin typeface="Times New Roman"/>
                        <a:ea typeface="Times New Roman"/>
                      </a:endParaRPr>
                    </a:p>
                  </a:txBody>
                  <a:tcPr marL="0" marR="0" marT="0" marB="0"/>
                </a:tc>
                <a:tc>
                  <a:txBody>
                    <a:bodyPr/>
                    <a:lstStyle/>
                    <a:p>
                      <a:pPr algn="ctr">
                        <a:spcAft>
                          <a:spcPts val="0"/>
                        </a:spcAft>
                      </a:pPr>
                      <a:r>
                        <a:rPr lang="lv-LV" sz="1200" dirty="0">
                          <a:effectLst/>
                        </a:rPr>
                        <a:t>Izpildītājs </a:t>
                      </a:r>
                      <a:endParaRPr lang="lv-LV" sz="1200" dirty="0">
                        <a:effectLst/>
                        <a:latin typeface="Times New Roman"/>
                        <a:ea typeface="Times New Roman"/>
                      </a:endParaRPr>
                    </a:p>
                  </a:txBody>
                  <a:tcPr marL="5098" marR="5098" marT="5098" marB="5098" anchor="ctr"/>
                </a:tc>
                <a:tc>
                  <a:txBody>
                    <a:bodyPr/>
                    <a:lstStyle/>
                    <a:p>
                      <a:pPr algn="ctr">
                        <a:spcAft>
                          <a:spcPts val="0"/>
                        </a:spcAft>
                      </a:pPr>
                      <a:r>
                        <a:rPr lang="lv-LV" sz="1200">
                          <a:effectLst/>
                        </a:rPr>
                        <a:t>Veicamie uzdevumi</a:t>
                      </a:r>
                      <a:endParaRPr lang="lv-LV" sz="1200">
                        <a:effectLst/>
                        <a:latin typeface="Times New Roman"/>
                        <a:ea typeface="Times New Roman"/>
                      </a:endParaRPr>
                    </a:p>
                  </a:txBody>
                  <a:tcPr marL="0" marR="0" marT="0" marB="0"/>
                </a:tc>
                <a:tc>
                  <a:txBody>
                    <a:bodyPr/>
                    <a:lstStyle/>
                    <a:p>
                      <a:pPr algn="ctr">
                        <a:spcAft>
                          <a:spcPts val="0"/>
                        </a:spcAft>
                      </a:pPr>
                      <a:r>
                        <a:rPr lang="lv-LV" sz="1200">
                          <a:effectLst/>
                        </a:rPr>
                        <a:t>Rezultatīvie rādītāji</a:t>
                      </a:r>
                      <a:endParaRPr lang="lv-LV" sz="1200">
                        <a:effectLst/>
                        <a:latin typeface="Times New Roman"/>
                        <a:ea typeface="Times New Roman"/>
                      </a:endParaRPr>
                    </a:p>
                  </a:txBody>
                  <a:tcPr marL="5098" marR="5098" marT="5098" marB="5098"/>
                </a:tc>
              </a:tr>
              <a:tr h="461663">
                <a:tc rowSpan="6">
                  <a:txBody>
                    <a:bodyPr/>
                    <a:lstStyle/>
                    <a:p>
                      <a:pPr marL="228600" algn="just"/>
                      <a:r>
                        <a:rPr lang="lv-LV" sz="1200">
                          <a:effectLst/>
                        </a:rPr>
                        <a:t>2.</a:t>
                      </a:r>
                      <a:endParaRPr lang="lv-LV" sz="1200">
                        <a:effectLst/>
                        <a:latin typeface="Times New Roman"/>
                      </a:endParaRPr>
                    </a:p>
                  </a:txBody>
                  <a:tcPr marL="0" marR="0" marT="0" marB="0"/>
                </a:tc>
                <a:tc rowSpan="5">
                  <a:txBody>
                    <a:bodyPr/>
                    <a:lstStyle/>
                    <a:p>
                      <a:pPr marL="228600" algn="just"/>
                      <a:r>
                        <a:rPr lang="lv-LV" sz="1200">
                          <a:effectLst/>
                        </a:rPr>
                        <a:t>Jānis Bārzdiņš</a:t>
                      </a:r>
                      <a:endParaRPr lang="lv-LV" sz="1200">
                        <a:effectLst/>
                        <a:latin typeface="Times New Roman"/>
                      </a:endParaRPr>
                    </a:p>
                  </a:txBody>
                  <a:tcPr marL="0" marR="0" marT="0" marB="0"/>
                </a:tc>
                <a:tc rowSpan="2">
                  <a:txBody>
                    <a:bodyPr/>
                    <a:lstStyle/>
                    <a:p>
                      <a:pPr marL="228600" algn="just"/>
                      <a:r>
                        <a:rPr lang="lv-LV" sz="1200" dirty="0">
                          <a:effectLst/>
                        </a:rPr>
                        <a:t>LUMII</a:t>
                      </a:r>
                      <a:endParaRPr lang="lv-LV" sz="1200" dirty="0">
                        <a:effectLst/>
                        <a:latin typeface="Times New Roman"/>
                      </a:endParaRPr>
                    </a:p>
                  </a:txBody>
                  <a:tcPr marL="5098" marR="5098" marT="5098" marB="5098"/>
                </a:tc>
                <a:tc>
                  <a:txBody>
                    <a:bodyPr/>
                    <a:lstStyle/>
                    <a:p>
                      <a:pPr>
                        <a:spcAft>
                          <a:spcPts val="0"/>
                        </a:spcAft>
                      </a:pPr>
                      <a:r>
                        <a:rPr lang="lv-LV" sz="1200">
                          <a:effectLst/>
                        </a:rPr>
                        <a:t>1. Uz ontoloģijām un tīmekļa tehnoloģijām balstītas grafiskas ātro vaicājumu valodas teorētisko pamatu izstrāde.</a:t>
                      </a:r>
                      <a:endParaRPr lang="lv-LV" sz="1200">
                        <a:effectLst/>
                        <a:latin typeface="Times New Roman"/>
                        <a:ea typeface="Times New Roman"/>
                      </a:endParaRPr>
                    </a:p>
                  </a:txBody>
                  <a:tcPr marL="0" marR="0" marT="0" marB="0"/>
                </a:tc>
                <a:tc>
                  <a:txBody>
                    <a:bodyPr/>
                    <a:lstStyle/>
                    <a:p>
                      <a:pPr>
                        <a:spcAft>
                          <a:spcPts val="0"/>
                        </a:spcAft>
                      </a:pPr>
                      <a:r>
                        <a:rPr lang="lv-LV" sz="1200">
                          <a:effectLst/>
                        </a:rPr>
                        <a:t>Sagatavota zinātniskā publikācija</a:t>
                      </a:r>
                      <a:endParaRPr lang="lv-LV" sz="1200">
                        <a:effectLst/>
                        <a:latin typeface="Times New Roman"/>
                        <a:ea typeface="Times New Roman"/>
                      </a:endParaRPr>
                    </a:p>
                  </a:txBody>
                  <a:tcPr marL="5098" marR="5098" marT="5098" marB="5098"/>
                </a:tc>
              </a:tr>
              <a:tr h="807912">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spcAft>
                          <a:spcPts val="0"/>
                        </a:spcAft>
                      </a:pPr>
                      <a:r>
                        <a:rPr lang="lv-LV" sz="1200">
                          <a:effectLst/>
                        </a:rPr>
                        <a:t>2. Uz ontoloģijām, tīmekļa tehnoloģijām un kontrolētas dabīgās valodas balstītas ātro vaicājumu valodas, kas „pa tiešo” (bez programmētāja starpniecības) būs lietojama nozaru speciālistiem,  izstrāde.</a:t>
                      </a:r>
                      <a:endParaRPr lang="lv-LV" sz="1200">
                        <a:effectLst/>
                        <a:latin typeface="Times New Roman"/>
                        <a:ea typeface="Times New Roman"/>
                      </a:endParaRPr>
                    </a:p>
                  </a:txBody>
                  <a:tcPr marL="0" marR="0" marT="0" marB="0"/>
                </a:tc>
                <a:tc>
                  <a:txBody>
                    <a:bodyPr/>
                    <a:lstStyle/>
                    <a:p>
                      <a:pPr>
                        <a:spcAft>
                          <a:spcPts val="0"/>
                        </a:spcAft>
                      </a:pPr>
                      <a:r>
                        <a:rPr lang="lv-LV" sz="1200">
                          <a:effectLst/>
                        </a:rPr>
                        <a:t>Valodas apraksts</a:t>
                      </a:r>
                      <a:endParaRPr lang="lv-LV" sz="1200">
                        <a:effectLst/>
                        <a:latin typeface="Times New Roman"/>
                        <a:ea typeface="Times New Roman"/>
                      </a:endParaRPr>
                    </a:p>
                  </a:txBody>
                  <a:tcPr marL="5098" marR="5098" marT="5098" marB="5098"/>
                </a:tc>
              </a:tr>
              <a:tr h="461663">
                <a:tc vMerge="1">
                  <a:txBody>
                    <a:bodyPr/>
                    <a:lstStyle/>
                    <a:p>
                      <a:endParaRPr lang="lv-LV"/>
                    </a:p>
                  </a:txBody>
                  <a:tcPr/>
                </a:tc>
                <a:tc vMerge="1">
                  <a:txBody>
                    <a:bodyPr/>
                    <a:lstStyle/>
                    <a:p>
                      <a:endParaRPr lang="lv-LV"/>
                    </a:p>
                  </a:txBody>
                  <a:tcPr/>
                </a:tc>
                <a:tc>
                  <a:txBody>
                    <a:bodyPr/>
                    <a:lstStyle/>
                    <a:p>
                      <a:pPr marL="228600" algn="just"/>
                      <a:r>
                        <a:rPr lang="lv-LV" sz="1200">
                          <a:effectLst/>
                        </a:rPr>
                        <a:t> </a:t>
                      </a:r>
                      <a:endParaRPr lang="lv-LV" sz="1200">
                        <a:effectLst/>
                        <a:latin typeface="Times New Roman"/>
                      </a:endParaRPr>
                    </a:p>
                  </a:txBody>
                  <a:tcPr marL="5098" marR="5098" marT="5098" marB="5098"/>
                </a:tc>
                <a:tc>
                  <a:txBody>
                    <a:bodyPr/>
                    <a:lstStyle/>
                    <a:p>
                      <a:pPr>
                        <a:spcAft>
                          <a:spcPts val="0"/>
                        </a:spcAft>
                      </a:pPr>
                      <a:r>
                        <a:rPr lang="lv-LV" sz="1200">
                          <a:effectLst/>
                        </a:rPr>
                        <a:t>3. Grūti formalizējamu sistēmu tīmeklī balstītu modelēšanas rīku  būves metožu un tehnoloģiju izstrāde. </a:t>
                      </a:r>
                      <a:endParaRPr lang="lv-LV" sz="1200">
                        <a:effectLst/>
                        <a:latin typeface="Times New Roman"/>
                        <a:ea typeface="Times New Roman"/>
                      </a:endParaRPr>
                    </a:p>
                  </a:txBody>
                  <a:tcPr marL="0" marR="0" marT="0" marB="0"/>
                </a:tc>
                <a:tc>
                  <a:txBody>
                    <a:bodyPr/>
                    <a:lstStyle/>
                    <a:p>
                      <a:pPr>
                        <a:spcAft>
                          <a:spcPts val="0"/>
                        </a:spcAft>
                      </a:pPr>
                      <a:r>
                        <a:rPr lang="lv-LV" sz="1200">
                          <a:effectLst/>
                        </a:rPr>
                        <a:t>Metodikas apraksts</a:t>
                      </a:r>
                      <a:endParaRPr lang="lv-LV" sz="1200">
                        <a:effectLst/>
                        <a:latin typeface="Times New Roman"/>
                        <a:ea typeface="Times New Roman"/>
                      </a:endParaRPr>
                    </a:p>
                  </a:txBody>
                  <a:tcPr marL="5098" marR="5098" marT="5098" marB="5098"/>
                </a:tc>
              </a:tr>
              <a:tr h="346248">
                <a:tc vMerge="1">
                  <a:txBody>
                    <a:bodyPr/>
                    <a:lstStyle/>
                    <a:p>
                      <a:endParaRPr lang="lv-LV"/>
                    </a:p>
                  </a:txBody>
                  <a:tcPr/>
                </a:tc>
                <a:tc vMerge="1">
                  <a:txBody>
                    <a:bodyPr/>
                    <a:lstStyle/>
                    <a:p>
                      <a:endParaRPr lang="lv-LV"/>
                    </a:p>
                  </a:txBody>
                  <a:tcPr/>
                </a:tc>
                <a:tc>
                  <a:txBody>
                    <a:bodyPr/>
                    <a:lstStyle/>
                    <a:p>
                      <a:pPr marL="228600" algn="just"/>
                      <a:r>
                        <a:rPr lang="lv-LV" sz="1200">
                          <a:effectLst/>
                        </a:rPr>
                        <a:t> </a:t>
                      </a:r>
                      <a:endParaRPr lang="lv-LV" sz="1200">
                        <a:effectLst/>
                        <a:latin typeface="Times New Roman"/>
                      </a:endParaRPr>
                    </a:p>
                  </a:txBody>
                  <a:tcPr marL="5098" marR="5098" marT="5098" marB="5098"/>
                </a:tc>
                <a:tc>
                  <a:txBody>
                    <a:bodyPr/>
                    <a:lstStyle/>
                    <a:p>
                      <a:pPr>
                        <a:spcAft>
                          <a:spcPts val="0"/>
                        </a:spcAft>
                      </a:pPr>
                      <a:r>
                        <a:rPr lang="lv-LV" sz="1200">
                          <a:effectLst/>
                        </a:rPr>
                        <a:t>4. Uz ontoloģijām balstītu saistīto datu tehnoloģiju izpēte e-pārvaldes un e-medicīnas lietojumiem.</a:t>
                      </a:r>
                      <a:endParaRPr lang="lv-LV" sz="1200">
                        <a:effectLst/>
                        <a:latin typeface="Times New Roman"/>
                        <a:ea typeface="Times New Roman"/>
                      </a:endParaRPr>
                    </a:p>
                  </a:txBody>
                  <a:tcPr marL="0" marR="0" marT="0" marB="0"/>
                </a:tc>
                <a:tc>
                  <a:txBody>
                    <a:bodyPr/>
                    <a:lstStyle/>
                    <a:p>
                      <a:pPr>
                        <a:spcAft>
                          <a:spcPts val="0"/>
                        </a:spcAft>
                      </a:pPr>
                      <a:r>
                        <a:rPr lang="lv-LV" sz="1200">
                          <a:effectLst/>
                        </a:rPr>
                        <a:t>Esošās situācijas apraksts </a:t>
                      </a:r>
                      <a:endParaRPr lang="lv-LV" sz="1200">
                        <a:effectLst/>
                        <a:latin typeface="Times New Roman"/>
                        <a:ea typeface="Times New Roman"/>
                      </a:endParaRPr>
                    </a:p>
                  </a:txBody>
                  <a:tcPr marL="5098" marR="5098" marT="5098" marB="5098"/>
                </a:tc>
              </a:tr>
              <a:tr h="807912">
                <a:tc vMerge="1">
                  <a:txBody>
                    <a:bodyPr/>
                    <a:lstStyle/>
                    <a:p>
                      <a:endParaRPr lang="lv-LV"/>
                    </a:p>
                  </a:txBody>
                  <a:tcPr/>
                </a:tc>
                <a:tc vMerge="1">
                  <a:txBody>
                    <a:bodyPr/>
                    <a:lstStyle/>
                    <a:p>
                      <a:endParaRPr lang="lv-LV"/>
                    </a:p>
                  </a:txBody>
                  <a:tcPr/>
                </a:tc>
                <a:tc>
                  <a:txBody>
                    <a:bodyPr/>
                    <a:lstStyle/>
                    <a:p>
                      <a:pPr marL="228600" algn="just"/>
                      <a:r>
                        <a:rPr lang="lv-LV" sz="1200">
                          <a:effectLst/>
                        </a:rPr>
                        <a:t> </a:t>
                      </a:r>
                      <a:endParaRPr lang="lv-LV" sz="1200">
                        <a:effectLst/>
                        <a:latin typeface="Times New Roman"/>
                      </a:endParaRPr>
                    </a:p>
                  </a:txBody>
                  <a:tcPr marL="5098" marR="5098" marT="5098" marB="5098"/>
                </a:tc>
                <a:tc>
                  <a:txBody>
                    <a:bodyPr/>
                    <a:lstStyle/>
                    <a:p>
                      <a:pPr>
                        <a:spcAft>
                          <a:spcPts val="0"/>
                        </a:spcAft>
                      </a:pPr>
                      <a:r>
                        <a:rPr lang="lv-LV" sz="1200">
                          <a:effectLst/>
                        </a:rPr>
                        <a:t>5. Uz lieliem semantiskiem grafiem (piemēram, BabelNet) un notikumu n-āru relāciju grafiem (piemēram, AMR, FrameNet) balstītu dabīgās valodas saprašanas (language understanding) metožu teorētisko pamatu izstrāde.</a:t>
                      </a:r>
                      <a:endParaRPr lang="lv-LV" sz="1200">
                        <a:effectLst/>
                        <a:latin typeface="Times New Roman"/>
                        <a:ea typeface="Times New Roman"/>
                      </a:endParaRPr>
                    </a:p>
                  </a:txBody>
                  <a:tcPr marL="0" marR="0" marT="0" marB="0"/>
                </a:tc>
                <a:tc>
                  <a:txBody>
                    <a:bodyPr/>
                    <a:lstStyle/>
                    <a:p>
                      <a:pPr>
                        <a:spcAft>
                          <a:spcPts val="0"/>
                        </a:spcAft>
                      </a:pPr>
                      <a:r>
                        <a:rPr lang="lv-LV" sz="1200">
                          <a:effectLst/>
                        </a:rPr>
                        <a:t>Sagatavota zinātniskā publikācija</a:t>
                      </a:r>
                      <a:endParaRPr lang="lv-LV" sz="1200">
                        <a:effectLst/>
                        <a:latin typeface="Times New Roman"/>
                        <a:ea typeface="Times New Roman"/>
                      </a:endParaRPr>
                    </a:p>
                  </a:txBody>
                  <a:tcPr marL="5098" marR="5098" marT="5098" marB="5098"/>
                </a:tc>
              </a:tr>
              <a:tr h="611951">
                <a:tc vMerge="1">
                  <a:txBody>
                    <a:bodyPr/>
                    <a:lstStyle/>
                    <a:p>
                      <a:endParaRPr lang="lv-LV"/>
                    </a:p>
                  </a:txBody>
                  <a:tcPr/>
                </a:tc>
                <a:tc rowSpan="3">
                  <a:txBody>
                    <a:bodyPr/>
                    <a:lstStyle/>
                    <a:p>
                      <a:pPr marL="228600" algn="just"/>
                      <a:r>
                        <a:rPr lang="lv-LV" sz="1200">
                          <a:effectLst/>
                        </a:rPr>
                        <a:t>Jānis Grundspeņķis</a:t>
                      </a:r>
                      <a:endParaRPr lang="lv-LV" sz="1200">
                        <a:effectLst/>
                        <a:latin typeface="Times New Roman"/>
                      </a:endParaRPr>
                    </a:p>
                  </a:txBody>
                  <a:tcPr marL="0" marR="0" marT="0" marB="0"/>
                </a:tc>
                <a:tc rowSpan="3">
                  <a:txBody>
                    <a:bodyPr/>
                    <a:lstStyle/>
                    <a:p>
                      <a:pPr marL="228600" algn="just"/>
                      <a:r>
                        <a:rPr lang="lv-LV" sz="1200" dirty="0">
                          <a:effectLst/>
                        </a:rPr>
                        <a:t>RTU DITF</a:t>
                      </a:r>
                      <a:endParaRPr lang="lv-LV" sz="1200" dirty="0">
                        <a:effectLst/>
                        <a:latin typeface="Times New Roman"/>
                      </a:endParaRPr>
                    </a:p>
                  </a:txBody>
                  <a:tcPr marL="5098" marR="5098" marT="5098" marB="5098"/>
                </a:tc>
                <a:tc>
                  <a:txBody>
                    <a:bodyPr/>
                    <a:lstStyle/>
                    <a:p>
                      <a:pPr>
                        <a:spcAft>
                          <a:spcPts val="0"/>
                        </a:spcAft>
                      </a:pPr>
                      <a:r>
                        <a:rPr lang="lv-LV" sz="1200">
                          <a:effectLst/>
                        </a:rPr>
                        <a:t>1. Zināšanu struktūras modeļu analīzes metodes un algoritmu, kā arī to atbalsta programmatūras prototipa izstrāde</a:t>
                      </a:r>
                      <a:endParaRPr lang="lv-LV" sz="1200">
                        <a:effectLst/>
                        <a:latin typeface="Times New Roman"/>
                        <a:ea typeface="Times New Roman"/>
                      </a:endParaRPr>
                    </a:p>
                  </a:txBody>
                  <a:tcPr marL="0" marR="0" marT="0" marB="0"/>
                </a:tc>
                <a:tc>
                  <a:txBody>
                    <a:bodyPr/>
                    <a:lstStyle/>
                    <a:p>
                      <a:pPr>
                        <a:spcAft>
                          <a:spcPts val="0"/>
                        </a:spcAft>
                      </a:pPr>
                      <a:r>
                        <a:rPr lang="lv-LV" sz="1200">
                          <a:effectLst/>
                        </a:rPr>
                        <a:t>Metodes un algoritma apraksts</a:t>
                      </a:r>
                    </a:p>
                    <a:p>
                      <a:pPr>
                        <a:spcAft>
                          <a:spcPts val="0"/>
                        </a:spcAft>
                      </a:pPr>
                      <a:r>
                        <a:rPr lang="lv-LV" sz="1200">
                          <a:effectLst/>
                        </a:rPr>
                        <a:t>Sagatavota zinātniskā publikācija</a:t>
                      </a:r>
                      <a:endParaRPr lang="lv-LV" sz="1200">
                        <a:effectLst/>
                        <a:latin typeface="Times New Roman"/>
                        <a:ea typeface="Times New Roman"/>
                      </a:endParaRPr>
                    </a:p>
                  </a:txBody>
                  <a:tcPr marL="5098" marR="5098" marT="5098" marB="5098"/>
                </a:tc>
              </a:tr>
              <a:tr h="577080">
                <a:tc>
                  <a:txBody>
                    <a:bodyPr/>
                    <a:lstStyle/>
                    <a:p>
                      <a:pPr marL="228600" algn="just"/>
                      <a:r>
                        <a:rPr lang="lv-LV" sz="1200">
                          <a:effectLst/>
                        </a:rPr>
                        <a:t> </a:t>
                      </a:r>
                      <a:endParaRPr lang="lv-LV" sz="1200">
                        <a:effectLst/>
                        <a:latin typeface="Times New Roman"/>
                      </a:endParaRPr>
                    </a:p>
                  </a:txBody>
                  <a:tcPr marL="0" marR="0" marT="0" marB="0"/>
                </a:tc>
                <a:tc vMerge="1">
                  <a:txBody>
                    <a:bodyPr/>
                    <a:lstStyle/>
                    <a:p>
                      <a:endParaRPr lang="lv-LV"/>
                    </a:p>
                  </a:txBody>
                  <a:tcPr/>
                </a:tc>
                <a:tc vMerge="1">
                  <a:txBody>
                    <a:bodyPr/>
                    <a:lstStyle/>
                    <a:p>
                      <a:endParaRPr lang="lv-LV"/>
                    </a:p>
                  </a:txBody>
                  <a:tcPr/>
                </a:tc>
                <a:tc>
                  <a:txBody>
                    <a:bodyPr/>
                    <a:lstStyle/>
                    <a:p>
                      <a:pPr>
                        <a:spcAft>
                          <a:spcPts val="0"/>
                        </a:spcAft>
                      </a:pPr>
                      <a:r>
                        <a:rPr lang="lv-LV" sz="1200">
                          <a:effectLst/>
                        </a:rPr>
                        <a:t>2. Saistīto darbu izpēte procesu, uzņēmum arhitektūru un zināšanu strukturālās savietojamības jomā un ideālā sasaistes modeļa sākotnējās skices izstrāde</a:t>
                      </a:r>
                      <a:endParaRPr lang="lv-LV" sz="1200">
                        <a:effectLst/>
                        <a:latin typeface="Times New Roman"/>
                        <a:ea typeface="Times New Roman"/>
                      </a:endParaRPr>
                    </a:p>
                  </a:txBody>
                  <a:tcPr marL="0" marR="0" marT="0" marB="0"/>
                </a:tc>
                <a:tc>
                  <a:txBody>
                    <a:bodyPr/>
                    <a:lstStyle/>
                    <a:p>
                      <a:pPr>
                        <a:spcAft>
                          <a:spcPts val="0"/>
                        </a:spcAft>
                      </a:pPr>
                      <a:r>
                        <a:rPr lang="lv-LV" sz="1200">
                          <a:effectLst/>
                        </a:rPr>
                        <a:t>Zinātniskās atskaite</a:t>
                      </a:r>
                      <a:endParaRPr lang="lv-LV" sz="1200">
                        <a:effectLst/>
                        <a:latin typeface="Times New Roman"/>
                        <a:ea typeface="Times New Roman"/>
                      </a:endParaRPr>
                    </a:p>
                  </a:txBody>
                  <a:tcPr marL="5098" marR="5098" marT="5098" marB="5098"/>
                </a:tc>
              </a:tr>
              <a:tr h="370664">
                <a:tc>
                  <a:txBody>
                    <a:bodyPr/>
                    <a:lstStyle/>
                    <a:p>
                      <a:pPr marL="228600" algn="just"/>
                      <a:r>
                        <a:rPr lang="lv-LV" sz="1200">
                          <a:effectLst/>
                        </a:rPr>
                        <a:t> </a:t>
                      </a:r>
                      <a:endParaRPr lang="lv-LV" sz="1200">
                        <a:effectLst/>
                        <a:latin typeface="Times New Roman"/>
                      </a:endParaRPr>
                    </a:p>
                  </a:txBody>
                  <a:tcPr marL="0" marR="0" marT="0" marB="0"/>
                </a:tc>
                <a:tc vMerge="1">
                  <a:txBody>
                    <a:bodyPr/>
                    <a:lstStyle/>
                    <a:p>
                      <a:endParaRPr lang="lv-LV"/>
                    </a:p>
                  </a:txBody>
                  <a:tcPr/>
                </a:tc>
                <a:tc vMerge="1">
                  <a:txBody>
                    <a:bodyPr/>
                    <a:lstStyle/>
                    <a:p>
                      <a:endParaRPr lang="lv-LV"/>
                    </a:p>
                  </a:txBody>
                  <a:tcPr/>
                </a:tc>
                <a:tc>
                  <a:txBody>
                    <a:bodyPr/>
                    <a:lstStyle/>
                    <a:p>
                      <a:pPr>
                        <a:spcAft>
                          <a:spcPts val="0"/>
                        </a:spcAft>
                      </a:pPr>
                      <a:r>
                        <a:rPr lang="lv-LV" sz="1200">
                          <a:effectLst/>
                        </a:rPr>
                        <a:t>3. Semantiskā tīmekļa servisu integrēšanas e-loģistikas portālā demonstrācijas prototipa izstrāde </a:t>
                      </a:r>
                      <a:endParaRPr lang="lv-LV" sz="1200">
                        <a:effectLst/>
                        <a:latin typeface="Times New Roman"/>
                        <a:ea typeface="Times New Roman"/>
                      </a:endParaRPr>
                    </a:p>
                  </a:txBody>
                  <a:tcPr marL="0" marR="0" marT="0" marB="0"/>
                </a:tc>
                <a:tc>
                  <a:txBody>
                    <a:bodyPr/>
                    <a:lstStyle/>
                    <a:p>
                      <a:pPr>
                        <a:spcAft>
                          <a:spcPts val="0"/>
                        </a:spcAft>
                      </a:pPr>
                      <a:r>
                        <a:rPr lang="lv-LV" sz="1200">
                          <a:effectLst/>
                        </a:rPr>
                        <a:t>Sagatavota zinātniskā publikācija</a:t>
                      </a:r>
                      <a:endParaRPr lang="lv-LV" sz="1200">
                        <a:effectLst/>
                        <a:latin typeface="Times New Roman"/>
                        <a:ea typeface="Times New Roman"/>
                      </a:endParaRPr>
                    </a:p>
                  </a:txBody>
                  <a:tcPr marL="5098" marR="5098" marT="5098" marB="5098"/>
                </a:tc>
              </a:tr>
              <a:tr h="692495">
                <a:tc>
                  <a:txBody>
                    <a:bodyPr/>
                    <a:lstStyle/>
                    <a:p>
                      <a:pPr marL="228600" algn="just"/>
                      <a:r>
                        <a:rPr lang="lv-LV" sz="1200">
                          <a:effectLst/>
                        </a:rPr>
                        <a:t> </a:t>
                      </a:r>
                      <a:endParaRPr lang="lv-LV" sz="1200">
                        <a:effectLst/>
                        <a:latin typeface="Times New Roman"/>
                      </a:endParaRPr>
                    </a:p>
                  </a:txBody>
                  <a:tcPr marL="0" marR="0" marT="0" marB="0"/>
                </a:tc>
                <a:tc>
                  <a:txBody>
                    <a:bodyPr/>
                    <a:lstStyle/>
                    <a:p>
                      <a:pPr marL="228600" algn="just"/>
                      <a:r>
                        <a:rPr lang="lv-LV" sz="1200">
                          <a:effectLst/>
                        </a:rPr>
                        <a:t>Jānis Bičevsķis</a:t>
                      </a:r>
                      <a:endParaRPr lang="lv-LV" sz="1200">
                        <a:effectLst/>
                        <a:latin typeface="Times New Roman"/>
                      </a:endParaRPr>
                    </a:p>
                  </a:txBody>
                  <a:tcPr marL="0" marR="0" marT="0" marB="0"/>
                </a:tc>
                <a:tc>
                  <a:txBody>
                    <a:bodyPr/>
                    <a:lstStyle/>
                    <a:p>
                      <a:pPr marL="228600" algn="just"/>
                      <a:r>
                        <a:rPr lang="lv-LV" sz="1200">
                          <a:effectLst/>
                        </a:rPr>
                        <a:t>LU DF</a:t>
                      </a:r>
                      <a:endParaRPr lang="lv-LV" sz="1200">
                        <a:effectLst/>
                        <a:latin typeface="Times New Roman"/>
                      </a:endParaRPr>
                    </a:p>
                  </a:txBody>
                  <a:tcPr marL="5098" marR="5098" marT="5098" marB="5098"/>
                </a:tc>
                <a:tc>
                  <a:txBody>
                    <a:bodyPr/>
                    <a:lstStyle/>
                    <a:p>
                      <a:pPr>
                        <a:spcAft>
                          <a:spcPts val="0"/>
                        </a:spcAft>
                      </a:pPr>
                      <a:r>
                        <a:rPr lang="lv-LV" sz="1200">
                          <a:effectLst/>
                        </a:rPr>
                        <a:t>1. Attīstīt metodes liela apjoma datu pieejamībai, kas balstītas uz modeļiem un nozares ontoloģijām, piedāvājot jaunas tīmekļa videi piemērotas datu atlasīšanas un vizualizācijas metodes.</a:t>
                      </a:r>
                      <a:endParaRPr lang="lv-LV" sz="1200">
                        <a:effectLst/>
                        <a:latin typeface="Times New Roman"/>
                        <a:ea typeface="Times New Roman"/>
                      </a:endParaRPr>
                    </a:p>
                  </a:txBody>
                  <a:tcPr marL="0" marR="0" marT="0" marB="0"/>
                </a:tc>
                <a:tc>
                  <a:txBody>
                    <a:bodyPr/>
                    <a:lstStyle/>
                    <a:p>
                      <a:pPr>
                        <a:spcAft>
                          <a:spcPts val="0"/>
                        </a:spcAft>
                      </a:pPr>
                      <a:r>
                        <a:rPr lang="lv-LV" sz="1200">
                          <a:effectLst/>
                        </a:rPr>
                        <a:t>Sagatavota zinātniskā publikācija</a:t>
                      </a:r>
                      <a:endParaRPr lang="lv-LV" sz="1200">
                        <a:effectLst/>
                        <a:latin typeface="Times New Roman"/>
                        <a:ea typeface="Times New Roman"/>
                      </a:endParaRPr>
                    </a:p>
                  </a:txBody>
                  <a:tcPr marL="5098" marR="5098" marT="5098" marB="5098"/>
                </a:tc>
              </a:tr>
              <a:tr h="505070">
                <a:tc>
                  <a:txBody>
                    <a:bodyPr/>
                    <a:lstStyle/>
                    <a:p>
                      <a:pPr marL="228600" algn="just"/>
                      <a:r>
                        <a:rPr lang="lv-LV" sz="1200">
                          <a:effectLst/>
                        </a:rPr>
                        <a:t> </a:t>
                      </a:r>
                      <a:endParaRPr lang="lv-LV" sz="1200">
                        <a:effectLst/>
                        <a:latin typeface="Times New Roman"/>
                      </a:endParaRPr>
                    </a:p>
                  </a:txBody>
                  <a:tcPr marL="0" marR="0" marT="0" marB="0"/>
                </a:tc>
                <a:tc>
                  <a:txBody>
                    <a:bodyPr/>
                    <a:lstStyle/>
                    <a:p>
                      <a:pPr>
                        <a:spcAft>
                          <a:spcPts val="0"/>
                        </a:spcAft>
                      </a:pPr>
                      <a:r>
                        <a:rPr lang="lv-LV" sz="1200">
                          <a:effectLst/>
                        </a:rPr>
                        <a:t> </a:t>
                      </a:r>
                      <a:endParaRPr lang="lv-LV" sz="1200">
                        <a:effectLst/>
                        <a:latin typeface="Times New Roman"/>
                        <a:ea typeface="Times New Roman"/>
                      </a:endParaRPr>
                    </a:p>
                  </a:txBody>
                  <a:tcPr marL="0" marR="0" marT="0" marB="0" anchor="ctr"/>
                </a:tc>
                <a:tc>
                  <a:txBody>
                    <a:bodyPr/>
                    <a:lstStyle/>
                    <a:p>
                      <a:pPr>
                        <a:spcAft>
                          <a:spcPts val="0"/>
                        </a:spcAft>
                      </a:pPr>
                      <a:r>
                        <a:rPr lang="lv-LV" sz="1200">
                          <a:effectLst/>
                        </a:rPr>
                        <a:t> </a:t>
                      </a:r>
                      <a:endParaRPr lang="lv-LV" sz="1200">
                        <a:effectLst/>
                        <a:latin typeface="Times New Roman"/>
                        <a:ea typeface="Times New Roman"/>
                      </a:endParaRPr>
                    </a:p>
                  </a:txBody>
                  <a:tcPr marL="5098" marR="5098" marT="5098" marB="5098" anchor="ctr"/>
                </a:tc>
                <a:tc>
                  <a:txBody>
                    <a:bodyPr/>
                    <a:lstStyle/>
                    <a:p>
                      <a:pPr>
                        <a:spcAft>
                          <a:spcPts val="0"/>
                        </a:spcAft>
                      </a:pPr>
                      <a:r>
                        <a:rPr lang="lv-LV" sz="1200" dirty="0">
                          <a:effectLst/>
                        </a:rPr>
                        <a:t>2. Attīstīt biznesa procesu modeļu pielietošanas metodes programmas izpildes laika notikumu analīzē, lai paaugstinātu informācijas sistēmu drošības līmeni.</a:t>
                      </a:r>
                      <a:endParaRPr lang="lv-LV" sz="1200" dirty="0">
                        <a:solidFill>
                          <a:srgbClr val="000000"/>
                        </a:solidFill>
                        <a:effectLst/>
                        <a:latin typeface="Times New Roman"/>
                        <a:ea typeface="Times New Roman"/>
                      </a:endParaRPr>
                    </a:p>
                  </a:txBody>
                  <a:tcPr marL="0" marR="0" marT="0" marB="0"/>
                </a:tc>
                <a:tc>
                  <a:txBody>
                    <a:bodyPr/>
                    <a:lstStyle/>
                    <a:p>
                      <a:pPr>
                        <a:spcAft>
                          <a:spcPts val="0"/>
                        </a:spcAft>
                      </a:pPr>
                      <a:r>
                        <a:rPr lang="lv-LV" sz="1200" dirty="0">
                          <a:effectLst/>
                        </a:rPr>
                        <a:t>Sagatavota zinātniskā publikācija</a:t>
                      </a:r>
                      <a:endParaRPr lang="lv-LV" sz="1200" dirty="0">
                        <a:effectLst/>
                        <a:latin typeface="Times New Roman"/>
                        <a:ea typeface="Times New Roman"/>
                      </a:endParaRPr>
                    </a:p>
                  </a:txBody>
                  <a:tcPr marL="5098" marR="5098" marT="5098" marB="5098"/>
                </a:tc>
              </a:tr>
            </a:tbl>
          </a:graphicData>
        </a:graphic>
      </p:graphicFrame>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638425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LOD (Linked open data) cloud diagram (2014.08.30)</a:t>
            </a:r>
            <a:endParaRPr lang="en-GB"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3068"/>
            <a:ext cx="8229600" cy="4000227"/>
          </a:xfrm>
        </p:spPr>
      </p:pic>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166722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Linked data piemērs</a:t>
            </a:r>
            <a:endParaRPr lang="en-GB" dirty="0"/>
          </a:p>
        </p:txBody>
      </p:sp>
      <p:sp>
        <p:nvSpPr>
          <p:cNvPr id="3" name="Content Placeholder 2"/>
          <p:cNvSpPr>
            <a:spLocks noGrp="1"/>
          </p:cNvSpPr>
          <p:nvPr>
            <p:ph idx="1"/>
          </p:nvPr>
        </p:nvSpPr>
        <p:spPr/>
        <p:txBody>
          <a:bodyPr/>
          <a:lstStyle/>
          <a:p>
            <a:r>
              <a:rPr lang="lv-LV" dirty="0" smtClean="0"/>
              <a:t>Data.gov – repozitorijs, kurā atrodas statistikas dati par ASV iedzīvotājiem</a:t>
            </a:r>
          </a:p>
          <a:p>
            <a:r>
              <a:rPr lang="lv-LV" dirty="0" smtClean="0"/>
              <a:t>Satur 6.4 miljardus RDF tripletu</a:t>
            </a:r>
          </a:p>
          <a:p>
            <a:r>
              <a:rPr lang="lv-LV" dirty="0" smtClean="0"/>
              <a:t>Datus ir iespējams vizualizēt un analizēt atbilstoši vajadzībām.</a:t>
            </a:r>
          </a:p>
          <a:p>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199415"/>
            <a:ext cx="7660745" cy="1787868"/>
          </a:xfrm>
          <a:prstGeom prst="rect">
            <a:avLst/>
          </a:prstGeom>
        </p:spPr>
      </p:pic>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939897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Linked data piemērs</a:t>
            </a:r>
            <a:endParaRPr lang="en-GB"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2797"/>
            <a:ext cx="8229600" cy="4320768"/>
          </a:xfrm>
        </p:spPr>
      </p:pic>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25169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0294026"/>
              </p:ext>
            </p:extLst>
          </p:nvPr>
        </p:nvGraphicFramePr>
        <p:xfrm>
          <a:off x="304800" y="1143000"/>
          <a:ext cx="8610600" cy="4191000"/>
        </p:xfrm>
        <a:graphic>
          <a:graphicData uri="http://schemas.openxmlformats.org/drawingml/2006/table">
            <a:tbl>
              <a:tblPr firstRow="1" firstCol="1" bandRow="1"/>
              <a:tblGrid>
                <a:gridCol w="609600"/>
                <a:gridCol w="914400"/>
                <a:gridCol w="1219200"/>
                <a:gridCol w="4419600"/>
                <a:gridCol w="1447800"/>
              </a:tblGrid>
              <a:tr h="332157">
                <a:tc>
                  <a:txBody>
                    <a:bodyPr/>
                    <a:lstStyle/>
                    <a:p>
                      <a:pPr algn="ctr">
                        <a:spcAft>
                          <a:spcPts val="0"/>
                        </a:spcAft>
                      </a:pPr>
                      <a:r>
                        <a:rPr lang="lv-LV" sz="1200" b="1" dirty="0">
                          <a:effectLst/>
                          <a:latin typeface="Times New Roman"/>
                          <a:ea typeface="Times New Roman"/>
                        </a:rPr>
                        <a:t>Projekta Nr.</a:t>
                      </a:r>
                      <a:endParaRPr lang="lv-LV" sz="1200" dirty="0">
                        <a:effectLst/>
                        <a:latin typeface="Times New Roman"/>
                        <a:ea typeface="Times New Roman"/>
                      </a:endParaRPr>
                    </a:p>
                  </a:txBody>
                  <a:tcPr marL="0" marR="0" marT="0" marB="0">
                    <a:lnL>
                      <a:noFill/>
                    </a:lnL>
                    <a:lnR>
                      <a:noFill/>
                    </a:lnR>
                    <a:lnT>
                      <a:noFill/>
                    </a:lnT>
                    <a:lnB>
                      <a:noFill/>
                    </a:lnB>
                  </a:tcPr>
                </a:tc>
                <a:tc>
                  <a:txBody>
                    <a:bodyPr/>
                    <a:lstStyle/>
                    <a:p>
                      <a:pPr algn="ctr">
                        <a:spcAft>
                          <a:spcPts val="0"/>
                        </a:spcAft>
                      </a:pPr>
                      <a:r>
                        <a:rPr lang="lv-LV" sz="1200" b="1" dirty="0">
                          <a:effectLst/>
                          <a:latin typeface="Times New Roman"/>
                          <a:ea typeface="Times New Roman"/>
                        </a:rPr>
                        <a:t>Projekta vadītājs</a:t>
                      </a:r>
                      <a:endParaRPr lang="lv-LV" sz="1200" dirty="0">
                        <a:effectLst/>
                        <a:latin typeface="Times New Roman"/>
                        <a:ea typeface="Times New Roman"/>
                      </a:endParaRPr>
                    </a:p>
                  </a:txBody>
                  <a:tcPr marL="0" marR="0" marT="0" marB="0">
                    <a:lnL>
                      <a:noFill/>
                    </a:lnL>
                    <a:lnR>
                      <a:noFill/>
                    </a:lnR>
                    <a:lnT>
                      <a:noFill/>
                    </a:lnT>
                    <a:lnB>
                      <a:noFill/>
                    </a:lnB>
                  </a:tcPr>
                </a:tc>
                <a:tc>
                  <a:txBody>
                    <a:bodyPr/>
                    <a:lstStyle/>
                    <a:p>
                      <a:pPr algn="ctr">
                        <a:spcAft>
                          <a:spcPts val="0"/>
                        </a:spcAft>
                      </a:pPr>
                      <a:r>
                        <a:rPr lang="lv-LV" sz="1200" b="1" dirty="0">
                          <a:effectLst/>
                          <a:latin typeface="Times New Roman"/>
                          <a:ea typeface="Times New Roman"/>
                        </a:rPr>
                        <a:t>Izpildītājs </a:t>
                      </a:r>
                      <a:endParaRPr lang="lv-LV" sz="1200" dirty="0">
                        <a:effectLst/>
                        <a:latin typeface="Times New Roman"/>
                        <a:ea typeface="Times New Roman"/>
                      </a:endParaRPr>
                    </a:p>
                  </a:txBody>
                  <a:tcPr marL="8710" marR="8710" marT="8710" marB="8710" anchor="ctr">
                    <a:lnL>
                      <a:noFill/>
                    </a:lnL>
                    <a:lnR>
                      <a:noFill/>
                    </a:lnR>
                    <a:lnT>
                      <a:noFill/>
                    </a:lnT>
                    <a:lnB>
                      <a:noFill/>
                    </a:lnB>
                  </a:tcPr>
                </a:tc>
                <a:tc>
                  <a:txBody>
                    <a:bodyPr/>
                    <a:lstStyle/>
                    <a:p>
                      <a:pPr algn="ctr">
                        <a:spcAft>
                          <a:spcPts val="0"/>
                        </a:spcAft>
                      </a:pPr>
                      <a:r>
                        <a:rPr lang="lv-LV" sz="1200" b="1" dirty="0">
                          <a:effectLst/>
                          <a:latin typeface="Times New Roman"/>
                          <a:ea typeface="Times New Roman"/>
                        </a:rPr>
                        <a:t>Veicamie uzdevumi</a:t>
                      </a:r>
                      <a:endParaRPr lang="lv-LV" sz="1200" dirty="0">
                        <a:effectLst/>
                        <a:latin typeface="Times New Roman"/>
                        <a:ea typeface="Times New Roman"/>
                      </a:endParaRPr>
                    </a:p>
                  </a:txBody>
                  <a:tcPr marL="0" marR="0" marT="0" marB="0">
                    <a:lnL>
                      <a:noFill/>
                    </a:lnL>
                    <a:lnR>
                      <a:noFill/>
                    </a:lnR>
                    <a:lnT>
                      <a:noFill/>
                    </a:lnT>
                    <a:lnB>
                      <a:noFill/>
                    </a:lnB>
                  </a:tcPr>
                </a:tc>
                <a:tc>
                  <a:txBody>
                    <a:bodyPr/>
                    <a:lstStyle/>
                    <a:p>
                      <a:pPr algn="ctr">
                        <a:spcAft>
                          <a:spcPts val="0"/>
                        </a:spcAft>
                      </a:pPr>
                      <a:r>
                        <a:rPr lang="lv-LV" sz="1200" b="1">
                          <a:effectLst/>
                          <a:latin typeface="Times New Roman"/>
                          <a:ea typeface="Times New Roman"/>
                        </a:rPr>
                        <a:t>Rezultatīvie rādītāji</a:t>
                      </a:r>
                      <a:endParaRPr lang="lv-LV" sz="1200">
                        <a:effectLst/>
                        <a:latin typeface="Times New Roman"/>
                        <a:ea typeface="Times New Roman"/>
                      </a:endParaRPr>
                    </a:p>
                  </a:txBody>
                  <a:tcPr marL="8710" marR="8710" marT="8710" marB="8710">
                    <a:lnL>
                      <a:noFill/>
                    </a:lnL>
                    <a:lnR>
                      <a:noFill/>
                    </a:lnR>
                    <a:lnT>
                      <a:noFill/>
                    </a:lnT>
                    <a:lnB>
                      <a:noFill/>
                    </a:lnB>
                  </a:tcPr>
                </a:tc>
              </a:tr>
              <a:tr h="613213">
                <a:tc rowSpan="5">
                  <a:txBody>
                    <a:bodyPr/>
                    <a:lstStyle/>
                    <a:p>
                      <a:pPr marL="228600" algn="just"/>
                      <a:r>
                        <a:rPr lang="lv-LV" sz="1200">
                          <a:effectLst/>
                          <a:latin typeface="Times New Roman"/>
                        </a:rPr>
                        <a:t>2.</a:t>
                      </a:r>
                    </a:p>
                  </a:txBody>
                  <a:tcPr marL="0" marR="0" marT="0" marB="0">
                    <a:lnL>
                      <a:noFill/>
                    </a:lnL>
                    <a:lnR>
                      <a:noFill/>
                    </a:lnR>
                    <a:lnT>
                      <a:noFill/>
                    </a:lnT>
                    <a:lnB>
                      <a:noFill/>
                    </a:lnB>
                    <a:solidFill>
                      <a:srgbClr val="FFFFFF"/>
                    </a:solidFill>
                  </a:tcPr>
                </a:tc>
                <a:tc rowSpan="5">
                  <a:txBody>
                    <a:bodyPr/>
                    <a:lstStyle/>
                    <a:p>
                      <a:pPr marL="228600" algn="just"/>
                      <a:r>
                        <a:rPr lang="lv-LV" sz="1200" dirty="0">
                          <a:effectLst/>
                          <a:latin typeface="Times New Roman"/>
                        </a:rPr>
                        <a:t>Jānis Bārzdiņš</a:t>
                      </a:r>
                    </a:p>
                  </a:txBody>
                  <a:tcPr marL="0" marR="0" marT="0" marB="0">
                    <a:lnL>
                      <a:noFill/>
                    </a:lnL>
                    <a:lnR>
                      <a:noFill/>
                    </a:lnR>
                    <a:lnT>
                      <a:noFill/>
                    </a:lnT>
                    <a:lnB>
                      <a:noFill/>
                    </a:lnB>
                    <a:solidFill>
                      <a:srgbClr val="FFFFFF"/>
                    </a:solidFill>
                  </a:tcPr>
                </a:tc>
                <a:tc rowSpan="2">
                  <a:txBody>
                    <a:bodyPr/>
                    <a:lstStyle/>
                    <a:p>
                      <a:pPr marL="228600" algn="just"/>
                      <a:r>
                        <a:rPr lang="lv-LV" sz="1200" dirty="0" smtClean="0">
                          <a:effectLst/>
                          <a:latin typeface="Times New Roman"/>
                        </a:rPr>
                        <a:t> </a:t>
                      </a:r>
                      <a:r>
                        <a:rPr lang="lv-LV" sz="1200" baseline="0" dirty="0" smtClean="0">
                          <a:effectLst/>
                          <a:latin typeface="Times New Roman"/>
                        </a:rPr>
                        <a:t> </a:t>
                      </a:r>
                      <a:r>
                        <a:rPr lang="lv-LV" sz="1200" dirty="0" smtClean="0">
                          <a:effectLst/>
                          <a:latin typeface="Times New Roman"/>
                        </a:rPr>
                        <a:t> LUMII</a:t>
                      </a:r>
                      <a:endParaRPr lang="lv-LV" sz="1200" dirty="0">
                        <a:effectLst/>
                        <a:latin typeface="Times New Roman"/>
                      </a:endParaRPr>
                    </a:p>
                  </a:txBody>
                  <a:tcPr marL="8710" marR="8710" marT="8710" marB="8710">
                    <a:lnL>
                      <a:noFill/>
                    </a:lnL>
                    <a:lnR>
                      <a:noFill/>
                    </a:lnR>
                    <a:lnT>
                      <a:noFill/>
                    </a:lnT>
                    <a:lnB>
                      <a:noFill/>
                    </a:lnB>
                    <a:solidFill>
                      <a:srgbClr val="FFFFFF"/>
                    </a:solidFill>
                  </a:tcPr>
                </a:tc>
                <a:tc>
                  <a:txBody>
                    <a:bodyPr/>
                    <a:lstStyle/>
                    <a:p>
                      <a:pPr marL="228600" indent="-228600">
                        <a:spcAft>
                          <a:spcPts val="0"/>
                        </a:spcAft>
                        <a:buAutoNum type="arabicPeriod"/>
                      </a:pPr>
                      <a:r>
                        <a:rPr lang="lv-LV" sz="1200" dirty="0" smtClean="0">
                          <a:effectLst/>
                          <a:latin typeface="Times New Roman"/>
                          <a:ea typeface="Times New Roman"/>
                        </a:rPr>
                        <a:t>Uz </a:t>
                      </a:r>
                      <a:r>
                        <a:rPr lang="lv-LV" sz="1200" dirty="0">
                          <a:effectLst/>
                          <a:latin typeface="Times New Roman"/>
                          <a:ea typeface="Times New Roman"/>
                        </a:rPr>
                        <a:t>ontoloģijām un tīmekļa tehnoloģijām balstītas grafiskas </a:t>
                      </a:r>
                      <a:endParaRPr lang="lv-LV" sz="1200" dirty="0" smtClean="0">
                        <a:effectLst/>
                        <a:latin typeface="Times New Roman"/>
                        <a:ea typeface="Times New Roman"/>
                      </a:endParaRPr>
                    </a:p>
                    <a:p>
                      <a:pPr marL="0" indent="0">
                        <a:spcAft>
                          <a:spcPts val="0"/>
                        </a:spcAft>
                        <a:buNone/>
                      </a:pPr>
                      <a:r>
                        <a:rPr lang="lv-LV" sz="1200" dirty="0" smtClean="0">
                          <a:effectLst/>
                          <a:latin typeface="Times New Roman"/>
                          <a:ea typeface="Times New Roman"/>
                        </a:rPr>
                        <a:t>ātro </a:t>
                      </a:r>
                      <a:r>
                        <a:rPr lang="lv-LV" sz="1200" dirty="0">
                          <a:effectLst/>
                          <a:latin typeface="Times New Roman"/>
                          <a:ea typeface="Times New Roman"/>
                        </a:rPr>
                        <a:t>vaicājumu valodas teorētisko pamatu izstrāde.</a:t>
                      </a:r>
                    </a:p>
                  </a:txBody>
                  <a:tcPr marL="0" marR="0" marT="0" marB="0">
                    <a:lnL>
                      <a:noFill/>
                    </a:lnL>
                    <a:lnR>
                      <a:noFill/>
                    </a:lnR>
                    <a:lnT>
                      <a:noFill/>
                    </a:lnT>
                    <a:lnB>
                      <a:noFill/>
                    </a:lnB>
                    <a:solidFill>
                      <a:srgbClr val="FFFFFF"/>
                    </a:solidFill>
                  </a:tcPr>
                </a:tc>
                <a:tc>
                  <a:txBody>
                    <a:bodyPr/>
                    <a:lstStyle/>
                    <a:p>
                      <a:pPr>
                        <a:spcAft>
                          <a:spcPts val="0"/>
                        </a:spcAft>
                      </a:pPr>
                      <a:r>
                        <a:rPr lang="lv-LV" sz="1200" b="0" dirty="0">
                          <a:effectLst/>
                          <a:latin typeface="Times New Roman"/>
                          <a:ea typeface="Times New Roman"/>
                        </a:rPr>
                        <a:t>Sagatavota zinātniskā publikācija</a:t>
                      </a:r>
                    </a:p>
                  </a:txBody>
                  <a:tcPr marL="8710" marR="8710" marT="8710" marB="8710">
                    <a:lnL>
                      <a:noFill/>
                    </a:lnL>
                    <a:lnR>
                      <a:noFill/>
                    </a:lnR>
                    <a:lnT>
                      <a:noFill/>
                    </a:lnT>
                    <a:lnB>
                      <a:noFill/>
                    </a:lnB>
                    <a:solidFill>
                      <a:srgbClr val="FFFFFF"/>
                    </a:solidFill>
                  </a:tcPr>
                </a:tc>
              </a:tr>
              <a:tr h="1073123">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spcAft>
                          <a:spcPts val="0"/>
                        </a:spcAft>
                      </a:pPr>
                      <a:r>
                        <a:rPr lang="lv-LV" sz="1200" dirty="0">
                          <a:effectLst/>
                          <a:latin typeface="Times New Roman"/>
                          <a:ea typeface="Times New Roman"/>
                        </a:rPr>
                        <a:t>2. Uz ontoloģijām, tīmekļa tehnoloģijām un kontrolētas dabīgās </a:t>
                      </a:r>
                      <a:endParaRPr lang="lv-LV" sz="1200" dirty="0" smtClean="0">
                        <a:effectLst/>
                        <a:latin typeface="Times New Roman"/>
                        <a:ea typeface="Times New Roman"/>
                      </a:endParaRPr>
                    </a:p>
                    <a:p>
                      <a:pPr>
                        <a:spcAft>
                          <a:spcPts val="0"/>
                        </a:spcAft>
                      </a:pPr>
                      <a:r>
                        <a:rPr lang="lv-LV" sz="1200" dirty="0" smtClean="0">
                          <a:effectLst/>
                          <a:latin typeface="Times New Roman"/>
                          <a:ea typeface="Times New Roman"/>
                        </a:rPr>
                        <a:t>valodas </a:t>
                      </a:r>
                      <a:r>
                        <a:rPr lang="lv-LV" sz="1200" dirty="0">
                          <a:effectLst/>
                          <a:latin typeface="Times New Roman"/>
                          <a:ea typeface="Times New Roman"/>
                        </a:rPr>
                        <a:t>balstītas ātro vaicājumu valodas, kas „pa tiešo” (bez programmētāja starpniecības) būs lietojama nozaru speciālistiem,  izstrāde.</a:t>
                      </a:r>
                    </a:p>
                  </a:txBody>
                  <a:tcPr marL="0" marR="0" marT="0" marB="0">
                    <a:lnL>
                      <a:noFill/>
                    </a:lnL>
                    <a:lnR>
                      <a:noFill/>
                    </a:lnR>
                    <a:lnT>
                      <a:noFill/>
                    </a:lnT>
                    <a:lnB>
                      <a:noFill/>
                    </a:lnB>
                    <a:solidFill>
                      <a:srgbClr val="FFFFFF"/>
                    </a:solidFill>
                  </a:tcPr>
                </a:tc>
                <a:tc>
                  <a:txBody>
                    <a:bodyPr/>
                    <a:lstStyle/>
                    <a:p>
                      <a:pPr>
                        <a:spcAft>
                          <a:spcPts val="0"/>
                        </a:spcAft>
                      </a:pPr>
                      <a:r>
                        <a:rPr lang="lv-LV" sz="1200" b="0" dirty="0">
                          <a:effectLst/>
                          <a:latin typeface="Times New Roman"/>
                          <a:ea typeface="Times New Roman"/>
                        </a:rPr>
                        <a:t>Valodas apraksts</a:t>
                      </a:r>
                    </a:p>
                  </a:txBody>
                  <a:tcPr marL="8710" marR="8710" marT="8710" marB="8710">
                    <a:lnL>
                      <a:noFill/>
                    </a:lnL>
                    <a:lnR>
                      <a:noFill/>
                    </a:lnR>
                    <a:lnT>
                      <a:noFill/>
                    </a:lnT>
                    <a:lnB>
                      <a:noFill/>
                    </a:lnB>
                    <a:solidFill>
                      <a:srgbClr val="FFFFFF"/>
                    </a:solidFill>
                  </a:tcPr>
                </a:tc>
              </a:tr>
              <a:tr h="613213">
                <a:tc vMerge="1">
                  <a:txBody>
                    <a:bodyPr/>
                    <a:lstStyle/>
                    <a:p>
                      <a:endParaRPr lang="lv-LV"/>
                    </a:p>
                  </a:txBody>
                  <a:tcPr/>
                </a:tc>
                <a:tc vMerge="1">
                  <a:txBody>
                    <a:bodyPr/>
                    <a:lstStyle/>
                    <a:p>
                      <a:endParaRPr lang="lv-LV"/>
                    </a:p>
                  </a:txBody>
                  <a:tcPr/>
                </a:tc>
                <a:tc>
                  <a:txBody>
                    <a:bodyPr/>
                    <a:lstStyle/>
                    <a:p>
                      <a:pPr marL="228600" algn="just"/>
                      <a:r>
                        <a:rPr lang="lv-LV" sz="1200" dirty="0">
                          <a:effectLst/>
                          <a:latin typeface="Times New Roman"/>
                        </a:rPr>
                        <a:t> </a:t>
                      </a:r>
                    </a:p>
                  </a:txBody>
                  <a:tcPr marL="8710" marR="8710" marT="8710" marB="8710">
                    <a:lnL>
                      <a:noFill/>
                    </a:lnL>
                    <a:lnR>
                      <a:noFill/>
                    </a:lnR>
                    <a:lnT>
                      <a:noFill/>
                    </a:lnT>
                    <a:lnB>
                      <a:noFill/>
                    </a:lnB>
                    <a:solidFill>
                      <a:srgbClr val="FFFFFF"/>
                    </a:solidFill>
                  </a:tcPr>
                </a:tc>
                <a:tc>
                  <a:txBody>
                    <a:bodyPr/>
                    <a:lstStyle/>
                    <a:p>
                      <a:pPr>
                        <a:spcAft>
                          <a:spcPts val="0"/>
                        </a:spcAft>
                      </a:pPr>
                      <a:r>
                        <a:rPr lang="lv-LV" sz="1200" dirty="0">
                          <a:effectLst/>
                          <a:latin typeface="Times New Roman"/>
                          <a:ea typeface="Times New Roman"/>
                        </a:rPr>
                        <a:t>3. Grūti formalizējamu sistēmu tīmeklī balstītu modelēšanas rīku </a:t>
                      </a:r>
                      <a:endParaRPr lang="lv-LV" sz="1200" dirty="0" smtClean="0">
                        <a:effectLst/>
                        <a:latin typeface="Times New Roman"/>
                        <a:ea typeface="Times New Roman"/>
                      </a:endParaRPr>
                    </a:p>
                    <a:p>
                      <a:pPr>
                        <a:spcAft>
                          <a:spcPts val="0"/>
                        </a:spcAft>
                      </a:pPr>
                      <a:r>
                        <a:rPr lang="lv-LV" sz="1200" dirty="0" smtClean="0">
                          <a:effectLst/>
                          <a:latin typeface="Times New Roman"/>
                          <a:ea typeface="Times New Roman"/>
                        </a:rPr>
                        <a:t> </a:t>
                      </a:r>
                      <a:r>
                        <a:rPr lang="lv-LV" sz="1200" dirty="0">
                          <a:effectLst/>
                          <a:latin typeface="Times New Roman"/>
                          <a:ea typeface="Times New Roman"/>
                        </a:rPr>
                        <a:t>būves metožu un tehnoloģiju izstrāde. </a:t>
                      </a:r>
                    </a:p>
                  </a:txBody>
                  <a:tcPr marL="0" marR="0" marT="0" marB="0">
                    <a:lnL>
                      <a:noFill/>
                    </a:lnL>
                    <a:lnR>
                      <a:noFill/>
                    </a:lnR>
                    <a:lnT>
                      <a:noFill/>
                    </a:lnT>
                    <a:lnB>
                      <a:noFill/>
                    </a:lnB>
                    <a:solidFill>
                      <a:srgbClr val="FFFFFF"/>
                    </a:solidFill>
                  </a:tcPr>
                </a:tc>
                <a:tc>
                  <a:txBody>
                    <a:bodyPr/>
                    <a:lstStyle/>
                    <a:p>
                      <a:pPr>
                        <a:spcAft>
                          <a:spcPts val="0"/>
                        </a:spcAft>
                      </a:pPr>
                      <a:r>
                        <a:rPr lang="lv-LV" sz="1200" b="0" dirty="0">
                          <a:effectLst/>
                          <a:latin typeface="Times New Roman"/>
                          <a:ea typeface="Times New Roman"/>
                        </a:rPr>
                        <a:t>Metodikas apraksts</a:t>
                      </a:r>
                    </a:p>
                  </a:txBody>
                  <a:tcPr marL="8710" marR="8710" marT="8710" marB="8710">
                    <a:lnL>
                      <a:noFill/>
                    </a:lnL>
                    <a:lnR>
                      <a:noFill/>
                    </a:lnR>
                    <a:lnT>
                      <a:noFill/>
                    </a:lnT>
                    <a:lnB>
                      <a:noFill/>
                    </a:lnB>
                    <a:solidFill>
                      <a:srgbClr val="FFFFFF"/>
                    </a:solidFill>
                  </a:tcPr>
                </a:tc>
              </a:tr>
              <a:tr h="459910">
                <a:tc vMerge="1">
                  <a:txBody>
                    <a:bodyPr/>
                    <a:lstStyle/>
                    <a:p>
                      <a:endParaRPr lang="lv-LV"/>
                    </a:p>
                  </a:txBody>
                  <a:tcPr/>
                </a:tc>
                <a:tc vMerge="1">
                  <a:txBody>
                    <a:bodyPr/>
                    <a:lstStyle/>
                    <a:p>
                      <a:endParaRPr lang="lv-LV"/>
                    </a:p>
                  </a:txBody>
                  <a:tcPr/>
                </a:tc>
                <a:tc>
                  <a:txBody>
                    <a:bodyPr/>
                    <a:lstStyle/>
                    <a:p>
                      <a:pPr marL="228600" algn="just"/>
                      <a:r>
                        <a:rPr lang="lv-LV" sz="1200" dirty="0">
                          <a:effectLst/>
                          <a:latin typeface="Times New Roman"/>
                        </a:rPr>
                        <a:t> </a:t>
                      </a:r>
                    </a:p>
                  </a:txBody>
                  <a:tcPr marL="8710" marR="8710" marT="8710" marB="8710">
                    <a:lnL>
                      <a:noFill/>
                    </a:lnL>
                    <a:lnR>
                      <a:noFill/>
                    </a:lnR>
                    <a:lnT>
                      <a:noFill/>
                    </a:lnT>
                    <a:lnB>
                      <a:noFill/>
                    </a:lnB>
                    <a:solidFill>
                      <a:srgbClr val="FFFFFF"/>
                    </a:solidFill>
                  </a:tcPr>
                </a:tc>
                <a:tc>
                  <a:txBody>
                    <a:bodyPr/>
                    <a:lstStyle/>
                    <a:p>
                      <a:pPr>
                        <a:spcAft>
                          <a:spcPts val="0"/>
                        </a:spcAft>
                      </a:pPr>
                      <a:r>
                        <a:rPr lang="lv-LV" sz="1200" dirty="0">
                          <a:effectLst/>
                          <a:latin typeface="Times New Roman"/>
                          <a:ea typeface="Times New Roman"/>
                        </a:rPr>
                        <a:t>4. Uz ontoloģijām balstītu saistīto datu tehnoloģiju </a:t>
                      </a:r>
                      <a:r>
                        <a:rPr lang="lv-LV" sz="1200" dirty="0" smtClean="0">
                          <a:effectLst/>
                          <a:latin typeface="Times New Roman"/>
                          <a:ea typeface="Times New Roman"/>
                        </a:rPr>
                        <a:t>izpēte</a:t>
                      </a:r>
                    </a:p>
                    <a:p>
                      <a:pPr>
                        <a:spcAft>
                          <a:spcPts val="0"/>
                        </a:spcAft>
                      </a:pPr>
                      <a:r>
                        <a:rPr lang="lv-LV" sz="1200" dirty="0" smtClean="0">
                          <a:effectLst/>
                          <a:latin typeface="Times New Roman"/>
                          <a:ea typeface="Times New Roman"/>
                        </a:rPr>
                        <a:t> </a:t>
                      </a:r>
                      <a:r>
                        <a:rPr lang="lv-LV" sz="1200" dirty="0">
                          <a:effectLst/>
                          <a:latin typeface="Times New Roman"/>
                          <a:ea typeface="Times New Roman"/>
                        </a:rPr>
                        <a:t>e-pārvaldes un e-medicīnas lietojumiem</a:t>
                      </a:r>
                      <a:r>
                        <a:rPr lang="lv-LV" sz="1200" dirty="0" smtClean="0">
                          <a:effectLst/>
                          <a:latin typeface="Times New Roman"/>
                          <a:ea typeface="Times New Roman"/>
                        </a:rPr>
                        <a:t>.</a:t>
                      </a:r>
                    </a:p>
                    <a:p>
                      <a:pPr>
                        <a:spcAft>
                          <a:spcPts val="0"/>
                        </a:spcAft>
                      </a:pPr>
                      <a:endParaRPr lang="lv-LV" sz="1200" dirty="0">
                        <a:effectLst/>
                        <a:latin typeface="Times New Roman"/>
                        <a:ea typeface="Times New Roman"/>
                      </a:endParaRPr>
                    </a:p>
                  </a:txBody>
                  <a:tcPr marL="0" marR="0" marT="0" marB="0">
                    <a:lnL>
                      <a:noFill/>
                    </a:lnL>
                    <a:lnR>
                      <a:noFill/>
                    </a:lnR>
                    <a:lnT>
                      <a:noFill/>
                    </a:lnT>
                    <a:lnB>
                      <a:noFill/>
                    </a:lnB>
                    <a:solidFill>
                      <a:srgbClr val="FFFFFF"/>
                    </a:solidFill>
                  </a:tcPr>
                </a:tc>
                <a:tc>
                  <a:txBody>
                    <a:bodyPr/>
                    <a:lstStyle/>
                    <a:p>
                      <a:pPr>
                        <a:spcAft>
                          <a:spcPts val="0"/>
                        </a:spcAft>
                      </a:pPr>
                      <a:r>
                        <a:rPr lang="lv-LV" sz="1200" b="0" dirty="0">
                          <a:effectLst/>
                          <a:latin typeface="Times New Roman"/>
                          <a:ea typeface="Times New Roman"/>
                        </a:rPr>
                        <a:t>Esošās situācijas apraksts </a:t>
                      </a:r>
                    </a:p>
                  </a:txBody>
                  <a:tcPr marL="8710" marR="8710" marT="8710" marB="8710">
                    <a:lnL>
                      <a:noFill/>
                    </a:lnL>
                    <a:lnR>
                      <a:noFill/>
                    </a:lnR>
                    <a:lnT>
                      <a:noFill/>
                    </a:lnT>
                    <a:lnB>
                      <a:noFill/>
                    </a:lnB>
                    <a:solidFill>
                      <a:srgbClr val="FFFFFF"/>
                    </a:solidFill>
                  </a:tcPr>
                </a:tc>
              </a:tr>
              <a:tr h="977051">
                <a:tc vMerge="1">
                  <a:txBody>
                    <a:bodyPr/>
                    <a:lstStyle/>
                    <a:p>
                      <a:endParaRPr lang="lv-LV"/>
                    </a:p>
                  </a:txBody>
                  <a:tcPr/>
                </a:tc>
                <a:tc vMerge="1">
                  <a:txBody>
                    <a:bodyPr/>
                    <a:lstStyle/>
                    <a:p>
                      <a:endParaRPr lang="lv-LV"/>
                    </a:p>
                  </a:txBody>
                  <a:tcPr/>
                </a:tc>
                <a:tc>
                  <a:txBody>
                    <a:bodyPr/>
                    <a:lstStyle/>
                    <a:p>
                      <a:pPr marL="228600" algn="just"/>
                      <a:r>
                        <a:rPr lang="lv-LV" sz="1200">
                          <a:effectLst/>
                          <a:latin typeface="Times New Roman"/>
                        </a:rPr>
                        <a:t> </a:t>
                      </a:r>
                    </a:p>
                  </a:txBody>
                  <a:tcPr marL="8710" marR="8710" marT="8710" marB="8710">
                    <a:lnL>
                      <a:noFill/>
                    </a:lnL>
                    <a:lnR>
                      <a:noFill/>
                    </a:lnR>
                    <a:lnT>
                      <a:noFill/>
                    </a:lnT>
                    <a:lnB>
                      <a:noFill/>
                    </a:lnB>
                    <a:solidFill>
                      <a:srgbClr val="FFFFFF"/>
                    </a:solidFill>
                  </a:tcPr>
                </a:tc>
                <a:tc>
                  <a:txBody>
                    <a:bodyPr/>
                    <a:lstStyle/>
                    <a:p>
                      <a:pPr>
                        <a:spcAft>
                          <a:spcPts val="0"/>
                        </a:spcAft>
                      </a:pPr>
                      <a:r>
                        <a:rPr lang="lv-LV" sz="1200" dirty="0">
                          <a:effectLst/>
                          <a:latin typeface="Times New Roman"/>
                          <a:ea typeface="Times New Roman"/>
                        </a:rPr>
                        <a:t>5. Uz lieliem semantiskiem grafiem (piemēram, </a:t>
                      </a:r>
                      <a:r>
                        <a:rPr lang="lv-LV" sz="1200" i="1" dirty="0">
                          <a:effectLst/>
                          <a:latin typeface="Times New Roman"/>
                          <a:ea typeface="Times New Roman"/>
                        </a:rPr>
                        <a:t>BabelNet</a:t>
                      </a:r>
                      <a:r>
                        <a:rPr lang="lv-LV" sz="1200" dirty="0">
                          <a:effectLst/>
                          <a:latin typeface="Times New Roman"/>
                          <a:ea typeface="Times New Roman"/>
                        </a:rPr>
                        <a:t>) </a:t>
                      </a:r>
                      <a:r>
                        <a:rPr lang="lv-LV" sz="1200" dirty="0" smtClean="0">
                          <a:effectLst/>
                          <a:latin typeface="Times New Roman"/>
                          <a:ea typeface="Times New Roman"/>
                        </a:rPr>
                        <a:t>un</a:t>
                      </a:r>
                    </a:p>
                    <a:p>
                      <a:pPr>
                        <a:spcAft>
                          <a:spcPts val="0"/>
                        </a:spcAft>
                      </a:pPr>
                      <a:r>
                        <a:rPr lang="lv-LV" sz="1200" dirty="0" smtClean="0">
                          <a:effectLst/>
                          <a:latin typeface="Times New Roman"/>
                          <a:ea typeface="Times New Roman"/>
                        </a:rPr>
                        <a:t>notikumu </a:t>
                      </a:r>
                      <a:r>
                        <a:rPr lang="lv-LV" sz="1200" i="1" dirty="0">
                          <a:effectLst/>
                          <a:latin typeface="Times New Roman"/>
                          <a:ea typeface="Times New Roman"/>
                        </a:rPr>
                        <a:t>n-āru</a:t>
                      </a:r>
                      <a:r>
                        <a:rPr lang="lv-LV" sz="1200" dirty="0">
                          <a:effectLst/>
                          <a:latin typeface="Times New Roman"/>
                          <a:ea typeface="Times New Roman"/>
                        </a:rPr>
                        <a:t> relāciju grafiem (piemēram, </a:t>
                      </a:r>
                      <a:r>
                        <a:rPr lang="lv-LV" sz="1200" i="1" dirty="0">
                          <a:effectLst/>
                          <a:latin typeface="Times New Roman"/>
                          <a:ea typeface="Times New Roman"/>
                        </a:rPr>
                        <a:t>AMR, FrameNet</a:t>
                      </a:r>
                      <a:r>
                        <a:rPr lang="lv-LV" sz="1200" dirty="0" smtClean="0">
                          <a:effectLst/>
                          <a:latin typeface="Times New Roman"/>
                          <a:ea typeface="Times New Roman"/>
                        </a:rPr>
                        <a:t>)</a:t>
                      </a:r>
                    </a:p>
                    <a:p>
                      <a:pPr>
                        <a:spcAft>
                          <a:spcPts val="0"/>
                        </a:spcAft>
                      </a:pPr>
                      <a:r>
                        <a:rPr lang="lv-LV" sz="1200" dirty="0" smtClean="0">
                          <a:effectLst/>
                          <a:latin typeface="Times New Roman"/>
                          <a:ea typeface="Times New Roman"/>
                        </a:rPr>
                        <a:t>balstītu </a:t>
                      </a:r>
                      <a:r>
                        <a:rPr lang="lv-LV" sz="1200" dirty="0">
                          <a:effectLst/>
                          <a:latin typeface="Times New Roman"/>
                          <a:ea typeface="Times New Roman"/>
                        </a:rPr>
                        <a:t>dabīgās valodas saprašanas (</a:t>
                      </a:r>
                      <a:r>
                        <a:rPr lang="lv-LV" sz="1200" i="1" dirty="0">
                          <a:effectLst/>
                          <a:latin typeface="Times New Roman"/>
                          <a:ea typeface="Times New Roman"/>
                        </a:rPr>
                        <a:t>language understanding</a:t>
                      </a:r>
                      <a:r>
                        <a:rPr lang="lv-LV" sz="1200" dirty="0">
                          <a:effectLst/>
                          <a:latin typeface="Times New Roman"/>
                          <a:ea typeface="Times New Roman"/>
                        </a:rPr>
                        <a:t>) </a:t>
                      </a:r>
                      <a:endParaRPr lang="lv-LV" sz="1200" dirty="0" smtClean="0">
                        <a:effectLst/>
                        <a:latin typeface="Times New Roman"/>
                        <a:ea typeface="Times New Roman"/>
                      </a:endParaRPr>
                    </a:p>
                    <a:p>
                      <a:pPr>
                        <a:spcAft>
                          <a:spcPts val="0"/>
                        </a:spcAft>
                      </a:pPr>
                      <a:r>
                        <a:rPr lang="lv-LV" sz="1200" dirty="0" smtClean="0">
                          <a:effectLst/>
                          <a:latin typeface="Times New Roman"/>
                          <a:ea typeface="Times New Roman"/>
                        </a:rPr>
                        <a:t>metožu </a:t>
                      </a:r>
                      <a:r>
                        <a:rPr lang="lv-LV" sz="1200" dirty="0">
                          <a:effectLst/>
                          <a:latin typeface="Times New Roman"/>
                          <a:ea typeface="Times New Roman"/>
                        </a:rPr>
                        <a:t>teorētisko pamatu izstrāde.</a:t>
                      </a:r>
                    </a:p>
                  </a:txBody>
                  <a:tcPr marL="0" marR="0" marT="0" marB="0">
                    <a:lnL>
                      <a:noFill/>
                    </a:lnL>
                    <a:lnR>
                      <a:noFill/>
                    </a:lnR>
                    <a:lnT>
                      <a:noFill/>
                    </a:lnT>
                    <a:lnB>
                      <a:noFill/>
                    </a:lnB>
                    <a:solidFill>
                      <a:srgbClr val="FFFFFF"/>
                    </a:solidFill>
                  </a:tcPr>
                </a:tc>
                <a:tc>
                  <a:txBody>
                    <a:bodyPr/>
                    <a:lstStyle/>
                    <a:p>
                      <a:pPr>
                        <a:spcAft>
                          <a:spcPts val="0"/>
                        </a:spcAft>
                      </a:pPr>
                      <a:r>
                        <a:rPr lang="lv-LV" sz="1200" b="0" dirty="0">
                          <a:effectLst/>
                          <a:latin typeface="Times New Roman"/>
                          <a:ea typeface="Times New Roman"/>
                        </a:rPr>
                        <a:t>Sagatavota zinātniskā publikācija</a:t>
                      </a:r>
                    </a:p>
                  </a:txBody>
                  <a:tcPr marL="8710" marR="8710" marT="8710" marB="8710">
                    <a:lnL>
                      <a:noFill/>
                    </a:lnL>
                    <a:lnR>
                      <a:noFill/>
                    </a:lnR>
                    <a:lnT>
                      <a:noFill/>
                    </a:lnT>
                    <a:lnB>
                      <a:noFill/>
                    </a:lnB>
                    <a:solidFill>
                      <a:srgbClr val="FFFFFF"/>
                    </a:solidFill>
                  </a:tcPr>
                </a:tc>
              </a:tr>
            </a:tbl>
          </a:graphicData>
        </a:graphic>
      </p:graphicFrame>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77908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lv-LV" sz="2400" i="1" dirty="0">
                <a:solidFill>
                  <a:schemeClr val="tx2"/>
                </a:solidFill>
              </a:rPr>
              <a:t>1. Uz ontoloģijām un tīmekļa tehnoloģijām balstītas grafiskas ātro vaicājumu valodas teorētisko pamatu izstrāde.</a:t>
            </a:r>
            <a:br>
              <a:rPr lang="lv-LV" sz="2400" i="1" dirty="0">
                <a:solidFill>
                  <a:schemeClr val="tx2"/>
                </a:solidFill>
              </a:rPr>
            </a:br>
            <a:endParaRPr lang="lv-LV" sz="2400" i="1" dirty="0">
              <a:solidFill>
                <a:schemeClr val="tx2"/>
              </a:solidFill>
            </a:endParaRPr>
          </a:p>
        </p:txBody>
      </p:sp>
      <p:sp>
        <p:nvSpPr>
          <p:cNvPr id="3" name="Rectangle 2"/>
          <p:cNvSpPr/>
          <p:nvPr/>
        </p:nvSpPr>
        <p:spPr>
          <a:xfrm>
            <a:off x="609600" y="2362200"/>
            <a:ext cx="8077200" cy="4401205"/>
          </a:xfrm>
          <a:prstGeom prst="rect">
            <a:avLst/>
          </a:prstGeom>
        </p:spPr>
        <p:txBody>
          <a:bodyPr wrap="square">
            <a:spAutoFit/>
          </a:bodyPr>
          <a:lstStyle/>
          <a:p>
            <a:r>
              <a:rPr lang="lv-LV" sz="1400" b="1" dirty="0" smtClean="0"/>
              <a:t>Problēma:  </a:t>
            </a:r>
            <a:r>
              <a:rPr lang="en-US" sz="1400" dirty="0" smtClean="0"/>
              <a:t>If </a:t>
            </a:r>
            <a:r>
              <a:rPr lang="en-US" sz="1400" dirty="0"/>
              <a:t>we look at traditional information systems that use relational databases primarily (we will think of hospital information systems in this paper), routine tasks (such as entering information, obtaining various reports in predefined formats etc.) are solved quite well usually. However, if a domain expert wants to perform a deeper research and get an answer to some ad hoc query, he must ask a programmer to get the answer to that particular </a:t>
            </a:r>
            <a:r>
              <a:rPr lang="en-US" sz="1400" dirty="0" smtClean="0"/>
              <a:t>query</a:t>
            </a:r>
            <a:r>
              <a:rPr lang="lv-LV" sz="1400" dirty="0" smtClean="0"/>
              <a:t>......</a:t>
            </a:r>
          </a:p>
          <a:p>
            <a:r>
              <a:rPr lang="en-US" sz="1400" dirty="0"/>
              <a:t>“3How” problem </a:t>
            </a:r>
            <a:r>
              <a:rPr lang="lv-LV" sz="1400" dirty="0" smtClean="0"/>
              <a:t>:</a:t>
            </a:r>
            <a:endParaRPr lang="lv-LV" sz="1400" dirty="0"/>
          </a:p>
          <a:p>
            <a:pPr marL="342900" lvl="0" indent="-342900">
              <a:buFont typeface="+mj-lt"/>
              <a:buAutoNum type="arabicPeriod"/>
            </a:pPr>
            <a:r>
              <a:rPr lang="en-US" sz="1400" dirty="0"/>
              <a:t>how to depict the data ontology  to be easily understandable by domain experts;</a:t>
            </a:r>
            <a:endParaRPr lang="lv-LV" sz="1400" dirty="0"/>
          </a:p>
          <a:p>
            <a:pPr marL="342900" lvl="0" indent="-342900">
              <a:buFont typeface="+mj-lt"/>
              <a:buAutoNum type="arabicPeriod"/>
            </a:pPr>
            <a:r>
              <a:rPr lang="en-US" sz="1400" dirty="0"/>
              <a:t>how to develop a query language based on this representation of the underlying data ontology, such that a domain expert could formulate queries themselves  and understand its answers;</a:t>
            </a:r>
            <a:endParaRPr lang="lv-LV" sz="1400" dirty="0"/>
          </a:p>
          <a:p>
            <a:pPr marL="342900" lvl="0" indent="-342900">
              <a:buFont typeface="+mj-lt"/>
              <a:buAutoNum type="arabicPeriod"/>
            </a:pPr>
            <a:r>
              <a:rPr lang="en-US" sz="1400" dirty="0"/>
              <a:t>how to implement the query language efficiently enough in order to get the answer to a sufficiently wide class of queries in a reasonable time -  of around one second (the volume of data can be quite big – e.g., </a:t>
            </a:r>
            <a:r>
              <a:rPr lang="en-US" sz="1400" dirty="0" smtClean="0"/>
              <a:t> hospital</a:t>
            </a:r>
            <a:r>
              <a:rPr lang="lv-LV" sz="1400" dirty="0" smtClean="0"/>
              <a:t>s </a:t>
            </a:r>
            <a:r>
              <a:rPr lang="en-US" sz="1400" dirty="0" smtClean="0"/>
              <a:t> </a:t>
            </a:r>
            <a:r>
              <a:rPr lang="en-US" sz="1400" dirty="0"/>
              <a:t>in Latvia processes </a:t>
            </a:r>
            <a:r>
              <a:rPr lang="en-US" sz="1400" dirty="0" smtClean="0"/>
              <a:t>~</a:t>
            </a:r>
            <a:r>
              <a:rPr lang="lv-LV" sz="1400" dirty="0" smtClean="0"/>
              <a:t>1000 </a:t>
            </a:r>
            <a:r>
              <a:rPr lang="en-US" sz="1400" dirty="0" smtClean="0"/>
              <a:t>000 </a:t>
            </a:r>
            <a:r>
              <a:rPr lang="en-US" sz="1400" dirty="0"/>
              <a:t>treatment episodes per year</a:t>
            </a:r>
            <a:r>
              <a:rPr lang="en-US" sz="1400" dirty="0" smtClean="0"/>
              <a:t>).</a:t>
            </a:r>
            <a:endParaRPr lang="lv-LV" sz="1400" dirty="0" smtClean="0"/>
          </a:p>
          <a:p>
            <a:pPr lvl="0"/>
            <a:r>
              <a:rPr lang="en-US" sz="1400" dirty="0"/>
              <a:t>Of course, the “3How” problem is domain-specific. In this paper we have chosen to concentrate on typical human-centric information systems such as hospital IS, income declaration systems etc. Such systems are characterized by having the main input document that contains all the necessary information for one particular </a:t>
            </a:r>
            <a:r>
              <a:rPr lang="en-US" sz="1400" b="1" i="1" dirty="0"/>
              <a:t>slice</a:t>
            </a:r>
            <a:r>
              <a:rPr lang="en-US" sz="1400" dirty="0"/>
              <a:t> of data. For example, for hospital IS a slice of data is a hospital patient card. This observation led us to the notion of </a:t>
            </a:r>
            <a:r>
              <a:rPr lang="lv-LV" sz="1400" dirty="0" smtClean="0"/>
              <a:t> </a:t>
            </a:r>
            <a:r>
              <a:rPr lang="en-US" sz="1400" b="1" dirty="0" smtClean="0"/>
              <a:t>granular </a:t>
            </a:r>
            <a:r>
              <a:rPr lang="en-US" sz="1400" b="1" dirty="0"/>
              <a:t>data ontology </a:t>
            </a:r>
            <a:r>
              <a:rPr lang="lv-LV" sz="1400" dirty="0" smtClean="0"/>
              <a:t>.</a:t>
            </a:r>
          </a:p>
          <a:p>
            <a:pPr lvl="0"/>
            <a:r>
              <a:rPr lang="en-US" sz="1400" dirty="0" smtClean="0"/>
              <a:t> </a:t>
            </a:r>
            <a:r>
              <a:rPr lang="en-US" sz="1400" dirty="0"/>
              <a:t>Let us emphasize that the proposed “3How” problem solution is not a substitution of the existing IS, but an additional dimension for these systems in order to get added-value of those data that are stored in the databases of these IS. </a:t>
            </a:r>
            <a:endParaRPr lang="lv-LV" sz="1400" dirty="0" smtClean="0"/>
          </a:p>
        </p:txBody>
      </p:sp>
      <p:sp>
        <p:nvSpPr>
          <p:cNvPr id="7" name="Rectangle 6"/>
          <p:cNvSpPr/>
          <p:nvPr/>
        </p:nvSpPr>
        <p:spPr>
          <a:xfrm>
            <a:off x="609600" y="1219200"/>
            <a:ext cx="8077200" cy="1015663"/>
          </a:xfrm>
          <a:prstGeom prst="rect">
            <a:avLst/>
          </a:prstGeom>
        </p:spPr>
        <p:txBody>
          <a:bodyPr wrap="square">
            <a:spAutoFit/>
          </a:bodyPr>
          <a:lstStyle/>
          <a:p>
            <a:pPr lvl="0"/>
            <a:r>
              <a:rPr lang="lv-LV" b="1" dirty="0" smtClean="0">
                <a:solidFill>
                  <a:prstClr val="black"/>
                </a:solidFill>
              </a:rPr>
              <a:t>Publikācija:</a:t>
            </a:r>
            <a:endParaRPr lang="lv-LV" b="1" dirty="0">
              <a:solidFill>
                <a:prstClr val="black"/>
              </a:solidFill>
            </a:endParaRPr>
          </a:p>
          <a:p>
            <a:pPr lvl="0"/>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J. </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Barzdins</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E. </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Rencis</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and A. </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Sostaks</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Fast Ad Hoc Queries Based on Data Ontologies</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In:</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Frontiers of AI and Applications, Vol. 270, Databases and Information Systems VIII, IOS Press, pp. 43-56, 2014.</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hlinkClick r:id="rId2"/>
              </a:rPr>
              <a:t>http://ebooks.iospress.nl/volumearticle/38187</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rPr>
              <a:t>SCOPUS</a:t>
            </a:r>
            <a:r>
              <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19272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004" y="3048000"/>
            <a:ext cx="357756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20505" y="5410200"/>
            <a:ext cx="7696200" cy="923330"/>
          </a:xfrm>
          <a:prstGeom prst="rect">
            <a:avLst/>
          </a:prstGeom>
        </p:spPr>
        <p:txBody>
          <a:bodyPr wrap="square">
            <a:spAutoFit/>
          </a:bodyPr>
          <a:lstStyle/>
          <a:p>
            <a:r>
              <a:rPr lang="en-US" b="1" dirty="0"/>
              <a:t>The Granularity Theorem.</a:t>
            </a:r>
            <a:r>
              <a:rPr lang="en-US" dirty="0"/>
              <a:t> Ontology in a form of a class diagram that does not contain any other constraints than standard multiplicities (0..1, 1, 0..* and *) is granular, </a:t>
            </a:r>
            <a:r>
              <a:rPr lang="en-US" dirty="0" err="1"/>
              <a:t>iff</a:t>
            </a:r>
            <a:r>
              <a:rPr lang="en-US" dirty="0"/>
              <a:t> it is a Star ontology.</a:t>
            </a:r>
            <a:endParaRPr lang="lv-LV" dirty="0"/>
          </a:p>
        </p:txBody>
      </p:sp>
      <p:sp>
        <p:nvSpPr>
          <p:cNvPr id="5" name="TextBox 4"/>
          <p:cNvSpPr txBox="1"/>
          <p:nvPr/>
        </p:nvSpPr>
        <p:spPr>
          <a:xfrm>
            <a:off x="2681429" y="838200"/>
            <a:ext cx="2469587" cy="646331"/>
          </a:xfrm>
          <a:prstGeom prst="rect">
            <a:avLst/>
          </a:prstGeom>
          <a:noFill/>
        </p:spPr>
        <p:txBody>
          <a:bodyPr wrap="none" rtlCol="0">
            <a:spAutoFit/>
          </a:bodyPr>
          <a:lstStyle/>
          <a:p>
            <a:r>
              <a:rPr lang="lv-LV" b="1" dirty="0"/>
              <a:t>Granual data ontologies</a:t>
            </a:r>
            <a:br>
              <a:rPr lang="lv-LV" b="1" dirty="0"/>
            </a:br>
            <a:r>
              <a:rPr lang="lv-LV" b="1" dirty="0"/>
              <a:t>Star ontologies</a:t>
            </a:r>
          </a:p>
        </p:txBody>
      </p:sp>
      <p:sp>
        <p:nvSpPr>
          <p:cNvPr id="2" name="Date Placeholder 1"/>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10844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447800"/>
            <a:ext cx="8148448" cy="385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5264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19311"/>
            <a:ext cx="3505200" cy="225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6487" y="2438400"/>
            <a:ext cx="2951428" cy="461665"/>
          </a:xfrm>
          <a:prstGeom prst="rect">
            <a:avLst/>
          </a:prstGeom>
        </p:spPr>
        <p:txBody>
          <a:bodyPr wrap="square">
            <a:spAutoFit/>
          </a:bodyPr>
          <a:lstStyle/>
          <a:p>
            <a:r>
              <a:rPr lang="en-US" sz="1200" b="1" dirty="0"/>
              <a:t>Fig. 3. </a:t>
            </a:r>
            <a:r>
              <a:rPr lang="en-US" sz="1200" dirty="0"/>
              <a:t>ER model-like data ontology capturing data from the hospital patient card.</a:t>
            </a:r>
            <a:endParaRPr lang="lv-LV" sz="1200" dirty="0"/>
          </a:p>
        </p:txBody>
      </p:sp>
      <p:pic>
        <p:nvPicPr>
          <p:cNvPr id="15363" name="Picture 3" descr="F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115" y="152400"/>
            <a:ext cx="4038601" cy="344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0600" y="3637350"/>
            <a:ext cx="3881116" cy="523220"/>
          </a:xfrm>
          <a:prstGeom prst="rect">
            <a:avLst/>
          </a:prstGeom>
        </p:spPr>
        <p:txBody>
          <a:bodyPr wrap="square">
            <a:spAutoFit/>
          </a:bodyPr>
          <a:lstStyle/>
          <a:p>
            <a:r>
              <a:rPr lang="en-US" sz="1400" b="1" dirty="0"/>
              <a:t>Fig. 4.</a:t>
            </a:r>
            <a:r>
              <a:rPr lang="en-US" sz="1400" dirty="0"/>
              <a:t> Star ontology capturing data from the hospital patient card.</a:t>
            </a:r>
            <a:endParaRPr lang="lv-LV" sz="1400" dirty="0"/>
          </a:p>
        </p:txBody>
      </p:sp>
      <p:pic>
        <p:nvPicPr>
          <p:cNvPr id="6" name="Picture 2" descr="query2"/>
          <p:cNvPicPr>
            <a:picLocks noChangeAspect="1" noChangeArrowheads="1"/>
          </p:cNvPicPr>
          <p:nvPr/>
        </p:nvPicPr>
        <p:blipFill>
          <a:blip r:embed="rId4">
            <a:extLst>
              <a:ext uri="{28A0092B-C50C-407E-A947-70E740481C1C}">
                <a14:useLocalDpi xmlns:a14="http://schemas.microsoft.com/office/drawing/2010/main" val="0"/>
              </a:ext>
            </a:extLst>
          </a:blip>
          <a:srcRect l="9895" t="16811"/>
          <a:stretch>
            <a:fillRect/>
          </a:stretch>
        </p:blipFill>
        <p:spPr bwMode="auto">
          <a:xfrm>
            <a:off x="457200" y="2971800"/>
            <a:ext cx="412596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53000" y="5715000"/>
            <a:ext cx="2395215" cy="738664"/>
          </a:xfrm>
          <a:prstGeom prst="rect">
            <a:avLst/>
          </a:prstGeom>
        </p:spPr>
        <p:txBody>
          <a:bodyPr wrap="square">
            <a:spAutoFit/>
          </a:bodyPr>
          <a:lstStyle/>
          <a:p>
            <a:r>
              <a:rPr lang="en-US" sz="1400" b="1" dirty="0"/>
              <a:t>Fig. 5.</a:t>
            </a:r>
            <a:r>
              <a:rPr lang="en-US" sz="1400" dirty="0"/>
              <a:t> Graphical in-place query diagram based on the star data ontology.</a:t>
            </a:r>
            <a:endParaRPr lang="lv-LV" sz="1400" dirty="0"/>
          </a:p>
        </p:txBody>
      </p:sp>
      <p:sp>
        <p:nvSpPr>
          <p:cNvPr id="5" name="Date Placeholder 4"/>
          <p:cNvSpPr>
            <a:spLocks noGrp="1"/>
          </p:cNvSpPr>
          <p:nvPr>
            <p:ph type="dt" sz="half" idx="10"/>
          </p:nvPr>
        </p:nvSpPr>
        <p:spPr/>
        <p:txBody>
          <a:bodyPr/>
          <a:lstStyle/>
          <a:p>
            <a:r>
              <a:rPr lang="en-US" smtClean="0"/>
              <a:t>8/7/2015</a:t>
            </a:r>
            <a:endParaRPr lang="en-US"/>
          </a:p>
        </p:txBody>
      </p:sp>
      <p:sp>
        <p:nvSpPr>
          <p:cNvPr id="7" name="Footer Placeholder 6"/>
          <p:cNvSpPr>
            <a:spLocks noGrp="1"/>
          </p:cNvSpPr>
          <p:nvPr>
            <p:ph type="ftr" sz="quarter" idx="11"/>
          </p:nvPr>
        </p:nvSpPr>
        <p:spPr/>
        <p:txBody>
          <a:bodyPr/>
          <a:lstStyle/>
          <a:p>
            <a:r>
              <a:rPr lang="en-US" smtClean="0"/>
              <a:t>VPP SOPHIS prjekts Nr.2</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155246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5031</Words>
  <Application>Microsoft Office PowerPoint</Application>
  <PresentationFormat>On-screen Show (4:3)</PresentationFormat>
  <Paragraphs>560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Seminārs par VPP „SOPHIS”  2.projekta „Uz ontoloģijām balstītas tīmekļa videi pielāgotas zināšanu inženierijas tehnoloģijas”  1.posmā veiktajiem darbiem un iegūtajiem rezultātiem </vt:lpstr>
      <vt:lpstr>PowerPoint Presentation</vt:lpstr>
      <vt:lpstr>PowerPoint Presentation</vt:lpstr>
      <vt:lpstr>PowerPoint Presentation</vt:lpstr>
      <vt:lpstr>PowerPoint Presentation</vt:lpstr>
      <vt:lpstr>1. Uz ontoloģijām un tīmekļa tehnoloģijām balstītas grafiskas ātro vaicājumu valodas teorētisko pamatu izstrāde. </vt:lpstr>
      <vt:lpstr>PowerPoint Presentation</vt:lpstr>
      <vt:lpstr>PowerPoint Presentation</vt:lpstr>
      <vt:lpstr>PowerPoint Presentation</vt:lpstr>
      <vt:lpstr>2. Uz ontoloģijām, tīmekļa tehnoloģijām un kontrolētas dabīgās valodas balstītas ātro vaicājumu valodas, kas „pa tiešo” (bez programmētāja starpniecības) būs lietojama nozaru speciālistiem,  izstrāde.</vt:lpstr>
      <vt:lpstr>ER modelis – BKUS ārstam nesaprotams</vt:lpstr>
      <vt:lpstr>BKUS klīnisko datu ontoloģija - vārdnīca, ko ārsts saprot (zvaigznes formā)</vt:lpstr>
      <vt:lpstr>Vaicājuma piemērs</vt:lpstr>
      <vt:lpstr>PowerPoint Presentation</vt:lpstr>
      <vt:lpstr>Galvenie rezultāti:</vt:lpstr>
      <vt:lpstr>PowerPoint Presentation</vt:lpstr>
      <vt:lpstr>PowerPoint Presentation</vt:lpstr>
      <vt:lpstr>Piemēri:</vt:lpstr>
      <vt:lpstr>PowerPoint Presentation</vt:lpstr>
      <vt:lpstr>PowerPoint Presentation</vt:lpstr>
      <vt:lpstr>PowerPoint Presentation</vt:lpstr>
      <vt:lpstr>PowerPoint Presentation</vt:lpstr>
      <vt:lpstr>Query Comparison </vt:lpstr>
      <vt:lpstr>PowerPoint Presentation</vt:lpstr>
      <vt:lpstr>PowerPoint Presentation</vt:lpstr>
      <vt:lpstr>PowerPoint Presentation</vt:lpstr>
      <vt:lpstr>PowerPoint Presentation</vt:lpstr>
      <vt:lpstr>3. Grūti formalizējamu sistēmu tīmeklī balstītu modelēšanas rīku  būves metožu un tehnoloģiju izstrāde. </vt:lpstr>
      <vt:lpstr>PowerPoint Presentation</vt:lpstr>
      <vt:lpstr>PowerPoint Presentation</vt:lpstr>
      <vt:lpstr>PowerPoint Presentation</vt:lpstr>
      <vt:lpstr>Grafisku modelēšanas rīku būves platforma tīmeklī</vt:lpstr>
      <vt:lpstr>Izmantotās tehnoloģijas</vt:lpstr>
      <vt:lpstr>Konfigurācija</vt:lpstr>
      <vt:lpstr>Rīka piemērs I</vt:lpstr>
      <vt:lpstr>Rīka piemērs II</vt:lpstr>
      <vt:lpstr>4. Uz ontoloģijām balstītu saistīto datu tehnoloģiju izpēte e-pārvaldes un e-medicīnas lietojumiem.  </vt:lpstr>
      <vt:lpstr>Datu kopu kategorijas/Domēni</vt:lpstr>
      <vt:lpstr>LOD (Linked open data) cloud diagram (2014.08.30)</vt:lpstr>
      <vt:lpstr>LOD (Linked open data) cloud diagram (2014.08.30)</vt:lpstr>
      <vt:lpstr>Linked data piemērs</vt:lpstr>
      <vt:lpstr>Linked data piemērs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Seminārs VPP „SOPHIS”  2.projekta „Uz ontoloģijām balstītas tīmekļa videi pielāgotas zināšanu inženierijas tehnoloģijas” seminārs par projekta 1.posmā veiktajiem darbiem un iegūtajiem rezultātiem </dc:title>
  <dc:creator>JBarzdins</dc:creator>
  <cp:lastModifiedBy>JBarzdins</cp:lastModifiedBy>
  <cp:revision>63</cp:revision>
  <dcterms:created xsi:type="dcterms:W3CDTF">2006-08-16T00:00:00Z</dcterms:created>
  <dcterms:modified xsi:type="dcterms:W3CDTF">2015-07-10T13:29:38Z</dcterms:modified>
</cp:coreProperties>
</file>