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288" r:id="rId3"/>
    <p:sldId id="299" r:id="rId4"/>
    <p:sldId id="287" r:id="rId5"/>
    <p:sldId id="263" r:id="rId6"/>
    <p:sldId id="307" r:id="rId7"/>
    <p:sldId id="303" r:id="rId8"/>
    <p:sldId id="304" r:id="rId9"/>
    <p:sldId id="305" r:id="rId10"/>
    <p:sldId id="308" r:id="rId11"/>
    <p:sldId id="300" r:id="rId12"/>
    <p:sldId id="302" r:id="rId13"/>
    <p:sldId id="309" r:id="rId14"/>
    <p:sldId id="267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5CDC76-7B95-424A-92A3-B16A7363C7DB}">
          <p14:sldIdLst>
            <p14:sldId id="280"/>
            <p14:sldId id="288"/>
            <p14:sldId id="299"/>
            <p14:sldId id="287"/>
            <p14:sldId id="263"/>
            <p14:sldId id="307"/>
            <p14:sldId id="303"/>
            <p14:sldId id="304"/>
            <p14:sldId id="305"/>
            <p14:sldId id="308"/>
            <p14:sldId id="300"/>
            <p14:sldId id="302"/>
            <p14:sldId id="309"/>
            <p14:sldId id="267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EAEAEA"/>
    <a:srgbClr val="30664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2" autoAdjust="0"/>
    <p:restoredTop sz="99644" autoAdjust="0"/>
  </p:normalViewPr>
  <p:slideViewPr>
    <p:cSldViewPr snapToObjects="1">
      <p:cViewPr varScale="1">
        <p:scale>
          <a:sx n="72" d="100"/>
          <a:sy n="72" d="100"/>
        </p:scale>
        <p:origin x="14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1E7DB-F52F-4293-9EFF-315ED59C6F4B}" type="datetimeFigureOut">
              <a:rPr lang="lv-LV" smtClean="0"/>
              <a:pPr/>
              <a:t>29.11.2017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D9608-5802-4A38-A442-1F983A623CFB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1441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255D5-7B1E-493E-9495-FB897296AFA0}" type="datetimeFigureOut">
              <a:rPr lang="lv-LV" smtClean="0"/>
              <a:t>29.11.2017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F10D9-7B56-4DA0-A365-5869987B127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194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3628699-A792-4A91-AD28-22904E112F25}" type="slidenum">
              <a:rPr lang="en-US">
                <a:latin typeface="Calibri" pitchFamily="34" charset="0"/>
              </a:rPr>
              <a:pPr/>
              <a:t>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67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887F-6252-4AE4-AE9F-396FE1F993D5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Didzis</a:t>
            </a:r>
            <a:r>
              <a:rPr lang="en-US" dirty="0"/>
              <a:t> </a:t>
            </a:r>
            <a:r>
              <a:rPr lang="en-US" dirty="0" err="1"/>
              <a:t>Lapsa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CF65-5DD1-4CBB-B38B-A88FB3BD245C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E20B-1F43-44E2-89CE-96C3F01DA3E9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6A36-17BA-4717-BA04-E7D4AC72D8DD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6089" y="1417638"/>
            <a:ext cx="8251822" cy="0"/>
          </a:xfrm>
          <a:prstGeom prst="line">
            <a:avLst/>
          </a:prstGeom>
          <a:ln w="63500">
            <a:solidFill>
              <a:srgbClr val="306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C853-EE81-4874-9738-83E3D132349F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4ACB-967A-444D-9367-C1CC95FE1880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6089" y="1417638"/>
            <a:ext cx="8251822" cy="0"/>
          </a:xfrm>
          <a:prstGeom prst="line">
            <a:avLst/>
          </a:prstGeom>
          <a:ln w="63500">
            <a:solidFill>
              <a:srgbClr val="306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4457-EC29-46BB-A6F0-9BD1C3265AF7}" type="datetime1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6089" y="1417638"/>
            <a:ext cx="8251822" cy="0"/>
          </a:xfrm>
          <a:prstGeom prst="line">
            <a:avLst/>
          </a:prstGeom>
          <a:ln w="63500">
            <a:solidFill>
              <a:srgbClr val="306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9C376-5FE1-45EA-AE65-4664A123B1AD}" type="datetime1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6089" y="1417638"/>
            <a:ext cx="8251822" cy="0"/>
          </a:xfrm>
          <a:prstGeom prst="line">
            <a:avLst/>
          </a:prstGeom>
          <a:ln w="63500">
            <a:solidFill>
              <a:srgbClr val="306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9E46-B347-4D1D-959C-269FF246CA51}" type="datetime1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BD42-431D-4D94-B782-F2FA28428CF9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82AF-74B1-4CB5-8FC4-0C151EFDC7B1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>
            <a:fillRect/>
          </a:stretch>
        </p:blipFill>
        <p:spPr bwMode="auto">
          <a:xfrm>
            <a:off x="0" y="6029325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525" y="6439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F571F-F172-4D60-91C2-53714B516FC1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92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lv-LV" dirty="0"/>
              <a:t>Didzis Lapsa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3875" y="6439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r>
              <a:rPr lang="lv-LV" dirty="0"/>
              <a:t>/(#)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hails.pudzs@edi.l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3806915" y="3203975"/>
            <a:ext cx="526558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000" b="1" u="sng" dirty="0"/>
              <a:t>Didzis Lapsa</a:t>
            </a:r>
            <a:r>
              <a:rPr lang="lv-LV" sz="2000" b="1" dirty="0"/>
              <a:t>, Rihards Balass, Janis Judvaitis, and Krisjanis Nesenbergs </a:t>
            </a:r>
          </a:p>
          <a:p>
            <a:pPr eaLnBrk="1" hangingPunct="1"/>
            <a:r>
              <a:rPr lang="lv-LV" sz="1800" dirty="0"/>
              <a:t>Institute of Electronics and Computer Science</a:t>
            </a:r>
            <a:endParaRPr lang="en-US" sz="1800" dirty="0"/>
          </a:p>
          <a:p>
            <a:pPr eaLnBrk="1" hangingPunct="1"/>
            <a:r>
              <a:rPr lang="en-US" sz="1800" dirty="0" err="1"/>
              <a:t>Dz</a:t>
            </a:r>
            <a:r>
              <a:rPr lang="lv-LV" sz="1800" dirty="0"/>
              <a:t>ē</a:t>
            </a:r>
            <a:r>
              <a:rPr lang="en-US" sz="1800" dirty="0" err="1"/>
              <a:t>rbenes</a:t>
            </a:r>
            <a:r>
              <a:rPr lang="en-US" sz="1800" dirty="0"/>
              <a:t> </a:t>
            </a:r>
            <a:r>
              <a:rPr lang="lv-LV" sz="1800" dirty="0"/>
              <a:t>iela </a:t>
            </a:r>
            <a:r>
              <a:rPr lang="en-US" sz="1800" dirty="0"/>
              <a:t>14, R</a:t>
            </a:r>
            <a:r>
              <a:rPr lang="lv-LV" sz="1800" dirty="0"/>
              <a:t>ī</a:t>
            </a:r>
            <a:r>
              <a:rPr lang="en-US" sz="1800" dirty="0" err="1"/>
              <a:t>ga</a:t>
            </a:r>
            <a:r>
              <a:rPr lang="en-US" sz="1800" dirty="0"/>
              <a:t>, </a:t>
            </a:r>
            <a:r>
              <a:rPr lang="en-US" sz="1800" dirty="0" err="1"/>
              <a:t>Latvi</a:t>
            </a:r>
            <a:r>
              <a:rPr lang="lv-LV" sz="1800" dirty="0"/>
              <a:t>j</a:t>
            </a:r>
            <a:r>
              <a:rPr lang="en-US" sz="1800" dirty="0"/>
              <a:t>a</a:t>
            </a:r>
          </a:p>
          <a:p>
            <a:pPr eaLnBrk="1" hangingPunct="1"/>
            <a:r>
              <a:rPr lang="en-US" sz="1800" dirty="0"/>
              <a:t>e-</a:t>
            </a:r>
            <a:r>
              <a:rPr lang="lv-LV" sz="1800" dirty="0"/>
              <a:t>mail</a:t>
            </a:r>
            <a:r>
              <a:rPr lang="en-US" sz="1800" dirty="0"/>
              <a:t>: </a:t>
            </a:r>
            <a:r>
              <a:rPr lang="lv-LV" sz="1800" dirty="0">
                <a:hlinkClick r:id="rId3"/>
              </a:rPr>
              <a:t>didzis.lapsa</a:t>
            </a:r>
            <a:r>
              <a:rPr lang="en-US" sz="1800" dirty="0">
                <a:hlinkClick r:id="rId3"/>
              </a:rPr>
              <a:t>@edi.lv</a:t>
            </a:r>
            <a:endParaRPr lang="en-US" sz="1800" i="1" dirty="0"/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62770"/>
            <a:ext cx="27400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14400" y="2590800"/>
            <a:ext cx="7350125" cy="0"/>
          </a:xfrm>
          <a:prstGeom prst="line">
            <a:avLst/>
          </a:prstGeom>
          <a:ln w="57150">
            <a:solidFill>
              <a:srgbClr val="19680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27" name="Title 2"/>
          <p:cNvSpPr>
            <a:spLocks noGrp="1"/>
          </p:cNvSpPr>
          <p:nvPr>
            <p:ph type="ctrTitle"/>
          </p:nvPr>
        </p:nvSpPr>
        <p:spPr>
          <a:xfrm>
            <a:off x="381000" y="1044575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Measurement of current consumption in a wireless sensor network </a:t>
            </a:r>
            <a:r>
              <a:rPr lang="en-US" dirty="0" err="1"/>
              <a:t>TestBed</a:t>
            </a:r>
            <a:r>
              <a:rPr lang="en-US" dirty="0"/>
              <a:t> </a:t>
            </a:r>
            <a:endParaRPr lang="en-US" sz="4000" b="1" dirty="0"/>
          </a:p>
        </p:txBody>
      </p:sp>
      <p:pic>
        <p:nvPicPr>
          <p:cNvPr id="512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4457958"/>
            <a:ext cx="239236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9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5D23C87-CA7B-41CD-99C3-C7CC57F06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4" y="1489115"/>
            <a:ext cx="7965885" cy="31550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823455-2D19-4B96-BF20-423BB3A2F00E}"/>
              </a:ext>
            </a:extLst>
          </p:cNvPr>
          <p:cNvSpPr txBox="1"/>
          <p:nvPr/>
        </p:nvSpPr>
        <p:spPr>
          <a:xfrm>
            <a:off x="7571063" y="2379034"/>
            <a:ext cx="781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b="1" dirty="0"/>
              <a:t>UART- USB</a:t>
            </a:r>
            <a:endParaRPr lang="lv-LV" sz="1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455F6A-951C-4450-AD8C-0E9BC9907140}"/>
              </a:ext>
            </a:extLst>
          </p:cNvPr>
          <p:cNvSpPr/>
          <p:nvPr/>
        </p:nvSpPr>
        <p:spPr>
          <a:xfrm>
            <a:off x="0" y="1451379"/>
            <a:ext cx="9143999" cy="4407891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Noise in TB-adapter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CE045-F876-4371-ACFA-2B4CA157314B}"/>
              </a:ext>
            </a:extLst>
          </p:cNvPr>
          <p:cNvSpPr txBox="1"/>
          <p:nvPr/>
        </p:nvSpPr>
        <p:spPr>
          <a:xfrm>
            <a:off x="1331640" y="5859270"/>
            <a:ext cx="6691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Block diagram representation of the current sensing principle</a:t>
            </a:r>
            <a:endParaRPr lang="lv-LV" sz="20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08DC9E-4B72-4DBB-9564-11ABD517BF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91098"/>
            <a:ext cx="4778360" cy="2468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49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Measurement improvements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AF0CCB7-A0A1-4555-BFEE-29D07128E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86" y="1491001"/>
            <a:ext cx="6296498" cy="48241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FB06AC2-B94D-485E-839A-426A6A62B955}"/>
              </a:ext>
            </a:extLst>
          </p:cNvPr>
          <p:cNvSpPr txBox="1"/>
          <p:nvPr/>
        </p:nvSpPr>
        <p:spPr>
          <a:xfrm>
            <a:off x="76319" y="1799877"/>
            <a:ext cx="2454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Improvement 50% of</a:t>
            </a:r>
          </a:p>
          <a:p>
            <a:r>
              <a:rPr lang="lv-LV" dirty="0"/>
              <a:t> quality by adding noise </a:t>
            </a:r>
          </a:p>
          <a:p>
            <a:r>
              <a:rPr lang="lv-LV" dirty="0"/>
              <a:t>filters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950558-4F5C-43BE-952C-7D735594E099}"/>
              </a:ext>
            </a:extLst>
          </p:cNvPr>
          <p:cNvSpPr txBox="1"/>
          <p:nvPr/>
        </p:nvSpPr>
        <p:spPr>
          <a:xfrm>
            <a:off x="96903" y="2794101"/>
            <a:ext cx="2720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Side effect is measutred</a:t>
            </a:r>
          </a:p>
          <a:p>
            <a:r>
              <a:rPr lang="lv-LV" dirty="0"/>
              <a:t>value drift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9BA4E6-F14A-41FB-9974-0C83843B71AA}"/>
              </a:ext>
            </a:extLst>
          </p:cNvPr>
          <p:cNvSpPr txBox="1"/>
          <p:nvPr/>
        </p:nvSpPr>
        <p:spPr>
          <a:xfrm>
            <a:off x="2775713" y="152119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P(x)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AD63DF-361C-48C3-9FFE-C42DDB2C3F1D}"/>
              </a:ext>
            </a:extLst>
          </p:cNvPr>
          <p:cNvSpPr txBox="1"/>
          <p:nvPr/>
        </p:nvSpPr>
        <p:spPr>
          <a:xfrm>
            <a:off x="8596790" y="5945824"/>
            <a:ext cx="25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4F6CC31-1F26-4356-BE45-D502212E59D6}"/>
              </a:ext>
            </a:extLst>
          </p:cNvPr>
          <p:cNvSpPr/>
          <p:nvPr/>
        </p:nvSpPr>
        <p:spPr>
          <a:xfrm>
            <a:off x="5952292" y="5878316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11F4D0B-BB73-4DAE-857B-58A75CFC0FB9}"/>
              </a:ext>
            </a:extLst>
          </p:cNvPr>
          <p:cNvSpPr/>
          <p:nvPr/>
        </p:nvSpPr>
        <p:spPr>
          <a:xfrm>
            <a:off x="7050534" y="5878315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0EF012A-DFF4-4871-8A3A-9FE95A6024DC}"/>
              </a:ext>
            </a:extLst>
          </p:cNvPr>
          <p:cNvSpPr/>
          <p:nvPr/>
        </p:nvSpPr>
        <p:spPr>
          <a:xfrm>
            <a:off x="8551785" y="5872461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8AEC365-4018-4C07-AC4E-C8E6979E3D84}"/>
              </a:ext>
            </a:extLst>
          </p:cNvPr>
          <p:cNvSpPr/>
          <p:nvPr/>
        </p:nvSpPr>
        <p:spPr>
          <a:xfrm>
            <a:off x="5939411" y="1823022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D6E376B-C15B-48C8-919E-57D489C87EE0}"/>
              </a:ext>
            </a:extLst>
          </p:cNvPr>
          <p:cNvSpPr/>
          <p:nvPr/>
        </p:nvSpPr>
        <p:spPr>
          <a:xfrm>
            <a:off x="5247075" y="3293985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7CEF414-857B-4864-AC5B-9D9CC533D0CD}"/>
              </a:ext>
            </a:extLst>
          </p:cNvPr>
          <p:cNvSpPr/>
          <p:nvPr/>
        </p:nvSpPr>
        <p:spPr>
          <a:xfrm>
            <a:off x="5652120" y="3293985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CE9314A-FAA9-4974-BBC2-11FB9F3BD499}"/>
              </a:ext>
            </a:extLst>
          </p:cNvPr>
          <p:cNvSpPr/>
          <p:nvPr/>
        </p:nvSpPr>
        <p:spPr>
          <a:xfrm>
            <a:off x="6237185" y="3299881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CC3DE9E-9E1B-415B-9C38-90AA74D7A389}"/>
              </a:ext>
            </a:extLst>
          </p:cNvPr>
          <p:cNvSpPr/>
          <p:nvPr/>
        </p:nvSpPr>
        <p:spPr>
          <a:xfrm>
            <a:off x="6642230" y="3299881"/>
            <a:ext cx="135015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36866-8043-4BFA-A8A7-B96C472DD0D8}"/>
              </a:ext>
            </a:extLst>
          </p:cNvPr>
          <p:cNvSpPr txBox="1"/>
          <p:nvPr/>
        </p:nvSpPr>
        <p:spPr>
          <a:xfrm>
            <a:off x="-48483" y="3656975"/>
            <a:ext cx="284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Results before improvement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E31582-4A9D-4473-931F-970E9B896898}"/>
              </a:ext>
            </a:extLst>
          </p:cNvPr>
          <p:cNvSpPr txBox="1"/>
          <p:nvPr/>
        </p:nvSpPr>
        <p:spPr>
          <a:xfrm>
            <a:off x="-23296" y="4242850"/>
            <a:ext cx="267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Results after improvement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BE5306-AADE-4442-8353-19F56D2BCE86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794924" y="3429001"/>
            <a:ext cx="2317136" cy="412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17FDE7-22A5-4A77-BCF5-DCB11BBA5569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2654681" y="3903080"/>
            <a:ext cx="2952512" cy="5244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31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Data processing in TB-adapter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D99C2-4BD5-4D88-8591-F3CEA64E8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1" y="1588182"/>
            <a:ext cx="4291336" cy="2340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E23E32-9ABA-495D-A1A5-4FA487919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05" y="3892302"/>
            <a:ext cx="4860540" cy="24978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492AF2-2EBA-413C-B049-6046BED83B18}"/>
              </a:ext>
            </a:extLst>
          </p:cNvPr>
          <p:cNvSpPr txBox="1"/>
          <p:nvPr/>
        </p:nvSpPr>
        <p:spPr>
          <a:xfrm>
            <a:off x="4752020" y="1619508"/>
            <a:ext cx="360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Data processing to reduce the noice.</a:t>
            </a:r>
            <a:endParaRPr lang="en-GB" dirty="0"/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64F0C29F-F0CF-45A4-A740-505D1093D603}"/>
              </a:ext>
            </a:extLst>
          </p:cNvPr>
          <p:cNvSpPr/>
          <p:nvPr/>
        </p:nvSpPr>
        <p:spPr>
          <a:xfrm rot="18300860">
            <a:off x="5093286" y="1812511"/>
            <a:ext cx="900100" cy="24302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9FE73-626E-4110-B1C7-655B1C8386F4}"/>
              </a:ext>
            </a:extLst>
          </p:cNvPr>
          <p:cNvSpPr txBox="1"/>
          <p:nvPr/>
        </p:nvSpPr>
        <p:spPr>
          <a:xfrm>
            <a:off x="180219" y="4093463"/>
            <a:ext cx="391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Involves powerful system upgrades and more data saves in to 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745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60" y="274638"/>
            <a:ext cx="8229600" cy="1143000"/>
          </a:xfrm>
        </p:spPr>
        <p:txBody>
          <a:bodyPr/>
          <a:lstStyle/>
          <a:p>
            <a:r>
              <a:rPr lang="lv-LV" dirty="0"/>
              <a:t>TestBed architecture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947536" y="2348880"/>
            <a:ext cx="27323" cy="2146571"/>
          </a:xfrm>
          <a:prstGeom prst="straightConnector1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15" flipH="1">
            <a:off x="441068" y="4385315"/>
            <a:ext cx="1134150" cy="750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8" y="2795944"/>
            <a:ext cx="1022398" cy="373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5" y="3301632"/>
            <a:ext cx="1106026" cy="907778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84933" y="1486468"/>
            <a:ext cx="1530170" cy="81009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" name="Picture 3" descr="C:\Users\Edi_DL\Desktop\Darbs\EDI 07.09.2015_prezentācija\Pārtaisītās B\EDI-2015-07-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14" y="2596050"/>
            <a:ext cx="3599852" cy="193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13"/>
          <p:cNvSpPr/>
          <p:nvPr/>
        </p:nvSpPr>
        <p:spPr>
          <a:xfrm>
            <a:off x="1492560" y="4123300"/>
            <a:ext cx="1975969" cy="861060"/>
          </a:xfrm>
          <a:custGeom>
            <a:avLst/>
            <a:gdLst>
              <a:gd name="connsiteX0" fmla="*/ 0 w 1752600"/>
              <a:gd name="connsiteY0" fmla="*/ 861060 h 861060"/>
              <a:gd name="connsiteX1" fmla="*/ 723900 w 1752600"/>
              <a:gd name="connsiteY1" fmla="*/ 640080 h 861060"/>
              <a:gd name="connsiteX2" fmla="*/ 1752600 w 1752600"/>
              <a:gd name="connsiteY2" fmla="*/ 0 h 86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2600" h="861060">
                <a:moveTo>
                  <a:pt x="0" y="861060"/>
                </a:moveTo>
                <a:cubicBezTo>
                  <a:pt x="215900" y="822325"/>
                  <a:pt x="431800" y="783590"/>
                  <a:pt x="723900" y="640080"/>
                </a:cubicBezTo>
                <a:cubicBezTo>
                  <a:pt x="1016000" y="496570"/>
                  <a:pt x="1384300" y="248285"/>
                  <a:pt x="1752600" y="0"/>
                </a:cubicBezTo>
              </a:path>
            </a:pathLst>
          </a:cu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Freeform 15"/>
          <p:cNvSpPr/>
          <p:nvPr/>
        </p:nvSpPr>
        <p:spPr>
          <a:xfrm>
            <a:off x="1524000" y="3360388"/>
            <a:ext cx="2293620" cy="304832"/>
          </a:xfrm>
          <a:custGeom>
            <a:avLst/>
            <a:gdLst>
              <a:gd name="connsiteX0" fmla="*/ 0 w 2293620"/>
              <a:gd name="connsiteY0" fmla="*/ 289592 h 304832"/>
              <a:gd name="connsiteX1" fmla="*/ 769620 w 2293620"/>
              <a:gd name="connsiteY1" fmla="*/ 32 h 304832"/>
              <a:gd name="connsiteX2" fmla="*/ 2293620 w 2293620"/>
              <a:gd name="connsiteY2" fmla="*/ 304832 h 30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3620" h="304832">
                <a:moveTo>
                  <a:pt x="0" y="289592"/>
                </a:moveTo>
                <a:cubicBezTo>
                  <a:pt x="193675" y="143542"/>
                  <a:pt x="387350" y="-2508"/>
                  <a:pt x="769620" y="32"/>
                </a:cubicBezTo>
                <a:cubicBezTo>
                  <a:pt x="1151890" y="2572"/>
                  <a:pt x="1722755" y="153702"/>
                  <a:pt x="2293620" y="304832"/>
                </a:cubicBezTo>
              </a:path>
            </a:pathLst>
          </a:cu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Freeform 17"/>
          <p:cNvSpPr/>
          <p:nvPr/>
        </p:nvSpPr>
        <p:spPr>
          <a:xfrm>
            <a:off x="1379220" y="2162144"/>
            <a:ext cx="3756660" cy="642016"/>
          </a:xfrm>
          <a:custGeom>
            <a:avLst/>
            <a:gdLst>
              <a:gd name="connsiteX0" fmla="*/ 0 w 3756660"/>
              <a:gd name="connsiteY0" fmla="*/ 642016 h 642016"/>
              <a:gd name="connsiteX1" fmla="*/ 1943100 w 3756660"/>
              <a:gd name="connsiteY1" fmla="*/ 1936 h 642016"/>
              <a:gd name="connsiteX2" fmla="*/ 3756660 w 3756660"/>
              <a:gd name="connsiteY2" fmla="*/ 481996 h 64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6660" h="642016">
                <a:moveTo>
                  <a:pt x="0" y="642016"/>
                </a:moveTo>
                <a:cubicBezTo>
                  <a:pt x="658495" y="335311"/>
                  <a:pt x="1316990" y="28606"/>
                  <a:pt x="1943100" y="1936"/>
                </a:cubicBezTo>
                <a:cubicBezTo>
                  <a:pt x="2569210" y="-24734"/>
                  <a:pt x="3162935" y="228631"/>
                  <a:pt x="3756660" y="481996"/>
                </a:cubicBezTo>
              </a:path>
            </a:pathLst>
          </a:cu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TextBox 18"/>
          <p:cNvSpPr txBox="1"/>
          <p:nvPr/>
        </p:nvSpPr>
        <p:spPr>
          <a:xfrm>
            <a:off x="6462210" y="1628800"/>
            <a:ext cx="23852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Workstation</a:t>
            </a:r>
            <a:r>
              <a:rPr lang="lv-LV" dirty="0"/>
              <a:t> </a:t>
            </a:r>
          </a:p>
          <a:p>
            <a:r>
              <a:rPr lang="lv-LV" sz="1400" dirty="0"/>
              <a:t>consists of router, TestBed adapter and sensor node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31567" y="1474221"/>
            <a:ext cx="23852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Power Over Ethernet (POE) splitter, sepatertes Power from Ethernet</a:t>
            </a:r>
            <a:endParaRPr lang="lv-LV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0148" y="1449261"/>
            <a:ext cx="18452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Workstation is powered by power over ethernet.</a:t>
            </a:r>
          </a:p>
        </p:txBody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67B72E86-C3BF-4493-A430-7C58E3A5BEB8}"/>
              </a:ext>
            </a:extLst>
          </p:cNvPr>
          <p:cNvSpPr/>
          <p:nvPr/>
        </p:nvSpPr>
        <p:spPr>
          <a:xfrm rot="4650365">
            <a:off x="3822818" y="2051265"/>
            <a:ext cx="1281447" cy="321807"/>
          </a:xfrm>
          <a:custGeom>
            <a:avLst/>
            <a:gdLst>
              <a:gd name="connsiteX0" fmla="*/ 0 w 2293620"/>
              <a:gd name="connsiteY0" fmla="*/ 289592 h 304832"/>
              <a:gd name="connsiteX1" fmla="*/ 769620 w 2293620"/>
              <a:gd name="connsiteY1" fmla="*/ 32 h 304832"/>
              <a:gd name="connsiteX2" fmla="*/ 2293620 w 2293620"/>
              <a:gd name="connsiteY2" fmla="*/ 304832 h 30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3620" h="304832">
                <a:moveTo>
                  <a:pt x="0" y="289592"/>
                </a:moveTo>
                <a:cubicBezTo>
                  <a:pt x="193675" y="143542"/>
                  <a:pt x="387350" y="-2508"/>
                  <a:pt x="769620" y="32"/>
                </a:cubicBezTo>
                <a:cubicBezTo>
                  <a:pt x="1151890" y="2572"/>
                  <a:pt x="1722755" y="153702"/>
                  <a:pt x="2293620" y="304832"/>
                </a:cubicBezTo>
              </a:path>
            </a:pathLst>
          </a:cu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08301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60" y="274638"/>
            <a:ext cx="8229600" cy="1143000"/>
          </a:xfrm>
        </p:spPr>
        <p:txBody>
          <a:bodyPr/>
          <a:lstStyle/>
          <a:p>
            <a:r>
              <a:rPr lang="lv-LV" dirty="0"/>
              <a:t>TestBed architecture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pic>
        <p:nvPicPr>
          <p:cNvPr id="9" name="Picture 3" descr="C:\Users\Edi_DL\Desktop\Darbs\EDI 07.09.2015_prezentācija\Pārtaisītās B\EDI-2015-07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0" y="1853825"/>
            <a:ext cx="3599852" cy="193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430" y="1628800"/>
            <a:ext cx="5130570" cy="29658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35" y="1628800"/>
            <a:ext cx="5130570" cy="2965844"/>
          </a:xfrm>
          <a:prstGeom prst="rect">
            <a:avLst/>
          </a:prstGeom>
          <a:ln w="19050">
            <a:tailEnd type="triangle"/>
          </a:ln>
        </p:spPr>
      </p:pic>
      <p:sp>
        <p:nvSpPr>
          <p:cNvPr id="10" name="Freeform 9"/>
          <p:cNvSpPr/>
          <p:nvPr/>
        </p:nvSpPr>
        <p:spPr>
          <a:xfrm>
            <a:off x="3474720" y="2821285"/>
            <a:ext cx="1421767" cy="434423"/>
          </a:xfrm>
          <a:custGeom>
            <a:avLst/>
            <a:gdLst>
              <a:gd name="connsiteX0" fmla="*/ 0 w 1421767"/>
              <a:gd name="connsiteY0" fmla="*/ 388620 h 434423"/>
              <a:gd name="connsiteX1" fmla="*/ 868680 w 1421767"/>
              <a:gd name="connsiteY1" fmla="*/ 403860 h 434423"/>
              <a:gd name="connsiteX2" fmla="*/ 1386840 w 1421767"/>
              <a:gd name="connsiteY2" fmla="*/ 38100 h 434423"/>
              <a:gd name="connsiteX3" fmla="*/ 1379220 w 1421767"/>
              <a:gd name="connsiteY3" fmla="*/ 38100 h 434423"/>
              <a:gd name="connsiteX4" fmla="*/ 1417320 w 1421767"/>
              <a:gd name="connsiteY4" fmla="*/ 0 h 43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767" h="434423">
                <a:moveTo>
                  <a:pt x="0" y="388620"/>
                </a:moveTo>
                <a:cubicBezTo>
                  <a:pt x="318770" y="425450"/>
                  <a:pt x="637540" y="462280"/>
                  <a:pt x="868680" y="403860"/>
                </a:cubicBezTo>
                <a:cubicBezTo>
                  <a:pt x="1099820" y="345440"/>
                  <a:pt x="1301750" y="99060"/>
                  <a:pt x="1386840" y="38100"/>
                </a:cubicBezTo>
                <a:cubicBezTo>
                  <a:pt x="1471930" y="-22860"/>
                  <a:pt x="1374140" y="44450"/>
                  <a:pt x="1379220" y="38100"/>
                </a:cubicBezTo>
                <a:cubicBezTo>
                  <a:pt x="1384300" y="31750"/>
                  <a:pt x="1400810" y="15875"/>
                  <a:pt x="1417320" y="0"/>
                </a:cubicBezTo>
              </a:path>
            </a:pathLst>
          </a:custGeom>
          <a:ln w="1905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Freeform 10"/>
          <p:cNvSpPr/>
          <p:nvPr/>
        </p:nvSpPr>
        <p:spPr>
          <a:xfrm>
            <a:off x="3474720" y="2895600"/>
            <a:ext cx="2423160" cy="359372"/>
          </a:xfrm>
          <a:custGeom>
            <a:avLst/>
            <a:gdLst>
              <a:gd name="connsiteX0" fmla="*/ 0 w 2423160"/>
              <a:gd name="connsiteY0" fmla="*/ 342900 h 359372"/>
              <a:gd name="connsiteX1" fmla="*/ 1440180 w 2423160"/>
              <a:gd name="connsiteY1" fmla="*/ 320040 h 359372"/>
              <a:gd name="connsiteX2" fmla="*/ 2423160 w 2423160"/>
              <a:gd name="connsiteY2" fmla="*/ 0 h 35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3160" h="359372">
                <a:moveTo>
                  <a:pt x="0" y="342900"/>
                </a:moveTo>
                <a:cubicBezTo>
                  <a:pt x="518160" y="360045"/>
                  <a:pt x="1036320" y="377190"/>
                  <a:pt x="1440180" y="320040"/>
                </a:cubicBezTo>
                <a:cubicBezTo>
                  <a:pt x="1844040" y="262890"/>
                  <a:pt x="2133600" y="131445"/>
                  <a:pt x="2423160" y="0"/>
                </a:cubicBezTo>
              </a:path>
            </a:pathLst>
          </a:custGeom>
          <a:ln w="1905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Freeform 11"/>
          <p:cNvSpPr/>
          <p:nvPr/>
        </p:nvSpPr>
        <p:spPr>
          <a:xfrm>
            <a:off x="3482340" y="3246120"/>
            <a:ext cx="815340" cy="647700"/>
          </a:xfrm>
          <a:custGeom>
            <a:avLst/>
            <a:gdLst>
              <a:gd name="connsiteX0" fmla="*/ 0 w 815340"/>
              <a:gd name="connsiteY0" fmla="*/ 0 h 647700"/>
              <a:gd name="connsiteX1" fmla="*/ 556260 w 815340"/>
              <a:gd name="connsiteY1" fmla="*/ 152400 h 647700"/>
              <a:gd name="connsiteX2" fmla="*/ 815340 w 815340"/>
              <a:gd name="connsiteY2" fmla="*/ 624840 h 647700"/>
              <a:gd name="connsiteX3" fmla="*/ 815340 w 815340"/>
              <a:gd name="connsiteY3" fmla="*/ 624840 h 647700"/>
              <a:gd name="connsiteX4" fmla="*/ 815340 w 815340"/>
              <a:gd name="connsiteY4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340" h="647700">
                <a:moveTo>
                  <a:pt x="0" y="0"/>
                </a:moveTo>
                <a:cubicBezTo>
                  <a:pt x="210185" y="24130"/>
                  <a:pt x="420370" y="48260"/>
                  <a:pt x="556260" y="152400"/>
                </a:cubicBezTo>
                <a:cubicBezTo>
                  <a:pt x="692150" y="256540"/>
                  <a:pt x="815340" y="624840"/>
                  <a:pt x="815340" y="624840"/>
                </a:cubicBezTo>
                <a:lnTo>
                  <a:pt x="815340" y="624840"/>
                </a:lnTo>
                <a:lnTo>
                  <a:pt x="815340" y="647700"/>
                </a:lnTo>
              </a:path>
            </a:pathLst>
          </a:custGeom>
          <a:ln w="1905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4"/>
          <p:cNvSpPr txBox="1"/>
          <p:nvPr/>
        </p:nvSpPr>
        <p:spPr>
          <a:xfrm>
            <a:off x="482860" y="4059070"/>
            <a:ext cx="269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40 workstations are placed across seven floars.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6615" y="5139190"/>
            <a:ext cx="3645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We have a working WSN architecture and we can access local network through internet, program, reprogram and test senssor nodes. Collect and process data.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7055" y="4937230"/>
            <a:ext cx="3150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have </a:t>
            </a:r>
            <a:r>
              <a:rPr lang="en-US" sz="1600" dirty="0" err="1"/>
              <a:t>plast</a:t>
            </a:r>
            <a:r>
              <a:rPr lang="en-US" sz="1600" dirty="0"/>
              <a:t> 90 workstations </a:t>
            </a:r>
            <a:r>
              <a:rPr lang="en-US" sz="1600" dirty="0" err="1"/>
              <a:t>acros</a:t>
            </a:r>
            <a:r>
              <a:rPr lang="en-US" sz="1600" dirty="0"/>
              <a:t> 7 floors, but 10 are placed out of building. To imitate real-word environment</a:t>
            </a:r>
            <a:r>
              <a:rPr lang="en-US" dirty="0"/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5358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6000" dirty="0"/>
              <a:t>Thanks for Your attention.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</p:spTree>
    <p:extLst>
      <p:ext uri="{BB962C8B-B14F-4D97-AF65-F5344CB8AC3E}">
        <p14:creationId xmlns:p14="http://schemas.microsoft.com/office/powerpoint/2010/main" val="409746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7" y="228600"/>
            <a:ext cx="8229600" cy="1143000"/>
          </a:xfrm>
        </p:spPr>
        <p:txBody>
          <a:bodyPr/>
          <a:lstStyle/>
          <a:p>
            <a:r>
              <a:rPr lang="lv-LV" dirty="0"/>
              <a:t>Wireless Sensor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b="20660"/>
          <a:stretch>
            <a:fillRect/>
          </a:stretch>
        </p:blipFill>
        <p:spPr bwMode="auto">
          <a:xfrm>
            <a:off x="0" y="2951065"/>
            <a:ext cx="6436257" cy="307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 l="2559" b="206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50" y="1510815"/>
            <a:ext cx="3514725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52" y="3266742"/>
            <a:ext cx="106203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83" y="2348880"/>
            <a:ext cx="13493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" name="Group 14"/>
          <p:cNvGrpSpPr>
            <a:grpSpLocks/>
          </p:cNvGrpSpPr>
          <p:nvPr/>
        </p:nvGrpSpPr>
        <p:grpSpPr bwMode="auto">
          <a:xfrm>
            <a:off x="4662010" y="3517567"/>
            <a:ext cx="781050" cy="666750"/>
            <a:chOff x="4789" y="1036"/>
            <a:chExt cx="492" cy="420"/>
          </a:xfrm>
        </p:grpSpPr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4789" y="1036"/>
              <a:ext cx="493" cy="421"/>
            </a:xfrm>
            <a:prstGeom prst="ellipse">
              <a:avLst/>
            </a:prstGeom>
            <a:noFill/>
            <a:ln w="7632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4789" y="1036"/>
              <a:ext cx="493" cy="421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7452320" y="1510816"/>
            <a:ext cx="781050" cy="666750"/>
            <a:chOff x="4789" y="1036"/>
            <a:chExt cx="492" cy="420"/>
          </a:xfrm>
        </p:grpSpPr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4789" y="1036"/>
              <a:ext cx="493" cy="421"/>
            </a:xfrm>
            <a:prstGeom prst="ellipse">
              <a:avLst/>
            </a:prstGeom>
            <a:noFill/>
            <a:ln w="7632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4789" y="1036"/>
              <a:ext cx="493" cy="421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</p:grpSp>
      <p:grpSp>
        <p:nvGrpSpPr>
          <p:cNvPr id="37" name="Group 14"/>
          <p:cNvGrpSpPr>
            <a:grpSpLocks/>
          </p:cNvGrpSpPr>
          <p:nvPr/>
        </p:nvGrpSpPr>
        <p:grpSpPr bwMode="auto">
          <a:xfrm>
            <a:off x="3154650" y="3536920"/>
            <a:ext cx="781050" cy="666750"/>
            <a:chOff x="4789" y="1036"/>
            <a:chExt cx="492" cy="420"/>
          </a:xfrm>
        </p:grpSpPr>
        <p:sp>
          <p:nvSpPr>
            <p:cNvPr id="38" name="Oval 15"/>
            <p:cNvSpPr>
              <a:spLocks noChangeArrowheads="1"/>
            </p:cNvSpPr>
            <p:nvPr/>
          </p:nvSpPr>
          <p:spPr bwMode="auto">
            <a:xfrm>
              <a:off x="4789" y="1036"/>
              <a:ext cx="493" cy="421"/>
            </a:xfrm>
            <a:prstGeom prst="ellipse">
              <a:avLst/>
            </a:prstGeom>
            <a:noFill/>
            <a:ln w="7632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39" name="Oval 16"/>
            <p:cNvSpPr>
              <a:spLocks noChangeArrowheads="1"/>
            </p:cNvSpPr>
            <p:nvPr/>
          </p:nvSpPr>
          <p:spPr bwMode="auto">
            <a:xfrm>
              <a:off x="4789" y="1036"/>
              <a:ext cx="493" cy="421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</p:grpSp>
      <p:grpSp>
        <p:nvGrpSpPr>
          <p:cNvPr id="40" name="Group 14"/>
          <p:cNvGrpSpPr>
            <a:grpSpLocks/>
          </p:cNvGrpSpPr>
          <p:nvPr/>
        </p:nvGrpSpPr>
        <p:grpSpPr bwMode="auto">
          <a:xfrm>
            <a:off x="1646675" y="3584062"/>
            <a:ext cx="781050" cy="666750"/>
            <a:chOff x="4789" y="1036"/>
            <a:chExt cx="492" cy="420"/>
          </a:xfrm>
        </p:grpSpPr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4789" y="1036"/>
              <a:ext cx="493" cy="421"/>
            </a:xfrm>
            <a:prstGeom prst="ellipse">
              <a:avLst/>
            </a:prstGeom>
            <a:noFill/>
            <a:ln w="7632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42" name="Oval 16"/>
            <p:cNvSpPr>
              <a:spLocks noChangeArrowheads="1"/>
            </p:cNvSpPr>
            <p:nvPr/>
          </p:nvSpPr>
          <p:spPr bwMode="auto">
            <a:xfrm>
              <a:off x="4789" y="1036"/>
              <a:ext cx="493" cy="421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6654" y="1510816"/>
            <a:ext cx="4794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nodes are measuring intensity of sunlight</a:t>
            </a:r>
            <a:endParaRPr lang="lv-LV" dirty="0"/>
          </a:p>
        </p:txBody>
      </p:sp>
      <p:grpSp>
        <p:nvGrpSpPr>
          <p:cNvPr id="49" name="Group 48"/>
          <p:cNvGrpSpPr/>
          <p:nvPr/>
        </p:nvGrpSpPr>
        <p:grpSpPr>
          <a:xfrm rot="504892">
            <a:off x="2050332" y="3253338"/>
            <a:ext cx="1085610" cy="335551"/>
            <a:chOff x="1196625" y="2033845"/>
            <a:chExt cx="1710190" cy="565860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196625" y="2179154"/>
              <a:ext cx="990110" cy="420551"/>
            </a:xfrm>
            <a:prstGeom prst="line">
              <a:avLst/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736685" y="2179154"/>
              <a:ext cx="450050" cy="325124"/>
            </a:xfrm>
            <a:prstGeom prst="line">
              <a:avLst/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736685" y="2033845"/>
              <a:ext cx="1170130" cy="470433"/>
            </a:xfrm>
            <a:prstGeom prst="line">
              <a:avLst/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 rot="504892">
            <a:off x="3709035" y="2944550"/>
            <a:ext cx="1318261" cy="452767"/>
            <a:chOff x="1196625" y="2033845"/>
            <a:chExt cx="1710190" cy="565860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1196625" y="2179154"/>
              <a:ext cx="990110" cy="420551"/>
            </a:xfrm>
            <a:prstGeom prst="line">
              <a:avLst/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736685" y="2179154"/>
              <a:ext cx="450050" cy="325124"/>
            </a:xfrm>
            <a:prstGeom prst="line">
              <a:avLst/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736685" y="2033845"/>
              <a:ext cx="1170130" cy="470433"/>
            </a:xfrm>
            <a:prstGeom prst="line">
              <a:avLst/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 rot="504892">
            <a:off x="5821638" y="1968821"/>
            <a:ext cx="1425121" cy="1068972"/>
            <a:chOff x="1196625" y="2033845"/>
            <a:chExt cx="1710190" cy="565860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1196625" y="2179154"/>
              <a:ext cx="990110" cy="420551"/>
            </a:xfrm>
            <a:prstGeom prst="line">
              <a:avLst/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736685" y="2179154"/>
              <a:ext cx="450050" cy="325124"/>
            </a:xfrm>
            <a:prstGeom prst="line">
              <a:avLst/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736685" y="2033845"/>
              <a:ext cx="1170130" cy="470433"/>
            </a:xfrm>
            <a:prstGeom prst="line">
              <a:avLst/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40174" y="2231096"/>
            <a:ext cx="1185174" cy="737218"/>
            <a:chOff x="638890" y="4871715"/>
            <a:chExt cx="2612467" cy="1450468"/>
          </a:xfrm>
        </p:grpSpPr>
        <p:grpSp>
          <p:nvGrpSpPr>
            <p:cNvPr id="66" name="Group 65"/>
            <p:cNvGrpSpPr/>
            <p:nvPr/>
          </p:nvGrpSpPr>
          <p:grpSpPr>
            <a:xfrm rot="3344812">
              <a:off x="899054" y="4611551"/>
              <a:ext cx="784817" cy="1305145"/>
              <a:chOff x="5364961" y="4194084"/>
              <a:chExt cx="784817" cy="1305145"/>
            </a:xfrm>
          </p:grpSpPr>
          <p:sp>
            <p:nvSpPr>
              <p:cNvPr id="68" name="Arc 67"/>
              <p:cNvSpPr/>
              <p:nvPr/>
            </p:nvSpPr>
            <p:spPr>
              <a:xfrm>
                <a:off x="5819201" y="4464113"/>
                <a:ext cx="330577" cy="765085"/>
              </a:xfrm>
              <a:prstGeom prst="arc">
                <a:avLst>
                  <a:gd name="adj1" fmla="val 6119632"/>
                  <a:gd name="adj2" fmla="val 15586114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lv-LV" sz="1600"/>
              </a:p>
            </p:txBody>
          </p:sp>
          <p:sp>
            <p:nvSpPr>
              <p:cNvPr id="69" name="Arc 68"/>
              <p:cNvSpPr/>
              <p:nvPr/>
            </p:nvSpPr>
            <p:spPr>
              <a:xfrm>
                <a:off x="5592081" y="4329100"/>
                <a:ext cx="335106" cy="1035114"/>
              </a:xfrm>
              <a:prstGeom prst="arc">
                <a:avLst>
                  <a:gd name="adj1" fmla="val 5875933"/>
                  <a:gd name="adj2" fmla="val 1595014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lv-LV" sz="1600"/>
              </a:p>
            </p:txBody>
          </p:sp>
          <p:sp>
            <p:nvSpPr>
              <p:cNvPr id="70" name="Arc 69"/>
              <p:cNvSpPr/>
              <p:nvPr/>
            </p:nvSpPr>
            <p:spPr>
              <a:xfrm>
                <a:off x="5364961" y="4194084"/>
                <a:ext cx="454240" cy="1305145"/>
              </a:xfrm>
              <a:prstGeom prst="arc">
                <a:avLst>
                  <a:gd name="adj1" fmla="val 5771107"/>
                  <a:gd name="adj2" fmla="val 15797961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lv-LV" sz="1600"/>
              </a:p>
            </p:txBody>
          </p:sp>
        </p:grp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615" y="5346325"/>
              <a:ext cx="2144742" cy="975858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2576736" y="2231096"/>
            <a:ext cx="1185174" cy="737218"/>
            <a:chOff x="638890" y="4871715"/>
            <a:chExt cx="2612467" cy="1450468"/>
          </a:xfrm>
        </p:grpSpPr>
        <p:grpSp>
          <p:nvGrpSpPr>
            <p:cNvPr id="79" name="Group 78"/>
            <p:cNvGrpSpPr/>
            <p:nvPr/>
          </p:nvGrpSpPr>
          <p:grpSpPr>
            <a:xfrm rot="3344812">
              <a:off x="899054" y="4611551"/>
              <a:ext cx="784817" cy="1305145"/>
              <a:chOff x="5364961" y="4194084"/>
              <a:chExt cx="784817" cy="1305145"/>
            </a:xfrm>
          </p:grpSpPr>
          <p:sp>
            <p:nvSpPr>
              <p:cNvPr id="81" name="Arc 80"/>
              <p:cNvSpPr/>
              <p:nvPr/>
            </p:nvSpPr>
            <p:spPr>
              <a:xfrm>
                <a:off x="5819201" y="4464113"/>
                <a:ext cx="330577" cy="765085"/>
              </a:xfrm>
              <a:prstGeom prst="arc">
                <a:avLst>
                  <a:gd name="adj1" fmla="val 6119632"/>
                  <a:gd name="adj2" fmla="val 15586114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lv-LV" sz="1600"/>
              </a:p>
            </p:txBody>
          </p:sp>
          <p:sp>
            <p:nvSpPr>
              <p:cNvPr id="82" name="Arc 81"/>
              <p:cNvSpPr/>
              <p:nvPr/>
            </p:nvSpPr>
            <p:spPr>
              <a:xfrm>
                <a:off x="5592081" y="4329100"/>
                <a:ext cx="335106" cy="1035114"/>
              </a:xfrm>
              <a:prstGeom prst="arc">
                <a:avLst>
                  <a:gd name="adj1" fmla="val 5875933"/>
                  <a:gd name="adj2" fmla="val 1595014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lv-LV" sz="1600"/>
              </a:p>
            </p:txBody>
          </p:sp>
          <p:sp>
            <p:nvSpPr>
              <p:cNvPr id="83" name="Arc 82"/>
              <p:cNvSpPr/>
              <p:nvPr/>
            </p:nvSpPr>
            <p:spPr>
              <a:xfrm>
                <a:off x="5364961" y="4194084"/>
                <a:ext cx="454240" cy="1305145"/>
              </a:xfrm>
              <a:prstGeom prst="arc">
                <a:avLst>
                  <a:gd name="adj1" fmla="val 5771107"/>
                  <a:gd name="adj2" fmla="val 15797961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lv-LV" sz="1600"/>
              </a:p>
            </p:txBody>
          </p:sp>
        </p:grp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615" y="5346325"/>
              <a:ext cx="2144742" cy="975858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4466946" y="2231096"/>
            <a:ext cx="1185174" cy="737218"/>
            <a:chOff x="638890" y="4871715"/>
            <a:chExt cx="2612467" cy="1450468"/>
          </a:xfrm>
        </p:grpSpPr>
        <p:grpSp>
          <p:nvGrpSpPr>
            <p:cNvPr id="85" name="Group 84"/>
            <p:cNvGrpSpPr/>
            <p:nvPr/>
          </p:nvGrpSpPr>
          <p:grpSpPr>
            <a:xfrm rot="3344812">
              <a:off x="899054" y="4611551"/>
              <a:ext cx="784817" cy="1305145"/>
              <a:chOff x="5364961" y="4194084"/>
              <a:chExt cx="784817" cy="1305145"/>
            </a:xfrm>
          </p:grpSpPr>
          <p:sp>
            <p:nvSpPr>
              <p:cNvPr id="87" name="Arc 86"/>
              <p:cNvSpPr/>
              <p:nvPr/>
            </p:nvSpPr>
            <p:spPr>
              <a:xfrm>
                <a:off x="5819201" y="4464113"/>
                <a:ext cx="330577" cy="765085"/>
              </a:xfrm>
              <a:prstGeom prst="arc">
                <a:avLst>
                  <a:gd name="adj1" fmla="val 6119632"/>
                  <a:gd name="adj2" fmla="val 15586114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lv-LV" sz="1600"/>
              </a:p>
            </p:txBody>
          </p:sp>
          <p:sp>
            <p:nvSpPr>
              <p:cNvPr id="88" name="Arc 87"/>
              <p:cNvSpPr/>
              <p:nvPr/>
            </p:nvSpPr>
            <p:spPr>
              <a:xfrm>
                <a:off x="5592081" y="4329100"/>
                <a:ext cx="335106" cy="1035114"/>
              </a:xfrm>
              <a:prstGeom prst="arc">
                <a:avLst>
                  <a:gd name="adj1" fmla="val 5875933"/>
                  <a:gd name="adj2" fmla="val 15950143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lv-LV" sz="1600"/>
              </a:p>
            </p:txBody>
          </p:sp>
          <p:sp>
            <p:nvSpPr>
              <p:cNvPr id="89" name="Arc 88"/>
              <p:cNvSpPr/>
              <p:nvPr/>
            </p:nvSpPr>
            <p:spPr>
              <a:xfrm>
                <a:off x="5364961" y="4194084"/>
                <a:ext cx="454240" cy="1305145"/>
              </a:xfrm>
              <a:prstGeom prst="arc">
                <a:avLst>
                  <a:gd name="adj1" fmla="val 5771107"/>
                  <a:gd name="adj2" fmla="val 15797961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lv-LV" sz="1600"/>
              </a:p>
            </p:txBody>
          </p:sp>
        </p:grp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615" y="5346325"/>
              <a:ext cx="2144742" cy="975858"/>
            </a:xfrm>
            <a:prstGeom prst="rect">
              <a:avLst/>
            </a:prstGeom>
          </p:spPr>
        </p:pic>
      </p:grpSp>
      <p:cxnSp>
        <p:nvCxnSpPr>
          <p:cNvPr id="90" name="Straight Arrow Connector 89"/>
          <p:cNvCxnSpPr/>
          <p:nvPr/>
        </p:nvCxnSpPr>
        <p:spPr>
          <a:xfrm>
            <a:off x="1151620" y="3026465"/>
            <a:ext cx="585065" cy="5575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3390468" y="2951065"/>
            <a:ext cx="56407" cy="3835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5412662" y="2927606"/>
            <a:ext cx="104443" cy="4069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976863" y="1660319"/>
            <a:ext cx="131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solidFill>
                  <a:schemeClr val="bg1"/>
                </a:solidFill>
              </a:rPr>
              <a:t>Base station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8078" y="2948552"/>
            <a:ext cx="217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" b="1" dirty="0"/>
              <a:t>( ( ( Wireless comunication ) ) )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0775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60" y="274638"/>
            <a:ext cx="8229600" cy="1143000"/>
          </a:xfrm>
        </p:spPr>
        <p:txBody>
          <a:bodyPr/>
          <a:lstStyle/>
          <a:p>
            <a:r>
              <a:rPr lang="lv-LV" dirty="0"/>
              <a:t>TestBed architecture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947536" y="2348880"/>
            <a:ext cx="27323" cy="2146571"/>
          </a:xfrm>
          <a:prstGeom prst="straightConnector1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15" flipH="1">
            <a:off x="441068" y="4385315"/>
            <a:ext cx="1134150" cy="750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8" y="2795944"/>
            <a:ext cx="1022398" cy="373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5" y="3301632"/>
            <a:ext cx="1106026" cy="907778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84933" y="1486468"/>
            <a:ext cx="1530170" cy="81009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" name="Picture 3" descr="C:\Users\Edi_DL\Desktop\Darbs\EDI 07.09.2015_prezentācija\Pārtaisītās B\EDI-2015-07-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14" y="2596050"/>
            <a:ext cx="3599852" cy="193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13"/>
          <p:cNvSpPr/>
          <p:nvPr/>
        </p:nvSpPr>
        <p:spPr>
          <a:xfrm>
            <a:off x="1492560" y="4123300"/>
            <a:ext cx="1975969" cy="861060"/>
          </a:xfrm>
          <a:custGeom>
            <a:avLst/>
            <a:gdLst>
              <a:gd name="connsiteX0" fmla="*/ 0 w 1752600"/>
              <a:gd name="connsiteY0" fmla="*/ 861060 h 861060"/>
              <a:gd name="connsiteX1" fmla="*/ 723900 w 1752600"/>
              <a:gd name="connsiteY1" fmla="*/ 640080 h 861060"/>
              <a:gd name="connsiteX2" fmla="*/ 1752600 w 1752600"/>
              <a:gd name="connsiteY2" fmla="*/ 0 h 86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2600" h="861060">
                <a:moveTo>
                  <a:pt x="0" y="861060"/>
                </a:moveTo>
                <a:cubicBezTo>
                  <a:pt x="215900" y="822325"/>
                  <a:pt x="431800" y="783590"/>
                  <a:pt x="723900" y="640080"/>
                </a:cubicBezTo>
                <a:cubicBezTo>
                  <a:pt x="1016000" y="496570"/>
                  <a:pt x="1384300" y="248285"/>
                  <a:pt x="1752600" y="0"/>
                </a:cubicBezTo>
              </a:path>
            </a:pathLst>
          </a:cu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Freeform 15"/>
          <p:cNvSpPr/>
          <p:nvPr/>
        </p:nvSpPr>
        <p:spPr>
          <a:xfrm>
            <a:off x="1524000" y="3360388"/>
            <a:ext cx="2293620" cy="304832"/>
          </a:xfrm>
          <a:custGeom>
            <a:avLst/>
            <a:gdLst>
              <a:gd name="connsiteX0" fmla="*/ 0 w 2293620"/>
              <a:gd name="connsiteY0" fmla="*/ 289592 h 304832"/>
              <a:gd name="connsiteX1" fmla="*/ 769620 w 2293620"/>
              <a:gd name="connsiteY1" fmla="*/ 32 h 304832"/>
              <a:gd name="connsiteX2" fmla="*/ 2293620 w 2293620"/>
              <a:gd name="connsiteY2" fmla="*/ 304832 h 30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3620" h="304832">
                <a:moveTo>
                  <a:pt x="0" y="289592"/>
                </a:moveTo>
                <a:cubicBezTo>
                  <a:pt x="193675" y="143542"/>
                  <a:pt x="387350" y="-2508"/>
                  <a:pt x="769620" y="32"/>
                </a:cubicBezTo>
                <a:cubicBezTo>
                  <a:pt x="1151890" y="2572"/>
                  <a:pt x="1722755" y="153702"/>
                  <a:pt x="2293620" y="304832"/>
                </a:cubicBezTo>
              </a:path>
            </a:pathLst>
          </a:cu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Freeform 17"/>
          <p:cNvSpPr/>
          <p:nvPr/>
        </p:nvSpPr>
        <p:spPr>
          <a:xfrm>
            <a:off x="1379220" y="2162144"/>
            <a:ext cx="3756660" cy="642016"/>
          </a:xfrm>
          <a:custGeom>
            <a:avLst/>
            <a:gdLst>
              <a:gd name="connsiteX0" fmla="*/ 0 w 3756660"/>
              <a:gd name="connsiteY0" fmla="*/ 642016 h 642016"/>
              <a:gd name="connsiteX1" fmla="*/ 1943100 w 3756660"/>
              <a:gd name="connsiteY1" fmla="*/ 1936 h 642016"/>
              <a:gd name="connsiteX2" fmla="*/ 3756660 w 3756660"/>
              <a:gd name="connsiteY2" fmla="*/ 481996 h 64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6660" h="642016">
                <a:moveTo>
                  <a:pt x="0" y="642016"/>
                </a:moveTo>
                <a:cubicBezTo>
                  <a:pt x="658495" y="335311"/>
                  <a:pt x="1316990" y="28606"/>
                  <a:pt x="1943100" y="1936"/>
                </a:cubicBezTo>
                <a:cubicBezTo>
                  <a:pt x="2569210" y="-24734"/>
                  <a:pt x="3162935" y="228631"/>
                  <a:pt x="3756660" y="481996"/>
                </a:cubicBezTo>
              </a:path>
            </a:pathLst>
          </a:cu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TextBox 18"/>
          <p:cNvSpPr txBox="1"/>
          <p:nvPr/>
        </p:nvSpPr>
        <p:spPr>
          <a:xfrm>
            <a:off x="6462210" y="1628800"/>
            <a:ext cx="23852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Workstation</a:t>
            </a:r>
            <a:r>
              <a:rPr lang="lv-LV" dirty="0"/>
              <a:t> </a:t>
            </a:r>
          </a:p>
          <a:p>
            <a:r>
              <a:rPr lang="lv-LV" sz="1400" dirty="0"/>
              <a:t>consists of router, TestBed adapter and sensor node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31567" y="1474221"/>
            <a:ext cx="23852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Power Over Ethernet (POE) splitter, sepatertes Power from Ethernet</a:t>
            </a:r>
            <a:endParaRPr lang="lv-LV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0148" y="1449261"/>
            <a:ext cx="18452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Workstation is powered by power over ethernet.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9971F9-12A6-4EDF-B183-A351BA0F1304}"/>
              </a:ext>
            </a:extLst>
          </p:cNvPr>
          <p:cNvSpPr/>
          <p:nvPr/>
        </p:nvSpPr>
        <p:spPr>
          <a:xfrm>
            <a:off x="198053" y="3190307"/>
            <a:ext cx="1530170" cy="1305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67B72E86-C3BF-4493-A430-7C58E3A5BEB8}"/>
              </a:ext>
            </a:extLst>
          </p:cNvPr>
          <p:cNvSpPr/>
          <p:nvPr/>
        </p:nvSpPr>
        <p:spPr>
          <a:xfrm rot="4650365">
            <a:off x="3822818" y="2051265"/>
            <a:ext cx="1281447" cy="321807"/>
          </a:xfrm>
          <a:custGeom>
            <a:avLst/>
            <a:gdLst>
              <a:gd name="connsiteX0" fmla="*/ 0 w 2293620"/>
              <a:gd name="connsiteY0" fmla="*/ 289592 h 304832"/>
              <a:gd name="connsiteX1" fmla="*/ 769620 w 2293620"/>
              <a:gd name="connsiteY1" fmla="*/ 32 h 304832"/>
              <a:gd name="connsiteX2" fmla="*/ 2293620 w 2293620"/>
              <a:gd name="connsiteY2" fmla="*/ 304832 h 30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3620" h="304832">
                <a:moveTo>
                  <a:pt x="0" y="289592"/>
                </a:moveTo>
                <a:cubicBezTo>
                  <a:pt x="193675" y="143542"/>
                  <a:pt x="387350" y="-2508"/>
                  <a:pt x="769620" y="32"/>
                </a:cubicBezTo>
                <a:cubicBezTo>
                  <a:pt x="1151890" y="2572"/>
                  <a:pt x="1722755" y="153702"/>
                  <a:pt x="2293620" y="304832"/>
                </a:cubicBezTo>
              </a:path>
            </a:pathLst>
          </a:cu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9D0266-A2A8-44AB-BAF0-7744F29F2AAF}"/>
              </a:ext>
            </a:extLst>
          </p:cNvPr>
          <p:cNvSpPr txBox="1"/>
          <p:nvPr/>
        </p:nvSpPr>
        <p:spPr>
          <a:xfrm>
            <a:off x="1833460" y="5352638"/>
            <a:ext cx="496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Testbed adapter is implemented in the workstation</a:t>
            </a:r>
          </a:p>
        </p:txBody>
      </p:sp>
    </p:spTree>
    <p:extLst>
      <p:ext uri="{BB962C8B-B14F-4D97-AF65-F5344CB8AC3E}">
        <p14:creationId xmlns:p14="http://schemas.microsoft.com/office/powerpoint/2010/main" val="55937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TestBed adapter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65" y="2303875"/>
            <a:ext cx="3120188" cy="2560909"/>
          </a:xfrm>
          <a:ln w="44450">
            <a:headEnd type="oval"/>
            <a:tailEnd type="oval"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9" y="1583796"/>
            <a:ext cx="1933132" cy="1096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64" b="84242" l="9180" r="94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48" y="2753925"/>
            <a:ext cx="2356031" cy="12745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4" y="3979561"/>
            <a:ext cx="1119174" cy="12072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98" y="4734145"/>
            <a:ext cx="1653530" cy="165353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597070" y="1508012"/>
            <a:ext cx="4250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TestBed</a:t>
            </a:r>
            <a:r>
              <a:rPr lang="en-US" sz="2000" dirty="0"/>
              <a:t> adapter </a:t>
            </a:r>
            <a:r>
              <a:rPr lang="en-GB" sz="2000" dirty="0"/>
              <a:t>combines a primitive functionality of these facilities</a:t>
            </a:r>
            <a:endParaRPr lang="lv-LV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972836" y="1523401"/>
            <a:ext cx="134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Oscilloscope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200" y="5241839"/>
            <a:ext cx="1443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Power supply</a:t>
            </a:r>
          </a:p>
          <a:p>
            <a:r>
              <a:rPr lang="lv-LV" dirty="0"/>
              <a:t>4.7 – 0.7V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200" y="2885852"/>
            <a:ext cx="171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Signal generator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04914" y="5897237"/>
            <a:ext cx="125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Multimeter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186735" y="2131949"/>
            <a:ext cx="1745658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932393" y="2131949"/>
            <a:ext cx="1449697" cy="1162036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86935" y="3309225"/>
            <a:ext cx="21602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742600" y="4329060"/>
            <a:ext cx="2221475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304914" y="3315841"/>
            <a:ext cx="2060515" cy="229533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932393" y="3315841"/>
            <a:ext cx="1433036" cy="1027981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27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TestBed adapter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92179" y="1600200"/>
            <a:ext cx="2745305" cy="4525963"/>
          </a:xfrm>
        </p:spPr>
        <p:txBody>
          <a:bodyPr>
            <a:normAutofit/>
          </a:bodyPr>
          <a:lstStyle/>
          <a:p>
            <a:r>
              <a:rPr lang="en-US" sz="2000" dirty="0"/>
              <a:t>Allow to program </a:t>
            </a:r>
            <a:r>
              <a:rPr lang="lv-LV" sz="2000" dirty="0"/>
              <a:t>DUT</a:t>
            </a:r>
            <a:endParaRPr lang="en-US" sz="2000" dirty="0"/>
          </a:p>
          <a:p>
            <a:r>
              <a:rPr lang="en-US" sz="2000" dirty="0"/>
              <a:t>Debug</a:t>
            </a:r>
            <a:endParaRPr lang="lv-LV" sz="2000" dirty="0"/>
          </a:p>
          <a:p>
            <a:r>
              <a:rPr lang="en-US" sz="2000" dirty="0"/>
              <a:t>Power consumption measurement</a:t>
            </a:r>
          </a:p>
          <a:p>
            <a:r>
              <a:rPr lang="en-US" sz="2000" dirty="0"/>
              <a:t>Communication between router and DUT</a:t>
            </a:r>
          </a:p>
          <a:p>
            <a:r>
              <a:rPr lang="en-US" sz="2000" dirty="0"/>
              <a:t>On-board data storage</a:t>
            </a:r>
            <a:endParaRPr lang="lv-LV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5" b="95690" l="8255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0" t="4284" r="10307" b="3532"/>
          <a:stretch/>
        </p:blipFill>
        <p:spPr>
          <a:xfrm>
            <a:off x="2186734" y="2038565"/>
            <a:ext cx="3307286" cy="3055620"/>
          </a:xfrm>
          <a:ln w="44450">
            <a:headEnd type="oval"/>
            <a:tailEnd type="oval"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5382090" y="1823962"/>
            <a:ext cx="944275" cy="451106"/>
          </a:xfrm>
          <a:prstGeom prst="bentConnector3">
            <a:avLst>
              <a:gd name="adj1" fmla="val 26568"/>
            </a:avLst>
          </a:prstGeom>
          <a:ln w="444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1530" y="1493785"/>
            <a:ext cx="26102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Communication module</a:t>
            </a:r>
          </a:p>
          <a:p>
            <a:r>
              <a:rPr lang="lv-LV" sz="1600" dirty="0"/>
              <a:t>It has USB support. Allows to programm DUT</a:t>
            </a:r>
          </a:p>
          <a:p>
            <a:endParaRPr lang="lv-LV" dirty="0"/>
          </a:p>
        </p:txBody>
      </p:sp>
      <p:sp>
        <p:nvSpPr>
          <p:cNvPr id="17" name="TextBox 16"/>
          <p:cNvSpPr txBox="1"/>
          <p:nvPr/>
        </p:nvSpPr>
        <p:spPr>
          <a:xfrm>
            <a:off x="64959" y="3429000"/>
            <a:ext cx="2121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PWR module </a:t>
            </a:r>
            <a:endParaRPr lang="lv-LV" sz="1600" dirty="0"/>
          </a:p>
          <a:p>
            <a:r>
              <a:rPr lang="lv-LV" sz="1600" dirty="0"/>
              <a:t>Allows measure power consumtion and set output voltage </a:t>
            </a:r>
            <a:endParaRPr lang="lv-LV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953996"/>
            <a:ext cx="277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Signal conversion module</a:t>
            </a:r>
          </a:p>
          <a:p>
            <a:r>
              <a:rPr lang="lv-LV" sz="1600" dirty="0"/>
              <a:t>Proccesing and storing recaived data from DUT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1800" y="5138662"/>
            <a:ext cx="427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Each module has it’s own Tiny MCU, wich can be programmed using Spy-Bi-Wire interface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6678" y="1823962"/>
            <a:ext cx="482577" cy="0"/>
          </a:xfrm>
          <a:prstGeom prst="line">
            <a:avLst/>
          </a:prstGeom>
          <a:ln w="444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424014" y="1799108"/>
            <a:ext cx="0" cy="447417"/>
          </a:xfrm>
          <a:prstGeom prst="line">
            <a:avLst/>
          </a:prstGeom>
          <a:ln w="444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1"/>
          </p:cNvCxnSpPr>
          <p:nvPr/>
        </p:nvCxnSpPr>
        <p:spPr>
          <a:xfrm flipH="1">
            <a:off x="1556665" y="3566375"/>
            <a:ext cx="630069" cy="182381"/>
          </a:xfrm>
          <a:prstGeom prst="line">
            <a:avLst/>
          </a:prstGeom>
          <a:ln w="444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641644" y="4536996"/>
            <a:ext cx="482556" cy="462459"/>
          </a:xfrm>
          <a:prstGeom prst="line">
            <a:avLst/>
          </a:prstGeom>
          <a:ln w="444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flipV="1">
            <a:off x="5382090" y="2483895"/>
            <a:ext cx="965215" cy="225553"/>
          </a:xfrm>
          <a:prstGeom prst="bentConnector3">
            <a:avLst>
              <a:gd name="adj1" fmla="val 57895"/>
            </a:avLst>
          </a:prstGeom>
          <a:ln w="444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flipV="1">
            <a:off x="5382090" y="2843936"/>
            <a:ext cx="946342" cy="225552"/>
          </a:xfrm>
          <a:prstGeom prst="bentConnector3">
            <a:avLst>
              <a:gd name="adj1" fmla="val 50000"/>
            </a:avLst>
          </a:prstGeom>
          <a:ln w="444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>
            <a:off x="5380023" y="3293985"/>
            <a:ext cx="946342" cy="237882"/>
          </a:xfrm>
          <a:prstGeom prst="bentConnector3">
            <a:avLst>
              <a:gd name="adj1" fmla="val 50000"/>
            </a:avLst>
          </a:prstGeom>
          <a:ln w="444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>
            <a:off x="5364293" y="3744035"/>
            <a:ext cx="946342" cy="732937"/>
          </a:xfrm>
          <a:prstGeom prst="bentConnector3">
            <a:avLst>
              <a:gd name="adj1" fmla="val 75767"/>
            </a:avLst>
          </a:prstGeom>
          <a:ln w="444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30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lv-LV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consumption module</a:t>
            </a:r>
          </a:p>
        </p:txBody>
      </p:sp>
      <p:sp>
        <p:nvSpPr>
          <p:cNvPr id="591" name="Shape 5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lv-LV" sz="16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lv-LV" sz="16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2" name="Shape 592"/>
          <p:cNvCxnSpPr/>
          <p:nvPr/>
        </p:nvCxnSpPr>
        <p:spPr>
          <a:xfrm rot="10800000" flipH="1">
            <a:off x="5416973" y="2262802"/>
            <a:ext cx="944399" cy="451199"/>
          </a:xfrm>
          <a:prstGeom prst="bentConnector3">
            <a:avLst>
              <a:gd name="adj1" fmla="val 26564"/>
            </a:avLst>
          </a:prstGeom>
          <a:noFill/>
          <a:ln w="44450" cap="flat" cmpd="sng">
            <a:solidFill>
              <a:srgbClr val="4A7DBA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93" name="Shape 593"/>
          <p:cNvCxnSpPr/>
          <p:nvPr/>
        </p:nvCxnSpPr>
        <p:spPr>
          <a:xfrm>
            <a:off x="3010611" y="2133147"/>
            <a:ext cx="482577" cy="0"/>
          </a:xfrm>
          <a:prstGeom prst="straightConnector1">
            <a:avLst/>
          </a:prstGeom>
          <a:noFill/>
          <a:ln w="44450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9" name="Shape 599"/>
          <p:cNvCxnSpPr/>
          <p:nvPr/>
        </p:nvCxnSpPr>
        <p:spPr>
          <a:xfrm rot="10800000">
            <a:off x="3474139" y="2118905"/>
            <a:ext cx="0" cy="447417"/>
          </a:xfrm>
          <a:prstGeom prst="straightConnector1">
            <a:avLst/>
          </a:prstGeom>
          <a:noFill/>
          <a:ln w="44450" cap="flat" cmpd="sng">
            <a:solidFill>
              <a:srgbClr val="4A7DBA"/>
            </a:solidFill>
            <a:prstDash val="solid"/>
            <a:round/>
            <a:headEnd type="triangle" w="lg" len="lg"/>
            <a:tailEnd type="none" w="med" len="med"/>
          </a:ln>
        </p:spPr>
      </p:cxnSp>
      <p:sp>
        <p:nvSpPr>
          <p:cNvPr id="600" name="Shape 600"/>
          <p:cNvSpPr txBox="1"/>
          <p:nvPr/>
        </p:nvSpPr>
        <p:spPr>
          <a:xfrm>
            <a:off x="527352" y="1988840"/>
            <a:ext cx="231813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Komunikācijas modulis</a:t>
            </a:r>
          </a:p>
        </p:txBody>
      </p:sp>
      <p:sp>
        <p:nvSpPr>
          <p:cNvPr id="605" name="Shape 605"/>
          <p:cNvSpPr/>
          <p:nvPr/>
        </p:nvSpPr>
        <p:spPr>
          <a:xfrm>
            <a:off x="0" y="3035582"/>
            <a:ext cx="2313395" cy="2773196"/>
          </a:xfrm>
          <a:prstGeom prst="rect">
            <a:avLst/>
          </a:prstGeom>
          <a:solidFill>
            <a:schemeClr val="lt1">
              <a:alpha val="9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800" dirty="0">
                <a:latin typeface="Calibri"/>
                <a:ea typeface="Calibri"/>
                <a:cs typeface="Calibri"/>
                <a:sym typeface="Calibri"/>
              </a:rPr>
              <a:t>Power support</a:t>
            </a:r>
            <a:endParaRPr lang="lv-LV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800" dirty="0">
                <a:latin typeface="Calibri"/>
                <a:ea typeface="Calibri"/>
                <a:cs typeface="Calibri"/>
                <a:sym typeface="Calibri"/>
              </a:rPr>
              <a:t>Current measurement</a:t>
            </a:r>
          </a:p>
          <a:p>
            <a:pPr marL="285750" marR="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dirty="0">
                <a:latin typeface="Calibri"/>
                <a:ea typeface="Calibri"/>
                <a:cs typeface="Calibri"/>
                <a:sym typeface="Calibri"/>
              </a:rPr>
              <a:t>Batery discharge</a:t>
            </a:r>
          </a:p>
          <a:p>
            <a:pPr marL="285750" marR="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800" dirty="0">
                <a:latin typeface="Calibri"/>
                <a:ea typeface="Calibri"/>
                <a:cs typeface="Calibri"/>
                <a:sym typeface="Calibri"/>
              </a:rPr>
              <a:t>Store data in SD card</a:t>
            </a:r>
          </a:p>
          <a:p>
            <a:pPr marL="285750" marR="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dirty="0">
                <a:latin typeface="Calibri"/>
                <a:ea typeface="Calibri"/>
                <a:cs typeface="Calibri"/>
                <a:sym typeface="Calibri"/>
              </a:rPr>
              <a:t>Interrup capability</a:t>
            </a:r>
          </a:p>
          <a:p>
            <a:pPr marL="285750" marR="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800" dirty="0">
                <a:latin typeface="Calibri"/>
                <a:ea typeface="Calibri"/>
                <a:cs typeface="Calibri"/>
                <a:sym typeface="Calibri"/>
              </a:rPr>
              <a:t>Indi</a:t>
            </a:r>
            <a:r>
              <a:rPr lang="lv-LV" dirty="0">
                <a:latin typeface="Calibri"/>
                <a:ea typeface="Calibri"/>
                <a:cs typeface="Calibri"/>
                <a:sym typeface="Calibri"/>
              </a:rPr>
              <a:t>vidual operation mode</a:t>
            </a:r>
            <a:endParaRPr lang="lv-LV" sz="18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6" name="Shape 606"/>
          <p:cNvGrpSpPr/>
          <p:nvPr/>
        </p:nvGrpSpPr>
        <p:grpSpPr>
          <a:xfrm>
            <a:off x="2128224" y="2857423"/>
            <a:ext cx="3492188" cy="3224211"/>
            <a:chOff x="1943100" y="2168859"/>
            <a:chExt cx="3492188" cy="3224211"/>
          </a:xfrm>
        </p:grpSpPr>
        <p:pic>
          <p:nvPicPr>
            <p:cNvPr id="607" name="Shape 607"/>
            <p:cNvPicPr preferRelativeResize="0"/>
            <p:nvPr/>
          </p:nvPicPr>
          <p:blipFill rotWithShape="1">
            <a:blip r:embed="rId3">
              <a:alphaModFix/>
            </a:blip>
            <a:srcRect l="7800" t="4284" r="10307" b="3531"/>
            <a:stretch/>
          </p:blipFill>
          <p:spPr>
            <a:xfrm>
              <a:off x="2128002" y="2262897"/>
              <a:ext cx="3307286" cy="3055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8" name="Shape 608"/>
            <p:cNvSpPr/>
            <p:nvPr/>
          </p:nvSpPr>
          <p:spPr>
            <a:xfrm>
              <a:off x="1943100" y="2168859"/>
              <a:ext cx="3405188" cy="32242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23" y="57607"/>
                  </a:moveTo>
                  <a:lnTo>
                    <a:pt x="67972" y="91285"/>
                  </a:lnTo>
                  <a:lnTo>
                    <a:pt x="114629" y="52289"/>
                  </a:lnTo>
                  <a:lnTo>
                    <a:pt x="120000" y="52289"/>
                  </a:lnTo>
                  <a:cubicBezTo>
                    <a:pt x="119944" y="61565"/>
                    <a:pt x="119888" y="70841"/>
                    <a:pt x="119832" y="80118"/>
                  </a:cubicBezTo>
                  <a:lnTo>
                    <a:pt x="80391" y="120000"/>
                  </a:lnTo>
                  <a:lnTo>
                    <a:pt x="1006" y="70723"/>
                  </a:lnTo>
                  <a:lnTo>
                    <a:pt x="0" y="35273"/>
                  </a:lnTo>
                  <a:lnTo>
                    <a:pt x="67468" y="70192"/>
                  </a:lnTo>
                  <a:lnTo>
                    <a:pt x="116307" y="34387"/>
                  </a:lnTo>
                  <a:lnTo>
                    <a:pt x="116811" y="1772"/>
                  </a:lnTo>
                  <a:lnTo>
                    <a:pt x="61258" y="0"/>
                  </a:lnTo>
                  <a:lnTo>
                    <a:pt x="54881" y="15952"/>
                  </a:lnTo>
                  <a:lnTo>
                    <a:pt x="48335" y="16838"/>
                  </a:lnTo>
                  <a:lnTo>
                    <a:pt x="1342" y="19852"/>
                  </a:lnTo>
                  <a:lnTo>
                    <a:pt x="2013" y="56189"/>
                  </a:lnTo>
                  <a:lnTo>
                    <a:pt x="8223" y="57607"/>
                  </a:lnTo>
                  <a:close/>
                </a:path>
              </a:pathLst>
            </a:custGeom>
            <a:solidFill>
              <a:schemeClr val="lt1">
                <a:alpha val="64705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10" name="Shape 610"/>
          <p:cNvCxnSpPr>
            <a:cxnSpLocks/>
          </p:cNvCxnSpPr>
          <p:nvPr/>
        </p:nvCxnSpPr>
        <p:spPr>
          <a:xfrm flipV="1">
            <a:off x="5475428" y="3989189"/>
            <a:ext cx="1301817" cy="289365"/>
          </a:xfrm>
          <a:prstGeom prst="straightConnector1">
            <a:avLst/>
          </a:prstGeom>
          <a:noFill/>
          <a:ln w="50800" cap="flat" cmpd="sng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611" name="Shape 6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332" y="1533915"/>
            <a:ext cx="3951904" cy="1154949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Shape 612"/>
          <p:cNvSpPr txBox="1"/>
          <p:nvPr/>
        </p:nvSpPr>
        <p:spPr>
          <a:xfrm>
            <a:off x="215608" y="2646146"/>
            <a:ext cx="256984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lv-LV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Adjustable voltage</a:t>
            </a:r>
            <a:endParaRPr lang="lv-LV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3559699" y="2279082"/>
            <a:ext cx="115807" cy="524977"/>
          </a:xfrm>
          <a:prstGeom prst="straightConnector1">
            <a:avLst/>
          </a:prstGeom>
          <a:noFill/>
          <a:ln w="50800" cap="flat" cmpd="sng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</p:spPr>
      </p:cxnSp>
      <p:grpSp>
        <p:nvGrpSpPr>
          <p:cNvPr id="617" name="Shape 617"/>
          <p:cNvGrpSpPr/>
          <p:nvPr/>
        </p:nvGrpSpPr>
        <p:grpSpPr>
          <a:xfrm>
            <a:off x="6185502" y="5168229"/>
            <a:ext cx="2207652" cy="946731"/>
            <a:chOff x="116505" y="3809689"/>
            <a:chExt cx="2207652" cy="946731"/>
          </a:xfrm>
        </p:grpSpPr>
        <p:pic>
          <p:nvPicPr>
            <p:cNvPr id="618" name="Shape 6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6505" y="3809689"/>
              <a:ext cx="1369378" cy="9467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9" name="Shape 619"/>
            <p:cNvSpPr txBox="1"/>
            <p:nvPr/>
          </p:nvSpPr>
          <p:spPr>
            <a:xfrm>
              <a:off x="1506304" y="3972151"/>
              <a:ext cx="817853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lv-LV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MCU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4A75167-121C-4909-B574-F7A77A3278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93" y="1438110"/>
            <a:ext cx="2976766" cy="1387782"/>
          </a:xfrm>
          <a:prstGeom prst="rect">
            <a:avLst/>
          </a:prstGeom>
        </p:spPr>
      </p:pic>
      <p:pic>
        <p:nvPicPr>
          <p:cNvPr id="609" name="Shape 6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7489" y="2133147"/>
            <a:ext cx="3450791" cy="25840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Shape 616"/>
          <p:cNvCxnSpPr>
            <a:cxnSpLocks/>
          </p:cNvCxnSpPr>
          <p:nvPr/>
        </p:nvCxnSpPr>
        <p:spPr>
          <a:xfrm flipV="1">
            <a:off x="7077670" y="3287397"/>
            <a:ext cx="641005" cy="1757707"/>
          </a:xfrm>
          <a:prstGeom prst="straightConnector1">
            <a:avLst/>
          </a:prstGeom>
          <a:noFill/>
          <a:ln w="50800" cap="flat" cmpd="sng">
            <a:solidFill>
              <a:srgbClr val="BFBFBF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510406593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Battery discharge curve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C3FD00-3C08-4F67-AE47-D55FAE208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805"/>
            <a:ext cx="9144000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2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TB-adapter current measurement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CDD93F-6D14-4A25-9715-78CB00758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" y="1673805"/>
            <a:ext cx="9144000" cy="42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8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Current sense in TB-adapter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Didzis Lapsa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CE045-F876-4371-ACFA-2B4CA157314B}"/>
              </a:ext>
            </a:extLst>
          </p:cNvPr>
          <p:cNvSpPr txBox="1"/>
          <p:nvPr/>
        </p:nvSpPr>
        <p:spPr>
          <a:xfrm>
            <a:off x="1331640" y="5859270"/>
            <a:ext cx="6691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Block diagram representation of the current sensing principle</a:t>
            </a:r>
            <a:endParaRPr lang="lv-LV" sz="20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D23C87-CA7B-41CD-99C3-C7CC57F06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4" y="1489115"/>
            <a:ext cx="7965885" cy="31550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08DC9E-4B72-4DBB-9564-11ABD517BF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57807"/>
            <a:ext cx="2906815" cy="15014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F039393-895E-4AD5-A73D-AB8C258D73A7}"/>
              </a:ext>
            </a:extLst>
          </p:cNvPr>
          <p:cNvCxnSpPr/>
          <p:nvPr/>
        </p:nvCxnSpPr>
        <p:spPr>
          <a:xfrm flipV="1">
            <a:off x="1871700" y="3429000"/>
            <a:ext cx="225025" cy="928807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8461FD-455B-45A6-A644-5B3C242F2E07}"/>
              </a:ext>
            </a:extLst>
          </p:cNvPr>
          <p:cNvCxnSpPr>
            <a:cxnSpLocks/>
          </p:cNvCxnSpPr>
          <p:nvPr/>
        </p:nvCxnSpPr>
        <p:spPr>
          <a:xfrm>
            <a:off x="7893187" y="3011144"/>
            <a:ext cx="0" cy="500143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E79A56-AF7C-4684-B1AC-487716D4AC6C}"/>
              </a:ext>
            </a:extLst>
          </p:cNvPr>
          <p:cNvSpPr txBox="1"/>
          <p:nvPr/>
        </p:nvSpPr>
        <p:spPr>
          <a:xfrm>
            <a:off x="7571063" y="2379034"/>
            <a:ext cx="781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b="1" dirty="0"/>
              <a:t>UART- USB</a:t>
            </a:r>
            <a:endParaRPr lang="lv-LV" sz="1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EBC30-3AED-46EC-BDE3-2589C83887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71" y="3615128"/>
            <a:ext cx="3848720" cy="223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10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5085</TotalTime>
  <Words>446</Words>
  <Application>Microsoft Office PowerPoint</Application>
  <PresentationFormat>On-screen Show (4:3)</PresentationFormat>
  <Paragraphs>106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Measurement of current consumption in a wireless sensor network TestBed </vt:lpstr>
      <vt:lpstr>Wireless Sensor Networks</vt:lpstr>
      <vt:lpstr>TestBed architecture design</vt:lpstr>
      <vt:lpstr>TestBed adapter</vt:lpstr>
      <vt:lpstr>TestBed adapter</vt:lpstr>
      <vt:lpstr>Current consumption module</vt:lpstr>
      <vt:lpstr>Battery discharge curve</vt:lpstr>
      <vt:lpstr>TB-adapter current measurement</vt:lpstr>
      <vt:lpstr>Current sense in TB-adapter</vt:lpstr>
      <vt:lpstr>Noise in TB-adapter</vt:lpstr>
      <vt:lpstr>Measurement improvements</vt:lpstr>
      <vt:lpstr>Data processing in TB-adapter</vt:lpstr>
      <vt:lpstr>TestBed architecture design</vt:lpstr>
      <vt:lpstr>TestBed architecture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Bezvadu sensoru tīklu, (BTS)</dc:title>
  <dc:creator>Edi_DL</dc:creator>
  <cp:lastModifiedBy>Didzis</cp:lastModifiedBy>
  <cp:revision>243</cp:revision>
  <dcterms:created xsi:type="dcterms:W3CDTF">2006-08-16T00:00:00Z</dcterms:created>
  <dcterms:modified xsi:type="dcterms:W3CDTF">2017-11-29T21:12:29Z</dcterms:modified>
</cp:coreProperties>
</file>